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sldIdLst>
    <p:sldId id="286" r:id="rId2"/>
    <p:sldId id="288" r:id="rId3"/>
    <p:sldId id="266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4660"/>
  </p:normalViewPr>
  <p:slideViewPr>
    <p:cSldViewPr>
      <p:cViewPr varScale="1">
        <p:scale>
          <a:sx n="59" d="100"/>
          <a:sy n="59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049FF-211D-4E38-BD13-4AE2AF1C530B}" type="datetimeFigureOut">
              <a:rPr lang="fr-FR" smtClean="0"/>
              <a:t>03/07/2013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5F6B6-2B84-40DA-A8A9-91750ABC7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593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4AF9AEC-EBBE-42E9-960C-E36E1818911A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9263" y="155575"/>
            <a:ext cx="8785225" cy="1252538"/>
          </a:xfrm>
        </p:spPr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Aéroclub</a:t>
            </a:r>
            <a:r>
              <a:rPr lang="en-GB" dirty="0" smtClean="0">
                <a:solidFill>
                  <a:schemeClr val="tx1"/>
                </a:solidFill>
              </a:rPr>
              <a:t> du CE Airbus France Toulouse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374848" y="1774825"/>
            <a:ext cx="8229600" cy="4625975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None/>
            </a:pPr>
            <a:r>
              <a:rPr lang="en-GB" sz="4400" b="1" dirty="0" err="1" smtClean="0">
                <a:solidFill>
                  <a:srgbClr val="0033CC"/>
                </a:solidFill>
              </a:rPr>
              <a:t>Mandat</a:t>
            </a:r>
            <a:r>
              <a:rPr lang="en-GB" sz="4400" b="1" dirty="0" smtClean="0">
                <a:solidFill>
                  <a:srgbClr val="0033CC"/>
                </a:solidFill>
              </a:rPr>
              <a:t> de </a:t>
            </a:r>
            <a:r>
              <a:rPr lang="en-GB" sz="4400" b="1" dirty="0" err="1" smtClean="0">
                <a:solidFill>
                  <a:srgbClr val="0033CC"/>
                </a:solidFill>
              </a:rPr>
              <a:t>l’instructeur</a:t>
            </a:r>
            <a:r>
              <a:rPr lang="en-GB" sz="4400" b="1" dirty="0" smtClean="0">
                <a:solidFill>
                  <a:srgbClr val="0033CC"/>
                </a:solidFill>
              </a:rPr>
              <a:t> de </a:t>
            </a:r>
            <a:r>
              <a:rPr lang="en-GB" sz="4400" b="1" dirty="0" err="1" smtClean="0">
                <a:solidFill>
                  <a:srgbClr val="0033CC"/>
                </a:solidFill>
              </a:rPr>
              <a:t>vol</a:t>
            </a:r>
            <a:r>
              <a:rPr lang="en-GB" sz="4400" dirty="0" smtClean="0">
                <a:solidFill>
                  <a:srgbClr val="0033CC"/>
                </a:solidFill>
              </a:rPr>
              <a:t>  </a:t>
            </a:r>
            <a:r>
              <a:rPr lang="en-GB" sz="4400" b="1" dirty="0" smtClean="0">
                <a:solidFill>
                  <a:srgbClr val="0033CC"/>
                </a:solidFill>
              </a:rPr>
              <a:t>pour la </a:t>
            </a:r>
            <a:r>
              <a:rPr lang="en-GB" sz="4400" b="1" dirty="0" err="1" smtClean="0">
                <a:solidFill>
                  <a:srgbClr val="0033CC"/>
                </a:solidFill>
              </a:rPr>
              <a:t>sécurité</a:t>
            </a:r>
            <a:r>
              <a:rPr lang="en-GB" sz="4400" b="1" dirty="0" smtClean="0">
                <a:solidFill>
                  <a:srgbClr val="0033CC"/>
                </a:solidFill>
              </a:rPr>
              <a:t> des </a:t>
            </a:r>
            <a:r>
              <a:rPr lang="en-GB" sz="4400" b="1" dirty="0" err="1" smtClean="0">
                <a:solidFill>
                  <a:srgbClr val="0033CC"/>
                </a:solidFill>
              </a:rPr>
              <a:t>vols</a:t>
            </a:r>
            <a:r>
              <a:rPr lang="en-GB" sz="4400" b="1" dirty="0" smtClean="0">
                <a:solidFill>
                  <a:srgbClr val="0033CC"/>
                </a:solidFill>
              </a:rPr>
              <a:t> (SV)</a:t>
            </a:r>
            <a:endParaRPr lang="en-GB" sz="4400" b="1" dirty="0">
              <a:solidFill>
                <a:srgbClr val="0033CC"/>
              </a:solidFill>
            </a:endParaRPr>
          </a:p>
          <a:p>
            <a:pPr marL="265176" lvl="2" indent="0" algn="ctr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GB" sz="3600" dirty="0" smtClean="0"/>
          </a:p>
          <a:p>
            <a:pPr marL="265176" lvl="2" indent="0" algn="ctr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r>
              <a:rPr lang="en-GB" sz="3600" dirty="0" err="1" smtClean="0"/>
              <a:t>Argumentaire</a:t>
            </a:r>
            <a:r>
              <a:rPr lang="en-GB" sz="3600" dirty="0" smtClean="0"/>
              <a:t> </a:t>
            </a:r>
            <a:r>
              <a:rPr lang="en-GB" sz="3600" dirty="0" smtClean="0"/>
              <a:t>pour </a:t>
            </a:r>
            <a:r>
              <a:rPr lang="en-GB" sz="3600" dirty="0" err="1" smtClean="0"/>
              <a:t>insérer</a:t>
            </a:r>
            <a:r>
              <a:rPr lang="en-GB" sz="3600" dirty="0" smtClean="0"/>
              <a:t> un </a:t>
            </a:r>
            <a:r>
              <a:rPr lang="en-GB" sz="3600" dirty="0" err="1" smtClean="0"/>
              <a:t>nouvel</a:t>
            </a:r>
            <a:r>
              <a:rPr lang="en-GB" sz="3600" dirty="0" smtClean="0"/>
              <a:t> article </a:t>
            </a:r>
            <a:r>
              <a:rPr lang="en-GB" sz="3600" dirty="0" err="1" smtClean="0"/>
              <a:t>dans</a:t>
            </a:r>
            <a:r>
              <a:rPr lang="en-GB" sz="3600" dirty="0" smtClean="0"/>
              <a:t> le </a:t>
            </a:r>
            <a:r>
              <a:rPr lang="en-GB" sz="3600" dirty="0" err="1" smtClean="0"/>
              <a:t>Réglement</a:t>
            </a:r>
            <a:r>
              <a:rPr lang="en-GB" sz="3600" dirty="0" smtClean="0"/>
              <a:t> </a:t>
            </a:r>
            <a:r>
              <a:rPr lang="en-GB" sz="3600" dirty="0" err="1" smtClean="0"/>
              <a:t>intérieur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216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6856" y="155575"/>
            <a:ext cx="8229600" cy="1252538"/>
          </a:xfrm>
        </p:spPr>
        <p:txBody>
          <a:bodyPr/>
          <a:lstStyle/>
          <a:p>
            <a:r>
              <a:rPr lang="en-GB" dirty="0" err="1" smtClean="0">
                <a:solidFill>
                  <a:srgbClr val="0033CC"/>
                </a:solidFill>
              </a:rPr>
              <a:t>Objectif</a:t>
            </a:r>
            <a:endParaRPr lang="en-GB" dirty="0">
              <a:solidFill>
                <a:srgbClr val="0033CC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467544" y="1340768"/>
            <a:ext cx="8229600" cy="462597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None/>
            </a:pPr>
            <a:r>
              <a:rPr lang="en-GB" sz="2400" b="1" dirty="0" err="1" smtClean="0"/>
              <a:t>Mandater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l’instructeur</a:t>
            </a:r>
            <a:r>
              <a:rPr lang="en-GB" sz="2400" b="1" dirty="0" smtClean="0"/>
              <a:t> de </a:t>
            </a:r>
            <a:r>
              <a:rPr lang="en-GB" sz="2400" b="1" dirty="0" err="1" smtClean="0"/>
              <a:t>vol</a:t>
            </a:r>
            <a:r>
              <a:rPr lang="en-GB" sz="2400" dirty="0" smtClean="0"/>
              <a:t> (1) </a:t>
            </a:r>
            <a:r>
              <a:rPr lang="en-GB" sz="2400" dirty="0" err="1" smtClean="0"/>
              <a:t>afin</a:t>
            </a:r>
            <a:r>
              <a:rPr lang="en-GB" sz="2400" dirty="0" smtClean="0"/>
              <a:t> </a:t>
            </a:r>
            <a:r>
              <a:rPr lang="en-GB" sz="2400" dirty="0" err="1"/>
              <a:t>qu’il</a:t>
            </a:r>
            <a:r>
              <a:rPr lang="en-GB" sz="2400" dirty="0"/>
              <a:t> </a:t>
            </a:r>
            <a:r>
              <a:rPr lang="en-GB" sz="2400" dirty="0" err="1"/>
              <a:t>puisse</a:t>
            </a:r>
            <a:r>
              <a:rPr lang="en-GB" sz="2400" dirty="0"/>
              <a:t> </a:t>
            </a:r>
            <a:r>
              <a:rPr lang="en-GB" sz="2400" dirty="0" err="1"/>
              <a:t>intervenir</a:t>
            </a:r>
            <a:r>
              <a:rPr lang="en-GB" sz="2400" dirty="0"/>
              <a:t> </a:t>
            </a:r>
            <a:r>
              <a:rPr lang="en-GB" sz="2400" dirty="0" err="1"/>
              <a:t>auprès</a:t>
            </a:r>
            <a:r>
              <a:rPr lang="en-GB" sz="2400" dirty="0"/>
              <a:t> </a:t>
            </a:r>
            <a:r>
              <a:rPr lang="en-GB" sz="2400" dirty="0" err="1"/>
              <a:t>d’adhérents</a:t>
            </a:r>
            <a:r>
              <a:rPr lang="en-GB" sz="2400" dirty="0"/>
              <a:t> </a:t>
            </a:r>
            <a:r>
              <a:rPr lang="en-GB" sz="2400" dirty="0" smtClean="0"/>
              <a:t>“</a:t>
            </a:r>
            <a:r>
              <a:rPr lang="en-GB" sz="2400" dirty="0" err="1" smtClean="0"/>
              <a:t>agissant</a:t>
            </a:r>
            <a:r>
              <a:rPr lang="en-GB" sz="2400" dirty="0" smtClean="0"/>
              <a:t> en </a:t>
            </a:r>
            <a:r>
              <a:rPr lang="en-GB" sz="2400" dirty="0" err="1"/>
              <a:t>écart</a:t>
            </a:r>
            <a:r>
              <a:rPr lang="en-GB" sz="2400" dirty="0"/>
              <a:t>” </a:t>
            </a:r>
            <a:r>
              <a:rPr lang="en-GB" sz="2400" dirty="0" err="1"/>
              <a:t>vis</a:t>
            </a:r>
            <a:r>
              <a:rPr lang="en-GB" sz="2400" dirty="0"/>
              <a:t> à </a:t>
            </a:r>
            <a:r>
              <a:rPr lang="en-GB" sz="2400" dirty="0" err="1"/>
              <a:t>vis</a:t>
            </a:r>
            <a:r>
              <a:rPr lang="en-GB" sz="2400" dirty="0"/>
              <a:t> des </a:t>
            </a:r>
            <a:r>
              <a:rPr lang="en-GB" sz="2400" dirty="0" err="1"/>
              <a:t>bonnes</a:t>
            </a:r>
            <a:r>
              <a:rPr lang="en-GB" sz="2400" dirty="0"/>
              <a:t> </a:t>
            </a:r>
            <a:r>
              <a:rPr lang="en-GB" sz="2400" dirty="0" err="1" smtClean="0"/>
              <a:t>pratiques</a:t>
            </a:r>
            <a:r>
              <a:rPr lang="en-GB" sz="2400" dirty="0" smtClean="0"/>
              <a:t>, </a:t>
            </a:r>
            <a:r>
              <a:rPr lang="en-GB" sz="2400" dirty="0" err="1" smtClean="0"/>
              <a:t>recommandations</a:t>
            </a:r>
            <a:r>
              <a:rPr lang="en-GB" sz="2400" dirty="0" smtClean="0"/>
              <a:t> </a:t>
            </a:r>
            <a:r>
              <a:rPr lang="en-GB" sz="2400" dirty="0" err="1" smtClean="0"/>
              <a:t>émises</a:t>
            </a:r>
            <a:r>
              <a:rPr lang="en-GB" sz="2400" dirty="0" smtClean="0"/>
              <a:t> et </a:t>
            </a:r>
            <a:r>
              <a:rPr lang="en-GB" sz="2400" dirty="0" err="1" smtClean="0"/>
              <a:t>règles</a:t>
            </a:r>
            <a:r>
              <a:rPr lang="en-GB" sz="2400" dirty="0" smtClean="0"/>
              <a:t> </a:t>
            </a:r>
            <a:r>
              <a:rPr lang="en-GB" sz="2400" dirty="0" smtClean="0"/>
              <a:t>en </a:t>
            </a:r>
            <a:r>
              <a:rPr lang="en-GB" sz="2400" dirty="0" err="1" smtClean="0"/>
              <a:t>vigueur</a:t>
            </a:r>
            <a:r>
              <a:rPr lang="en-GB" sz="2400" dirty="0" smtClean="0"/>
              <a:t> (1</a:t>
            </a:r>
            <a:r>
              <a:rPr lang="en-GB" sz="2400" dirty="0" smtClean="0"/>
              <a:t>).</a:t>
            </a:r>
            <a:endParaRPr lang="en-GB" sz="2400" dirty="0"/>
          </a:p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None/>
            </a:pPr>
            <a:r>
              <a:rPr lang="en-GB" sz="2400" dirty="0" smtClean="0"/>
              <a:t>De </a:t>
            </a:r>
            <a:r>
              <a:rPr lang="en-GB" sz="2400" dirty="0" err="1"/>
              <a:t>tels</a:t>
            </a:r>
            <a:r>
              <a:rPr lang="en-GB" sz="2400" dirty="0"/>
              <a:t> </a:t>
            </a:r>
            <a:r>
              <a:rPr lang="en-GB" sz="2400" dirty="0" err="1"/>
              <a:t>écarts</a:t>
            </a:r>
            <a:r>
              <a:rPr lang="en-GB" sz="2400" dirty="0"/>
              <a:t> </a:t>
            </a:r>
            <a:r>
              <a:rPr lang="en-GB" sz="2400" dirty="0" err="1"/>
              <a:t>sont</a:t>
            </a:r>
            <a:r>
              <a:rPr lang="en-GB" sz="2400" dirty="0"/>
              <a:t> </a:t>
            </a:r>
            <a:r>
              <a:rPr lang="en-GB" sz="2400" dirty="0" err="1"/>
              <a:t>toujours</a:t>
            </a:r>
            <a:r>
              <a:rPr lang="en-GB" sz="2400" dirty="0"/>
              <a:t> </a:t>
            </a:r>
            <a:r>
              <a:rPr lang="en-GB" sz="2400" dirty="0" err="1"/>
              <a:t>préjudiciables</a:t>
            </a:r>
            <a:r>
              <a:rPr lang="en-GB" sz="2400" dirty="0"/>
              <a:t> </a:t>
            </a:r>
            <a:r>
              <a:rPr lang="en-GB" sz="2400" dirty="0" smtClean="0"/>
              <a:t>:</a:t>
            </a:r>
          </a:p>
          <a:p>
            <a:pPr marL="608076" lvl="2" indent="-342900">
              <a:spcBef>
                <a:spcPts val="0"/>
              </a:spcBef>
              <a:buClrTx/>
              <a:buSzPct val="80000"/>
              <a:buFont typeface="Wingdings" pitchFamily="2" charset="2"/>
              <a:buChar char="ü"/>
            </a:pPr>
            <a:r>
              <a:rPr lang="en-GB" dirty="0" smtClean="0"/>
              <a:t>à </a:t>
            </a:r>
            <a:r>
              <a:rPr lang="en-GB" dirty="0" err="1"/>
              <a:t>l’image</a:t>
            </a:r>
            <a:r>
              <a:rPr lang="en-GB" dirty="0"/>
              <a:t> de </a:t>
            </a:r>
            <a:r>
              <a:rPr lang="en-GB" dirty="0" err="1" smtClean="0"/>
              <a:t>l’aéroclub</a:t>
            </a:r>
            <a:r>
              <a:rPr lang="en-GB" dirty="0" smtClean="0"/>
              <a:t> ;</a:t>
            </a:r>
          </a:p>
          <a:p>
            <a:pPr marL="608076" lvl="2" indent="-342900">
              <a:spcBef>
                <a:spcPts val="0"/>
              </a:spcBef>
              <a:buClrTx/>
              <a:buSzPct val="80000"/>
              <a:buFont typeface="Wingdings" pitchFamily="2" charset="2"/>
              <a:buChar char="ü"/>
            </a:pPr>
            <a:r>
              <a:rPr lang="en-GB" dirty="0" smtClean="0"/>
              <a:t>au </a:t>
            </a:r>
            <a:r>
              <a:rPr lang="en-GB" dirty="0" err="1" smtClean="0"/>
              <a:t>fonctionnement</a:t>
            </a:r>
            <a:r>
              <a:rPr lang="en-GB" dirty="0"/>
              <a:t> de </a:t>
            </a:r>
            <a:r>
              <a:rPr lang="en-GB" dirty="0" err="1" smtClean="0"/>
              <a:t>l’aéroclub</a:t>
            </a:r>
            <a:r>
              <a:rPr lang="en-GB" dirty="0" smtClean="0"/>
              <a:t> et à </a:t>
            </a:r>
            <a:r>
              <a:rPr lang="en-GB" dirty="0" err="1" smtClean="0"/>
              <a:t>ses</a:t>
            </a:r>
            <a:r>
              <a:rPr lang="en-GB" dirty="0" smtClean="0"/>
              <a:t> </a:t>
            </a:r>
            <a:r>
              <a:rPr lang="en-GB" dirty="0" err="1" smtClean="0"/>
              <a:t>résultats</a:t>
            </a:r>
            <a:r>
              <a:rPr lang="en-GB" dirty="0" smtClean="0"/>
              <a:t> ;</a:t>
            </a:r>
            <a:endParaRPr lang="en-GB" dirty="0"/>
          </a:p>
          <a:p>
            <a:pPr marL="608076" lvl="2" indent="-342900">
              <a:spcBef>
                <a:spcPts val="0"/>
              </a:spcBef>
              <a:buClrTx/>
              <a:buSzPct val="80000"/>
              <a:buFont typeface="Wingdings" pitchFamily="2" charset="2"/>
              <a:buChar char="ü"/>
            </a:pPr>
            <a:r>
              <a:rPr lang="en-GB" dirty="0" smtClean="0"/>
              <a:t>à </a:t>
            </a:r>
            <a:r>
              <a:rPr lang="en-GB" dirty="0"/>
              <a:t>la </a:t>
            </a:r>
            <a:r>
              <a:rPr lang="en-GB" dirty="0" err="1"/>
              <a:t>sécurité</a:t>
            </a:r>
            <a:r>
              <a:rPr lang="en-GB" dirty="0"/>
              <a:t> </a:t>
            </a:r>
            <a:r>
              <a:rPr lang="en-GB" dirty="0" smtClean="0"/>
              <a:t>des </a:t>
            </a:r>
            <a:r>
              <a:rPr lang="en-GB" dirty="0" err="1" smtClean="0"/>
              <a:t>personnes</a:t>
            </a:r>
            <a:r>
              <a:rPr lang="en-GB" dirty="0" smtClean="0"/>
              <a:t> ;</a:t>
            </a:r>
          </a:p>
          <a:p>
            <a:pPr marL="608076" lvl="2" indent="-342900">
              <a:spcBef>
                <a:spcPts val="0"/>
              </a:spcBef>
              <a:buClrTx/>
              <a:buSzPct val="80000"/>
              <a:buFont typeface="Wingdings" pitchFamily="2" charset="2"/>
              <a:buChar char="ü"/>
            </a:pPr>
            <a:r>
              <a:rPr lang="en-GB" dirty="0" smtClean="0"/>
              <a:t>aux </a:t>
            </a:r>
            <a:r>
              <a:rPr lang="en-GB" dirty="0" err="1" smtClean="0"/>
              <a:t>biens</a:t>
            </a:r>
            <a:r>
              <a:rPr lang="en-GB" dirty="0" smtClean="0"/>
              <a:t> </a:t>
            </a:r>
            <a:r>
              <a:rPr lang="en-GB" dirty="0" err="1" smtClean="0"/>
              <a:t>d’autrui</a:t>
            </a:r>
            <a:r>
              <a:rPr lang="en-GB" dirty="0" smtClean="0"/>
              <a:t> ; </a:t>
            </a:r>
          </a:p>
          <a:p>
            <a:pPr marL="608076" lvl="2" indent="-342900">
              <a:spcBef>
                <a:spcPts val="0"/>
              </a:spcBef>
              <a:spcAft>
                <a:spcPts val="1800"/>
              </a:spcAft>
              <a:buClrTx/>
              <a:buSzPct val="80000"/>
              <a:buFont typeface="Wingdings" pitchFamily="2" charset="2"/>
              <a:buChar char="ü"/>
            </a:pPr>
            <a:r>
              <a:rPr lang="en-GB" dirty="0" smtClean="0"/>
              <a:t>aux </a:t>
            </a:r>
            <a:r>
              <a:rPr lang="en-GB" dirty="0" err="1" smtClean="0"/>
              <a:t>biens</a:t>
            </a:r>
            <a:r>
              <a:rPr lang="en-GB" dirty="0" smtClean="0"/>
              <a:t> de </a:t>
            </a:r>
            <a:r>
              <a:rPr lang="en-GB" dirty="0" err="1" smtClean="0"/>
              <a:t>l’aéroclub</a:t>
            </a:r>
            <a:r>
              <a:rPr lang="en-GB" dirty="0" smtClean="0"/>
              <a:t>, </a:t>
            </a:r>
            <a:r>
              <a:rPr lang="en-GB" dirty="0" err="1" smtClean="0"/>
              <a:t>notamment</a:t>
            </a:r>
            <a:r>
              <a:rPr lang="en-GB" dirty="0" smtClean="0"/>
              <a:t> les </a:t>
            </a:r>
            <a:r>
              <a:rPr lang="en-GB" dirty="0" err="1" smtClean="0"/>
              <a:t>avions</a:t>
            </a:r>
            <a:r>
              <a:rPr lang="en-GB" dirty="0" smtClean="0"/>
              <a:t>.</a:t>
            </a:r>
            <a:endParaRPr lang="en-GB" dirty="0"/>
          </a:p>
          <a:p>
            <a:pPr marL="608076" lvl="2" indent="-3429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+mj-lt"/>
              <a:buAutoNum type="arabicParenR"/>
            </a:pPr>
            <a:r>
              <a:rPr lang="en-GB" sz="1600" dirty="0" err="1" smtClean="0"/>
              <a:t>Réglement</a:t>
            </a:r>
            <a:r>
              <a:rPr lang="en-GB" sz="1600" dirty="0" smtClean="0"/>
              <a:t> </a:t>
            </a:r>
            <a:r>
              <a:rPr lang="en-GB" sz="1600" dirty="0" err="1" smtClean="0"/>
              <a:t>intérieur</a:t>
            </a:r>
            <a:r>
              <a:rPr lang="en-GB" sz="1600" dirty="0" smtClean="0"/>
              <a:t>, </a:t>
            </a:r>
            <a:r>
              <a:rPr lang="en-GB" sz="1600" dirty="0" err="1"/>
              <a:t>C</a:t>
            </a:r>
            <a:r>
              <a:rPr lang="en-GB" sz="1600" dirty="0" err="1" smtClean="0"/>
              <a:t>onsignes</a:t>
            </a:r>
            <a:r>
              <a:rPr lang="en-GB" sz="1600" dirty="0" smtClean="0"/>
              <a:t> </a:t>
            </a:r>
            <a:r>
              <a:rPr lang="en-GB" sz="1600" dirty="0" err="1" smtClean="0"/>
              <a:t>d’opérations</a:t>
            </a:r>
            <a:r>
              <a:rPr lang="en-GB" sz="1600" dirty="0" smtClean="0"/>
              <a:t> et </a:t>
            </a:r>
            <a:r>
              <a:rPr lang="en-GB" sz="1600" dirty="0"/>
              <a:t>de </a:t>
            </a:r>
            <a:r>
              <a:rPr lang="en-GB" sz="1600" dirty="0" err="1"/>
              <a:t>sécurité</a:t>
            </a:r>
            <a:r>
              <a:rPr lang="en-GB" sz="1600" dirty="0"/>
              <a:t>, </a:t>
            </a:r>
            <a:r>
              <a:rPr lang="en-GB" sz="1600" dirty="0" smtClean="0"/>
              <a:t>RDA-RCA-FCL</a:t>
            </a:r>
            <a:r>
              <a:rPr lang="en-GB" sz="1600" dirty="0"/>
              <a:t>, </a:t>
            </a:r>
            <a:r>
              <a:rPr lang="en-GB" sz="1600" dirty="0" smtClean="0"/>
              <a:t>dispositions </a:t>
            </a:r>
            <a:r>
              <a:rPr lang="en-GB" sz="1600" dirty="0"/>
              <a:t>internes à</a:t>
            </a:r>
            <a:r>
              <a:rPr lang="en-GB" sz="1600" dirty="0" smtClean="0"/>
              <a:t> </a:t>
            </a:r>
            <a:r>
              <a:rPr lang="en-GB" sz="1600" dirty="0" err="1" smtClean="0"/>
              <a:t>l’ATO</a:t>
            </a:r>
            <a:r>
              <a:rPr lang="en-GB" sz="1600" dirty="0" smtClean="0"/>
              <a:t> pour </a:t>
            </a:r>
            <a:r>
              <a:rPr lang="en-GB" sz="1600" dirty="0"/>
              <a:t>la </a:t>
            </a:r>
            <a:r>
              <a:rPr lang="en-GB" sz="1600" dirty="0" err="1"/>
              <a:t>Gestion</a:t>
            </a:r>
            <a:r>
              <a:rPr lang="en-GB" sz="1600" dirty="0"/>
              <a:t> de la F</a:t>
            </a:r>
            <a:r>
              <a:rPr lang="en-GB" sz="1600" dirty="0" smtClean="0"/>
              <a:t>ormation </a:t>
            </a:r>
            <a:r>
              <a:rPr lang="en-GB" sz="1600" dirty="0"/>
              <a:t>et de la </a:t>
            </a:r>
            <a:r>
              <a:rPr lang="en-GB" sz="1600" dirty="0" err="1"/>
              <a:t>Sécurité</a:t>
            </a:r>
            <a:r>
              <a:rPr lang="en-GB" sz="1600" dirty="0" smtClean="0"/>
              <a:t>, etc.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0082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6856" y="155575"/>
            <a:ext cx="8229600" cy="1252538"/>
          </a:xfrm>
        </p:spPr>
        <p:txBody>
          <a:bodyPr/>
          <a:lstStyle/>
          <a:p>
            <a:r>
              <a:rPr lang="en-GB" dirty="0" err="1" smtClean="0">
                <a:solidFill>
                  <a:srgbClr val="0033CC"/>
                </a:solidFill>
              </a:rPr>
              <a:t>Contexte</a:t>
            </a:r>
            <a:r>
              <a:rPr lang="en-GB" dirty="0" smtClean="0">
                <a:solidFill>
                  <a:srgbClr val="0033CC"/>
                </a:solidFill>
              </a:rPr>
              <a:t> (1/2)</a:t>
            </a:r>
            <a:endParaRPr lang="en-GB" dirty="0">
              <a:solidFill>
                <a:srgbClr val="0033CC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446856" y="1774825"/>
            <a:ext cx="8229600" cy="462597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None/>
            </a:pPr>
            <a:r>
              <a:rPr lang="en-GB" sz="2400" dirty="0"/>
              <a:t>En </a:t>
            </a:r>
            <a:r>
              <a:rPr lang="en-GB" sz="2400" dirty="0" err="1"/>
              <a:t>cas</a:t>
            </a:r>
            <a:r>
              <a:rPr lang="en-GB" sz="2400" dirty="0"/>
              <a:t> </a:t>
            </a:r>
            <a:r>
              <a:rPr lang="en-GB" sz="2400" dirty="0" err="1"/>
              <a:t>d’accident</a:t>
            </a:r>
            <a:r>
              <a:rPr lang="en-GB" sz="2400" dirty="0"/>
              <a:t> et plus </a:t>
            </a:r>
            <a:r>
              <a:rPr lang="en-GB" sz="2400" dirty="0" err="1"/>
              <a:t>particulièrement</a:t>
            </a:r>
            <a:r>
              <a:rPr lang="en-GB" sz="2400" dirty="0"/>
              <a:t> </a:t>
            </a:r>
            <a:r>
              <a:rPr lang="en-GB" sz="2400" dirty="0" err="1"/>
              <a:t>d’</a:t>
            </a:r>
            <a:r>
              <a:rPr lang="en-GB" sz="2400" b="1" dirty="0" err="1"/>
              <a:t>accident</a:t>
            </a:r>
            <a:r>
              <a:rPr lang="en-GB" sz="2400" b="1" dirty="0"/>
              <a:t> </a:t>
            </a:r>
            <a:r>
              <a:rPr lang="en-GB" sz="2400" b="1" dirty="0" err="1"/>
              <a:t>d’aéronef</a:t>
            </a:r>
            <a:r>
              <a:rPr lang="en-GB" sz="2400" dirty="0"/>
              <a:t>,</a:t>
            </a:r>
            <a:br>
              <a:rPr lang="en-GB" sz="2400" dirty="0"/>
            </a:br>
            <a:r>
              <a:rPr lang="en-GB" sz="2400" dirty="0" err="1"/>
              <a:t>si</a:t>
            </a:r>
            <a:r>
              <a:rPr lang="en-GB" sz="2400" dirty="0"/>
              <a:t> la </a:t>
            </a:r>
            <a:r>
              <a:rPr lang="en-GB" sz="2400" dirty="0" err="1"/>
              <a:t>responsabilité</a:t>
            </a:r>
            <a:r>
              <a:rPr lang="en-GB" sz="2400" dirty="0"/>
              <a:t> du commandant de </a:t>
            </a:r>
            <a:r>
              <a:rPr lang="en-GB" sz="2400" dirty="0" err="1"/>
              <a:t>bord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toujours</a:t>
            </a:r>
            <a:r>
              <a:rPr lang="en-GB" sz="2400" dirty="0"/>
              <a:t> </a:t>
            </a:r>
            <a:r>
              <a:rPr lang="en-GB" sz="2400" dirty="0" err="1" smtClean="0"/>
              <a:t>recherchée</a:t>
            </a:r>
            <a:r>
              <a:rPr lang="en-GB" sz="2400" dirty="0" smtClean="0"/>
              <a:t>, </a:t>
            </a:r>
            <a:r>
              <a:rPr lang="en-GB" sz="2400" dirty="0" err="1" smtClean="0"/>
              <a:t>celle</a:t>
            </a:r>
            <a:r>
              <a:rPr lang="en-GB" sz="2400" dirty="0" smtClean="0"/>
              <a:t> </a:t>
            </a:r>
            <a:r>
              <a:rPr lang="en-GB" sz="2400" dirty="0"/>
              <a:t>de </a:t>
            </a:r>
            <a:r>
              <a:rPr lang="en-GB" sz="2400" dirty="0" err="1"/>
              <a:t>l’exploitant</a:t>
            </a:r>
            <a:r>
              <a:rPr lang="en-GB" sz="2400" dirty="0"/>
              <a:t> </a:t>
            </a:r>
            <a:r>
              <a:rPr lang="en-GB" sz="2400" dirty="0" smtClean="0"/>
              <a:t>(i.e</a:t>
            </a:r>
            <a:r>
              <a:rPr lang="en-GB" sz="2400" dirty="0"/>
              <a:t>. </a:t>
            </a:r>
            <a:r>
              <a:rPr lang="en-GB" sz="2400" dirty="0" err="1"/>
              <a:t>l’aéroclub</a:t>
            </a:r>
            <a:r>
              <a:rPr lang="en-GB" sz="2400" dirty="0"/>
              <a:t> et son </a:t>
            </a:r>
            <a:r>
              <a:rPr lang="en-GB" sz="2400" dirty="0" err="1"/>
              <a:t>président</a:t>
            </a:r>
            <a:r>
              <a:rPr lang="en-GB" sz="2400" dirty="0"/>
              <a:t>) </a:t>
            </a:r>
            <a:r>
              <a:rPr lang="en-GB" sz="2400" dirty="0" err="1"/>
              <a:t>l’est</a:t>
            </a:r>
            <a:r>
              <a:rPr lang="en-GB" sz="2400" dirty="0"/>
              <a:t> </a:t>
            </a:r>
            <a:r>
              <a:rPr lang="en-GB" sz="2400" dirty="0" err="1"/>
              <a:t>également</a:t>
            </a:r>
            <a:r>
              <a:rPr lang="en-GB" sz="2400" dirty="0"/>
              <a:t>, en </a:t>
            </a:r>
            <a:r>
              <a:rPr lang="en-GB" sz="2400" dirty="0" err="1"/>
              <a:t>tant</a:t>
            </a:r>
            <a:r>
              <a:rPr lang="en-GB" sz="2400" dirty="0"/>
              <a:t> </a:t>
            </a:r>
            <a:r>
              <a:rPr lang="en-GB" sz="2400" dirty="0" err="1"/>
              <a:t>que</a:t>
            </a:r>
            <a:r>
              <a:rPr lang="en-GB" sz="2400" dirty="0"/>
              <a:t> “</a:t>
            </a:r>
            <a:r>
              <a:rPr lang="en-GB" sz="2400" dirty="0" err="1"/>
              <a:t>propriétaire</a:t>
            </a:r>
            <a:r>
              <a:rPr lang="en-GB" sz="2400" dirty="0"/>
              <a:t>” de </a:t>
            </a:r>
            <a:r>
              <a:rPr lang="en-GB" sz="2400" dirty="0" err="1"/>
              <a:t>l’aéronef</a:t>
            </a:r>
            <a:r>
              <a:rPr lang="en-GB" sz="2400" dirty="0"/>
              <a:t>.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endParaRPr lang="en-GB" sz="2400" dirty="0" smtClean="0"/>
          </a:p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None/>
            </a:pPr>
            <a:r>
              <a:rPr lang="en-GB" sz="2400" dirty="0" smtClean="0"/>
              <a:t>La </a:t>
            </a:r>
            <a:r>
              <a:rPr lang="en-GB" sz="2400" dirty="0"/>
              <a:t>direction de </a:t>
            </a:r>
            <a:r>
              <a:rPr lang="en-GB" sz="2400" dirty="0" err="1"/>
              <a:t>l’aéroclub</a:t>
            </a:r>
            <a:r>
              <a:rPr lang="en-GB" sz="2400" dirty="0"/>
              <a:t> </a:t>
            </a:r>
            <a:r>
              <a:rPr lang="en-GB" sz="2400" dirty="0" err="1"/>
              <a:t>devrait</a:t>
            </a:r>
            <a:r>
              <a:rPr lang="en-GB" sz="2400" dirty="0"/>
              <a:t> </a:t>
            </a:r>
            <a:r>
              <a:rPr lang="en-GB" sz="2400" dirty="0" err="1"/>
              <a:t>donc</a:t>
            </a:r>
            <a:r>
              <a:rPr lang="en-GB" sz="2400" dirty="0"/>
              <a:t> </a:t>
            </a:r>
            <a:r>
              <a:rPr lang="en-GB" sz="2400" dirty="0" err="1"/>
              <a:t>définir</a:t>
            </a:r>
            <a:r>
              <a:rPr lang="en-GB" sz="2400" dirty="0"/>
              <a:t> des </a:t>
            </a:r>
            <a:r>
              <a:rPr lang="en-GB" sz="2400" dirty="0" smtClean="0"/>
              <a:t>dispositions </a:t>
            </a:r>
            <a:r>
              <a:rPr lang="en-GB" sz="2400" dirty="0" err="1" smtClean="0"/>
              <a:t>visant</a:t>
            </a:r>
            <a:r>
              <a:rPr lang="en-GB" sz="2400" dirty="0" smtClean="0"/>
              <a:t> </a:t>
            </a:r>
            <a:r>
              <a:rPr lang="en-GB" sz="2400" dirty="0"/>
              <a:t>à </a:t>
            </a:r>
            <a:r>
              <a:rPr lang="en-GB" sz="2400" dirty="0" err="1"/>
              <a:t>empêcher</a:t>
            </a:r>
            <a:r>
              <a:rPr lang="en-GB" sz="2400" dirty="0"/>
              <a:t> un </a:t>
            </a:r>
            <a:r>
              <a:rPr lang="en-GB" sz="2400" dirty="0" err="1"/>
              <a:t>adhérent</a:t>
            </a:r>
            <a:r>
              <a:rPr lang="en-GB" sz="2400" dirty="0"/>
              <a:t> de </a:t>
            </a:r>
            <a:r>
              <a:rPr lang="en-GB" sz="2400" dirty="0" err="1"/>
              <a:t>partir</a:t>
            </a:r>
            <a:r>
              <a:rPr lang="en-GB" sz="2400" dirty="0"/>
              <a:t> en </a:t>
            </a:r>
            <a:r>
              <a:rPr lang="en-GB" sz="2400" dirty="0" err="1"/>
              <a:t>vol</a:t>
            </a:r>
            <a:r>
              <a:rPr lang="en-GB" sz="2400" dirty="0"/>
              <a:t> </a:t>
            </a:r>
            <a:r>
              <a:rPr lang="en-GB" sz="2400" dirty="0" err="1"/>
              <a:t>comme</a:t>
            </a:r>
            <a:r>
              <a:rPr lang="en-GB" sz="2400" dirty="0"/>
              <a:t> commandant de </a:t>
            </a:r>
            <a:r>
              <a:rPr lang="en-GB" sz="2400" dirty="0" err="1"/>
              <a:t>bord</a:t>
            </a:r>
            <a:r>
              <a:rPr lang="en-GB" sz="2400" dirty="0"/>
              <a:t> avec un </a:t>
            </a:r>
            <a:r>
              <a:rPr lang="en-GB" sz="2400" dirty="0" err="1"/>
              <a:t>avion</a:t>
            </a:r>
            <a:r>
              <a:rPr lang="en-GB" sz="2400" dirty="0"/>
              <a:t> de </a:t>
            </a:r>
            <a:r>
              <a:rPr lang="en-GB" sz="2400" dirty="0" err="1"/>
              <a:t>l’aéroclub</a:t>
            </a:r>
            <a:r>
              <a:rPr lang="en-GB" sz="2400" dirty="0"/>
              <a:t> après </a:t>
            </a:r>
            <a:r>
              <a:rPr lang="en-GB" sz="2400" dirty="0" err="1"/>
              <a:t>une</a:t>
            </a:r>
            <a:r>
              <a:rPr lang="en-GB" sz="2400" dirty="0"/>
              <a:t> </a:t>
            </a:r>
            <a:r>
              <a:rPr lang="en-GB" sz="2400" dirty="0" err="1"/>
              <a:t>préparation</a:t>
            </a:r>
            <a:r>
              <a:rPr lang="en-GB" sz="2400" dirty="0"/>
              <a:t> </a:t>
            </a:r>
            <a:r>
              <a:rPr lang="en-GB" sz="2400" dirty="0" err="1"/>
              <a:t>jugée</a:t>
            </a:r>
            <a:r>
              <a:rPr lang="en-GB" sz="2400" dirty="0"/>
              <a:t> </a:t>
            </a:r>
            <a:r>
              <a:rPr lang="en-GB" sz="2400" dirty="0" err="1"/>
              <a:t>insuffisante</a:t>
            </a:r>
            <a:r>
              <a:rPr lang="en-GB" sz="2400" dirty="0"/>
              <a:t> et </a:t>
            </a:r>
            <a:r>
              <a:rPr lang="en-GB" sz="2400" dirty="0" err="1"/>
              <a:t>dans</a:t>
            </a:r>
            <a:r>
              <a:rPr lang="en-GB" sz="2400" dirty="0"/>
              <a:t> des conditions de </a:t>
            </a:r>
            <a:r>
              <a:rPr lang="en-GB" sz="2400" dirty="0" err="1"/>
              <a:t>vol</a:t>
            </a:r>
            <a:r>
              <a:rPr lang="en-GB" sz="2400" dirty="0"/>
              <a:t> </a:t>
            </a:r>
            <a:r>
              <a:rPr lang="en-GB" sz="2400" dirty="0" err="1"/>
              <a:t>présumées</a:t>
            </a:r>
            <a:r>
              <a:rPr lang="en-GB" sz="2400" dirty="0"/>
              <a:t> </a:t>
            </a:r>
            <a:r>
              <a:rPr lang="en-GB" sz="2400" dirty="0" err="1"/>
              <a:t>dangereuses</a:t>
            </a:r>
            <a:r>
              <a:rPr lang="en-GB" sz="2400" dirty="0"/>
              <a:t>. </a:t>
            </a:r>
            <a:endParaRPr lang="en-GB" sz="2400" dirty="0" smtClean="0"/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07/06/2012</a:t>
            </a:r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ACAT- Aéroclub du CE Airbus France Toulouse - CISOA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9AEC-EBBE-42E9-960C-E36E1818911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8864" y="155575"/>
            <a:ext cx="8229600" cy="1252538"/>
          </a:xfrm>
        </p:spPr>
        <p:txBody>
          <a:bodyPr/>
          <a:lstStyle/>
          <a:p>
            <a:r>
              <a:rPr lang="en-GB" dirty="0" err="1" smtClean="0">
                <a:solidFill>
                  <a:srgbClr val="0033CC"/>
                </a:solidFill>
              </a:rPr>
              <a:t>Contexte</a:t>
            </a:r>
            <a:r>
              <a:rPr lang="en-GB" dirty="0" smtClean="0">
                <a:solidFill>
                  <a:srgbClr val="0033CC"/>
                </a:solidFill>
              </a:rPr>
              <a:t> (2/2)</a:t>
            </a:r>
            <a:endParaRPr lang="en-GB" dirty="0">
              <a:solidFill>
                <a:srgbClr val="0033CC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4294967295"/>
          </p:nvPr>
        </p:nvSpPr>
        <p:spPr>
          <a:xfrm>
            <a:off x="518864" y="1412776"/>
            <a:ext cx="8229600" cy="4625975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None/>
            </a:pPr>
            <a:r>
              <a:rPr lang="en-GB" sz="2400" dirty="0" smtClean="0"/>
              <a:t>Les </a:t>
            </a:r>
            <a:r>
              <a:rPr lang="en-GB" sz="2400" b="1" dirty="0" err="1"/>
              <a:t>dommages</a:t>
            </a:r>
            <a:r>
              <a:rPr lang="en-GB" sz="2400" dirty="0"/>
              <a:t> </a:t>
            </a:r>
            <a:r>
              <a:rPr lang="en-GB" sz="2400" dirty="0" err="1"/>
              <a:t>résultant</a:t>
            </a:r>
            <a:r>
              <a:rPr lang="en-GB" sz="2400" dirty="0"/>
              <a:t> d’un </a:t>
            </a:r>
            <a:r>
              <a:rPr lang="en-GB" sz="2400" b="1" dirty="0"/>
              <a:t>accident </a:t>
            </a:r>
            <a:r>
              <a:rPr lang="en-GB" sz="2400" b="1" dirty="0" err="1"/>
              <a:t>d’aéronef</a:t>
            </a:r>
            <a:r>
              <a:rPr lang="en-GB" sz="2400" b="1" dirty="0"/>
              <a:t> </a:t>
            </a:r>
            <a:r>
              <a:rPr lang="en-GB" sz="2400" dirty="0" err="1"/>
              <a:t>engendrent</a:t>
            </a:r>
            <a:r>
              <a:rPr lang="en-GB" sz="2400" dirty="0"/>
              <a:t> </a:t>
            </a:r>
            <a:r>
              <a:rPr lang="en-GB" sz="2400" dirty="0" err="1"/>
              <a:t>toujours</a:t>
            </a:r>
            <a:r>
              <a:rPr lang="en-GB" sz="2400" dirty="0"/>
              <a:t> de </a:t>
            </a:r>
            <a:r>
              <a:rPr lang="en-GB" sz="2400" dirty="0" err="1"/>
              <a:t>gros</a:t>
            </a:r>
            <a:r>
              <a:rPr lang="en-GB" sz="2400" dirty="0"/>
              <a:t> </a:t>
            </a:r>
            <a:r>
              <a:rPr lang="en-GB" sz="2400" dirty="0" err="1"/>
              <a:t>préjudices</a:t>
            </a:r>
            <a:r>
              <a:rPr lang="en-GB" sz="2400" dirty="0"/>
              <a:t> : </a:t>
            </a:r>
          </a:p>
          <a:p>
            <a:pPr marL="273050" lvl="2" indent="-255588"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" pitchFamily="2" charset="2"/>
              <a:buChar char="§"/>
            </a:pPr>
            <a:r>
              <a:rPr lang="en-GB" sz="2000" dirty="0"/>
              <a:t>financier (</a:t>
            </a:r>
            <a:r>
              <a:rPr lang="en-GB" sz="2000" dirty="0" err="1"/>
              <a:t>coûts</a:t>
            </a:r>
            <a:r>
              <a:rPr lang="en-GB" sz="2000" dirty="0"/>
              <a:t> de </a:t>
            </a:r>
            <a:r>
              <a:rPr lang="en-GB" sz="2000" dirty="0" err="1"/>
              <a:t>réparation</a:t>
            </a:r>
            <a:r>
              <a:rPr lang="en-GB" sz="2000" dirty="0"/>
              <a:t> </a:t>
            </a:r>
            <a:r>
              <a:rPr lang="en-GB" sz="2000" dirty="0" err="1"/>
              <a:t>ou</a:t>
            </a:r>
            <a:r>
              <a:rPr lang="en-GB" sz="2000" dirty="0"/>
              <a:t> de </a:t>
            </a:r>
            <a:r>
              <a:rPr lang="en-GB" sz="2000" dirty="0" err="1"/>
              <a:t>remplacement</a:t>
            </a:r>
            <a:r>
              <a:rPr lang="en-GB" sz="2000" dirty="0"/>
              <a:t>) ;</a:t>
            </a:r>
          </a:p>
          <a:p>
            <a:pPr marL="273050" lvl="2" indent="-255588"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" pitchFamily="2" charset="2"/>
              <a:buChar char="§"/>
            </a:pPr>
            <a:r>
              <a:rPr lang="en-GB" sz="2000" dirty="0" err="1"/>
              <a:t>opérationnel</a:t>
            </a:r>
            <a:r>
              <a:rPr lang="en-GB" sz="2000" dirty="0"/>
              <a:t> (</a:t>
            </a:r>
            <a:r>
              <a:rPr lang="en-GB" sz="2000" dirty="0" err="1"/>
              <a:t>moindre</a:t>
            </a:r>
            <a:r>
              <a:rPr lang="en-GB" sz="2000" dirty="0"/>
              <a:t> </a:t>
            </a:r>
            <a:r>
              <a:rPr lang="en-GB" sz="2000" dirty="0" err="1"/>
              <a:t>activité</a:t>
            </a:r>
            <a:r>
              <a:rPr lang="en-GB" sz="2000" dirty="0"/>
              <a:t> due à </a:t>
            </a:r>
            <a:r>
              <a:rPr lang="en-GB" sz="2000" dirty="0" err="1"/>
              <a:t>l’indisponibilité</a:t>
            </a:r>
            <a:r>
              <a:rPr lang="en-GB" sz="2000" dirty="0"/>
              <a:t> de </a:t>
            </a:r>
            <a:r>
              <a:rPr lang="en-GB" sz="2000" dirty="0" err="1"/>
              <a:t>l’avion</a:t>
            </a:r>
            <a:r>
              <a:rPr lang="en-GB" sz="2000" dirty="0"/>
              <a:t> </a:t>
            </a:r>
            <a:r>
              <a:rPr lang="en-GB" sz="2000" dirty="0" err="1"/>
              <a:t>accidenté</a:t>
            </a:r>
            <a:r>
              <a:rPr lang="en-GB" sz="2000" dirty="0"/>
              <a:t>) ;</a:t>
            </a:r>
          </a:p>
          <a:p>
            <a:pPr marL="273050" lvl="2" indent="-255588"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" pitchFamily="2" charset="2"/>
              <a:buChar char="§"/>
            </a:pPr>
            <a:r>
              <a:rPr lang="en-GB" sz="2000" dirty="0" err="1"/>
              <a:t>psychologique</a:t>
            </a:r>
            <a:r>
              <a:rPr lang="en-GB" sz="2000" dirty="0"/>
              <a:t> (impact </a:t>
            </a:r>
            <a:r>
              <a:rPr lang="en-GB" sz="2000" dirty="0" err="1"/>
              <a:t>négatif</a:t>
            </a:r>
            <a:r>
              <a:rPr lang="en-GB" sz="2000" dirty="0"/>
              <a:t> </a:t>
            </a:r>
            <a:r>
              <a:rPr lang="en-GB" sz="2000" dirty="0" err="1"/>
              <a:t>sur</a:t>
            </a:r>
            <a:r>
              <a:rPr lang="en-GB" sz="2000" dirty="0"/>
              <a:t> les </a:t>
            </a:r>
            <a:r>
              <a:rPr lang="en-GB" sz="2000" dirty="0" err="1"/>
              <a:t>adhérents</a:t>
            </a:r>
            <a:r>
              <a:rPr lang="en-GB" sz="2000" dirty="0"/>
              <a:t> ), etc.</a:t>
            </a:r>
          </a:p>
          <a:p>
            <a:pPr marL="0" indent="0">
              <a:spcAft>
                <a:spcPts val="1200"/>
              </a:spcAft>
              <a:buNone/>
            </a:pPr>
            <a:endParaRPr lang="en-GB" sz="14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GB" sz="2400" dirty="0" smtClean="0"/>
              <a:t>La </a:t>
            </a:r>
            <a:r>
              <a:rPr lang="en-GB" sz="2400" b="1" dirty="0" err="1"/>
              <a:t>valeur</a:t>
            </a:r>
            <a:r>
              <a:rPr lang="en-GB" sz="2400" b="1" dirty="0"/>
              <a:t> </a:t>
            </a:r>
            <a:r>
              <a:rPr lang="en-GB" sz="2400" b="1" dirty="0" err="1"/>
              <a:t>d’exemple</a:t>
            </a:r>
            <a:r>
              <a:rPr lang="en-GB" sz="2400" b="1" dirty="0"/>
              <a:t> </a:t>
            </a:r>
            <a:r>
              <a:rPr lang="en-GB" sz="2400" dirty="0"/>
              <a:t>de </a:t>
            </a:r>
            <a:r>
              <a:rPr lang="en-GB" sz="2400" dirty="0" err="1"/>
              <a:t>l’instructeur</a:t>
            </a:r>
            <a:r>
              <a:rPr lang="en-GB" sz="2400" dirty="0"/>
              <a:t> et </a:t>
            </a:r>
            <a:r>
              <a:rPr lang="en-GB" sz="2400" dirty="0" err="1"/>
              <a:t>l’</a:t>
            </a:r>
            <a:r>
              <a:rPr lang="en-GB" sz="2400" b="1" dirty="0" err="1"/>
              <a:t>autorité</a:t>
            </a:r>
            <a:r>
              <a:rPr lang="en-GB" sz="2400" dirty="0"/>
              <a:t> </a:t>
            </a:r>
            <a:r>
              <a:rPr lang="en-GB" sz="2400" dirty="0" err="1"/>
              <a:t>que</a:t>
            </a:r>
            <a:r>
              <a:rPr lang="en-GB" sz="2400" dirty="0"/>
              <a:t> </a:t>
            </a:r>
            <a:r>
              <a:rPr lang="en-GB" sz="2400" dirty="0" err="1"/>
              <a:t>ses</a:t>
            </a:r>
            <a:r>
              <a:rPr lang="en-GB" sz="2400" dirty="0"/>
              <a:t> </a:t>
            </a:r>
            <a:r>
              <a:rPr lang="en-GB" sz="2400" dirty="0" err="1"/>
              <a:t>compétences</a:t>
            </a:r>
            <a:r>
              <a:rPr lang="en-GB" sz="2400" dirty="0"/>
              <a:t> et son expertise </a:t>
            </a:r>
            <a:r>
              <a:rPr lang="en-GB" sz="2400" dirty="0" err="1"/>
              <a:t>lui</a:t>
            </a:r>
            <a:r>
              <a:rPr lang="en-GB" sz="2400" dirty="0"/>
              <a:t> </a:t>
            </a:r>
            <a:r>
              <a:rPr lang="en-GB" sz="2400" dirty="0" err="1"/>
              <a:t>confèrent</a:t>
            </a:r>
            <a:r>
              <a:rPr lang="en-GB" sz="2400" dirty="0"/>
              <a:t>, en font un </a:t>
            </a:r>
            <a:r>
              <a:rPr lang="en-GB" sz="2400" dirty="0" err="1"/>
              <a:t>acteur</a:t>
            </a:r>
            <a:r>
              <a:rPr lang="en-GB" sz="2400" dirty="0"/>
              <a:t> “</a:t>
            </a:r>
            <a:r>
              <a:rPr lang="en-GB" sz="2400" dirty="0" err="1"/>
              <a:t>clé</a:t>
            </a:r>
            <a:r>
              <a:rPr lang="en-GB" sz="2400" dirty="0"/>
              <a:t>” </a:t>
            </a:r>
            <a:r>
              <a:rPr lang="en-GB" sz="2400" dirty="0" smtClean="0"/>
              <a:t>de la  </a:t>
            </a:r>
            <a:r>
              <a:rPr lang="en-GB" sz="2400" dirty="0" err="1"/>
              <a:t>Sécurité</a:t>
            </a:r>
            <a:r>
              <a:rPr lang="en-GB" sz="2400" dirty="0"/>
              <a:t> des </a:t>
            </a:r>
            <a:r>
              <a:rPr lang="en-GB" sz="2400" dirty="0" err="1" smtClean="0"/>
              <a:t>Vols</a:t>
            </a:r>
            <a:r>
              <a:rPr lang="en-GB" sz="2400" dirty="0" smtClean="0"/>
              <a:t>  à </a:t>
            </a:r>
            <a:r>
              <a:rPr lang="en-GB" sz="2400" dirty="0" err="1" smtClean="0"/>
              <a:t>l’aéroclub</a:t>
            </a:r>
            <a:r>
              <a:rPr lang="en-GB" sz="2400" dirty="0" smtClean="0"/>
              <a:t>.</a:t>
            </a:r>
            <a:endParaRPr lang="en-GB" sz="2800" dirty="0" smtClean="0"/>
          </a:p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rgbClr val="F0AD00"/>
              </a:buClr>
              <a:buSzPct val="80000"/>
              <a:buNone/>
            </a:pPr>
            <a:r>
              <a:rPr lang="en-GB" sz="2400" dirty="0">
                <a:solidFill>
                  <a:prstClr val="black"/>
                </a:solidFill>
              </a:rPr>
              <a:t>L</a:t>
            </a:r>
            <a:r>
              <a:rPr lang="en-GB" sz="2400" dirty="0" smtClean="0">
                <a:solidFill>
                  <a:prstClr val="black"/>
                </a:solidFill>
              </a:rPr>
              <a:t>es dispositions </a:t>
            </a:r>
            <a:r>
              <a:rPr lang="en-GB" sz="2400" dirty="0" err="1" smtClean="0"/>
              <a:t>visant</a:t>
            </a:r>
            <a:r>
              <a:rPr lang="en-GB" sz="2400" dirty="0" smtClean="0"/>
              <a:t> </a:t>
            </a:r>
            <a:r>
              <a:rPr lang="en-GB" sz="2400" dirty="0"/>
              <a:t>à </a:t>
            </a:r>
            <a:r>
              <a:rPr lang="en-GB" sz="2400" dirty="0" err="1"/>
              <a:t>empêcher</a:t>
            </a:r>
            <a:r>
              <a:rPr lang="en-GB" sz="2400" dirty="0"/>
              <a:t> </a:t>
            </a:r>
            <a:r>
              <a:rPr lang="en-GB" sz="2400" dirty="0" smtClean="0"/>
              <a:t>le </a:t>
            </a:r>
            <a:r>
              <a:rPr lang="en-GB" sz="2400" dirty="0" err="1" smtClean="0"/>
              <a:t>départ</a:t>
            </a:r>
            <a:r>
              <a:rPr lang="en-GB" sz="2400" dirty="0" smtClean="0"/>
              <a:t> d’un </a:t>
            </a:r>
            <a:r>
              <a:rPr lang="en-GB" sz="2400" dirty="0" err="1"/>
              <a:t>avion</a:t>
            </a:r>
            <a:r>
              <a:rPr lang="en-GB" sz="2400" dirty="0"/>
              <a:t> de </a:t>
            </a:r>
            <a:r>
              <a:rPr lang="en-GB" sz="2400" dirty="0" err="1"/>
              <a:t>l’aéroclub</a:t>
            </a:r>
            <a:r>
              <a:rPr lang="en-GB" sz="2400" dirty="0"/>
              <a:t> </a:t>
            </a:r>
            <a:r>
              <a:rPr lang="en-GB" sz="2400" dirty="0" err="1" smtClean="0"/>
              <a:t>dans</a:t>
            </a:r>
            <a:r>
              <a:rPr lang="en-GB" sz="2400" dirty="0" smtClean="0"/>
              <a:t> des </a:t>
            </a:r>
            <a:r>
              <a:rPr lang="en-GB" sz="2400" dirty="0" err="1" smtClean="0"/>
              <a:t>circonstances</a:t>
            </a:r>
            <a:r>
              <a:rPr lang="en-GB" sz="2400" dirty="0" smtClean="0"/>
              <a:t> </a:t>
            </a:r>
            <a:r>
              <a:rPr lang="en-GB" sz="2400" dirty="0" err="1" smtClean="0"/>
              <a:t>potentiellment</a:t>
            </a:r>
            <a:r>
              <a:rPr lang="en-GB" sz="2400" dirty="0" smtClean="0"/>
              <a:t> </a:t>
            </a:r>
            <a:r>
              <a:rPr lang="en-GB" sz="2400" dirty="0" err="1" smtClean="0"/>
              <a:t>dangereuses</a:t>
            </a:r>
            <a:r>
              <a:rPr lang="en-GB" sz="2400" dirty="0" smtClean="0"/>
              <a:t> </a:t>
            </a:r>
            <a:r>
              <a:rPr lang="en-GB" sz="2400" dirty="0" err="1" smtClean="0">
                <a:solidFill>
                  <a:prstClr val="black"/>
                </a:solidFill>
              </a:rPr>
              <a:t>devraient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être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décrites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dans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b="1" dirty="0" smtClean="0">
                <a:solidFill>
                  <a:prstClr val="black"/>
                </a:solidFill>
              </a:rPr>
              <a:t>le </a:t>
            </a:r>
            <a:r>
              <a:rPr lang="en-GB" sz="2400" b="1" dirty="0" err="1" smtClean="0">
                <a:solidFill>
                  <a:prstClr val="black"/>
                </a:solidFill>
              </a:rPr>
              <a:t>Réglement</a:t>
            </a:r>
            <a:r>
              <a:rPr lang="en-GB" sz="2400" b="1" dirty="0" smtClean="0">
                <a:solidFill>
                  <a:prstClr val="black"/>
                </a:solidFill>
              </a:rPr>
              <a:t> </a:t>
            </a:r>
            <a:r>
              <a:rPr lang="en-GB" sz="2400" b="1" dirty="0" err="1" smtClean="0">
                <a:solidFill>
                  <a:prstClr val="black"/>
                </a:solidFill>
              </a:rPr>
              <a:t>intérieur</a:t>
            </a:r>
            <a:r>
              <a:rPr lang="en-GB" sz="2400" b="1" dirty="0" smtClean="0">
                <a:solidFill>
                  <a:prstClr val="black"/>
                </a:solidFill>
              </a:rPr>
              <a:t>.</a:t>
            </a:r>
            <a:endParaRPr lang="en-GB" sz="2400" b="1" dirty="0">
              <a:solidFill>
                <a:prstClr val="black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219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3286</TotalTime>
  <Words>292</Words>
  <Application>Microsoft Office PowerPoint</Application>
  <PresentationFormat>Affichage à l'écran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Module</vt:lpstr>
      <vt:lpstr>Aéroclub du CE Airbus France Toulouse</vt:lpstr>
      <vt:lpstr>Objectif</vt:lpstr>
      <vt:lpstr>Contexte (1/2)</vt:lpstr>
      <vt:lpstr>Contexte (2/2)</vt:lpstr>
    </vt:vector>
  </TitlesOfParts>
  <Company>Airbus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CONTEXTE</dc:title>
  <dc:creator>Install</dc:creator>
  <cp:lastModifiedBy>Jacques</cp:lastModifiedBy>
  <cp:revision>414</cp:revision>
  <dcterms:created xsi:type="dcterms:W3CDTF">2009-06-13T13:33:34Z</dcterms:created>
  <dcterms:modified xsi:type="dcterms:W3CDTF">2013-07-03T21:18:29Z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-570079504</vt:i4>
  </property>
  <property fmtid="{D5CDD505-2E9C-101B-9397-08002B2CF9AE}" pid="3" name="_NewReviewCycle">
    <vt:lpwstr/>
  </property>
  <property fmtid="{D5CDD505-2E9C-101B-9397-08002B2CF9AE}" pid="4" name="_EmailSubject">
    <vt:lpwstr>Dossier "qu'attendre de votre instructeur"</vt:lpwstr>
  </property>
  <property fmtid="{D5CDD505-2E9C-101B-9397-08002B2CF9AE}" pid="5" name="_AuthorEmail">
    <vt:lpwstr>bruno.guaus@airbus.com</vt:lpwstr>
  </property>
  <property fmtid="{D5CDD505-2E9C-101B-9397-08002B2CF9AE}" pid="6" name="_AuthorEmailDisplayName">
    <vt:lpwstr>GUAUS, Bruno</vt:lpwstr>
  </property>
</Properties>
</file>