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87" r:id="rId1"/>
    <p:sldMasterId id="2147484299" r:id="rId2"/>
  </p:sldMasterIdLst>
  <p:notesMasterIdLst>
    <p:notesMasterId r:id="rId68"/>
  </p:notesMasterIdLst>
  <p:sldIdLst>
    <p:sldId id="256" r:id="rId3"/>
    <p:sldId id="349" r:id="rId4"/>
    <p:sldId id="352" r:id="rId5"/>
    <p:sldId id="350" r:id="rId6"/>
    <p:sldId id="258" r:id="rId7"/>
    <p:sldId id="342" r:id="rId8"/>
    <p:sldId id="348" r:id="rId9"/>
    <p:sldId id="280" r:id="rId10"/>
    <p:sldId id="344" r:id="rId11"/>
    <p:sldId id="283" r:id="rId12"/>
    <p:sldId id="282" r:id="rId13"/>
    <p:sldId id="284" r:id="rId14"/>
    <p:sldId id="285" r:id="rId15"/>
    <p:sldId id="286" r:id="rId16"/>
    <p:sldId id="347" r:id="rId17"/>
    <p:sldId id="287" r:id="rId18"/>
    <p:sldId id="288" r:id="rId19"/>
    <p:sldId id="289" r:id="rId20"/>
    <p:sldId id="290" r:id="rId21"/>
    <p:sldId id="346" r:id="rId22"/>
    <p:sldId id="335" r:id="rId23"/>
    <p:sldId id="336" r:id="rId24"/>
    <p:sldId id="293" r:id="rId25"/>
    <p:sldId id="351" r:id="rId26"/>
    <p:sldId id="294" r:id="rId27"/>
    <p:sldId id="295" r:id="rId28"/>
    <p:sldId id="337" r:id="rId29"/>
    <p:sldId id="338" r:id="rId30"/>
    <p:sldId id="339" r:id="rId31"/>
    <p:sldId id="299" r:id="rId32"/>
    <p:sldId id="300" r:id="rId33"/>
    <p:sldId id="301" r:id="rId34"/>
    <p:sldId id="302" r:id="rId35"/>
    <p:sldId id="345" r:id="rId36"/>
    <p:sldId id="303" r:id="rId37"/>
    <p:sldId id="304" r:id="rId38"/>
    <p:sldId id="305" r:id="rId39"/>
    <p:sldId id="324" r:id="rId40"/>
    <p:sldId id="326" r:id="rId41"/>
    <p:sldId id="327" r:id="rId42"/>
    <p:sldId id="325" r:id="rId43"/>
    <p:sldId id="306" r:id="rId44"/>
    <p:sldId id="307" r:id="rId45"/>
    <p:sldId id="334" r:id="rId46"/>
    <p:sldId id="308" r:id="rId47"/>
    <p:sldId id="309" r:id="rId48"/>
    <p:sldId id="310" r:id="rId49"/>
    <p:sldId id="311" r:id="rId50"/>
    <p:sldId id="312" r:id="rId51"/>
    <p:sldId id="313" r:id="rId52"/>
    <p:sldId id="314" r:id="rId53"/>
    <p:sldId id="315" r:id="rId54"/>
    <p:sldId id="316" r:id="rId55"/>
    <p:sldId id="343" r:id="rId56"/>
    <p:sldId id="318" r:id="rId57"/>
    <p:sldId id="319" r:id="rId58"/>
    <p:sldId id="320" r:id="rId59"/>
    <p:sldId id="321" r:id="rId60"/>
    <p:sldId id="322" r:id="rId61"/>
    <p:sldId id="323" r:id="rId62"/>
    <p:sldId id="328" r:id="rId63"/>
    <p:sldId id="353" r:id="rId64"/>
    <p:sldId id="329" r:id="rId65"/>
    <p:sldId id="330" r:id="rId66"/>
    <p:sldId id="331" r:id="rId67"/>
  </p:sldIdLst>
  <p:sldSz cx="9144000" cy="6858000" type="screen4x3"/>
  <p:notesSz cx="6858000" cy="9144000"/>
  <p:embeddedFontLst>
    <p:embeddedFont>
      <p:font typeface="Verdana" panose="020B0604030504040204" pitchFamily="34" charset="0"/>
      <p:regular r:id="rId69"/>
      <p:bold r:id="rId70"/>
      <p:italic r:id="rId71"/>
      <p:boldItalic r:id="rId72"/>
    </p:embeddedFont>
    <p:embeddedFont>
      <p:font typeface="Wingdings 2" panose="05020102010507070707" pitchFamily="18" charset="2"/>
      <p:regular r:id="rId73"/>
    </p:embeddedFont>
    <p:embeddedFont>
      <p:font typeface="Baskerville Old Face" panose="02020602080505020303" pitchFamily="18" charset="0"/>
      <p:regular r:id="rId74"/>
    </p:embeddedFont>
    <p:embeddedFont>
      <p:font typeface="Algerian" panose="04020705040A02060702" pitchFamily="82" charset="0"/>
      <p:regular r:id="rId75"/>
    </p:embeddedFont>
    <p:embeddedFont>
      <p:font typeface="Calibri" panose="020F0502020204030204" pitchFamily="34" charset="0"/>
      <p:regular r:id="rId76"/>
      <p:bold r:id="rId77"/>
      <p:italic r:id="rId78"/>
      <p:boldItalic r:id="rId79"/>
    </p:embeddedFont>
    <p:embeddedFont>
      <p:font typeface="Arial Black" panose="020B0A04020102020204" pitchFamily="34" charset="0"/>
      <p:bold r:id="rId80"/>
    </p:embeddedFont>
    <p:embeddedFont>
      <p:font typeface="Trebuchet MS" panose="020B0603020202020204" pitchFamily="34" charset="0"/>
      <p:regular r:id="rId81"/>
      <p:bold r:id="rId82"/>
      <p:italic r:id="rId83"/>
      <p:boldItalic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CC"/>
    <a:srgbClr val="0000FF"/>
    <a:srgbClr val="00FFFF"/>
    <a:srgbClr val="CCFFFF"/>
    <a:srgbClr val="FF6699"/>
    <a:srgbClr val="336600"/>
    <a:srgbClr val="FF3300"/>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4" autoAdjust="0"/>
    <p:restoredTop sz="98532" autoAdjust="0"/>
  </p:normalViewPr>
  <p:slideViewPr>
    <p:cSldViewPr snapToGrid="0" snapToObjects="1">
      <p:cViewPr varScale="1">
        <p:scale>
          <a:sx n="71" d="100"/>
          <a:sy n="71"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6" Type="http://schemas.openxmlformats.org/officeDocument/2006/relationships/font" Target="fonts/font8.fntdata"/><Relationship Id="rId84" Type="http://schemas.openxmlformats.org/officeDocument/2006/relationships/font" Target="fonts/font16.fntdata"/><Relationship Id="rId7" Type="http://schemas.openxmlformats.org/officeDocument/2006/relationships/slide" Target="slides/slide5.xml"/><Relationship Id="rId71"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6.fntdata"/><Relationship Id="rId79" Type="http://schemas.openxmlformats.org/officeDocument/2006/relationships/font" Target="fonts/font11.fntdata"/><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4.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82CEA-B041-F64B-BAA8-6C55A1FE70C9}" type="datetimeFigureOut">
              <a:rPr lang="fr-FR" smtClean="0"/>
              <a:pPr/>
              <a:t>18/03/2015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A5D11-88C5-8647-8BFA-495B163B1254}" type="slidenum">
              <a:rPr lang="fr-FR" smtClean="0"/>
              <a:pPr/>
              <a:t>‹N°›</a:t>
            </a:fld>
            <a:endParaRPr lang="fr-FR"/>
          </a:p>
        </p:txBody>
      </p:sp>
    </p:spTree>
    <p:extLst>
      <p:ext uri="{BB962C8B-B14F-4D97-AF65-F5344CB8AC3E}">
        <p14:creationId xmlns:p14="http://schemas.microsoft.com/office/powerpoint/2010/main" val="14909658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5</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14</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15</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16</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17</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18</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19</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20</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21</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42</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43</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6</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44</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45</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46</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47</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48</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49</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50</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51</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52</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53</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7</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54</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55</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56</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57</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58</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59</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60</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61</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62</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63</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8</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64</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65</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9</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10</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11</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12</a:t>
            </a:fld>
            <a:endParaRPr lang="fr-FR"/>
          </a:p>
        </p:txBody>
      </p:sp>
    </p:spTree>
    <p:extLst>
      <p:ext uri="{BB962C8B-B14F-4D97-AF65-F5344CB8AC3E}">
        <p14:creationId xmlns:p14="http://schemas.microsoft.com/office/powerpoint/2010/main" val="286807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Clin d’œil dans le titre pour inciter</a:t>
            </a:r>
            <a:r>
              <a:rPr lang="fr-FR" baseline="0" dirty="0" smtClean="0"/>
              <a:t> à la préparation </a:t>
            </a:r>
            <a:endParaRPr lang="fr-FR" dirty="0"/>
          </a:p>
        </p:txBody>
      </p:sp>
      <p:sp>
        <p:nvSpPr>
          <p:cNvPr id="4" name="Espace réservé du numéro de diapositive 3"/>
          <p:cNvSpPr>
            <a:spLocks noGrp="1"/>
          </p:cNvSpPr>
          <p:nvPr>
            <p:ph type="sldNum" sz="quarter" idx="10"/>
          </p:nvPr>
        </p:nvSpPr>
        <p:spPr/>
        <p:txBody>
          <a:bodyPr/>
          <a:lstStyle/>
          <a:p>
            <a:fld id="{AE4A5D11-88C5-8647-8BFA-495B163B1254}" type="slidenum">
              <a:rPr lang="fr-FR" smtClean="0"/>
              <a:pPr/>
              <a:t>13</a:t>
            </a:fld>
            <a:endParaRPr lang="fr-FR"/>
          </a:p>
        </p:txBody>
      </p:sp>
    </p:spTree>
    <p:extLst>
      <p:ext uri="{BB962C8B-B14F-4D97-AF65-F5344CB8AC3E}">
        <p14:creationId xmlns:p14="http://schemas.microsoft.com/office/powerpoint/2010/main" val="28680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fr-FR" smtClean="0"/>
              <a:t>Modifiez le style du titre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3/18/2015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6CC888B-D9F9-4E54-B722-F151A9F45E95}"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0BA1CFD-BFF0-48BC-9BA5-4974D7A6AB15}"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0BA1CFD-BFF0-48BC-9BA5-4974D7A6AB15}"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59195F-1E77-419D-832B-D2D54C89D359}"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2995840118"/>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F869C7-A603-4DD8-8F75-49450AE0542F}"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90974373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807D35-6B0E-4851-BF31-7069C824E1BD}"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7402205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9F5039-FC40-450A-AD99-1FF5153DE5C2}"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51864155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quarter"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9F70D2C-D40B-425D-B4A2-8E08A36AB014}"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405924450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Rectangle 4"/>
          <p:cNvSpPr>
            <a:spLocks noGrp="1" noChangeArrowheads="1"/>
          </p:cNvSpPr>
          <p:nvPr>
            <p:ph type="dt" sz="quarter"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DE440D-0E92-436F-B147-3E9818EC0546}"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23262681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quarter"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E4467F-7772-45F9-AF43-2806918D9A9C}"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200848487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ADC538-DB5C-45E3-AAE1-E8824DE0DC4C}"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42382800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0BA1CFD-BFF0-48BC-9BA5-4974D7A6AB15}"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F09F29-71C4-4E7F-A723-D404DEF3776C}"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59234021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B4375-6047-47BE-AD7E-A9FD6B7922EE}"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78086815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BCA271-044B-42B0-BEF6-7D606B3034CD}"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13894947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fr-FR" smtClean="0"/>
              <a:t>Modifiez le style du titre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0BA1CFD-BFF0-48BC-9BA5-4974D7A6AB15}"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fr-FR" smtClean="0"/>
              <a:t>Modifiez le style du titre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0BA1CFD-BFF0-48BC-9BA5-4974D7A6AB15}"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70BA1CFD-BFF0-48BC-9BA5-4974D7A6AB15}" type="datetimeFigureOut">
              <a:rPr lang="en-US" smtClean="0"/>
              <a:pPr/>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70BA1CFD-BFF0-48BC-9BA5-4974D7A6AB15}" type="datetimeFigureOut">
              <a:rPr lang="en-US" smtClean="0"/>
              <a:pPr/>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pPr/>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0BA1CFD-BFF0-48BC-9BA5-4974D7A6AB15}"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fr-FR" smtClean="0"/>
              <a:t>Modifiez le style du titre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0BA1CFD-BFF0-48BC-9BA5-4974D7A6AB15}"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pPr/>
              <a:t>‹N°›</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fr-FR" smtClean="0"/>
              <a:t>Cliquez sur l'icône pour ajouter une image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chemeClr val="bg2">
                <a:tint val="100000"/>
                <a:shade val="90000"/>
                <a:hueMod val="100000"/>
                <a:satMod val="130000"/>
                <a:lumMod val="90000"/>
              </a:schemeClr>
            </a:gs>
            <a:gs pos="61000">
              <a:schemeClr val="bg2">
                <a:tint val="96000"/>
                <a:shade val="100000"/>
                <a:hueMod val="96000"/>
                <a:satMod val="140000"/>
                <a:lumMod val="128000"/>
              </a:schemeClr>
            </a:gs>
          </a:gsLst>
          <a:lin ang="5400000" scaled="1"/>
          <a:tileRect/>
        </a:gradFill>
        <a:effectLst/>
      </p:bgPr>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0BA1CFD-BFF0-48BC-9BA5-4974D7A6AB15}" type="datetimeFigureOut">
              <a:rPr lang="en-US" smtClean="0"/>
              <a:pPr/>
              <a:t>3/18/2015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D12AA694-00EB-4F4B-AABB-6F50FB178914}"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50000">
              <a:schemeClr val="bg1">
                <a:gamma/>
                <a:shade val="40000"/>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019800"/>
            <a:ext cx="9126538" cy="762000"/>
          </a:xfrm>
          <a:prstGeom prst="rect">
            <a:avLst/>
          </a:prstGeom>
          <a:solidFill>
            <a:srgbClr val="000000"/>
          </a:solidFill>
          <a:ln w="9525">
            <a:noFill/>
            <a:miter lim="800000"/>
            <a:headEnd/>
            <a:tailEnd/>
          </a:ln>
          <a:effectLst/>
        </p:spPr>
        <p:txBody>
          <a:bodyPr wrap="none" anchor="ctr"/>
          <a:lstStyle/>
          <a:p>
            <a:pPr fontAlgn="base">
              <a:spcBef>
                <a:spcPct val="0"/>
              </a:spcBef>
              <a:spcAft>
                <a:spcPct val="0"/>
              </a:spcAft>
              <a:defRPr/>
            </a:pPr>
            <a:endParaRPr lang="fr-FR">
              <a:solidFill>
                <a:srgbClr val="FFFFFF"/>
              </a:solidFill>
            </a:endParaRPr>
          </a:p>
        </p:txBody>
      </p:sp>
      <p:sp>
        <p:nvSpPr>
          <p:cNvPr id="3075" name="Rectangle 3"/>
          <p:cNvSpPr>
            <a:spLocks noChangeArrowheads="1"/>
          </p:cNvSpPr>
          <p:nvPr/>
        </p:nvSpPr>
        <p:spPr bwMode="auto">
          <a:xfrm>
            <a:off x="0" y="5878513"/>
            <a:ext cx="9144000" cy="142875"/>
          </a:xfrm>
          <a:prstGeom prst="rect">
            <a:avLst/>
          </a:prstGeom>
          <a:gradFill rotWithShape="0">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0" scaled="1"/>
          </a:gradFill>
          <a:ln w="9525">
            <a:noFill/>
            <a:miter lim="800000"/>
            <a:headEnd/>
            <a:tailEnd/>
          </a:ln>
          <a:effectLst/>
        </p:spPr>
        <p:txBody>
          <a:bodyPr wrap="none" anchor="ctr"/>
          <a:lstStyle/>
          <a:p>
            <a:pPr fontAlgn="base">
              <a:spcBef>
                <a:spcPct val="0"/>
              </a:spcBef>
              <a:spcAft>
                <a:spcPct val="0"/>
              </a:spcAft>
              <a:defRPr/>
            </a:pPr>
            <a:endParaRPr lang="fr-FR">
              <a:solidFill>
                <a:srgbClr val="FFFFFF"/>
              </a:solidFill>
            </a:endParaRPr>
          </a:p>
        </p:txBody>
      </p:sp>
      <p:sp>
        <p:nvSpPr>
          <p:cNvPr id="3076" name="Rectangle 4"/>
          <p:cNvSpPr>
            <a:spLocks noGrp="1" noChangeArrowheads="1"/>
          </p:cNvSpPr>
          <p:nvPr>
            <p:ph type="dt" sz="quarter"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fontAlgn="base">
              <a:spcBef>
                <a:spcPct val="0"/>
              </a:spcBef>
              <a:spcAft>
                <a:spcPct val="0"/>
              </a:spcAft>
              <a:defRPr/>
            </a:pPr>
            <a:endParaRPr lang="en-US">
              <a:solidFill>
                <a:srgbClr val="FFFFFF"/>
              </a:solidFill>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fontAlgn="base">
              <a:spcBef>
                <a:spcPct val="0"/>
              </a:spcBef>
              <a:spcAft>
                <a:spcPct val="0"/>
              </a:spcAft>
              <a:defRPr/>
            </a:pPr>
            <a:endParaRPr lang="en-US">
              <a:solidFill>
                <a:srgbClr val="FFFFFF"/>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cs typeface="+mn-cs"/>
              </a:defRPr>
            </a:lvl1pPr>
          </a:lstStyle>
          <a:p>
            <a:pPr fontAlgn="base">
              <a:spcBef>
                <a:spcPct val="0"/>
              </a:spcBef>
              <a:spcAft>
                <a:spcPct val="0"/>
              </a:spcAft>
              <a:defRPr/>
            </a:pPr>
            <a:fld id="{B5152114-9619-47F4-AA0A-FCB489CDEA70}" type="slidenum">
              <a:rPr lang="en-US">
                <a:solidFill>
                  <a:srgbClr val="FFFFFF"/>
                </a:solidFill>
              </a:rPr>
              <a:pPr fontAlgn="base">
                <a:spcBef>
                  <a:spcPct val="0"/>
                </a:spcBef>
                <a:spcAft>
                  <a:spcPct val="0"/>
                </a:spcAft>
                <a:defRPr/>
              </a:pPr>
              <a:t>‹N°›</a:t>
            </a:fld>
            <a:endParaRPr lang="en-US">
              <a:solidFill>
                <a:srgbClr val="FFFFFF"/>
              </a:solidFill>
            </a:endParaRPr>
          </a:p>
        </p:txBody>
      </p:sp>
      <p:sp>
        <p:nvSpPr>
          <p:cNvPr id="3079" name="Rectangle 7"/>
          <p:cNvSpPr>
            <a:spLocks noChangeArrowheads="1"/>
          </p:cNvSpPr>
          <p:nvPr/>
        </p:nvSpPr>
        <p:spPr bwMode="auto">
          <a:xfrm>
            <a:off x="0" y="6019800"/>
            <a:ext cx="9126538" cy="762000"/>
          </a:xfrm>
          <a:prstGeom prst="rect">
            <a:avLst/>
          </a:prstGeom>
          <a:solidFill>
            <a:srgbClr val="000000"/>
          </a:solidFill>
          <a:ln w="9525">
            <a:noFill/>
            <a:miter lim="800000"/>
            <a:headEnd/>
            <a:tailEnd/>
          </a:ln>
          <a:effectLst/>
        </p:spPr>
        <p:txBody>
          <a:bodyPr wrap="none" anchor="ctr"/>
          <a:lstStyle/>
          <a:p>
            <a:pPr fontAlgn="base">
              <a:spcBef>
                <a:spcPct val="0"/>
              </a:spcBef>
              <a:spcAft>
                <a:spcPct val="0"/>
              </a:spcAft>
              <a:defRPr/>
            </a:pPr>
            <a:endParaRPr lang="fr-FR">
              <a:solidFill>
                <a:srgbClr val="FFFFFF"/>
              </a:solidFill>
            </a:endParaRPr>
          </a:p>
        </p:txBody>
      </p:sp>
      <p:sp>
        <p:nvSpPr>
          <p:cNvPr id="3080" name="Rectangle 8"/>
          <p:cNvSpPr>
            <a:spLocks noChangeArrowheads="1"/>
          </p:cNvSpPr>
          <p:nvPr/>
        </p:nvSpPr>
        <p:spPr bwMode="auto">
          <a:xfrm>
            <a:off x="7938" y="6021388"/>
            <a:ext cx="9126537" cy="836612"/>
          </a:xfrm>
          <a:prstGeom prst="rect">
            <a:avLst/>
          </a:prstGeom>
          <a:gradFill rotWithShape="0">
            <a:gsLst>
              <a:gs pos="0">
                <a:srgbClr val="618FFD">
                  <a:gamma/>
                  <a:shade val="89804"/>
                  <a:invGamma/>
                </a:srgbClr>
              </a:gs>
              <a:gs pos="50000">
                <a:srgbClr val="618FFD"/>
              </a:gs>
              <a:gs pos="100000">
                <a:srgbClr val="618FFD">
                  <a:gamma/>
                  <a:shade val="89804"/>
                  <a:invGamma/>
                </a:srgbClr>
              </a:gs>
            </a:gsLst>
            <a:lin ang="0" scaled="1"/>
          </a:gradFill>
          <a:ln w="9525">
            <a:noFill/>
            <a:miter lim="800000"/>
            <a:headEnd/>
            <a:tailEnd/>
          </a:ln>
          <a:effectLst/>
        </p:spPr>
        <p:txBody>
          <a:bodyPr wrap="none" anchor="ctr"/>
          <a:lstStyle/>
          <a:p>
            <a:pPr fontAlgn="base">
              <a:spcBef>
                <a:spcPct val="0"/>
              </a:spcBef>
              <a:spcAft>
                <a:spcPct val="0"/>
              </a:spcAft>
              <a:defRPr/>
            </a:pPr>
            <a:endParaRPr lang="fr-FR">
              <a:solidFill>
                <a:srgbClr val="FFFFFF"/>
              </a:solidFill>
            </a:endParaRPr>
          </a:p>
        </p:txBody>
      </p:sp>
      <p:sp>
        <p:nvSpPr>
          <p:cNvPr id="3081" name="Freeform 9"/>
          <p:cNvSpPr>
            <a:spLocks/>
          </p:cNvSpPr>
          <p:nvPr/>
        </p:nvSpPr>
        <p:spPr bwMode="auto">
          <a:xfrm>
            <a:off x="5849938" y="2681288"/>
            <a:ext cx="49212" cy="214312"/>
          </a:xfrm>
          <a:custGeom>
            <a:avLst/>
            <a:gdLst/>
            <a:ahLst/>
            <a:cxnLst>
              <a:cxn ang="0">
                <a:pos x="21" y="0"/>
              </a:cxn>
              <a:cxn ang="0">
                <a:pos x="21" y="0"/>
              </a:cxn>
              <a:cxn ang="0">
                <a:pos x="0" y="132"/>
              </a:cxn>
              <a:cxn ang="0">
                <a:pos x="9" y="134"/>
              </a:cxn>
              <a:cxn ang="0">
                <a:pos x="30" y="3"/>
              </a:cxn>
              <a:cxn ang="0">
                <a:pos x="21" y="0"/>
              </a:cxn>
            </a:cxnLst>
            <a:rect l="0" t="0" r="r" b="b"/>
            <a:pathLst>
              <a:path w="31" h="135">
                <a:moveTo>
                  <a:pt x="21" y="0"/>
                </a:moveTo>
                <a:lnTo>
                  <a:pt x="21" y="0"/>
                </a:lnTo>
                <a:lnTo>
                  <a:pt x="0" y="132"/>
                </a:lnTo>
                <a:lnTo>
                  <a:pt x="9" y="134"/>
                </a:lnTo>
                <a:lnTo>
                  <a:pt x="30" y="3"/>
                </a:lnTo>
                <a:lnTo>
                  <a:pt x="2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82" name="Freeform 10"/>
          <p:cNvSpPr>
            <a:spLocks/>
          </p:cNvSpPr>
          <p:nvPr/>
        </p:nvSpPr>
        <p:spPr bwMode="auto">
          <a:xfrm>
            <a:off x="5810250" y="3340100"/>
            <a:ext cx="26988" cy="209550"/>
          </a:xfrm>
          <a:custGeom>
            <a:avLst/>
            <a:gdLst/>
            <a:ahLst/>
            <a:cxnLst>
              <a:cxn ang="0">
                <a:pos x="0" y="0"/>
              </a:cxn>
              <a:cxn ang="0">
                <a:pos x="0" y="0"/>
              </a:cxn>
              <a:cxn ang="0">
                <a:pos x="0" y="131"/>
              </a:cxn>
              <a:cxn ang="0">
                <a:pos x="16" y="131"/>
              </a:cxn>
              <a:cxn ang="0">
                <a:pos x="16" y="0"/>
              </a:cxn>
              <a:cxn ang="0">
                <a:pos x="16" y="1"/>
              </a:cxn>
              <a:cxn ang="0">
                <a:pos x="0" y="0"/>
              </a:cxn>
            </a:cxnLst>
            <a:rect l="0" t="0" r="r" b="b"/>
            <a:pathLst>
              <a:path w="17" h="132">
                <a:moveTo>
                  <a:pt x="0" y="0"/>
                </a:moveTo>
                <a:lnTo>
                  <a:pt x="0" y="0"/>
                </a:lnTo>
                <a:lnTo>
                  <a:pt x="0" y="131"/>
                </a:lnTo>
                <a:lnTo>
                  <a:pt x="16" y="131"/>
                </a:lnTo>
                <a:lnTo>
                  <a:pt x="16" y="0"/>
                </a:lnTo>
                <a:lnTo>
                  <a:pt x="16" y="1"/>
                </a:lnTo>
                <a:lnTo>
                  <a:pt x="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83" name="Freeform 11"/>
          <p:cNvSpPr>
            <a:spLocks/>
          </p:cNvSpPr>
          <p:nvPr/>
        </p:nvSpPr>
        <p:spPr bwMode="auto">
          <a:xfrm>
            <a:off x="1128713" y="1577975"/>
            <a:ext cx="3427412" cy="3709988"/>
          </a:xfrm>
          <a:custGeom>
            <a:avLst/>
            <a:gdLst/>
            <a:ahLst/>
            <a:cxnLst>
              <a:cxn ang="0">
                <a:pos x="2153" y="1288"/>
              </a:cxn>
              <a:cxn ang="0">
                <a:pos x="2124" y="1460"/>
              </a:cxn>
              <a:cxn ang="0">
                <a:pos x="2074" y="1623"/>
              </a:cxn>
              <a:cxn ang="0">
                <a:pos x="2002" y="1773"/>
              </a:cxn>
              <a:cxn ang="0">
                <a:pos x="1912" y="1911"/>
              </a:cxn>
              <a:cxn ang="0">
                <a:pos x="1804" y="2033"/>
              </a:cxn>
              <a:cxn ang="0">
                <a:pos x="1682" y="2137"/>
              </a:cxn>
              <a:cxn ang="0">
                <a:pos x="1546" y="2221"/>
              </a:cxn>
              <a:cxn ang="0">
                <a:pos x="1400" y="2283"/>
              </a:cxn>
              <a:cxn ang="0">
                <a:pos x="1243" y="2323"/>
              </a:cxn>
              <a:cxn ang="0">
                <a:pos x="1079" y="2336"/>
              </a:cxn>
              <a:cxn ang="0">
                <a:pos x="916" y="2323"/>
              </a:cxn>
              <a:cxn ang="0">
                <a:pos x="759" y="2283"/>
              </a:cxn>
              <a:cxn ang="0">
                <a:pos x="612" y="2221"/>
              </a:cxn>
              <a:cxn ang="0">
                <a:pos x="476" y="2137"/>
              </a:cxn>
              <a:cxn ang="0">
                <a:pos x="355" y="2033"/>
              </a:cxn>
              <a:cxn ang="0">
                <a:pos x="247" y="1911"/>
              </a:cxn>
              <a:cxn ang="0">
                <a:pos x="157" y="1773"/>
              </a:cxn>
              <a:cxn ang="0">
                <a:pos x="84" y="1623"/>
              </a:cxn>
              <a:cxn ang="0">
                <a:pos x="34" y="1460"/>
              </a:cxn>
              <a:cxn ang="0">
                <a:pos x="5" y="1288"/>
              </a:cxn>
              <a:cxn ang="0">
                <a:pos x="2" y="1108"/>
              </a:cxn>
              <a:cxn ang="0">
                <a:pos x="22" y="934"/>
              </a:cxn>
              <a:cxn ang="0">
                <a:pos x="66" y="767"/>
              </a:cxn>
              <a:cxn ang="0">
                <a:pos x="130" y="612"/>
              </a:cxn>
              <a:cxn ang="0">
                <a:pos x="215" y="470"/>
              </a:cxn>
              <a:cxn ang="0">
                <a:pos x="317" y="343"/>
              </a:cxn>
              <a:cxn ang="0">
                <a:pos x="434" y="232"/>
              </a:cxn>
              <a:cxn ang="0">
                <a:pos x="565" y="142"/>
              </a:cxn>
              <a:cxn ang="0">
                <a:pos x="708" y="71"/>
              </a:cxn>
              <a:cxn ang="0">
                <a:pos x="863" y="23"/>
              </a:cxn>
              <a:cxn ang="0">
                <a:pos x="1024" y="2"/>
              </a:cxn>
              <a:cxn ang="0">
                <a:pos x="1190" y="6"/>
              </a:cxn>
              <a:cxn ang="0">
                <a:pos x="1349" y="37"/>
              </a:cxn>
              <a:cxn ang="0">
                <a:pos x="1498" y="92"/>
              </a:cxn>
              <a:cxn ang="0">
                <a:pos x="1638" y="170"/>
              </a:cxn>
              <a:cxn ang="0">
                <a:pos x="1765" y="267"/>
              </a:cxn>
              <a:cxn ang="0">
                <a:pos x="1878" y="383"/>
              </a:cxn>
              <a:cxn ang="0">
                <a:pos x="1974" y="516"/>
              </a:cxn>
              <a:cxn ang="0">
                <a:pos x="2052" y="662"/>
              </a:cxn>
              <a:cxn ang="0">
                <a:pos x="2110" y="821"/>
              </a:cxn>
              <a:cxn ang="0">
                <a:pos x="2146" y="990"/>
              </a:cxn>
              <a:cxn ang="0">
                <a:pos x="2158" y="1168"/>
              </a:cxn>
            </a:cxnLst>
            <a:rect l="0" t="0" r="r" b="b"/>
            <a:pathLst>
              <a:path w="2159" h="2337">
                <a:moveTo>
                  <a:pt x="2158" y="1168"/>
                </a:moveTo>
                <a:lnTo>
                  <a:pt x="2157" y="1228"/>
                </a:lnTo>
                <a:lnTo>
                  <a:pt x="2153" y="1288"/>
                </a:lnTo>
                <a:lnTo>
                  <a:pt x="2146" y="1346"/>
                </a:lnTo>
                <a:lnTo>
                  <a:pt x="2137" y="1403"/>
                </a:lnTo>
                <a:lnTo>
                  <a:pt x="2124" y="1460"/>
                </a:lnTo>
                <a:lnTo>
                  <a:pt x="2110" y="1515"/>
                </a:lnTo>
                <a:lnTo>
                  <a:pt x="2092" y="1569"/>
                </a:lnTo>
                <a:lnTo>
                  <a:pt x="2074" y="1623"/>
                </a:lnTo>
                <a:lnTo>
                  <a:pt x="2052" y="1674"/>
                </a:lnTo>
                <a:lnTo>
                  <a:pt x="2028" y="1725"/>
                </a:lnTo>
                <a:lnTo>
                  <a:pt x="2002" y="1773"/>
                </a:lnTo>
                <a:lnTo>
                  <a:pt x="1974" y="1820"/>
                </a:lnTo>
                <a:lnTo>
                  <a:pt x="1943" y="1866"/>
                </a:lnTo>
                <a:lnTo>
                  <a:pt x="1912" y="1911"/>
                </a:lnTo>
                <a:lnTo>
                  <a:pt x="1878" y="1953"/>
                </a:lnTo>
                <a:lnTo>
                  <a:pt x="1841" y="1994"/>
                </a:lnTo>
                <a:lnTo>
                  <a:pt x="1804" y="2033"/>
                </a:lnTo>
                <a:lnTo>
                  <a:pt x="1765" y="2070"/>
                </a:lnTo>
                <a:lnTo>
                  <a:pt x="1724" y="2104"/>
                </a:lnTo>
                <a:lnTo>
                  <a:pt x="1682" y="2137"/>
                </a:lnTo>
                <a:lnTo>
                  <a:pt x="1638" y="2166"/>
                </a:lnTo>
                <a:lnTo>
                  <a:pt x="1593" y="2195"/>
                </a:lnTo>
                <a:lnTo>
                  <a:pt x="1546" y="2221"/>
                </a:lnTo>
                <a:lnTo>
                  <a:pt x="1498" y="2244"/>
                </a:lnTo>
                <a:lnTo>
                  <a:pt x="1450" y="2265"/>
                </a:lnTo>
                <a:lnTo>
                  <a:pt x="1400" y="2283"/>
                </a:lnTo>
                <a:lnTo>
                  <a:pt x="1349" y="2300"/>
                </a:lnTo>
                <a:lnTo>
                  <a:pt x="1296" y="2313"/>
                </a:lnTo>
                <a:lnTo>
                  <a:pt x="1243" y="2323"/>
                </a:lnTo>
                <a:lnTo>
                  <a:pt x="1190" y="2330"/>
                </a:lnTo>
                <a:lnTo>
                  <a:pt x="1135" y="2335"/>
                </a:lnTo>
                <a:lnTo>
                  <a:pt x="1079" y="2336"/>
                </a:lnTo>
                <a:lnTo>
                  <a:pt x="1024" y="2335"/>
                </a:lnTo>
                <a:lnTo>
                  <a:pt x="969" y="2330"/>
                </a:lnTo>
                <a:lnTo>
                  <a:pt x="916" y="2323"/>
                </a:lnTo>
                <a:lnTo>
                  <a:pt x="863" y="2313"/>
                </a:lnTo>
                <a:lnTo>
                  <a:pt x="810" y="2300"/>
                </a:lnTo>
                <a:lnTo>
                  <a:pt x="759" y="2283"/>
                </a:lnTo>
                <a:lnTo>
                  <a:pt x="708" y="2265"/>
                </a:lnTo>
                <a:lnTo>
                  <a:pt x="660" y="2244"/>
                </a:lnTo>
                <a:lnTo>
                  <a:pt x="612" y="2221"/>
                </a:lnTo>
                <a:lnTo>
                  <a:pt x="565" y="2195"/>
                </a:lnTo>
                <a:lnTo>
                  <a:pt x="520" y="2166"/>
                </a:lnTo>
                <a:lnTo>
                  <a:pt x="476" y="2137"/>
                </a:lnTo>
                <a:lnTo>
                  <a:pt x="434" y="2104"/>
                </a:lnTo>
                <a:lnTo>
                  <a:pt x="393" y="2070"/>
                </a:lnTo>
                <a:lnTo>
                  <a:pt x="355" y="2033"/>
                </a:lnTo>
                <a:lnTo>
                  <a:pt x="317" y="1994"/>
                </a:lnTo>
                <a:lnTo>
                  <a:pt x="281" y="1953"/>
                </a:lnTo>
                <a:lnTo>
                  <a:pt x="247" y="1911"/>
                </a:lnTo>
                <a:lnTo>
                  <a:pt x="215" y="1866"/>
                </a:lnTo>
                <a:lnTo>
                  <a:pt x="184" y="1820"/>
                </a:lnTo>
                <a:lnTo>
                  <a:pt x="157" y="1773"/>
                </a:lnTo>
                <a:lnTo>
                  <a:pt x="130" y="1725"/>
                </a:lnTo>
                <a:lnTo>
                  <a:pt x="106" y="1674"/>
                </a:lnTo>
                <a:lnTo>
                  <a:pt x="84" y="1623"/>
                </a:lnTo>
                <a:lnTo>
                  <a:pt x="66" y="1569"/>
                </a:lnTo>
                <a:lnTo>
                  <a:pt x="49" y="1515"/>
                </a:lnTo>
                <a:lnTo>
                  <a:pt x="34" y="1460"/>
                </a:lnTo>
                <a:lnTo>
                  <a:pt x="22" y="1403"/>
                </a:lnTo>
                <a:lnTo>
                  <a:pt x="12" y="1346"/>
                </a:lnTo>
                <a:lnTo>
                  <a:pt x="5" y="1288"/>
                </a:lnTo>
                <a:lnTo>
                  <a:pt x="2" y="1228"/>
                </a:lnTo>
                <a:lnTo>
                  <a:pt x="0" y="1168"/>
                </a:lnTo>
                <a:lnTo>
                  <a:pt x="2" y="1108"/>
                </a:lnTo>
                <a:lnTo>
                  <a:pt x="5" y="1048"/>
                </a:lnTo>
                <a:lnTo>
                  <a:pt x="12" y="990"/>
                </a:lnTo>
                <a:lnTo>
                  <a:pt x="22" y="934"/>
                </a:lnTo>
                <a:lnTo>
                  <a:pt x="34" y="877"/>
                </a:lnTo>
                <a:lnTo>
                  <a:pt x="49" y="821"/>
                </a:lnTo>
                <a:lnTo>
                  <a:pt x="66" y="767"/>
                </a:lnTo>
                <a:lnTo>
                  <a:pt x="84" y="714"/>
                </a:lnTo>
                <a:lnTo>
                  <a:pt x="106" y="662"/>
                </a:lnTo>
                <a:lnTo>
                  <a:pt x="130" y="612"/>
                </a:lnTo>
                <a:lnTo>
                  <a:pt x="157" y="563"/>
                </a:lnTo>
                <a:lnTo>
                  <a:pt x="184" y="516"/>
                </a:lnTo>
                <a:lnTo>
                  <a:pt x="215" y="470"/>
                </a:lnTo>
                <a:lnTo>
                  <a:pt x="247" y="426"/>
                </a:lnTo>
                <a:lnTo>
                  <a:pt x="281" y="383"/>
                </a:lnTo>
                <a:lnTo>
                  <a:pt x="317" y="343"/>
                </a:lnTo>
                <a:lnTo>
                  <a:pt x="355" y="303"/>
                </a:lnTo>
                <a:lnTo>
                  <a:pt x="393" y="267"/>
                </a:lnTo>
                <a:lnTo>
                  <a:pt x="434" y="232"/>
                </a:lnTo>
                <a:lnTo>
                  <a:pt x="476" y="199"/>
                </a:lnTo>
                <a:lnTo>
                  <a:pt x="520" y="170"/>
                </a:lnTo>
                <a:lnTo>
                  <a:pt x="565" y="142"/>
                </a:lnTo>
                <a:lnTo>
                  <a:pt x="612" y="116"/>
                </a:lnTo>
                <a:lnTo>
                  <a:pt x="660" y="92"/>
                </a:lnTo>
                <a:lnTo>
                  <a:pt x="708" y="71"/>
                </a:lnTo>
                <a:lnTo>
                  <a:pt x="759" y="53"/>
                </a:lnTo>
                <a:lnTo>
                  <a:pt x="810" y="37"/>
                </a:lnTo>
                <a:lnTo>
                  <a:pt x="863" y="23"/>
                </a:lnTo>
                <a:lnTo>
                  <a:pt x="916" y="13"/>
                </a:lnTo>
                <a:lnTo>
                  <a:pt x="969" y="6"/>
                </a:lnTo>
                <a:lnTo>
                  <a:pt x="1024" y="2"/>
                </a:lnTo>
                <a:lnTo>
                  <a:pt x="1079" y="0"/>
                </a:lnTo>
                <a:lnTo>
                  <a:pt x="1135" y="2"/>
                </a:lnTo>
                <a:lnTo>
                  <a:pt x="1190" y="6"/>
                </a:lnTo>
                <a:lnTo>
                  <a:pt x="1243" y="13"/>
                </a:lnTo>
                <a:lnTo>
                  <a:pt x="1296" y="23"/>
                </a:lnTo>
                <a:lnTo>
                  <a:pt x="1349" y="37"/>
                </a:lnTo>
                <a:lnTo>
                  <a:pt x="1400" y="53"/>
                </a:lnTo>
                <a:lnTo>
                  <a:pt x="1450" y="71"/>
                </a:lnTo>
                <a:lnTo>
                  <a:pt x="1498" y="92"/>
                </a:lnTo>
                <a:lnTo>
                  <a:pt x="1546" y="116"/>
                </a:lnTo>
                <a:lnTo>
                  <a:pt x="1593" y="142"/>
                </a:lnTo>
                <a:lnTo>
                  <a:pt x="1638" y="170"/>
                </a:lnTo>
                <a:lnTo>
                  <a:pt x="1682" y="199"/>
                </a:lnTo>
                <a:lnTo>
                  <a:pt x="1724" y="232"/>
                </a:lnTo>
                <a:lnTo>
                  <a:pt x="1765" y="267"/>
                </a:lnTo>
                <a:lnTo>
                  <a:pt x="1804" y="303"/>
                </a:lnTo>
                <a:lnTo>
                  <a:pt x="1841" y="343"/>
                </a:lnTo>
                <a:lnTo>
                  <a:pt x="1878" y="383"/>
                </a:lnTo>
                <a:lnTo>
                  <a:pt x="1912" y="426"/>
                </a:lnTo>
                <a:lnTo>
                  <a:pt x="1943" y="470"/>
                </a:lnTo>
                <a:lnTo>
                  <a:pt x="1974" y="516"/>
                </a:lnTo>
                <a:lnTo>
                  <a:pt x="2002" y="563"/>
                </a:lnTo>
                <a:lnTo>
                  <a:pt x="2028" y="612"/>
                </a:lnTo>
                <a:lnTo>
                  <a:pt x="2052" y="662"/>
                </a:lnTo>
                <a:lnTo>
                  <a:pt x="2074" y="714"/>
                </a:lnTo>
                <a:lnTo>
                  <a:pt x="2092" y="767"/>
                </a:lnTo>
                <a:lnTo>
                  <a:pt x="2110" y="821"/>
                </a:lnTo>
                <a:lnTo>
                  <a:pt x="2124" y="877"/>
                </a:lnTo>
                <a:lnTo>
                  <a:pt x="2137" y="934"/>
                </a:lnTo>
                <a:lnTo>
                  <a:pt x="2146" y="990"/>
                </a:lnTo>
                <a:lnTo>
                  <a:pt x="2153" y="1048"/>
                </a:lnTo>
                <a:lnTo>
                  <a:pt x="2157" y="1108"/>
                </a:lnTo>
                <a:lnTo>
                  <a:pt x="2158" y="1168"/>
                </a:lnTo>
              </a:path>
            </a:pathLst>
          </a:custGeom>
          <a:gradFill rotWithShape="0">
            <a:gsLst>
              <a:gs pos="0">
                <a:srgbClr val="305FFF"/>
              </a:gs>
              <a:gs pos="100000">
                <a:srgbClr val="305FFF">
                  <a:gamma/>
                  <a:shade val="0"/>
                  <a:invGamma/>
                </a:srgbClr>
              </a:gs>
            </a:gsLst>
            <a:path path="rect">
              <a:fillToRect r="100000" b="100000"/>
            </a:path>
          </a:gra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84" name="Freeform 12"/>
          <p:cNvSpPr>
            <a:spLocks/>
          </p:cNvSpPr>
          <p:nvPr/>
        </p:nvSpPr>
        <p:spPr bwMode="auto">
          <a:xfrm>
            <a:off x="4589463" y="1577975"/>
            <a:ext cx="3429000" cy="3709988"/>
          </a:xfrm>
          <a:custGeom>
            <a:avLst/>
            <a:gdLst/>
            <a:ahLst/>
            <a:cxnLst>
              <a:cxn ang="0">
                <a:pos x="2154" y="1288"/>
              </a:cxn>
              <a:cxn ang="0">
                <a:pos x="2125" y="1460"/>
              </a:cxn>
              <a:cxn ang="0">
                <a:pos x="2075" y="1623"/>
              </a:cxn>
              <a:cxn ang="0">
                <a:pos x="2003" y="1773"/>
              </a:cxn>
              <a:cxn ang="0">
                <a:pos x="1913" y="1911"/>
              </a:cxn>
              <a:cxn ang="0">
                <a:pos x="1805" y="2033"/>
              </a:cxn>
              <a:cxn ang="0">
                <a:pos x="1683" y="2137"/>
              </a:cxn>
              <a:cxn ang="0">
                <a:pos x="1547" y="2221"/>
              </a:cxn>
              <a:cxn ang="0">
                <a:pos x="1400" y="2283"/>
              </a:cxn>
              <a:cxn ang="0">
                <a:pos x="1244" y="2323"/>
              </a:cxn>
              <a:cxn ang="0">
                <a:pos x="1080" y="2336"/>
              </a:cxn>
              <a:cxn ang="0">
                <a:pos x="916" y="2323"/>
              </a:cxn>
              <a:cxn ang="0">
                <a:pos x="760" y="2283"/>
              </a:cxn>
              <a:cxn ang="0">
                <a:pos x="613" y="2221"/>
              </a:cxn>
              <a:cxn ang="0">
                <a:pos x="477" y="2137"/>
              </a:cxn>
              <a:cxn ang="0">
                <a:pos x="355" y="2033"/>
              </a:cxn>
              <a:cxn ang="0">
                <a:pos x="247" y="1911"/>
              </a:cxn>
              <a:cxn ang="0">
                <a:pos x="157" y="1773"/>
              </a:cxn>
              <a:cxn ang="0">
                <a:pos x="85" y="1623"/>
              </a:cxn>
              <a:cxn ang="0">
                <a:pos x="35" y="1460"/>
              </a:cxn>
              <a:cxn ang="0">
                <a:pos x="6" y="1288"/>
              </a:cxn>
              <a:cxn ang="0">
                <a:pos x="2" y="1108"/>
              </a:cxn>
              <a:cxn ang="0">
                <a:pos x="22" y="934"/>
              </a:cxn>
              <a:cxn ang="0">
                <a:pos x="66" y="767"/>
              </a:cxn>
              <a:cxn ang="0">
                <a:pos x="131" y="612"/>
              </a:cxn>
              <a:cxn ang="0">
                <a:pos x="215" y="470"/>
              </a:cxn>
              <a:cxn ang="0">
                <a:pos x="317" y="343"/>
              </a:cxn>
              <a:cxn ang="0">
                <a:pos x="434" y="232"/>
              </a:cxn>
              <a:cxn ang="0">
                <a:pos x="566" y="142"/>
              </a:cxn>
              <a:cxn ang="0">
                <a:pos x="709" y="71"/>
              </a:cxn>
              <a:cxn ang="0">
                <a:pos x="863" y="23"/>
              </a:cxn>
              <a:cxn ang="0">
                <a:pos x="1025" y="2"/>
              </a:cxn>
              <a:cxn ang="0">
                <a:pos x="1190" y="6"/>
              </a:cxn>
              <a:cxn ang="0">
                <a:pos x="1349" y="37"/>
              </a:cxn>
              <a:cxn ang="0">
                <a:pos x="1499" y="92"/>
              </a:cxn>
              <a:cxn ang="0">
                <a:pos x="1639" y="170"/>
              </a:cxn>
              <a:cxn ang="0">
                <a:pos x="1766" y="267"/>
              </a:cxn>
              <a:cxn ang="0">
                <a:pos x="1879" y="383"/>
              </a:cxn>
              <a:cxn ang="0">
                <a:pos x="1975" y="516"/>
              </a:cxn>
              <a:cxn ang="0">
                <a:pos x="2053" y="662"/>
              </a:cxn>
              <a:cxn ang="0">
                <a:pos x="2111" y="821"/>
              </a:cxn>
              <a:cxn ang="0">
                <a:pos x="2147" y="990"/>
              </a:cxn>
              <a:cxn ang="0">
                <a:pos x="2159" y="1168"/>
              </a:cxn>
            </a:cxnLst>
            <a:rect l="0" t="0" r="r" b="b"/>
            <a:pathLst>
              <a:path w="2160" h="2337">
                <a:moveTo>
                  <a:pt x="2159" y="1168"/>
                </a:moveTo>
                <a:lnTo>
                  <a:pt x="2158" y="1228"/>
                </a:lnTo>
                <a:lnTo>
                  <a:pt x="2154" y="1288"/>
                </a:lnTo>
                <a:lnTo>
                  <a:pt x="2147" y="1346"/>
                </a:lnTo>
                <a:lnTo>
                  <a:pt x="2138" y="1403"/>
                </a:lnTo>
                <a:lnTo>
                  <a:pt x="2125" y="1460"/>
                </a:lnTo>
                <a:lnTo>
                  <a:pt x="2111" y="1515"/>
                </a:lnTo>
                <a:lnTo>
                  <a:pt x="2093" y="1569"/>
                </a:lnTo>
                <a:lnTo>
                  <a:pt x="2075" y="1623"/>
                </a:lnTo>
                <a:lnTo>
                  <a:pt x="2053" y="1674"/>
                </a:lnTo>
                <a:lnTo>
                  <a:pt x="2029" y="1725"/>
                </a:lnTo>
                <a:lnTo>
                  <a:pt x="2003" y="1773"/>
                </a:lnTo>
                <a:lnTo>
                  <a:pt x="1975" y="1820"/>
                </a:lnTo>
                <a:lnTo>
                  <a:pt x="1944" y="1866"/>
                </a:lnTo>
                <a:lnTo>
                  <a:pt x="1913" y="1911"/>
                </a:lnTo>
                <a:lnTo>
                  <a:pt x="1879" y="1953"/>
                </a:lnTo>
                <a:lnTo>
                  <a:pt x="1842" y="1994"/>
                </a:lnTo>
                <a:lnTo>
                  <a:pt x="1805" y="2033"/>
                </a:lnTo>
                <a:lnTo>
                  <a:pt x="1766" y="2070"/>
                </a:lnTo>
                <a:lnTo>
                  <a:pt x="1725" y="2104"/>
                </a:lnTo>
                <a:lnTo>
                  <a:pt x="1683" y="2137"/>
                </a:lnTo>
                <a:lnTo>
                  <a:pt x="1639" y="2166"/>
                </a:lnTo>
                <a:lnTo>
                  <a:pt x="1594" y="2195"/>
                </a:lnTo>
                <a:lnTo>
                  <a:pt x="1547" y="2221"/>
                </a:lnTo>
                <a:lnTo>
                  <a:pt x="1499" y="2244"/>
                </a:lnTo>
                <a:lnTo>
                  <a:pt x="1451" y="2265"/>
                </a:lnTo>
                <a:lnTo>
                  <a:pt x="1400" y="2283"/>
                </a:lnTo>
                <a:lnTo>
                  <a:pt x="1349" y="2300"/>
                </a:lnTo>
                <a:lnTo>
                  <a:pt x="1297" y="2313"/>
                </a:lnTo>
                <a:lnTo>
                  <a:pt x="1244" y="2323"/>
                </a:lnTo>
                <a:lnTo>
                  <a:pt x="1190" y="2330"/>
                </a:lnTo>
                <a:lnTo>
                  <a:pt x="1136" y="2335"/>
                </a:lnTo>
                <a:lnTo>
                  <a:pt x="1080" y="2336"/>
                </a:lnTo>
                <a:lnTo>
                  <a:pt x="1025" y="2335"/>
                </a:lnTo>
                <a:lnTo>
                  <a:pt x="970" y="2330"/>
                </a:lnTo>
                <a:lnTo>
                  <a:pt x="916" y="2323"/>
                </a:lnTo>
                <a:lnTo>
                  <a:pt x="863" y="2313"/>
                </a:lnTo>
                <a:lnTo>
                  <a:pt x="810" y="2300"/>
                </a:lnTo>
                <a:lnTo>
                  <a:pt x="760" y="2283"/>
                </a:lnTo>
                <a:lnTo>
                  <a:pt x="709" y="2265"/>
                </a:lnTo>
                <a:lnTo>
                  <a:pt x="661" y="2244"/>
                </a:lnTo>
                <a:lnTo>
                  <a:pt x="613" y="2221"/>
                </a:lnTo>
                <a:lnTo>
                  <a:pt x="566" y="2195"/>
                </a:lnTo>
                <a:lnTo>
                  <a:pt x="521" y="2166"/>
                </a:lnTo>
                <a:lnTo>
                  <a:pt x="477" y="2137"/>
                </a:lnTo>
                <a:lnTo>
                  <a:pt x="434" y="2104"/>
                </a:lnTo>
                <a:lnTo>
                  <a:pt x="394" y="2070"/>
                </a:lnTo>
                <a:lnTo>
                  <a:pt x="355" y="2033"/>
                </a:lnTo>
                <a:lnTo>
                  <a:pt x="317" y="1994"/>
                </a:lnTo>
                <a:lnTo>
                  <a:pt x="282" y="1953"/>
                </a:lnTo>
                <a:lnTo>
                  <a:pt x="247" y="1911"/>
                </a:lnTo>
                <a:lnTo>
                  <a:pt x="215" y="1866"/>
                </a:lnTo>
                <a:lnTo>
                  <a:pt x="185" y="1820"/>
                </a:lnTo>
                <a:lnTo>
                  <a:pt x="157" y="1773"/>
                </a:lnTo>
                <a:lnTo>
                  <a:pt x="131" y="1725"/>
                </a:lnTo>
                <a:lnTo>
                  <a:pt x="107" y="1674"/>
                </a:lnTo>
                <a:lnTo>
                  <a:pt x="85" y="1623"/>
                </a:lnTo>
                <a:lnTo>
                  <a:pt x="66" y="1569"/>
                </a:lnTo>
                <a:lnTo>
                  <a:pt x="49" y="1515"/>
                </a:lnTo>
                <a:lnTo>
                  <a:pt x="35" y="1460"/>
                </a:lnTo>
                <a:lnTo>
                  <a:pt x="22" y="1403"/>
                </a:lnTo>
                <a:lnTo>
                  <a:pt x="12" y="1346"/>
                </a:lnTo>
                <a:lnTo>
                  <a:pt x="6" y="1288"/>
                </a:lnTo>
                <a:lnTo>
                  <a:pt x="2" y="1228"/>
                </a:lnTo>
                <a:lnTo>
                  <a:pt x="0" y="1168"/>
                </a:lnTo>
                <a:lnTo>
                  <a:pt x="2" y="1108"/>
                </a:lnTo>
                <a:lnTo>
                  <a:pt x="6" y="1048"/>
                </a:lnTo>
                <a:lnTo>
                  <a:pt x="12" y="990"/>
                </a:lnTo>
                <a:lnTo>
                  <a:pt x="22" y="934"/>
                </a:lnTo>
                <a:lnTo>
                  <a:pt x="35" y="877"/>
                </a:lnTo>
                <a:lnTo>
                  <a:pt x="49" y="821"/>
                </a:lnTo>
                <a:lnTo>
                  <a:pt x="66" y="767"/>
                </a:lnTo>
                <a:lnTo>
                  <a:pt x="85" y="714"/>
                </a:lnTo>
                <a:lnTo>
                  <a:pt x="107" y="662"/>
                </a:lnTo>
                <a:lnTo>
                  <a:pt x="131" y="612"/>
                </a:lnTo>
                <a:lnTo>
                  <a:pt x="157" y="563"/>
                </a:lnTo>
                <a:lnTo>
                  <a:pt x="185" y="516"/>
                </a:lnTo>
                <a:lnTo>
                  <a:pt x="215" y="470"/>
                </a:lnTo>
                <a:lnTo>
                  <a:pt x="247" y="426"/>
                </a:lnTo>
                <a:lnTo>
                  <a:pt x="282" y="383"/>
                </a:lnTo>
                <a:lnTo>
                  <a:pt x="317" y="343"/>
                </a:lnTo>
                <a:lnTo>
                  <a:pt x="355" y="303"/>
                </a:lnTo>
                <a:lnTo>
                  <a:pt x="394" y="267"/>
                </a:lnTo>
                <a:lnTo>
                  <a:pt x="434" y="232"/>
                </a:lnTo>
                <a:lnTo>
                  <a:pt x="477" y="199"/>
                </a:lnTo>
                <a:lnTo>
                  <a:pt x="521" y="170"/>
                </a:lnTo>
                <a:lnTo>
                  <a:pt x="566" y="142"/>
                </a:lnTo>
                <a:lnTo>
                  <a:pt x="613" y="116"/>
                </a:lnTo>
                <a:lnTo>
                  <a:pt x="661" y="92"/>
                </a:lnTo>
                <a:lnTo>
                  <a:pt x="709" y="71"/>
                </a:lnTo>
                <a:lnTo>
                  <a:pt x="760" y="53"/>
                </a:lnTo>
                <a:lnTo>
                  <a:pt x="810" y="37"/>
                </a:lnTo>
                <a:lnTo>
                  <a:pt x="863" y="23"/>
                </a:lnTo>
                <a:lnTo>
                  <a:pt x="916" y="13"/>
                </a:lnTo>
                <a:lnTo>
                  <a:pt x="970" y="6"/>
                </a:lnTo>
                <a:lnTo>
                  <a:pt x="1025" y="2"/>
                </a:lnTo>
                <a:lnTo>
                  <a:pt x="1080" y="0"/>
                </a:lnTo>
                <a:lnTo>
                  <a:pt x="1136" y="2"/>
                </a:lnTo>
                <a:lnTo>
                  <a:pt x="1190" y="6"/>
                </a:lnTo>
                <a:lnTo>
                  <a:pt x="1244" y="13"/>
                </a:lnTo>
                <a:lnTo>
                  <a:pt x="1297" y="23"/>
                </a:lnTo>
                <a:lnTo>
                  <a:pt x="1349" y="37"/>
                </a:lnTo>
                <a:lnTo>
                  <a:pt x="1400" y="53"/>
                </a:lnTo>
                <a:lnTo>
                  <a:pt x="1451" y="71"/>
                </a:lnTo>
                <a:lnTo>
                  <a:pt x="1499" y="92"/>
                </a:lnTo>
                <a:lnTo>
                  <a:pt x="1547" y="116"/>
                </a:lnTo>
                <a:lnTo>
                  <a:pt x="1594" y="142"/>
                </a:lnTo>
                <a:lnTo>
                  <a:pt x="1639" y="170"/>
                </a:lnTo>
                <a:lnTo>
                  <a:pt x="1683" y="199"/>
                </a:lnTo>
                <a:lnTo>
                  <a:pt x="1725" y="232"/>
                </a:lnTo>
                <a:lnTo>
                  <a:pt x="1766" y="267"/>
                </a:lnTo>
                <a:lnTo>
                  <a:pt x="1805" y="303"/>
                </a:lnTo>
                <a:lnTo>
                  <a:pt x="1842" y="343"/>
                </a:lnTo>
                <a:lnTo>
                  <a:pt x="1879" y="383"/>
                </a:lnTo>
                <a:lnTo>
                  <a:pt x="1913" y="426"/>
                </a:lnTo>
                <a:lnTo>
                  <a:pt x="1944" y="470"/>
                </a:lnTo>
                <a:lnTo>
                  <a:pt x="1975" y="516"/>
                </a:lnTo>
                <a:lnTo>
                  <a:pt x="2003" y="563"/>
                </a:lnTo>
                <a:lnTo>
                  <a:pt x="2029" y="612"/>
                </a:lnTo>
                <a:lnTo>
                  <a:pt x="2053" y="662"/>
                </a:lnTo>
                <a:lnTo>
                  <a:pt x="2075" y="714"/>
                </a:lnTo>
                <a:lnTo>
                  <a:pt x="2093" y="767"/>
                </a:lnTo>
                <a:lnTo>
                  <a:pt x="2111" y="821"/>
                </a:lnTo>
                <a:lnTo>
                  <a:pt x="2125" y="877"/>
                </a:lnTo>
                <a:lnTo>
                  <a:pt x="2138" y="934"/>
                </a:lnTo>
                <a:lnTo>
                  <a:pt x="2147" y="990"/>
                </a:lnTo>
                <a:lnTo>
                  <a:pt x="2154" y="1048"/>
                </a:lnTo>
                <a:lnTo>
                  <a:pt x="2158" y="1108"/>
                </a:lnTo>
                <a:lnTo>
                  <a:pt x="2159" y="1168"/>
                </a:lnTo>
              </a:path>
            </a:pathLst>
          </a:custGeom>
          <a:gradFill rotWithShape="0">
            <a:gsLst>
              <a:gs pos="0">
                <a:srgbClr val="0941FF"/>
              </a:gs>
              <a:gs pos="100000">
                <a:srgbClr val="0941FF">
                  <a:gamma/>
                  <a:shade val="0"/>
                  <a:invGamma/>
                </a:srgbClr>
              </a:gs>
            </a:gsLst>
            <a:path path="rect">
              <a:fillToRect l="100000" t="100000"/>
            </a:path>
          </a:gra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85" name="Freeform 13"/>
          <p:cNvSpPr>
            <a:spLocks/>
          </p:cNvSpPr>
          <p:nvPr/>
        </p:nvSpPr>
        <p:spPr bwMode="auto">
          <a:xfrm>
            <a:off x="2727325" y="5199063"/>
            <a:ext cx="115888" cy="50800"/>
          </a:xfrm>
          <a:custGeom>
            <a:avLst/>
            <a:gdLst/>
            <a:ahLst/>
            <a:cxnLst>
              <a:cxn ang="0">
                <a:pos x="0" y="9"/>
              </a:cxn>
              <a:cxn ang="0">
                <a:pos x="0" y="9"/>
              </a:cxn>
              <a:cxn ang="0">
                <a:pos x="69" y="31"/>
              </a:cxn>
              <a:cxn ang="0">
                <a:pos x="72" y="23"/>
              </a:cxn>
              <a:cxn ang="0">
                <a:pos x="3" y="0"/>
              </a:cxn>
              <a:cxn ang="0">
                <a:pos x="0" y="9"/>
              </a:cxn>
            </a:cxnLst>
            <a:rect l="0" t="0" r="r" b="b"/>
            <a:pathLst>
              <a:path w="73" h="32">
                <a:moveTo>
                  <a:pt x="0" y="9"/>
                </a:moveTo>
                <a:lnTo>
                  <a:pt x="0" y="9"/>
                </a:lnTo>
                <a:lnTo>
                  <a:pt x="69" y="31"/>
                </a:lnTo>
                <a:lnTo>
                  <a:pt x="72" y="23"/>
                </a:lnTo>
                <a:lnTo>
                  <a:pt x="3" y="0"/>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86" name="Freeform 14"/>
          <p:cNvSpPr>
            <a:spLocks/>
          </p:cNvSpPr>
          <p:nvPr/>
        </p:nvSpPr>
        <p:spPr bwMode="auto">
          <a:xfrm>
            <a:off x="2616200" y="5153025"/>
            <a:ext cx="109538" cy="55563"/>
          </a:xfrm>
          <a:custGeom>
            <a:avLst/>
            <a:gdLst/>
            <a:ahLst/>
            <a:cxnLst>
              <a:cxn ang="0">
                <a:pos x="0" y="9"/>
              </a:cxn>
              <a:cxn ang="0">
                <a:pos x="0" y="9"/>
              </a:cxn>
              <a:cxn ang="0">
                <a:pos x="65" y="34"/>
              </a:cxn>
              <a:cxn ang="0">
                <a:pos x="68" y="25"/>
              </a:cxn>
              <a:cxn ang="0">
                <a:pos x="3" y="0"/>
              </a:cxn>
              <a:cxn ang="0">
                <a:pos x="0" y="9"/>
              </a:cxn>
            </a:cxnLst>
            <a:rect l="0" t="0" r="r" b="b"/>
            <a:pathLst>
              <a:path w="69" h="35">
                <a:moveTo>
                  <a:pt x="0" y="9"/>
                </a:moveTo>
                <a:lnTo>
                  <a:pt x="0" y="9"/>
                </a:lnTo>
                <a:lnTo>
                  <a:pt x="65" y="34"/>
                </a:lnTo>
                <a:lnTo>
                  <a:pt x="68" y="25"/>
                </a:lnTo>
                <a:lnTo>
                  <a:pt x="3" y="0"/>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87" name="Freeform 15"/>
          <p:cNvSpPr>
            <a:spLocks/>
          </p:cNvSpPr>
          <p:nvPr/>
        </p:nvSpPr>
        <p:spPr bwMode="auto">
          <a:xfrm>
            <a:off x="2508250" y="5103813"/>
            <a:ext cx="106363" cy="57150"/>
          </a:xfrm>
          <a:custGeom>
            <a:avLst/>
            <a:gdLst/>
            <a:ahLst/>
            <a:cxnLst>
              <a:cxn ang="0">
                <a:pos x="0" y="9"/>
              </a:cxn>
              <a:cxn ang="0">
                <a:pos x="1" y="9"/>
              </a:cxn>
              <a:cxn ang="0">
                <a:pos x="63" y="35"/>
              </a:cxn>
              <a:cxn ang="0">
                <a:pos x="66" y="26"/>
              </a:cxn>
              <a:cxn ang="0">
                <a:pos x="5" y="0"/>
              </a:cxn>
              <a:cxn ang="0">
                <a:pos x="0" y="9"/>
              </a:cxn>
              <a:cxn ang="0">
                <a:pos x="1" y="9"/>
              </a:cxn>
              <a:cxn ang="0">
                <a:pos x="0" y="9"/>
              </a:cxn>
            </a:cxnLst>
            <a:rect l="0" t="0" r="r" b="b"/>
            <a:pathLst>
              <a:path w="67" h="36">
                <a:moveTo>
                  <a:pt x="0" y="9"/>
                </a:moveTo>
                <a:lnTo>
                  <a:pt x="1" y="9"/>
                </a:lnTo>
                <a:lnTo>
                  <a:pt x="63" y="35"/>
                </a:lnTo>
                <a:lnTo>
                  <a:pt x="66" y="26"/>
                </a:lnTo>
                <a:lnTo>
                  <a:pt x="5" y="0"/>
                </a:lnTo>
                <a:lnTo>
                  <a:pt x="0" y="9"/>
                </a:lnTo>
                <a:lnTo>
                  <a:pt x="1" y="9"/>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88" name="Freeform 16"/>
          <p:cNvSpPr>
            <a:spLocks/>
          </p:cNvSpPr>
          <p:nvPr/>
        </p:nvSpPr>
        <p:spPr bwMode="auto">
          <a:xfrm>
            <a:off x="2406650" y="5043488"/>
            <a:ext cx="103188" cy="68262"/>
          </a:xfrm>
          <a:custGeom>
            <a:avLst/>
            <a:gdLst/>
            <a:ahLst/>
            <a:cxnLst>
              <a:cxn ang="0">
                <a:pos x="0" y="9"/>
              </a:cxn>
              <a:cxn ang="0">
                <a:pos x="0" y="9"/>
              </a:cxn>
              <a:cxn ang="0">
                <a:pos x="59" y="42"/>
              </a:cxn>
              <a:cxn ang="0">
                <a:pos x="64" y="33"/>
              </a:cxn>
              <a:cxn ang="0">
                <a:pos x="5" y="0"/>
              </a:cxn>
              <a:cxn ang="0">
                <a:pos x="0" y="9"/>
              </a:cxn>
            </a:cxnLst>
            <a:rect l="0" t="0" r="r" b="b"/>
            <a:pathLst>
              <a:path w="65" h="43">
                <a:moveTo>
                  <a:pt x="0" y="9"/>
                </a:moveTo>
                <a:lnTo>
                  <a:pt x="0" y="9"/>
                </a:lnTo>
                <a:lnTo>
                  <a:pt x="59" y="42"/>
                </a:lnTo>
                <a:lnTo>
                  <a:pt x="64" y="33"/>
                </a:lnTo>
                <a:lnTo>
                  <a:pt x="5" y="0"/>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89" name="Freeform 17"/>
          <p:cNvSpPr>
            <a:spLocks/>
          </p:cNvSpPr>
          <p:nvPr/>
        </p:nvSpPr>
        <p:spPr bwMode="auto">
          <a:xfrm>
            <a:off x="2311400" y="4984750"/>
            <a:ext cx="96838" cy="66675"/>
          </a:xfrm>
          <a:custGeom>
            <a:avLst/>
            <a:gdLst/>
            <a:ahLst/>
            <a:cxnLst>
              <a:cxn ang="0">
                <a:pos x="0" y="9"/>
              </a:cxn>
              <a:cxn ang="0">
                <a:pos x="0" y="9"/>
              </a:cxn>
              <a:cxn ang="0">
                <a:pos x="55" y="41"/>
              </a:cxn>
              <a:cxn ang="0">
                <a:pos x="60" y="32"/>
              </a:cxn>
              <a:cxn ang="0">
                <a:pos x="5" y="0"/>
              </a:cxn>
              <a:cxn ang="0">
                <a:pos x="5" y="1"/>
              </a:cxn>
              <a:cxn ang="0">
                <a:pos x="0" y="9"/>
              </a:cxn>
            </a:cxnLst>
            <a:rect l="0" t="0" r="r" b="b"/>
            <a:pathLst>
              <a:path w="61" h="42">
                <a:moveTo>
                  <a:pt x="0" y="9"/>
                </a:moveTo>
                <a:lnTo>
                  <a:pt x="0" y="9"/>
                </a:lnTo>
                <a:lnTo>
                  <a:pt x="55" y="41"/>
                </a:lnTo>
                <a:lnTo>
                  <a:pt x="60" y="32"/>
                </a:lnTo>
                <a:lnTo>
                  <a:pt x="5" y="0"/>
                </a:lnTo>
                <a:lnTo>
                  <a:pt x="5" y="1"/>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90" name="Freeform 18"/>
          <p:cNvSpPr>
            <a:spLocks/>
          </p:cNvSpPr>
          <p:nvPr/>
        </p:nvSpPr>
        <p:spPr bwMode="auto">
          <a:xfrm>
            <a:off x="2219325" y="4919663"/>
            <a:ext cx="93663" cy="73025"/>
          </a:xfrm>
          <a:custGeom>
            <a:avLst/>
            <a:gdLst/>
            <a:ahLst/>
            <a:cxnLst>
              <a:cxn ang="0">
                <a:pos x="0" y="8"/>
              </a:cxn>
              <a:cxn ang="0">
                <a:pos x="0" y="8"/>
              </a:cxn>
              <a:cxn ang="0">
                <a:pos x="53" y="45"/>
              </a:cxn>
              <a:cxn ang="0">
                <a:pos x="58" y="37"/>
              </a:cxn>
              <a:cxn ang="0">
                <a:pos x="5" y="0"/>
              </a:cxn>
              <a:cxn ang="0">
                <a:pos x="6" y="0"/>
              </a:cxn>
              <a:cxn ang="0">
                <a:pos x="0" y="8"/>
              </a:cxn>
            </a:cxnLst>
            <a:rect l="0" t="0" r="r" b="b"/>
            <a:pathLst>
              <a:path w="59" h="46">
                <a:moveTo>
                  <a:pt x="0" y="8"/>
                </a:moveTo>
                <a:lnTo>
                  <a:pt x="0" y="8"/>
                </a:lnTo>
                <a:lnTo>
                  <a:pt x="53" y="45"/>
                </a:lnTo>
                <a:lnTo>
                  <a:pt x="58" y="37"/>
                </a:lnTo>
                <a:lnTo>
                  <a:pt x="5" y="0"/>
                </a:lnTo>
                <a:lnTo>
                  <a:pt x="6" y="0"/>
                </a:lnTo>
                <a:lnTo>
                  <a:pt x="0" y="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91" name="Freeform 19"/>
          <p:cNvSpPr>
            <a:spLocks/>
          </p:cNvSpPr>
          <p:nvPr/>
        </p:nvSpPr>
        <p:spPr bwMode="auto">
          <a:xfrm>
            <a:off x="2133600" y="4848225"/>
            <a:ext cx="88900" cy="77788"/>
          </a:xfrm>
          <a:custGeom>
            <a:avLst/>
            <a:gdLst/>
            <a:ahLst/>
            <a:cxnLst>
              <a:cxn ang="0">
                <a:pos x="0" y="8"/>
              </a:cxn>
              <a:cxn ang="0">
                <a:pos x="1" y="8"/>
              </a:cxn>
              <a:cxn ang="0">
                <a:pos x="49" y="48"/>
              </a:cxn>
              <a:cxn ang="0">
                <a:pos x="55" y="40"/>
              </a:cxn>
              <a:cxn ang="0">
                <a:pos x="6" y="0"/>
              </a:cxn>
              <a:cxn ang="0">
                <a:pos x="0" y="8"/>
              </a:cxn>
              <a:cxn ang="0">
                <a:pos x="1" y="8"/>
              </a:cxn>
              <a:cxn ang="0">
                <a:pos x="0" y="8"/>
              </a:cxn>
            </a:cxnLst>
            <a:rect l="0" t="0" r="r" b="b"/>
            <a:pathLst>
              <a:path w="56" h="49">
                <a:moveTo>
                  <a:pt x="0" y="8"/>
                </a:moveTo>
                <a:lnTo>
                  <a:pt x="1" y="8"/>
                </a:lnTo>
                <a:lnTo>
                  <a:pt x="49" y="48"/>
                </a:lnTo>
                <a:lnTo>
                  <a:pt x="55" y="40"/>
                </a:lnTo>
                <a:lnTo>
                  <a:pt x="6" y="0"/>
                </a:lnTo>
                <a:lnTo>
                  <a:pt x="0" y="8"/>
                </a:lnTo>
                <a:lnTo>
                  <a:pt x="1" y="8"/>
                </a:lnTo>
                <a:lnTo>
                  <a:pt x="0" y="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92" name="Freeform 20"/>
          <p:cNvSpPr>
            <a:spLocks/>
          </p:cNvSpPr>
          <p:nvPr/>
        </p:nvSpPr>
        <p:spPr bwMode="auto">
          <a:xfrm>
            <a:off x="2054225" y="4770438"/>
            <a:ext cx="84138" cy="84137"/>
          </a:xfrm>
          <a:custGeom>
            <a:avLst/>
            <a:gdLst/>
            <a:ahLst/>
            <a:cxnLst>
              <a:cxn ang="0">
                <a:pos x="0" y="7"/>
              </a:cxn>
              <a:cxn ang="0">
                <a:pos x="0" y="8"/>
              </a:cxn>
              <a:cxn ang="0">
                <a:pos x="46" y="52"/>
              </a:cxn>
              <a:cxn ang="0">
                <a:pos x="52" y="44"/>
              </a:cxn>
              <a:cxn ang="0">
                <a:pos x="7" y="0"/>
              </a:cxn>
              <a:cxn ang="0">
                <a:pos x="0" y="7"/>
              </a:cxn>
              <a:cxn ang="0">
                <a:pos x="0" y="8"/>
              </a:cxn>
              <a:cxn ang="0">
                <a:pos x="0" y="7"/>
              </a:cxn>
            </a:cxnLst>
            <a:rect l="0" t="0" r="r" b="b"/>
            <a:pathLst>
              <a:path w="53" h="53">
                <a:moveTo>
                  <a:pt x="0" y="7"/>
                </a:moveTo>
                <a:lnTo>
                  <a:pt x="0" y="8"/>
                </a:lnTo>
                <a:lnTo>
                  <a:pt x="46" y="52"/>
                </a:lnTo>
                <a:lnTo>
                  <a:pt x="52" y="44"/>
                </a:lnTo>
                <a:lnTo>
                  <a:pt x="7" y="0"/>
                </a:lnTo>
                <a:lnTo>
                  <a:pt x="0" y="7"/>
                </a:lnTo>
                <a:lnTo>
                  <a:pt x="0" y="8"/>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93" name="Freeform 21"/>
          <p:cNvSpPr>
            <a:spLocks/>
          </p:cNvSpPr>
          <p:nvPr/>
        </p:nvSpPr>
        <p:spPr bwMode="auto">
          <a:xfrm>
            <a:off x="1982788" y="4697413"/>
            <a:ext cx="76200" cy="77787"/>
          </a:xfrm>
          <a:custGeom>
            <a:avLst/>
            <a:gdLst/>
            <a:ahLst/>
            <a:cxnLst>
              <a:cxn ang="0">
                <a:pos x="0" y="7"/>
              </a:cxn>
              <a:cxn ang="0">
                <a:pos x="0" y="7"/>
              </a:cxn>
              <a:cxn ang="0">
                <a:pos x="41" y="48"/>
              </a:cxn>
              <a:cxn ang="0">
                <a:pos x="47" y="41"/>
              </a:cxn>
              <a:cxn ang="0">
                <a:pos x="6" y="0"/>
              </a:cxn>
              <a:cxn ang="0">
                <a:pos x="0" y="7"/>
              </a:cxn>
            </a:cxnLst>
            <a:rect l="0" t="0" r="r" b="b"/>
            <a:pathLst>
              <a:path w="48" h="49">
                <a:moveTo>
                  <a:pt x="0" y="7"/>
                </a:moveTo>
                <a:lnTo>
                  <a:pt x="0" y="7"/>
                </a:lnTo>
                <a:lnTo>
                  <a:pt x="41" y="48"/>
                </a:lnTo>
                <a:lnTo>
                  <a:pt x="47" y="41"/>
                </a:lnTo>
                <a:lnTo>
                  <a:pt x="6"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94" name="Freeform 22"/>
          <p:cNvSpPr>
            <a:spLocks/>
          </p:cNvSpPr>
          <p:nvPr/>
        </p:nvSpPr>
        <p:spPr bwMode="auto">
          <a:xfrm>
            <a:off x="1912938" y="4613275"/>
            <a:ext cx="74612" cy="88900"/>
          </a:xfrm>
          <a:custGeom>
            <a:avLst/>
            <a:gdLst/>
            <a:ahLst/>
            <a:cxnLst>
              <a:cxn ang="0">
                <a:pos x="0" y="7"/>
              </a:cxn>
              <a:cxn ang="0">
                <a:pos x="0" y="7"/>
              </a:cxn>
              <a:cxn ang="0">
                <a:pos x="40" y="55"/>
              </a:cxn>
              <a:cxn ang="0">
                <a:pos x="46" y="48"/>
              </a:cxn>
              <a:cxn ang="0">
                <a:pos x="6" y="0"/>
              </a:cxn>
              <a:cxn ang="0">
                <a:pos x="7" y="1"/>
              </a:cxn>
              <a:cxn ang="0">
                <a:pos x="0" y="7"/>
              </a:cxn>
            </a:cxnLst>
            <a:rect l="0" t="0" r="r" b="b"/>
            <a:pathLst>
              <a:path w="47" h="56">
                <a:moveTo>
                  <a:pt x="0" y="7"/>
                </a:moveTo>
                <a:lnTo>
                  <a:pt x="0" y="7"/>
                </a:lnTo>
                <a:lnTo>
                  <a:pt x="40" y="55"/>
                </a:lnTo>
                <a:lnTo>
                  <a:pt x="46" y="48"/>
                </a:lnTo>
                <a:lnTo>
                  <a:pt x="6" y="0"/>
                </a:lnTo>
                <a:lnTo>
                  <a:pt x="7" y="1"/>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95" name="Freeform 23"/>
          <p:cNvSpPr>
            <a:spLocks/>
          </p:cNvSpPr>
          <p:nvPr/>
        </p:nvSpPr>
        <p:spPr bwMode="auto">
          <a:xfrm>
            <a:off x="1851025" y="4530725"/>
            <a:ext cx="68263" cy="87313"/>
          </a:xfrm>
          <a:custGeom>
            <a:avLst/>
            <a:gdLst/>
            <a:ahLst/>
            <a:cxnLst>
              <a:cxn ang="0">
                <a:pos x="0" y="6"/>
              </a:cxn>
              <a:cxn ang="0">
                <a:pos x="0" y="6"/>
              </a:cxn>
              <a:cxn ang="0">
                <a:pos x="35" y="54"/>
              </a:cxn>
              <a:cxn ang="0">
                <a:pos x="42" y="48"/>
              </a:cxn>
              <a:cxn ang="0">
                <a:pos x="7" y="0"/>
              </a:cxn>
              <a:cxn ang="0">
                <a:pos x="0" y="6"/>
              </a:cxn>
            </a:cxnLst>
            <a:rect l="0" t="0" r="r" b="b"/>
            <a:pathLst>
              <a:path w="43" h="55">
                <a:moveTo>
                  <a:pt x="0" y="6"/>
                </a:moveTo>
                <a:lnTo>
                  <a:pt x="0" y="6"/>
                </a:lnTo>
                <a:lnTo>
                  <a:pt x="35" y="54"/>
                </a:lnTo>
                <a:lnTo>
                  <a:pt x="42" y="48"/>
                </a:lnTo>
                <a:lnTo>
                  <a:pt x="7"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96" name="Freeform 24"/>
          <p:cNvSpPr>
            <a:spLocks/>
          </p:cNvSpPr>
          <p:nvPr/>
        </p:nvSpPr>
        <p:spPr bwMode="auto">
          <a:xfrm>
            <a:off x="1795463" y="4440238"/>
            <a:ext cx="61912" cy="93662"/>
          </a:xfrm>
          <a:custGeom>
            <a:avLst/>
            <a:gdLst/>
            <a:ahLst/>
            <a:cxnLst>
              <a:cxn ang="0">
                <a:pos x="0" y="6"/>
              </a:cxn>
              <a:cxn ang="0">
                <a:pos x="0" y="6"/>
              </a:cxn>
              <a:cxn ang="0">
                <a:pos x="31" y="58"/>
              </a:cxn>
              <a:cxn ang="0">
                <a:pos x="38" y="52"/>
              </a:cxn>
              <a:cxn ang="0">
                <a:pos x="7" y="0"/>
              </a:cxn>
              <a:cxn ang="0">
                <a:pos x="0" y="6"/>
              </a:cxn>
            </a:cxnLst>
            <a:rect l="0" t="0" r="r" b="b"/>
            <a:pathLst>
              <a:path w="39" h="59">
                <a:moveTo>
                  <a:pt x="0" y="6"/>
                </a:moveTo>
                <a:lnTo>
                  <a:pt x="0" y="6"/>
                </a:lnTo>
                <a:lnTo>
                  <a:pt x="31" y="58"/>
                </a:lnTo>
                <a:lnTo>
                  <a:pt x="38" y="52"/>
                </a:lnTo>
                <a:lnTo>
                  <a:pt x="7"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97" name="Freeform 25"/>
          <p:cNvSpPr>
            <a:spLocks/>
          </p:cNvSpPr>
          <p:nvPr/>
        </p:nvSpPr>
        <p:spPr bwMode="auto">
          <a:xfrm>
            <a:off x="1741488" y="4349750"/>
            <a:ext cx="58737" cy="93663"/>
          </a:xfrm>
          <a:custGeom>
            <a:avLst/>
            <a:gdLst/>
            <a:ahLst/>
            <a:cxnLst>
              <a:cxn ang="0">
                <a:pos x="0" y="6"/>
              </a:cxn>
              <a:cxn ang="0">
                <a:pos x="0" y="6"/>
              </a:cxn>
              <a:cxn ang="0">
                <a:pos x="29" y="58"/>
              </a:cxn>
              <a:cxn ang="0">
                <a:pos x="36" y="52"/>
              </a:cxn>
              <a:cxn ang="0">
                <a:pos x="7" y="0"/>
              </a:cxn>
              <a:cxn ang="0">
                <a:pos x="8" y="1"/>
              </a:cxn>
              <a:cxn ang="0">
                <a:pos x="0" y="6"/>
              </a:cxn>
            </a:cxnLst>
            <a:rect l="0" t="0" r="r" b="b"/>
            <a:pathLst>
              <a:path w="37" h="59">
                <a:moveTo>
                  <a:pt x="0" y="6"/>
                </a:moveTo>
                <a:lnTo>
                  <a:pt x="0" y="6"/>
                </a:lnTo>
                <a:lnTo>
                  <a:pt x="29" y="58"/>
                </a:lnTo>
                <a:lnTo>
                  <a:pt x="36" y="52"/>
                </a:lnTo>
                <a:lnTo>
                  <a:pt x="7" y="0"/>
                </a:lnTo>
                <a:lnTo>
                  <a:pt x="8" y="1"/>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98" name="Freeform 26"/>
          <p:cNvSpPr>
            <a:spLocks/>
          </p:cNvSpPr>
          <p:nvPr/>
        </p:nvSpPr>
        <p:spPr bwMode="auto">
          <a:xfrm>
            <a:off x="1695450" y="4259263"/>
            <a:ext cx="52388" cy="93662"/>
          </a:xfrm>
          <a:custGeom>
            <a:avLst/>
            <a:gdLst/>
            <a:ahLst/>
            <a:cxnLst>
              <a:cxn ang="0">
                <a:pos x="0" y="5"/>
              </a:cxn>
              <a:cxn ang="0">
                <a:pos x="0" y="5"/>
              </a:cxn>
              <a:cxn ang="0">
                <a:pos x="25" y="58"/>
              </a:cxn>
              <a:cxn ang="0">
                <a:pos x="32" y="53"/>
              </a:cxn>
              <a:cxn ang="0">
                <a:pos x="8" y="0"/>
              </a:cxn>
              <a:cxn ang="0">
                <a:pos x="0" y="5"/>
              </a:cxn>
            </a:cxnLst>
            <a:rect l="0" t="0" r="r" b="b"/>
            <a:pathLst>
              <a:path w="33" h="59">
                <a:moveTo>
                  <a:pt x="0" y="5"/>
                </a:moveTo>
                <a:lnTo>
                  <a:pt x="0" y="5"/>
                </a:lnTo>
                <a:lnTo>
                  <a:pt x="25" y="58"/>
                </a:lnTo>
                <a:lnTo>
                  <a:pt x="32" y="53"/>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099" name="Freeform 27"/>
          <p:cNvSpPr>
            <a:spLocks/>
          </p:cNvSpPr>
          <p:nvPr/>
        </p:nvSpPr>
        <p:spPr bwMode="auto">
          <a:xfrm>
            <a:off x="1652588" y="4165600"/>
            <a:ext cx="50800" cy="95250"/>
          </a:xfrm>
          <a:custGeom>
            <a:avLst/>
            <a:gdLst/>
            <a:ahLst/>
            <a:cxnLst>
              <a:cxn ang="0">
                <a:pos x="0" y="5"/>
              </a:cxn>
              <a:cxn ang="0">
                <a:pos x="0" y="5"/>
              </a:cxn>
              <a:cxn ang="0">
                <a:pos x="23" y="59"/>
              </a:cxn>
              <a:cxn ang="0">
                <a:pos x="31" y="54"/>
              </a:cxn>
              <a:cxn ang="0">
                <a:pos x="8" y="0"/>
              </a:cxn>
              <a:cxn ang="0">
                <a:pos x="8" y="1"/>
              </a:cxn>
              <a:cxn ang="0">
                <a:pos x="0" y="5"/>
              </a:cxn>
              <a:cxn ang="0">
                <a:pos x="0" y="5"/>
              </a:cxn>
              <a:cxn ang="0">
                <a:pos x="0" y="5"/>
              </a:cxn>
            </a:cxnLst>
            <a:rect l="0" t="0" r="r" b="b"/>
            <a:pathLst>
              <a:path w="32" h="60">
                <a:moveTo>
                  <a:pt x="0" y="5"/>
                </a:moveTo>
                <a:lnTo>
                  <a:pt x="0" y="5"/>
                </a:lnTo>
                <a:lnTo>
                  <a:pt x="23" y="59"/>
                </a:lnTo>
                <a:lnTo>
                  <a:pt x="31" y="54"/>
                </a:lnTo>
                <a:lnTo>
                  <a:pt x="8" y="0"/>
                </a:lnTo>
                <a:lnTo>
                  <a:pt x="8" y="1"/>
                </a:lnTo>
                <a:lnTo>
                  <a:pt x="0" y="5"/>
                </a:lnTo>
                <a:lnTo>
                  <a:pt x="0" y="5"/>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00" name="Freeform 28"/>
          <p:cNvSpPr>
            <a:spLocks/>
          </p:cNvSpPr>
          <p:nvPr/>
        </p:nvSpPr>
        <p:spPr bwMode="auto">
          <a:xfrm>
            <a:off x="1616075" y="4067175"/>
            <a:ext cx="44450" cy="98425"/>
          </a:xfrm>
          <a:custGeom>
            <a:avLst/>
            <a:gdLst/>
            <a:ahLst/>
            <a:cxnLst>
              <a:cxn ang="0">
                <a:pos x="0" y="4"/>
              </a:cxn>
              <a:cxn ang="0">
                <a:pos x="0" y="5"/>
              </a:cxn>
              <a:cxn ang="0">
                <a:pos x="19" y="61"/>
              </a:cxn>
              <a:cxn ang="0">
                <a:pos x="27" y="57"/>
              </a:cxn>
              <a:cxn ang="0">
                <a:pos x="8" y="0"/>
              </a:cxn>
              <a:cxn ang="0">
                <a:pos x="8" y="1"/>
              </a:cxn>
              <a:cxn ang="0">
                <a:pos x="0" y="4"/>
              </a:cxn>
              <a:cxn ang="0">
                <a:pos x="0" y="5"/>
              </a:cxn>
              <a:cxn ang="0">
                <a:pos x="0" y="4"/>
              </a:cxn>
            </a:cxnLst>
            <a:rect l="0" t="0" r="r" b="b"/>
            <a:pathLst>
              <a:path w="28" h="62">
                <a:moveTo>
                  <a:pt x="0" y="4"/>
                </a:moveTo>
                <a:lnTo>
                  <a:pt x="0" y="5"/>
                </a:lnTo>
                <a:lnTo>
                  <a:pt x="19" y="61"/>
                </a:lnTo>
                <a:lnTo>
                  <a:pt x="27" y="57"/>
                </a:lnTo>
                <a:lnTo>
                  <a:pt x="8" y="0"/>
                </a:lnTo>
                <a:lnTo>
                  <a:pt x="8" y="1"/>
                </a:lnTo>
                <a:lnTo>
                  <a:pt x="0" y="4"/>
                </a:lnTo>
                <a:lnTo>
                  <a:pt x="0" y="5"/>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01" name="Freeform 29"/>
          <p:cNvSpPr>
            <a:spLocks/>
          </p:cNvSpPr>
          <p:nvPr/>
        </p:nvSpPr>
        <p:spPr bwMode="auto">
          <a:xfrm>
            <a:off x="1587500" y="3968750"/>
            <a:ext cx="36513" cy="96838"/>
          </a:xfrm>
          <a:custGeom>
            <a:avLst/>
            <a:gdLst/>
            <a:ahLst/>
            <a:cxnLst>
              <a:cxn ang="0">
                <a:pos x="0" y="4"/>
              </a:cxn>
              <a:cxn ang="0">
                <a:pos x="0" y="4"/>
              </a:cxn>
              <a:cxn ang="0">
                <a:pos x="14" y="60"/>
              </a:cxn>
              <a:cxn ang="0">
                <a:pos x="22" y="57"/>
              </a:cxn>
              <a:cxn ang="0">
                <a:pos x="8" y="0"/>
              </a:cxn>
              <a:cxn ang="0">
                <a:pos x="0" y="4"/>
              </a:cxn>
            </a:cxnLst>
            <a:rect l="0" t="0" r="r" b="b"/>
            <a:pathLst>
              <a:path w="23" h="61">
                <a:moveTo>
                  <a:pt x="0" y="4"/>
                </a:moveTo>
                <a:lnTo>
                  <a:pt x="0" y="4"/>
                </a:lnTo>
                <a:lnTo>
                  <a:pt x="14" y="60"/>
                </a:lnTo>
                <a:lnTo>
                  <a:pt x="22" y="57"/>
                </a:lnTo>
                <a:lnTo>
                  <a:pt x="8" y="0"/>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02" name="Freeform 30"/>
          <p:cNvSpPr>
            <a:spLocks/>
          </p:cNvSpPr>
          <p:nvPr/>
        </p:nvSpPr>
        <p:spPr bwMode="auto">
          <a:xfrm>
            <a:off x="1562100" y="3868738"/>
            <a:ext cx="33338" cy="98425"/>
          </a:xfrm>
          <a:custGeom>
            <a:avLst/>
            <a:gdLst/>
            <a:ahLst/>
            <a:cxnLst>
              <a:cxn ang="0">
                <a:pos x="0" y="3"/>
              </a:cxn>
              <a:cxn ang="0">
                <a:pos x="0" y="3"/>
              </a:cxn>
              <a:cxn ang="0">
                <a:pos x="12" y="61"/>
              </a:cxn>
              <a:cxn ang="0">
                <a:pos x="20" y="57"/>
              </a:cxn>
              <a:cxn ang="0">
                <a:pos x="8" y="0"/>
              </a:cxn>
              <a:cxn ang="0">
                <a:pos x="0" y="3"/>
              </a:cxn>
            </a:cxnLst>
            <a:rect l="0" t="0" r="r" b="b"/>
            <a:pathLst>
              <a:path w="21" h="62">
                <a:moveTo>
                  <a:pt x="0" y="3"/>
                </a:moveTo>
                <a:lnTo>
                  <a:pt x="0" y="3"/>
                </a:lnTo>
                <a:lnTo>
                  <a:pt x="12" y="61"/>
                </a:lnTo>
                <a:lnTo>
                  <a:pt x="20" y="57"/>
                </a:lnTo>
                <a:lnTo>
                  <a:pt x="8" y="0"/>
                </a:lnTo>
                <a:lnTo>
                  <a:pt x="0"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03" name="Freeform 31"/>
          <p:cNvSpPr>
            <a:spLocks/>
          </p:cNvSpPr>
          <p:nvPr/>
        </p:nvSpPr>
        <p:spPr bwMode="auto">
          <a:xfrm>
            <a:off x="1543050" y="3768725"/>
            <a:ext cx="26988" cy="96838"/>
          </a:xfrm>
          <a:custGeom>
            <a:avLst/>
            <a:gdLst/>
            <a:ahLst/>
            <a:cxnLst>
              <a:cxn ang="0">
                <a:pos x="0" y="2"/>
              </a:cxn>
              <a:cxn ang="0">
                <a:pos x="0" y="2"/>
              </a:cxn>
              <a:cxn ang="0">
                <a:pos x="9" y="60"/>
              </a:cxn>
              <a:cxn ang="0">
                <a:pos x="16" y="57"/>
              </a:cxn>
              <a:cxn ang="0">
                <a:pos x="8" y="0"/>
              </a:cxn>
              <a:cxn ang="0">
                <a:pos x="0" y="2"/>
              </a:cxn>
            </a:cxnLst>
            <a:rect l="0" t="0" r="r" b="b"/>
            <a:pathLst>
              <a:path w="17" h="61">
                <a:moveTo>
                  <a:pt x="0" y="2"/>
                </a:moveTo>
                <a:lnTo>
                  <a:pt x="0" y="2"/>
                </a:lnTo>
                <a:lnTo>
                  <a:pt x="9" y="60"/>
                </a:lnTo>
                <a:lnTo>
                  <a:pt x="16" y="57"/>
                </a:lnTo>
                <a:lnTo>
                  <a:pt x="8"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04" name="Freeform 32"/>
          <p:cNvSpPr>
            <a:spLocks/>
          </p:cNvSpPr>
          <p:nvPr/>
        </p:nvSpPr>
        <p:spPr bwMode="auto">
          <a:xfrm>
            <a:off x="1527175" y="3665538"/>
            <a:ext cx="26988" cy="98425"/>
          </a:xfrm>
          <a:custGeom>
            <a:avLst/>
            <a:gdLst/>
            <a:ahLst/>
            <a:cxnLst>
              <a:cxn ang="0">
                <a:pos x="0" y="2"/>
              </a:cxn>
              <a:cxn ang="0">
                <a:pos x="0" y="2"/>
              </a:cxn>
              <a:cxn ang="0">
                <a:pos x="7" y="61"/>
              </a:cxn>
              <a:cxn ang="0">
                <a:pos x="16" y="59"/>
              </a:cxn>
              <a:cxn ang="0">
                <a:pos x="8" y="0"/>
              </a:cxn>
              <a:cxn ang="0">
                <a:pos x="8" y="1"/>
              </a:cxn>
              <a:cxn ang="0">
                <a:pos x="0" y="2"/>
              </a:cxn>
            </a:cxnLst>
            <a:rect l="0" t="0" r="r" b="b"/>
            <a:pathLst>
              <a:path w="17" h="62">
                <a:moveTo>
                  <a:pt x="0" y="2"/>
                </a:moveTo>
                <a:lnTo>
                  <a:pt x="0" y="2"/>
                </a:lnTo>
                <a:lnTo>
                  <a:pt x="7" y="61"/>
                </a:lnTo>
                <a:lnTo>
                  <a:pt x="16" y="59"/>
                </a:lnTo>
                <a:lnTo>
                  <a:pt x="8" y="0"/>
                </a:lnTo>
                <a:lnTo>
                  <a:pt x="8" y="1"/>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05" name="Freeform 33"/>
          <p:cNvSpPr>
            <a:spLocks/>
          </p:cNvSpPr>
          <p:nvPr/>
        </p:nvSpPr>
        <p:spPr bwMode="auto">
          <a:xfrm>
            <a:off x="1517650" y="3563938"/>
            <a:ext cx="26988" cy="96837"/>
          </a:xfrm>
          <a:custGeom>
            <a:avLst/>
            <a:gdLst/>
            <a:ahLst/>
            <a:cxnLst>
              <a:cxn ang="0">
                <a:pos x="0" y="0"/>
              </a:cxn>
              <a:cxn ang="0">
                <a:pos x="0" y="1"/>
              </a:cxn>
              <a:cxn ang="0">
                <a:pos x="5" y="60"/>
              </a:cxn>
              <a:cxn ang="0">
                <a:pos x="16" y="59"/>
              </a:cxn>
              <a:cxn ang="0">
                <a:pos x="10" y="0"/>
              </a:cxn>
              <a:cxn ang="0">
                <a:pos x="0" y="0"/>
              </a:cxn>
              <a:cxn ang="0">
                <a:pos x="0" y="1"/>
              </a:cxn>
              <a:cxn ang="0">
                <a:pos x="0" y="0"/>
              </a:cxn>
            </a:cxnLst>
            <a:rect l="0" t="0" r="r" b="b"/>
            <a:pathLst>
              <a:path w="17" h="61">
                <a:moveTo>
                  <a:pt x="0" y="0"/>
                </a:moveTo>
                <a:lnTo>
                  <a:pt x="0" y="1"/>
                </a:lnTo>
                <a:lnTo>
                  <a:pt x="5" y="60"/>
                </a:lnTo>
                <a:lnTo>
                  <a:pt x="16" y="59"/>
                </a:lnTo>
                <a:lnTo>
                  <a:pt x="10" y="0"/>
                </a:lnTo>
                <a:lnTo>
                  <a:pt x="0" y="0"/>
                </a:lnTo>
                <a:lnTo>
                  <a:pt x="0" y="1"/>
                </a:lnTo>
                <a:lnTo>
                  <a:pt x="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06" name="Freeform 34"/>
          <p:cNvSpPr>
            <a:spLocks/>
          </p:cNvSpPr>
          <p:nvPr/>
        </p:nvSpPr>
        <p:spPr bwMode="auto">
          <a:xfrm>
            <a:off x="1514475" y="3459163"/>
            <a:ext cx="26988" cy="96837"/>
          </a:xfrm>
          <a:custGeom>
            <a:avLst/>
            <a:gdLst/>
            <a:ahLst/>
            <a:cxnLst>
              <a:cxn ang="0">
                <a:pos x="0" y="0"/>
              </a:cxn>
              <a:cxn ang="0">
                <a:pos x="0" y="0"/>
              </a:cxn>
              <a:cxn ang="0">
                <a:pos x="4" y="60"/>
              </a:cxn>
              <a:cxn ang="0">
                <a:pos x="16" y="60"/>
              </a:cxn>
              <a:cxn ang="0">
                <a:pos x="13" y="0"/>
              </a:cxn>
              <a:cxn ang="0">
                <a:pos x="0" y="0"/>
              </a:cxn>
            </a:cxnLst>
            <a:rect l="0" t="0" r="r" b="b"/>
            <a:pathLst>
              <a:path w="17" h="61">
                <a:moveTo>
                  <a:pt x="0" y="0"/>
                </a:moveTo>
                <a:lnTo>
                  <a:pt x="0" y="0"/>
                </a:lnTo>
                <a:lnTo>
                  <a:pt x="4" y="60"/>
                </a:lnTo>
                <a:lnTo>
                  <a:pt x="16" y="60"/>
                </a:lnTo>
                <a:lnTo>
                  <a:pt x="13" y="0"/>
                </a:lnTo>
                <a:lnTo>
                  <a:pt x="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07" name="Freeform 35"/>
          <p:cNvSpPr>
            <a:spLocks/>
          </p:cNvSpPr>
          <p:nvPr/>
        </p:nvSpPr>
        <p:spPr bwMode="auto">
          <a:xfrm>
            <a:off x="1514475" y="3355975"/>
            <a:ext cx="26988" cy="95250"/>
          </a:xfrm>
          <a:custGeom>
            <a:avLst/>
            <a:gdLst/>
            <a:ahLst/>
            <a:cxnLst>
              <a:cxn ang="0">
                <a:pos x="4" y="0"/>
              </a:cxn>
              <a:cxn ang="0">
                <a:pos x="4" y="0"/>
              </a:cxn>
              <a:cxn ang="0">
                <a:pos x="0" y="59"/>
              </a:cxn>
              <a:cxn ang="0">
                <a:pos x="13" y="59"/>
              </a:cxn>
              <a:cxn ang="0">
                <a:pos x="16" y="0"/>
              </a:cxn>
              <a:cxn ang="0">
                <a:pos x="4" y="0"/>
              </a:cxn>
            </a:cxnLst>
            <a:rect l="0" t="0" r="r" b="b"/>
            <a:pathLst>
              <a:path w="17" h="60">
                <a:moveTo>
                  <a:pt x="4" y="0"/>
                </a:moveTo>
                <a:lnTo>
                  <a:pt x="4" y="0"/>
                </a:lnTo>
                <a:lnTo>
                  <a:pt x="0" y="59"/>
                </a:lnTo>
                <a:lnTo>
                  <a:pt x="13" y="59"/>
                </a:lnTo>
                <a:lnTo>
                  <a:pt x="16" y="0"/>
                </a:lnTo>
                <a:lnTo>
                  <a:pt x="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08" name="Freeform 36"/>
          <p:cNvSpPr>
            <a:spLocks/>
          </p:cNvSpPr>
          <p:nvPr/>
        </p:nvSpPr>
        <p:spPr bwMode="auto">
          <a:xfrm>
            <a:off x="1517650" y="3249613"/>
            <a:ext cx="26988" cy="98425"/>
          </a:xfrm>
          <a:custGeom>
            <a:avLst/>
            <a:gdLst/>
            <a:ahLst/>
            <a:cxnLst>
              <a:cxn ang="0">
                <a:pos x="4" y="0"/>
              </a:cxn>
              <a:cxn ang="0">
                <a:pos x="4" y="1"/>
              </a:cxn>
              <a:cxn ang="0">
                <a:pos x="0" y="61"/>
              </a:cxn>
              <a:cxn ang="0">
                <a:pos x="12" y="61"/>
              </a:cxn>
              <a:cxn ang="0">
                <a:pos x="16" y="1"/>
              </a:cxn>
              <a:cxn ang="0">
                <a:pos x="16" y="2"/>
              </a:cxn>
              <a:cxn ang="0">
                <a:pos x="4" y="0"/>
              </a:cxn>
              <a:cxn ang="0">
                <a:pos x="4" y="1"/>
              </a:cxn>
              <a:cxn ang="0">
                <a:pos x="4" y="0"/>
              </a:cxn>
            </a:cxnLst>
            <a:rect l="0" t="0" r="r" b="b"/>
            <a:pathLst>
              <a:path w="17" h="62">
                <a:moveTo>
                  <a:pt x="4" y="0"/>
                </a:moveTo>
                <a:lnTo>
                  <a:pt x="4" y="1"/>
                </a:lnTo>
                <a:lnTo>
                  <a:pt x="0" y="61"/>
                </a:lnTo>
                <a:lnTo>
                  <a:pt x="12" y="61"/>
                </a:lnTo>
                <a:lnTo>
                  <a:pt x="16" y="1"/>
                </a:lnTo>
                <a:lnTo>
                  <a:pt x="16" y="2"/>
                </a:lnTo>
                <a:lnTo>
                  <a:pt x="4" y="0"/>
                </a:lnTo>
                <a:lnTo>
                  <a:pt x="4" y="1"/>
                </a:lnTo>
                <a:lnTo>
                  <a:pt x="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09" name="Freeform 37"/>
          <p:cNvSpPr>
            <a:spLocks/>
          </p:cNvSpPr>
          <p:nvPr/>
        </p:nvSpPr>
        <p:spPr bwMode="auto">
          <a:xfrm>
            <a:off x="1522413" y="3144838"/>
            <a:ext cx="26987" cy="100012"/>
          </a:xfrm>
          <a:custGeom>
            <a:avLst/>
            <a:gdLst/>
            <a:ahLst/>
            <a:cxnLst>
              <a:cxn ang="0">
                <a:pos x="7" y="0"/>
              </a:cxn>
              <a:cxn ang="0">
                <a:pos x="7" y="0"/>
              </a:cxn>
              <a:cxn ang="0">
                <a:pos x="0" y="60"/>
              </a:cxn>
              <a:cxn ang="0">
                <a:pos x="8" y="62"/>
              </a:cxn>
              <a:cxn ang="0">
                <a:pos x="16" y="2"/>
              </a:cxn>
              <a:cxn ang="0">
                <a:pos x="7" y="0"/>
              </a:cxn>
            </a:cxnLst>
            <a:rect l="0" t="0" r="r" b="b"/>
            <a:pathLst>
              <a:path w="17" h="63">
                <a:moveTo>
                  <a:pt x="7" y="0"/>
                </a:moveTo>
                <a:lnTo>
                  <a:pt x="7" y="0"/>
                </a:lnTo>
                <a:lnTo>
                  <a:pt x="0" y="60"/>
                </a:lnTo>
                <a:lnTo>
                  <a:pt x="8" y="62"/>
                </a:lnTo>
                <a:lnTo>
                  <a:pt x="16" y="2"/>
                </a:lnTo>
                <a:lnTo>
                  <a:pt x="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10" name="Freeform 38"/>
          <p:cNvSpPr>
            <a:spLocks/>
          </p:cNvSpPr>
          <p:nvPr/>
        </p:nvSpPr>
        <p:spPr bwMode="auto">
          <a:xfrm>
            <a:off x="1536700" y="3044825"/>
            <a:ext cx="26988" cy="95250"/>
          </a:xfrm>
          <a:custGeom>
            <a:avLst/>
            <a:gdLst/>
            <a:ahLst/>
            <a:cxnLst>
              <a:cxn ang="0">
                <a:pos x="9" y="0"/>
              </a:cxn>
              <a:cxn ang="0">
                <a:pos x="9" y="0"/>
              </a:cxn>
              <a:cxn ang="0">
                <a:pos x="0" y="57"/>
              </a:cxn>
              <a:cxn ang="0">
                <a:pos x="7" y="59"/>
              </a:cxn>
              <a:cxn ang="0">
                <a:pos x="16" y="2"/>
              </a:cxn>
              <a:cxn ang="0">
                <a:pos x="9" y="0"/>
              </a:cxn>
            </a:cxnLst>
            <a:rect l="0" t="0" r="r" b="b"/>
            <a:pathLst>
              <a:path w="17" h="60">
                <a:moveTo>
                  <a:pt x="9" y="0"/>
                </a:moveTo>
                <a:lnTo>
                  <a:pt x="9" y="0"/>
                </a:lnTo>
                <a:lnTo>
                  <a:pt x="0" y="57"/>
                </a:lnTo>
                <a:lnTo>
                  <a:pt x="7" y="59"/>
                </a:lnTo>
                <a:lnTo>
                  <a:pt x="16" y="2"/>
                </a:lnTo>
                <a:lnTo>
                  <a:pt x="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11" name="Freeform 39"/>
          <p:cNvSpPr>
            <a:spLocks/>
          </p:cNvSpPr>
          <p:nvPr/>
        </p:nvSpPr>
        <p:spPr bwMode="auto">
          <a:xfrm>
            <a:off x="1555750" y="2940050"/>
            <a:ext cx="28575" cy="100013"/>
          </a:xfrm>
          <a:custGeom>
            <a:avLst/>
            <a:gdLst/>
            <a:ahLst/>
            <a:cxnLst>
              <a:cxn ang="0">
                <a:pos x="10" y="0"/>
              </a:cxn>
              <a:cxn ang="0">
                <a:pos x="10" y="1"/>
              </a:cxn>
              <a:cxn ang="0">
                <a:pos x="0" y="60"/>
              </a:cxn>
              <a:cxn ang="0">
                <a:pos x="7" y="62"/>
              </a:cxn>
              <a:cxn ang="0">
                <a:pos x="17" y="3"/>
              </a:cxn>
              <a:cxn ang="0">
                <a:pos x="17" y="4"/>
              </a:cxn>
              <a:cxn ang="0">
                <a:pos x="10" y="0"/>
              </a:cxn>
              <a:cxn ang="0">
                <a:pos x="10" y="1"/>
              </a:cxn>
              <a:cxn ang="0">
                <a:pos x="10" y="0"/>
              </a:cxn>
            </a:cxnLst>
            <a:rect l="0" t="0" r="r" b="b"/>
            <a:pathLst>
              <a:path w="18" h="63">
                <a:moveTo>
                  <a:pt x="10" y="0"/>
                </a:moveTo>
                <a:lnTo>
                  <a:pt x="10" y="1"/>
                </a:lnTo>
                <a:lnTo>
                  <a:pt x="0" y="60"/>
                </a:lnTo>
                <a:lnTo>
                  <a:pt x="7" y="62"/>
                </a:lnTo>
                <a:lnTo>
                  <a:pt x="17" y="3"/>
                </a:lnTo>
                <a:lnTo>
                  <a:pt x="17" y="4"/>
                </a:lnTo>
                <a:lnTo>
                  <a:pt x="10" y="0"/>
                </a:lnTo>
                <a:lnTo>
                  <a:pt x="10" y="1"/>
                </a:lnTo>
                <a:lnTo>
                  <a:pt x="1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12" name="Freeform 40"/>
          <p:cNvSpPr>
            <a:spLocks/>
          </p:cNvSpPr>
          <p:nvPr/>
        </p:nvSpPr>
        <p:spPr bwMode="auto">
          <a:xfrm>
            <a:off x="1576388" y="2835275"/>
            <a:ext cx="39687" cy="103188"/>
          </a:xfrm>
          <a:custGeom>
            <a:avLst/>
            <a:gdLst/>
            <a:ahLst/>
            <a:cxnLst>
              <a:cxn ang="0">
                <a:pos x="17" y="0"/>
              </a:cxn>
              <a:cxn ang="0">
                <a:pos x="17" y="1"/>
              </a:cxn>
              <a:cxn ang="0">
                <a:pos x="0" y="60"/>
              </a:cxn>
              <a:cxn ang="0">
                <a:pos x="8" y="64"/>
              </a:cxn>
              <a:cxn ang="0">
                <a:pos x="24" y="4"/>
              </a:cxn>
              <a:cxn ang="0">
                <a:pos x="24" y="5"/>
              </a:cxn>
              <a:cxn ang="0">
                <a:pos x="17" y="0"/>
              </a:cxn>
              <a:cxn ang="0">
                <a:pos x="17" y="1"/>
              </a:cxn>
              <a:cxn ang="0">
                <a:pos x="17" y="0"/>
              </a:cxn>
            </a:cxnLst>
            <a:rect l="0" t="0" r="r" b="b"/>
            <a:pathLst>
              <a:path w="25" h="65">
                <a:moveTo>
                  <a:pt x="17" y="0"/>
                </a:moveTo>
                <a:lnTo>
                  <a:pt x="17" y="1"/>
                </a:lnTo>
                <a:lnTo>
                  <a:pt x="0" y="60"/>
                </a:lnTo>
                <a:lnTo>
                  <a:pt x="8" y="64"/>
                </a:lnTo>
                <a:lnTo>
                  <a:pt x="24" y="4"/>
                </a:lnTo>
                <a:lnTo>
                  <a:pt x="24" y="5"/>
                </a:lnTo>
                <a:lnTo>
                  <a:pt x="17" y="0"/>
                </a:lnTo>
                <a:lnTo>
                  <a:pt x="17" y="1"/>
                </a:lnTo>
                <a:lnTo>
                  <a:pt x="1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13" name="Freeform 41"/>
          <p:cNvSpPr>
            <a:spLocks/>
          </p:cNvSpPr>
          <p:nvPr/>
        </p:nvSpPr>
        <p:spPr bwMode="auto">
          <a:xfrm>
            <a:off x="1608138" y="2738438"/>
            <a:ext cx="42862" cy="96837"/>
          </a:xfrm>
          <a:custGeom>
            <a:avLst/>
            <a:gdLst/>
            <a:ahLst/>
            <a:cxnLst>
              <a:cxn ang="0">
                <a:pos x="18" y="0"/>
              </a:cxn>
              <a:cxn ang="0">
                <a:pos x="18" y="0"/>
              </a:cxn>
              <a:cxn ang="0">
                <a:pos x="0" y="55"/>
              </a:cxn>
              <a:cxn ang="0">
                <a:pos x="7" y="60"/>
              </a:cxn>
              <a:cxn ang="0">
                <a:pos x="26" y="5"/>
              </a:cxn>
              <a:cxn ang="0">
                <a:pos x="18" y="0"/>
              </a:cxn>
            </a:cxnLst>
            <a:rect l="0" t="0" r="r" b="b"/>
            <a:pathLst>
              <a:path w="27" h="61">
                <a:moveTo>
                  <a:pt x="18" y="0"/>
                </a:moveTo>
                <a:lnTo>
                  <a:pt x="18" y="0"/>
                </a:lnTo>
                <a:lnTo>
                  <a:pt x="0" y="55"/>
                </a:lnTo>
                <a:lnTo>
                  <a:pt x="7" y="60"/>
                </a:lnTo>
                <a:lnTo>
                  <a:pt x="26" y="5"/>
                </a:lnTo>
                <a:lnTo>
                  <a:pt x="1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14" name="Freeform 42"/>
          <p:cNvSpPr>
            <a:spLocks/>
          </p:cNvSpPr>
          <p:nvPr/>
        </p:nvSpPr>
        <p:spPr bwMode="auto">
          <a:xfrm>
            <a:off x="1643063" y="2636838"/>
            <a:ext cx="46037" cy="101600"/>
          </a:xfrm>
          <a:custGeom>
            <a:avLst/>
            <a:gdLst/>
            <a:ahLst/>
            <a:cxnLst>
              <a:cxn ang="0">
                <a:pos x="21" y="0"/>
              </a:cxn>
              <a:cxn ang="0">
                <a:pos x="21" y="0"/>
              </a:cxn>
              <a:cxn ang="0">
                <a:pos x="0" y="58"/>
              </a:cxn>
              <a:cxn ang="0">
                <a:pos x="8" y="63"/>
              </a:cxn>
              <a:cxn ang="0">
                <a:pos x="28" y="5"/>
              </a:cxn>
              <a:cxn ang="0">
                <a:pos x="21" y="0"/>
              </a:cxn>
            </a:cxnLst>
            <a:rect l="0" t="0" r="r" b="b"/>
            <a:pathLst>
              <a:path w="29" h="64">
                <a:moveTo>
                  <a:pt x="21" y="0"/>
                </a:moveTo>
                <a:lnTo>
                  <a:pt x="21" y="0"/>
                </a:lnTo>
                <a:lnTo>
                  <a:pt x="0" y="58"/>
                </a:lnTo>
                <a:lnTo>
                  <a:pt x="8" y="63"/>
                </a:lnTo>
                <a:lnTo>
                  <a:pt x="28" y="5"/>
                </a:lnTo>
                <a:lnTo>
                  <a:pt x="2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15" name="Freeform 43"/>
          <p:cNvSpPr>
            <a:spLocks/>
          </p:cNvSpPr>
          <p:nvPr/>
        </p:nvSpPr>
        <p:spPr bwMode="auto">
          <a:xfrm>
            <a:off x="1682750" y="2540000"/>
            <a:ext cx="52388" cy="96838"/>
          </a:xfrm>
          <a:custGeom>
            <a:avLst/>
            <a:gdLst/>
            <a:ahLst/>
            <a:cxnLst>
              <a:cxn ang="0">
                <a:pos x="24" y="0"/>
              </a:cxn>
              <a:cxn ang="0">
                <a:pos x="24" y="0"/>
              </a:cxn>
              <a:cxn ang="0">
                <a:pos x="0" y="55"/>
              </a:cxn>
              <a:cxn ang="0">
                <a:pos x="8" y="60"/>
              </a:cxn>
              <a:cxn ang="0">
                <a:pos x="32" y="5"/>
              </a:cxn>
              <a:cxn ang="0">
                <a:pos x="24" y="0"/>
              </a:cxn>
            </a:cxnLst>
            <a:rect l="0" t="0" r="r" b="b"/>
            <a:pathLst>
              <a:path w="33" h="61">
                <a:moveTo>
                  <a:pt x="24" y="0"/>
                </a:moveTo>
                <a:lnTo>
                  <a:pt x="24" y="0"/>
                </a:lnTo>
                <a:lnTo>
                  <a:pt x="0" y="55"/>
                </a:lnTo>
                <a:lnTo>
                  <a:pt x="8" y="60"/>
                </a:lnTo>
                <a:lnTo>
                  <a:pt x="32" y="5"/>
                </a:lnTo>
                <a:lnTo>
                  <a:pt x="2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16" name="Freeform 44"/>
          <p:cNvSpPr>
            <a:spLocks/>
          </p:cNvSpPr>
          <p:nvPr/>
        </p:nvSpPr>
        <p:spPr bwMode="auto">
          <a:xfrm>
            <a:off x="1725613" y="2443163"/>
            <a:ext cx="60325" cy="96837"/>
          </a:xfrm>
          <a:custGeom>
            <a:avLst/>
            <a:gdLst/>
            <a:ahLst/>
            <a:cxnLst>
              <a:cxn ang="0">
                <a:pos x="29" y="0"/>
              </a:cxn>
              <a:cxn ang="0">
                <a:pos x="28" y="1"/>
              </a:cxn>
              <a:cxn ang="0">
                <a:pos x="0" y="55"/>
              </a:cxn>
              <a:cxn ang="0">
                <a:pos x="9" y="60"/>
              </a:cxn>
              <a:cxn ang="0">
                <a:pos x="37" y="6"/>
              </a:cxn>
              <a:cxn ang="0">
                <a:pos x="36" y="6"/>
              </a:cxn>
              <a:cxn ang="0">
                <a:pos x="29" y="0"/>
              </a:cxn>
              <a:cxn ang="0">
                <a:pos x="28" y="1"/>
              </a:cxn>
              <a:cxn ang="0">
                <a:pos x="29" y="0"/>
              </a:cxn>
            </a:cxnLst>
            <a:rect l="0" t="0" r="r" b="b"/>
            <a:pathLst>
              <a:path w="38" h="61">
                <a:moveTo>
                  <a:pt x="29" y="0"/>
                </a:moveTo>
                <a:lnTo>
                  <a:pt x="28" y="1"/>
                </a:lnTo>
                <a:lnTo>
                  <a:pt x="0" y="55"/>
                </a:lnTo>
                <a:lnTo>
                  <a:pt x="9" y="60"/>
                </a:lnTo>
                <a:lnTo>
                  <a:pt x="37" y="6"/>
                </a:lnTo>
                <a:lnTo>
                  <a:pt x="36" y="6"/>
                </a:lnTo>
                <a:lnTo>
                  <a:pt x="29" y="0"/>
                </a:lnTo>
                <a:lnTo>
                  <a:pt x="28" y="1"/>
                </a:lnTo>
                <a:lnTo>
                  <a:pt x="2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17" name="Freeform 45"/>
          <p:cNvSpPr>
            <a:spLocks/>
          </p:cNvSpPr>
          <p:nvPr/>
        </p:nvSpPr>
        <p:spPr bwMode="auto">
          <a:xfrm>
            <a:off x="1778000" y="2352675"/>
            <a:ext cx="65088" cy="93663"/>
          </a:xfrm>
          <a:custGeom>
            <a:avLst/>
            <a:gdLst/>
            <a:ahLst/>
            <a:cxnLst>
              <a:cxn ang="0">
                <a:pos x="33" y="0"/>
              </a:cxn>
              <a:cxn ang="0">
                <a:pos x="33" y="0"/>
              </a:cxn>
              <a:cxn ang="0">
                <a:pos x="0" y="52"/>
              </a:cxn>
              <a:cxn ang="0">
                <a:pos x="7" y="58"/>
              </a:cxn>
              <a:cxn ang="0">
                <a:pos x="40" y="6"/>
              </a:cxn>
              <a:cxn ang="0">
                <a:pos x="33" y="0"/>
              </a:cxn>
            </a:cxnLst>
            <a:rect l="0" t="0" r="r" b="b"/>
            <a:pathLst>
              <a:path w="41" h="59">
                <a:moveTo>
                  <a:pt x="33" y="0"/>
                </a:moveTo>
                <a:lnTo>
                  <a:pt x="33" y="0"/>
                </a:lnTo>
                <a:lnTo>
                  <a:pt x="0" y="52"/>
                </a:lnTo>
                <a:lnTo>
                  <a:pt x="7" y="58"/>
                </a:lnTo>
                <a:lnTo>
                  <a:pt x="40" y="6"/>
                </a:lnTo>
                <a:lnTo>
                  <a:pt x="3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18" name="Freeform 46"/>
          <p:cNvSpPr>
            <a:spLocks/>
          </p:cNvSpPr>
          <p:nvPr/>
        </p:nvSpPr>
        <p:spPr bwMode="auto">
          <a:xfrm>
            <a:off x="1836738" y="2260600"/>
            <a:ext cx="68262" cy="95250"/>
          </a:xfrm>
          <a:custGeom>
            <a:avLst/>
            <a:gdLst/>
            <a:ahLst/>
            <a:cxnLst>
              <a:cxn ang="0">
                <a:pos x="35" y="0"/>
              </a:cxn>
              <a:cxn ang="0">
                <a:pos x="35" y="0"/>
              </a:cxn>
              <a:cxn ang="0">
                <a:pos x="0" y="53"/>
              </a:cxn>
              <a:cxn ang="0">
                <a:pos x="7" y="59"/>
              </a:cxn>
              <a:cxn ang="0">
                <a:pos x="42" y="6"/>
              </a:cxn>
              <a:cxn ang="0">
                <a:pos x="35" y="0"/>
              </a:cxn>
            </a:cxnLst>
            <a:rect l="0" t="0" r="r" b="b"/>
            <a:pathLst>
              <a:path w="43" h="60">
                <a:moveTo>
                  <a:pt x="35" y="0"/>
                </a:moveTo>
                <a:lnTo>
                  <a:pt x="35" y="0"/>
                </a:lnTo>
                <a:lnTo>
                  <a:pt x="0" y="53"/>
                </a:lnTo>
                <a:lnTo>
                  <a:pt x="7" y="59"/>
                </a:lnTo>
                <a:lnTo>
                  <a:pt x="42" y="6"/>
                </a:lnTo>
                <a:lnTo>
                  <a:pt x="3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19" name="Freeform 47"/>
          <p:cNvSpPr>
            <a:spLocks/>
          </p:cNvSpPr>
          <p:nvPr/>
        </p:nvSpPr>
        <p:spPr bwMode="auto">
          <a:xfrm>
            <a:off x="1898650" y="2171700"/>
            <a:ext cx="74613" cy="92075"/>
          </a:xfrm>
          <a:custGeom>
            <a:avLst/>
            <a:gdLst/>
            <a:ahLst/>
            <a:cxnLst>
              <a:cxn ang="0">
                <a:pos x="39" y="0"/>
              </a:cxn>
              <a:cxn ang="0">
                <a:pos x="39" y="0"/>
              </a:cxn>
              <a:cxn ang="0">
                <a:pos x="0" y="51"/>
              </a:cxn>
              <a:cxn ang="0">
                <a:pos x="7" y="57"/>
              </a:cxn>
              <a:cxn ang="0">
                <a:pos x="46" y="6"/>
              </a:cxn>
              <a:cxn ang="0">
                <a:pos x="45" y="7"/>
              </a:cxn>
              <a:cxn ang="0">
                <a:pos x="39" y="0"/>
              </a:cxn>
            </a:cxnLst>
            <a:rect l="0" t="0" r="r" b="b"/>
            <a:pathLst>
              <a:path w="47" h="58">
                <a:moveTo>
                  <a:pt x="39" y="0"/>
                </a:moveTo>
                <a:lnTo>
                  <a:pt x="39" y="0"/>
                </a:lnTo>
                <a:lnTo>
                  <a:pt x="0" y="51"/>
                </a:lnTo>
                <a:lnTo>
                  <a:pt x="7" y="57"/>
                </a:lnTo>
                <a:lnTo>
                  <a:pt x="46" y="6"/>
                </a:lnTo>
                <a:lnTo>
                  <a:pt x="45" y="7"/>
                </a:lnTo>
                <a:lnTo>
                  <a:pt x="3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20" name="Freeform 48"/>
          <p:cNvSpPr>
            <a:spLocks/>
          </p:cNvSpPr>
          <p:nvPr/>
        </p:nvSpPr>
        <p:spPr bwMode="auto">
          <a:xfrm>
            <a:off x="1966913" y="2089150"/>
            <a:ext cx="79375" cy="87313"/>
          </a:xfrm>
          <a:custGeom>
            <a:avLst/>
            <a:gdLst/>
            <a:ahLst/>
            <a:cxnLst>
              <a:cxn ang="0">
                <a:pos x="43" y="0"/>
              </a:cxn>
              <a:cxn ang="0">
                <a:pos x="43" y="0"/>
              </a:cxn>
              <a:cxn ang="0">
                <a:pos x="0" y="47"/>
              </a:cxn>
              <a:cxn ang="0">
                <a:pos x="6" y="54"/>
              </a:cxn>
              <a:cxn ang="0">
                <a:pos x="49" y="7"/>
              </a:cxn>
              <a:cxn ang="0">
                <a:pos x="43" y="0"/>
              </a:cxn>
            </a:cxnLst>
            <a:rect l="0" t="0" r="r" b="b"/>
            <a:pathLst>
              <a:path w="50" h="55">
                <a:moveTo>
                  <a:pt x="43" y="0"/>
                </a:moveTo>
                <a:lnTo>
                  <a:pt x="43" y="0"/>
                </a:lnTo>
                <a:lnTo>
                  <a:pt x="0" y="47"/>
                </a:lnTo>
                <a:lnTo>
                  <a:pt x="6" y="54"/>
                </a:lnTo>
                <a:lnTo>
                  <a:pt x="49" y="7"/>
                </a:lnTo>
                <a:lnTo>
                  <a:pt x="4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21" name="Freeform 49"/>
          <p:cNvSpPr>
            <a:spLocks/>
          </p:cNvSpPr>
          <p:nvPr/>
        </p:nvSpPr>
        <p:spPr bwMode="auto">
          <a:xfrm>
            <a:off x="2041525" y="2006600"/>
            <a:ext cx="85725" cy="87313"/>
          </a:xfrm>
          <a:custGeom>
            <a:avLst/>
            <a:gdLst/>
            <a:ahLst/>
            <a:cxnLst>
              <a:cxn ang="0">
                <a:pos x="47" y="0"/>
              </a:cxn>
              <a:cxn ang="0">
                <a:pos x="46" y="1"/>
              </a:cxn>
              <a:cxn ang="0">
                <a:pos x="0" y="47"/>
              </a:cxn>
              <a:cxn ang="0">
                <a:pos x="7" y="54"/>
              </a:cxn>
              <a:cxn ang="0">
                <a:pos x="53" y="8"/>
              </a:cxn>
              <a:cxn ang="0">
                <a:pos x="47" y="0"/>
              </a:cxn>
              <a:cxn ang="0">
                <a:pos x="46" y="1"/>
              </a:cxn>
              <a:cxn ang="0">
                <a:pos x="47" y="0"/>
              </a:cxn>
            </a:cxnLst>
            <a:rect l="0" t="0" r="r" b="b"/>
            <a:pathLst>
              <a:path w="54" h="55">
                <a:moveTo>
                  <a:pt x="47" y="0"/>
                </a:moveTo>
                <a:lnTo>
                  <a:pt x="46" y="1"/>
                </a:lnTo>
                <a:lnTo>
                  <a:pt x="0" y="47"/>
                </a:lnTo>
                <a:lnTo>
                  <a:pt x="7" y="54"/>
                </a:lnTo>
                <a:lnTo>
                  <a:pt x="53" y="8"/>
                </a:lnTo>
                <a:lnTo>
                  <a:pt x="47" y="0"/>
                </a:lnTo>
                <a:lnTo>
                  <a:pt x="46" y="1"/>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22" name="Freeform 50"/>
          <p:cNvSpPr>
            <a:spLocks/>
          </p:cNvSpPr>
          <p:nvPr/>
        </p:nvSpPr>
        <p:spPr bwMode="auto">
          <a:xfrm>
            <a:off x="2124075" y="1930400"/>
            <a:ext cx="87313" cy="82550"/>
          </a:xfrm>
          <a:custGeom>
            <a:avLst/>
            <a:gdLst/>
            <a:ahLst/>
            <a:cxnLst>
              <a:cxn ang="0">
                <a:pos x="48" y="0"/>
              </a:cxn>
              <a:cxn ang="0">
                <a:pos x="48" y="0"/>
              </a:cxn>
              <a:cxn ang="0">
                <a:pos x="0" y="43"/>
              </a:cxn>
              <a:cxn ang="0">
                <a:pos x="6" y="51"/>
              </a:cxn>
              <a:cxn ang="0">
                <a:pos x="54" y="8"/>
              </a:cxn>
              <a:cxn ang="0">
                <a:pos x="48" y="0"/>
              </a:cxn>
            </a:cxnLst>
            <a:rect l="0" t="0" r="r" b="b"/>
            <a:pathLst>
              <a:path w="55" h="52">
                <a:moveTo>
                  <a:pt x="48" y="0"/>
                </a:moveTo>
                <a:lnTo>
                  <a:pt x="48" y="0"/>
                </a:lnTo>
                <a:lnTo>
                  <a:pt x="0" y="43"/>
                </a:lnTo>
                <a:lnTo>
                  <a:pt x="6" y="51"/>
                </a:lnTo>
                <a:lnTo>
                  <a:pt x="54" y="8"/>
                </a:lnTo>
                <a:lnTo>
                  <a:pt x="4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23" name="Freeform 51"/>
          <p:cNvSpPr>
            <a:spLocks/>
          </p:cNvSpPr>
          <p:nvPr/>
        </p:nvSpPr>
        <p:spPr bwMode="auto">
          <a:xfrm>
            <a:off x="2208213" y="1857375"/>
            <a:ext cx="98425" cy="79375"/>
          </a:xfrm>
          <a:custGeom>
            <a:avLst/>
            <a:gdLst/>
            <a:ahLst/>
            <a:cxnLst>
              <a:cxn ang="0">
                <a:pos x="55" y="0"/>
              </a:cxn>
              <a:cxn ang="0">
                <a:pos x="55" y="0"/>
              </a:cxn>
              <a:cxn ang="0">
                <a:pos x="0" y="41"/>
              </a:cxn>
              <a:cxn ang="0">
                <a:pos x="6" y="49"/>
              </a:cxn>
              <a:cxn ang="0">
                <a:pos x="61" y="8"/>
              </a:cxn>
              <a:cxn ang="0">
                <a:pos x="55" y="0"/>
              </a:cxn>
            </a:cxnLst>
            <a:rect l="0" t="0" r="r" b="b"/>
            <a:pathLst>
              <a:path w="62" h="50">
                <a:moveTo>
                  <a:pt x="55" y="0"/>
                </a:moveTo>
                <a:lnTo>
                  <a:pt x="55" y="0"/>
                </a:lnTo>
                <a:lnTo>
                  <a:pt x="0" y="41"/>
                </a:lnTo>
                <a:lnTo>
                  <a:pt x="6" y="49"/>
                </a:lnTo>
                <a:lnTo>
                  <a:pt x="61" y="8"/>
                </a:lnTo>
                <a:lnTo>
                  <a:pt x="5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24" name="Freeform 52"/>
          <p:cNvSpPr>
            <a:spLocks/>
          </p:cNvSpPr>
          <p:nvPr/>
        </p:nvSpPr>
        <p:spPr bwMode="auto">
          <a:xfrm>
            <a:off x="2303463" y="1785938"/>
            <a:ext cx="98425" cy="77787"/>
          </a:xfrm>
          <a:custGeom>
            <a:avLst/>
            <a:gdLst/>
            <a:ahLst/>
            <a:cxnLst>
              <a:cxn ang="0">
                <a:pos x="56" y="0"/>
              </a:cxn>
              <a:cxn ang="0">
                <a:pos x="55" y="0"/>
              </a:cxn>
              <a:cxn ang="0">
                <a:pos x="0" y="40"/>
              </a:cxn>
              <a:cxn ang="0">
                <a:pos x="6" y="48"/>
              </a:cxn>
              <a:cxn ang="0">
                <a:pos x="61" y="8"/>
              </a:cxn>
              <a:cxn ang="0">
                <a:pos x="60" y="9"/>
              </a:cxn>
              <a:cxn ang="0">
                <a:pos x="56" y="0"/>
              </a:cxn>
              <a:cxn ang="0">
                <a:pos x="55" y="0"/>
              </a:cxn>
              <a:cxn ang="0">
                <a:pos x="56" y="0"/>
              </a:cxn>
            </a:cxnLst>
            <a:rect l="0" t="0" r="r" b="b"/>
            <a:pathLst>
              <a:path w="62" h="49">
                <a:moveTo>
                  <a:pt x="56" y="0"/>
                </a:moveTo>
                <a:lnTo>
                  <a:pt x="55" y="0"/>
                </a:lnTo>
                <a:lnTo>
                  <a:pt x="0" y="40"/>
                </a:lnTo>
                <a:lnTo>
                  <a:pt x="6" y="48"/>
                </a:lnTo>
                <a:lnTo>
                  <a:pt x="61" y="8"/>
                </a:lnTo>
                <a:lnTo>
                  <a:pt x="60" y="9"/>
                </a:lnTo>
                <a:lnTo>
                  <a:pt x="56" y="0"/>
                </a:lnTo>
                <a:lnTo>
                  <a:pt x="55" y="0"/>
                </a:lnTo>
                <a:lnTo>
                  <a:pt x="5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25" name="Freeform 53"/>
          <p:cNvSpPr>
            <a:spLocks/>
          </p:cNvSpPr>
          <p:nvPr/>
        </p:nvSpPr>
        <p:spPr bwMode="auto">
          <a:xfrm>
            <a:off x="2400300" y="1722438"/>
            <a:ext cx="103188" cy="71437"/>
          </a:xfrm>
          <a:custGeom>
            <a:avLst/>
            <a:gdLst/>
            <a:ahLst/>
            <a:cxnLst>
              <a:cxn ang="0">
                <a:pos x="60" y="0"/>
              </a:cxn>
              <a:cxn ang="0">
                <a:pos x="59" y="0"/>
              </a:cxn>
              <a:cxn ang="0">
                <a:pos x="0" y="35"/>
              </a:cxn>
              <a:cxn ang="0">
                <a:pos x="4" y="44"/>
              </a:cxn>
              <a:cxn ang="0">
                <a:pos x="64" y="9"/>
              </a:cxn>
              <a:cxn ang="0">
                <a:pos x="63" y="9"/>
              </a:cxn>
              <a:cxn ang="0">
                <a:pos x="60" y="0"/>
              </a:cxn>
              <a:cxn ang="0">
                <a:pos x="59" y="0"/>
              </a:cxn>
              <a:cxn ang="0">
                <a:pos x="60" y="0"/>
              </a:cxn>
            </a:cxnLst>
            <a:rect l="0" t="0" r="r" b="b"/>
            <a:pathLst>
              <a:path w="65" h="45">
                <a:moveTo>
                  <a:pt x="60" y="0"/>
                </a:moveTo>
                <a:lnTo>
                  <a:pt x="59" y="0"/>
                </a:lnTo>
                <a:lnTo>
                  <a:pt x="0" y="35"/>
                </a:lnTo>
                <a:lnTo>
                  <a:pt x="4" y="44"/>
                </a:lnTo>
                <a:lnTo>
                  <a:pt x="64" y="9"/>
                </a:lnTo>
                <a:lnTo>
                  <a:pt x="63" y="9"/>
                </a:lnTo>
                <a:lnTo>
                  <a:pt x="60" y="0"/>
                </a:lnTo>
                <a:lnTo>
                  <a:pt x="59" y="0"/>
                </a:lnTo>
                <a:lnTo>
                  <a:pt x="6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26" name="Freeform 54"/>
          <p:cNvSpPr>
            <a:spLocks/>
          </p:cNvSpPr>
          <p:nvPr/>
        </p:nvSpPr>
        <p:spPr bwMode="auto">
          <a:xfrm>
            <a:off x="2503488" y="1660525"/>
            <a:ext cx="109537" cy="69850"/>
          </a:xfrm>
          <a:custGeom>
            <a:avLst/>
            <a:gdLst/>
            <a:ahLst/>
            <a:cxnLst>
              <a:cxn ang="0">
                <a:pos x="64" y="0"/>
              </a:cxn>
              <a:cxn ang="0">
                <a:pos x="64" y="0"/>
              </a:cxn>
              <a:cxn ang="0">
                <a:pos x="0" y="34"/>
              </a:cxn>
              <a:cxn ang="0">
                <a:pos x="3" y="43"/>
              </a:cxn>
              <a:cxn ang="0">
                <a:pos x="68" y="9"/>
              </a:cxn>
              <a:cxn ang="0">
                <a:pos x="64" y="0"/>
              </a:cxn>
            </a:cxnLst>
            <a:rect l="0" t="0" r="r" b="b"/>
            <a:pathLst>
              <a:path w="69" h="44">
                <a:moveTo>
                  <a:pt x="64" y="0"/>
                </a:moveTo>
                <a:lnTo>
                  <a:pt x="64" y="0"/>
                </a:lnTo>
                <a:lnTo>
                  <a:pt x="0" y="34"/>
                </a:lnTo>
                <a:lnTo>
                  <a:pt x="3" y="43"/>
                </a:lnTo>
                <a:lnTo>
                  <a:pt x="68" y="9"/>
                </a:lnTo>
                <a:lnTo>
                  <a:pt x="6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27" name="Freeform 55"/>
          <p:cNvSpPr>
            <a:spLocks/>
          </p:cNvSpPr>
          <p:nvPr/>
        </p:nvSpPr>
        <p:spPr bwMode="auto">
          <a:xfrm>
            <a:off x="2613025" y="1606550"/>
            <a:ext cx="117475" cy="61913"/>
          </a:xfrm>
          <a:custGeom>
            <a:avLst/>
            <a:gdLst/>
            <a:ahLst/>
            <a:cxnLst>
              <a:cxn ang="0">
                <a:pos x="70" y="0"/>
              </a:cxn>
              <a:cxn ang="0">
                <a:pos x="70" y="0"/>
              </a:cxn>
              <a:cxn ang="0">
                <a:pos x="0" y="29"/>
              </a:cxn>
              <a:cxn ang="0">
                <a:pos x="4" y="38"/>
              </a:cxn>
              <a:cxn ang="0">
                <a:pos x="73" y="9"/>
              </a:cxn>
              <a:cxn ang="0">
                <a:pos x="70" y="0"/>
              </a:cxn>
            </a:cxnLst>
            <a:rect l="0" t="0" r="r" b="b"/>
            <a:pathLst>
              <a:path w="74" h="39">
                <a:moveTo>
                  <a:pt x="70" y="0"/>
                </a:moveTo>
                <a:lnTo>
                  <a:pt x="70" y="0"/>
                </a:lnTo>
                <a:lnTo>
                  <a:pt x="0" y="29"/>
                </a:lnTo>
                <a:lnTo>
                  <a:pt x="4" y="38"/>
                </a:lnTo>
                <a:lnTo>
                  <a:pt x="73" y="9"/>
                </a:lnTo>
                <a:lnTo>
                  <a:pt x="7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28" name="Freeform 56"/>
          <p:cNvSpPr>
            <a:spLocks/>
          </p:cNvSpPr>
          <p:nvPr/>
        </p:nvSpPr>
        <p:spPr bwMode="auto">
          <a:xfrm>
            <a:off x="2732088" y="1557338"/>
            <a:ext cx="120650" cy="57150"/>
          </a:xfrm>
          <a:custGeom>
            <a:avLst/>
            <a:gdLst/>
            <a:ahLst/>
            <a:cxnLst>
              <a:cxn ang="0">
                <a:pos x="73" y="4"/>
              </a:cxn>
              <a:cxn ang="0">
                <a:pos x="73" y="0"/>
              </a:cxn>
              <a:cxn ang="0">
                <a:pos x="0" y="26"/>
              </a:cxn>
              <a:cxn ang="0">
                <a:pos x="3" y="35"/>
              </a:cxn>
              <a:cxn ang="0">
                <a:pos x="75" y="9"/>
              </a:cxn>
              <a:cxn ang="0">
                <a:pos x="73" y="4"/>
              </a:cxn>
            </a:cxnLst>
            <a:rect l="0" t="0" r="r" b="b"/>
            <a:pathLst>
              <a:path w="76" h="36">
                <a:moveTo>
                  <a:pt x="73" y="4"/>
                </a:moveTo>
                <a:lnTo>
                  <a:pt x="73" y="0"/>
                </a:lnTo>
                <a:lnTo>
                  <a:pt x="0" y="26"/>
                </a:lnTo>
                <a:lnTo>
                  <a:pt x="3" y="35"/>
                </a:lnTo>
                <a:lnTo>
                  <a:pt x="75" y="9"/>
                </a:lnTo>
                <a:lnTo>
                  <a:pt x="73"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29" name="Freeform 57"/>
          <p:cNvSpPr>
            <a:spLocks/>
          </p:cNvSpPr>
          <p:nvPr/>
        </p:nvSpPr>
        <p:spPr bwMode="auto">
          <a:xfrm>
            <a:off x="1198563" y="3848100"/>
            <a:ext cx="333375" cy="103188"/>
          </a:xfrm>
          <a:custGeom>
            <a:avLst/>
            <a:gdLst/>
            <a:ahLst/>
            <a:cxnLst>
              <a:cxn ang="0">
                <a:pos x="206" y="0"/>
              </a:cxn>
              <a:cxn ang="0">
                <a:pos x="206" y="0"/>
              </a:cxn>
              <a:cxn ang="0">
                <a:pos x="0" y="54"/>
              </a:cxn>
              <a:cxn ang="0">
                <a:pos x="3" y="64"/>
              </a:cxn>
              <a:cxn ang="0">
                <a:pos x="209" y="11"/>
              </a:cxn>
              <a:cxn ang="0">
                <a:pos x="206" y="0"/>
              </a:cxn>
            </a:cxnLst>
            <a:rect l="0" t="0" r="r" b="b"/>
            <a:pathLst>
              <a:path w="210" h="65">
                <a:moveTo>
                  <a:pt x="206" y="0"/>
                </a:moveTo>
                <a:lnTo>
                  <a:pt x="206" y="0"/>
                </a:lnTo>
                <a:lnTo>
                  <a:pt x="0" y="54"/>
                </a:lnTo>
                <a:lnTo>
                  <a:pt x="3" y="64"/>
                </a:lnTo>
                <a:lnTo>
                  <a:pt x="209" y="11"/>
                </a:lnTo>
                <a:lnTo>
                  <a:pt x="20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30" name="Freeform 58"/>
          <p:cNvSpPr>
            <a:spLocks/>
          </p:cNvSpPr>
          <p:nvPr/>
        </p:nvSpPr>
        <p:spPr bwMode="auto">
          <a:xfrm>
            <a:off x="1533525" y="3771900"/>
            <a:ext cx="328613" cy="87313"/>
          </a:xfrm>
          <a:custGeom>
            <a:avLst/>
            <a:gdLst/>
            <a:ahLst/>
            <a:cxnLst>
              <a:cxn ang="0">
                <a:pos x="204" y="0"/>
              </a:cxn>
              <a:cxn ang="0">
                <a:pos x="203" y="0"/>
              </a:cxn>
              <a:cxn ang="0">
                <a:pos x="0" y="43"/>
              </a:cxn>
              <a:cxn ang="0">
                <a:pos x="3" y="54"/>
              </a:cxn>
              <a:cxn ang="0">
                <a:pos x="206" y="10"/>
              </a:cxn>
              <a:cxn ang="0">
                <a:pos x="205" y="10"/>
              </a:cxn>
              <a:cxn ang="0">
                <a:pos x="204" y="0"/>
              </a:cxn>
              <a:cxn ang="0">
                <a:pos x="203" y="0"/>
              </a:cxn>
              <a:cxn ang="0">
                <a:pos x="204" y="0"/>
              </a:cxn>
            </a:cxnLst>
            <a:rect l="0" t="0" r="r" b="b"/>
            <a:pathLst>
              <a:path w="207" h="55">
                <a:moveTo>
                  <a:pt x="204" y="0"/>
                </a:moveTo>
                <a:lnTo>
                  <a:pt x="203" y="0"/>
                </a:lnTo>
                <a:lnTo>
                  <a:pt x="0" y="43"/>
                </a:lnTo>
                <a:lnTo>
                  <a:pt x="3" y="54"/>
                </a:lnTo>
                <a:lnTo>
                  <a:pt x="206" y="10"/>
                </a:lnTo>
                <a:lnTo>
                  <a:pt x="205" y="10"/>
                </a:lnTo>
                <a:lnTo>
                  <a:pt x="204" y="0"/>
                </a:lnTo>
                <a:lnTo>
                  <a:pt x="203" y="0"/>
                </a:lnTo>
                <a:lnTo>
                  <a:pt x="20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31" name="Freeform 59"/>
          <p:cNvSpPr>
            <a:spLocks/>
          </p:cNvSpPr>
          <p:nvPr/>
        </p:nvSpPr>
        <p:spPr bwMode="auto">
          <a:xfrm>
            <a:off x="1866900" y="3716338"/>
            <a:ext cx="325438" cy="65087"/>
          </a:xfrm>
          <a:custGeom>
            <a:avLst/>
            <a:gdLst/>
            <a:ahLst/>
            <a:cxnLst>
              <a:cxn ang="0">
                <a:pos x="203" y="0"/>
              </a:cxn>
              <a:cxn ang="0">
                <a:pos x="203" y="0"/>
              </a:cxn>
              <a:cxn ang="0">
                <a:pos x="0" y="30"/>
              </a:cxn>
              <a:cxn ang="0">
                <a:pos x="1" y="40"/>
              </a:cxn>
              <a:cxn ang="0">
                <a:pos x="204" y="10"/>
              </a:cxn>
              <a:cxn ang="0">
                <a:pos x="203" y="0"/>
              </a:cxn>
            </a:cxnLst>
            <a:rect l="0" t="0" r="r" b="b"/>
            <a:pathLst>
              <a:path w="205" h="41">
                <a:moveTo>
                  <a:pt x="203" y="0"/>
                </a:moveTo>
                <a:lnTo>
                  <a:pt x="203" y="0"/>
                </a:lnTo>
                <a:lnTo>
                  <a:pt x="0" y="30"/>
                </a:lnTo>
                <a:lnTo>
                  <a:pt x="1" y="40"/>
                </a:lnTo>
                <a:lnTo>
                  <a:pt x="204" y="10"/>
                </a:lnTo>
                <a:lnTo>
                  <a:pt x="20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32" name="Freeform 60"/>
          <p:cNvSpPr>
            <a:spLocks/>
          </p:cNvSpPr>
          <p:nvPr/>
        </p:nvSpPr>
        <p:spPr bwMode="auto">
          <a:xfrm>
            <a:off x="2197100" y="3684588"/>
            <a:ext cx="322263" cy="42862"/>
          </a:xfrm>
          <a:custGeom>
            <a:avLst/>
            <a:gdLst/>
            <a:ahLst/>
            <a:cxnLst>
              <a:cxn ang="0">
                <a:pos x="202" y="0"/>
              </a:cxn>
              <a:cxn ang="0">
                <a:pos x="201" y="0"/>
              </a:cxn>
              <a:cxn ang="0">
                <a:pos x="0" y="16"/>
              </a:cxn>
              <a:cxn ang="0">
                <a:pos x="1" y="26"/>
              </a:cxn>
              <a:cxn ang="0">
                <a:pos x="202" y="10"/>
              </a:cxn>
              <a:cxn ang="0">
                <a:pos x="202" y="0"/>
              </a:cxn>
              <a:cxn ang="0">
                <a:pos x="201" y="0"/>
              </a:cxn>
              <a:cxn ang="0">
                <a:pos x="202" y="0"/>
              </a:cxn>
            </a:cxnLst>
            <a:rect l="0" t="0" r="r" b="b"/>
            <a:pathLst>
              <a:path w="203" h="27">
                <a:moveTo>
                  <a:pt x="202" y="0"/>
                </a:moveTo>
                <a:lnTo>
                  <a:pt x="201" y="0"/>
                </a:lnTo>
                <a:lnTo>
                  <a:pt x="0" y="16"/>
                </a:lnTo>
                <a:lnTo>
                  <a:pt x="1" y="26"/>
                </a:lnTo>
                <a:lnTo>
                  <a:pt x="202" y="10"/>
                </a:lnTo>
                <a:lnTo>
                  <a:pt x="202" y="0"/>
                </a:lnTo>
                <a:lnTo>
                  <a:pt x="201" y="0"/>
                </a:lnTo>
                <a:lnTo>
                  <a:pt x="20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33" name="Freeform 61"/>
          <p:cNvSpPr>
            <a:spLocks/>
          </p:cNvSpPr>
          <p:nvPr/>
        </p:nvSpPr>
        <p:spPr bwMode="auto">
          <a:xfrm>
            <a:off x="2525713" y="3673475"/>
            <a:ext cx="317500" cy="26988"/>
          </a:xfrm>
          <a:custGeom>
            <a:avLst/>
            <a:gdLst/>
            <a:ahLst/>
            <a:cxnLst>
              <a:cxn ang="0">
                <a:pos x="199" y="0"/>
              </a:cxn>
              <a:cxn ang="0">
                <a:pos x="199" y="0"/>
              </a:cxn>
              <a:cxn ang="0">
                <a:pos x="0" y="6"/>
              </a:cxn>
              <a:cxn ang="0">
                <a:pos x="0" y="16"/>
              </a:cxn>
              <a:cxn ang="0">
                <a:pos x="199" y="9"/>
              </a:cxn>
              <a:cxn ang="0">
                <a:pos x="199" y="0"/>
              </a:cxn>
            </a:cxnLst>
            <a:rect l="0" t="0" r="r" b="b"/>
            <a:pathLst>
              <a:path w="200" h="17">
                <a:moveTo>
                  <a:pt x="199" y="0"/>
                </a:moveTo>
                <a:lnTo>
                  <a:pt x="199" y="0"/>
                </a:lnTo>
                <a:lnTo>
                  <a:pt x="0" y="6"/>
                </a:lnTo>
                <a:lnTo>
                  <a:pt x="0" y="16"/>
                </a:lnTo>
                <a:lnTo>
                  <a:pt x="199" y="9"/>
                </a:lnTo>
                <a:lnTo>
                  <a:pt x="19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34" name="Freeform 62"/>
          <p:cNvSpPr>
            <a:spLocks/>
          </p:cNvSpPr>
          <p:nvPr/>
        </p:nvSpPr>
        <p:spPr bwMode="auto">
          <a:xfrm>
            <a:off x="2851150" y="3673475"/>
            <a:ext cx="322263" cy="26988"/>
          </a:xfrm>
          <a:custGeom>
            <a:avLst/>
            <a:gdLst/>
            <a:ahLst/>
            <a:cxnLst>
              <a:cxn ang="0">
                <a:pos x="202" y="6"/>
              </a:cxn>
              <a:cxn ang="0">
                <a:pos x="201" y="6"/>
              </a:cxn>
              <a:cxn ang="0">
                <a:pos x="0" y="0"/>
              </a:cxn>
              <a:cxn ang="0">
                <a:pos x="0" y="9"/>
              </a:cxn>
              <a:cxn ang="0">
                <a:pos x="201" y="16"/>
              </a:cxn>
              <a:cxn ang="0">
                <a:pos x="200" y="16"/>
              </a:cxn>
              <a:cxn ang="0">
                <a:pos x="202" y="6"/>
              </a:cxn>
              <a:cxn ang="0">
                <a:pos x="201" y="6"/>
              </a:cxn>
              <a:cxn ang="0">
                <a:pos x="202" y="6"/>
              </a:cxn>
            </a:cxnLst>
            <a:rect l="0" t="0" r="r" b="b"/>
            <a:pathLst>
              <a:path w="203" h="17">
                <a:moveTo>
                  <a:pt x="202" y="6"/>
                </a:moveTo>
                <a:lnTo>
                  <a:pt x="201" y="6"/>
                </a:lnTo>
                <a:lnTo>
                  <a:pt x="0" y="0"/>
                </a:lnTo>
                <a:lnTo>
                  <a:pt x="0" y="9"/>
                </a:lnTo>
                <a:lnTo>
                  <a:pt x="201" y="16"/>
                </a:lnTo>
                <a:lnTo>
                  <a:pt x="200" y="16"/>
                </a:lnTo>
                <a:lnTo>
                  <a:pt x="202" y="6"/>
                </a:lnTo>
                <a:lnTo>
                  <a:pt x="201" y="6"/>
                </a:lnTo>
                <a:lnTo>
                  <a:pt x="202"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35" name="Freeform 63"/>
          <p:cNvSpPr>
            <a:spLocks/>
          </p:cNvSpPr>
          <p:nvPr/>
        </p:nvSpPr>
        <p:spPr bwMode="auto">
          <a:xfrm>
            <a:off x="3178175" y="3684588"/>
            <a:ext cx="319088" cy="42862"/>
          </a:xfrm>
          <a:custGeom>
            <a:avLst/>
            <a:gdLst/>
            <a:ahLst/>
            <a:cxnLst>
              <a:cxn ang="0">
                <a:pos x="200" y="16"/>
              </a:cxn>
              <a:cxn ang="0">
                <a:pos x="200" y="16"/>
              </a:cxn>
              <a:cxn ang="0">
                <a:pos x="2" y="0"/>
              </a:cxn>
              <a:cxn ang="0">
                <a:pos x="0" y="10"/>
              </a:cxn>
              <a:cxn ang="0">
                <a:pos x="199" y="26"/>
              </a:cxn>
              <a:cxn ang="0">
                <a:pos x="200" y="16"/>
              </a:cxn>
            </a:cxnLst>
            <a:rect l="0" t="0" r="r" b="b"/>
            <a:pathLst>
              <a:path w="201" h="27">
                <a:moveTo>
                  <a:pt x="200" y="16"/>
                </a:moveTo>
                <a:lnTo>
                  <a:pt x="200" y="16"/>
                </a:lnTo>
                <a:lnTo>
                  <a:pt x="2" y="0"/>
                </a:lnTo>
                <a:lnTo>
                  <a:pt x="0" y="10"/>
                </a:lnTo>
                <a:lnTo>
                  <a:pt x="199" y="26"/>
                </a:lnTo>
                <a:lnTo>
                  <a:pt x="200" y="1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36" name="Freeform 64"/>
          <p:cNvSpPr>
            <a:spLocks/>
          </p:cNvSpPr>
          <p:nvPr/>
        </p:nvSpPr>
        <p:spPr bwMode="auto">
          <a:xfrm>
            <a:off x="3502025" y="3716338"/>
            <a:ext cx="319088" cy="65087"/>
          </a:xfrm>
          <a:custGeom>
            <a:avLst/>
            <a:gdLst/>
            <a:ahLst/>
            <a:cxnLst>
              <a:cxn ang="0">
                <a:pos x="200" y="30"/>
              </a:cxn>
              <a:cxn ang="0">
                <a:pos x="200" y="30"/>
              </a:cxn>
              <a:cxn ang="0">
                <a:pos x="1" y="0"/>
              </a:cxn>
              <a:cxn ang="0">
                <a:pos x="0" y="10"/>
              </a:cxn>
              <a:cxn ang="0">
                <a:pos x="198" y="40"/>
              </a:cxn>
              <a:cxn ang="0">
                <a:pos x="200" y="30"/>
              </a:cxn>
            </a:cxnLst>
            <a:rect l="0" t="0" r="r" b="b"/>
            <a:pathLst>
              <a:path w="201" h="41">
                <a:moveTo>
                  <a:pt x="200" y="30"/>
                </a:moveTo>
                <a:lnTo>
                  <a:pt x="200" y="30"/>
                </a:lnTo>
                <a:lnTo>
                  <a:pt x="1" y="0"/>
                </a:lnTo>
                <a:lnTo>
                  <a:pt x="0" y="10"/>
                </a:lnTo>
                <a:lnTo>
                  <a:pt x="198" y="40"/>
                </a:lnTo>
                <a:lnTo>
                  <a:pt x="200" y="3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37" name="Freeform 65"/>
          <p:cNvSpPr>
            <a:spLocks/>
          </p:cNvSpPr>
          <p:nvPr/>
        </p:nvSpPr>
        <p:spPr bwMode="auto">
          <a:xfrm>
            <a:off x="3825875" y="3771900"/>
            <a:ext cx="317500" cy="82550"/>
          </a:xfrm>
          <a:custGeom>
            <a:avLst/>
            <a:gdLst/>
            <a:ahLst/>
            <a:cxnLst>
              <a:cxn ang="0">
                <a:pos x="199" y="40"/>
              </a:cxn>
              <a:cxn ang="0">
                <a:pos x="198" y="40"/>
              </a:cxn>
              <a:cxn ang="0">
                <a:pos x="2" y="0"/>
              </a:cxn>
              <a:cxn ang="0">
                <a:pos x="0" y="10"/>
              </a:cxn>
              <a:cxn ang="0">
                <a:pos x="196" y="51"/>
              </a:cxn>
              <a:cxn ang="0">
                <a:pos x="196" y="51"/>
              </a:cxn>
              <a:cxn ang="0">
                <a:pos x="199" y="40"/>
              </a:cxn>
              <a:cxn ang="0">
                <a:pos x="198" y="40"/>
              </a:cxn>
              <a:cxn ang="0">
                <a:pos x="199" y="40"/>
              </a:cxn>
            </a:cxnLst>
            <a:rect l="0" t="0" r="r" b="b"/>
            <a:pathLst>
              <a:path w="200" h="52">
                <a:moveTo>
                  <a:pt x="199" y="40"/>
                </a:moveTo>
                <a:lnTo>
                  <a:pt x="198" y="40"/>
                </a:lnTo>
                <a:lnTo>
                  <a:pt x="2" y="0"/>
                </a:lnTo>
                <a:lnTo>
                  <a:pt x="0" y="10"/>
                </a:lnTo>
                <a:lnTo>
                  <a:pt x="196" y="51"/>
                </a:lnTo>
                <a:lnTo>
                  <a:pt x="196" y="51"/>
                </a:lnTo>
                <a:lnTo>
                  <a:pt x="199" y="40"/>
                </a:lnTo>
                <a:lnTo>
                  <a:pt x="198" y="40"/>
                </a:lnTo>
                <a:lnTo>
                  <a:pt x="199" y="4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38" name="Freeform 66"/>
          <p:cNvSpPr>
            <a:spLocks/>
          </p:cNvSpPr>
          <p:nvPr/>
        </p:nvSpPr>
        <p:spPr bwMode="auto">
          <a:xfrm>
            <a:off x="4144963" y="3843338"/>
            <a:ext cx="319087" cy="107950"/>
          </a:xfrm>
          <a:custGeom>
            <a:avLst/>
            <a:gdLst/>
            <a:ahLst/>
            <a:cxnLst>
              <a:cxn ang="0">
                <a:pos x="198" y="62"/>
              </a:cxn>
              <a:cxn ang="0">
                <a:pos x="200" y="57"/>
              </a:cxn>
              <a:cxn ang="0">
                <a:pos x="3" y="0"/>
              </a:cxn>
              <a:cxn ang="0">
                <a:pos x="0" y="11"/>
              </a:cxn>
              <a:cxn ang="0">
                <a:pos x="197" y="67"/>
              </a:cxn>
              <a:cxn ang="0">
                <a:pos x="198" y="62"/>
              </a:cxn>
            </a:cxnLst>
            <a:rect l="0" t="0" r="r" b="b"/>
            <a:pathLst>
              <a:path w="201" h="68">
                <a:moveTo>
                  <a:pt x="198" y="62"/>
                </a:moveTo>
                <a:lnTo>
                  <a:pt x="200" y="57"/>
                </a:lnTo>
                <a:lnTo>
                  <a:pt x="3" y="0"/>
                </a:lnTo>
                <a:lnTo>
                  <a:pt x="0" y="11"/>
                </a:lnTo>
                <a:lnTo>
                  <a:pt x="197" y="67"/>
                </a:lnTo>
                <a:lnTo>
                  <a:pt x="198" y="6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39" name="Freeform 67"/>
          <p:cNvSpPr>
            <a:spLocks/>
          </p:cNvSpPr>
          <p:nvPr/>
        </p:nvSpPr>
        <p:spPr bwMode="auto">
          <a:xfrm>
            <a:off x="1374775" y="4281488"/>
            <a:ext cx="211138" cy="96837"/>
          </a:xfrm>
          <a:custGeom>
            <a:avLst/>
            <a:gdLst/>
            <a:ahLst/>
            <a:cxnLst>
              <a:cxn ang="0">
                <a:pos x="129" y="0"/>
              </a:cxn>
              <a:cxn ang="0">
                <a:pos x="129" y="0"/>
              </a:cxn>
              <a:cxn ang="0">
                <a:pos x="0" y="50"/>
              </a:cxn>
              <a:cxn ang="0">
                <a:pos x="3" y="60"/>
              </a:cxn>
              <a:cxn ang="0">
                <a:pos x="132" y="9"/>
              </a:cxn>
              <a:cxn ang="0">
                <a:pos x="129" y="0"/>
              </a:cxn>
            </a:cxnLst>
            <a:rect l="0" t="0" r="r" b="b"/>
            <a:pathLst>
              <a:path w="133" h="61">
                <a:moveTo>
                  <a:pt x="129" y="0"/>
                </a:moveTo>
                <a:lnTo>
                  <a:pt x="129" y="0"/>
                </a:lnTo>
                <a:lnTo>
                  <a:pt x="0" y="50"/>
                </a:lnTo>
                <a:lnTo>
                  <a:pt x="3" y="60"/>
                </a:lnTo>
                <a:lnTo>
                  <a:pt x="132" y="9"/>
                </a:lnTo>
                <a:lnTo>
                  <a:pt x="12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40" name="Freeform 68"/>
          <p:cNvSpPr>
            <a:spLocks/>
          </p:cNvSpPr>
          <p:nvPr/>
        </p:nvSpPr>
        <p:spPr bwMode="auto">
          <a:xfrm>
            <a:off x="1589088" y="4203700"/>
            <a:ext cx="209550" cy="85725"/>
          </a:xfrm>
          <a:custGeom>
            <a:avLst/>
            <a:gdLst/>
            <a:ahLst/>
            <a:cxnLst>
              <a:cxn ang="0">
                <a:pos x="128" y="0"/>
              </a:cxn>
              <a:cxn ang="0">
                <a:pos x="128" y="0"/>
              </a:cxn>
              <a:cxn ang="0">
                <a:pos x="0" y="44"/>
              </a:cxn>
              <a:cxn ang="0">
                <a:pos x="3" y="53"/>
              </a:cxn>
              <a:cxn ang="0">
                <a:pos x="131" y="10"/>
              </a:cxn>
              <a:cxn ang="0">
                <a:pos x="130" y="10"/>
              </a:cxn>
              <a:cxn ang="0">
                <a:pos x="128" y="0"/>
              </a:cxn>
            </a:cxnLst>
            <a:rect l="0" t="0" r="r" b="b"/>
            <a:pathLst>
              <a:path w="132" h="54">
                <a:moveTo>
                  <a:pt x="128" y="0"/>
                </a:moveTo>
                <a:lnTo>
                  <a:pt x="128" y="0"/>
                </a:lnTo>
                <a:lnTo>
                  <a:pt x="0" y="44"/>
                </a:lnTo>
                <a:lnTo>
                  <a:pt x="3" y="53"/>
                </a:lnTo>
                <a:lnTo>
                  <a:pt x="131" y="10"/>
                </a:lnTo>
                <a:lnTo>
                  <a:pt x="130" y="10"/>
                </a:lnTo>
                <a:lnTo>
                  <a:pt x="12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41" name="Freeform 69"/>
          <p:cNvSpPr>
            <a:spLocks/>
          </p:cNvSpPr>
          <p:nvPr/>
        </p:nvSpPr>
        <p:spPr bwMode="auto">
          <a:xfrm>
            <a:off x="1800225" y="4143375"/>
            <a:ext cx="207963" cy="69850"/>
          </a:xfrm>
          <a:custGeom>
            <a:avLst/>
            <a:gdLst/>
            <a:ahLst/>
            <a:cxnLst>
              <a:cxn ang="0">
                <a:pos x="127" y="0"/>
              </a:cxn>
              <a:cxn ang="0">
                <a:pos x="127" y="0"/>
              </a:cxn>
              <a:cxn ang="0">
                <a:pos x="0" y="33"/>
              </a:cxn>
              <a:cxn ang="0">
                <a:pos x="2" y="43"/>
              </a:cxn>
              <a:cxn ang="0">
                <a:pos x="130" y="11"/>
              </a:cxn>
              <a:cxn ang="0">
                <a:pos x="127" y="0"/>
              </a:cxn>
            </a:cxnLst>
            <a:rect l="0" t="0" r="r" b="b"/>
            <a:pathLst>
              <a:path w="131" h="44">
                <a:moveTo>
                  <a:pt x="127" y="0"/>
                </a:moveTo>
                <a:lnTo>
                  <a:pt x="127" y="0"/>
                </a:lnTo>
                <a:lnTo>
                  <a:pt x="0" y="33"/>
                </a:lnTo>
                <a:lnTo>
                  <a:pt x="2" y="43"/>
                </a:lnTo>
                <a:lnTo>
                  <a:pt x="130" y="11"/>
                </a:lnTo>
                <a:lnTo>
                  <a:pt x="12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42" name="Freeform 70"/>
          <p:cNvSpPr>
            <a:spLocks/>
          </p:cNvSpPr>
          <p:nvPr/>
        </p:nvSpPr>
        <p:spPr bwMode="auto">
          <a:xfrm>
            <a:off x="2011363" y="4094163"/>
            <a:ext cx="206375" cy="60325"/>
          </a:xfrm>
          <a:custGeom>
            <a:avLst/>
            <a:gdLst/>
            <a:ahLst/>
            <a:cxnLst>
              <a:cxn ang="0">
                <a:pos x="128" y="0"/>
              </a:cxn>
              <a:cxn ang="0">
                <a:pos x="127" y="0"/>
              </a:cxn>
              <a:cxn ang="0">
                <a:pos x="0" y="27"/>
              </a:cxn>
              <a:cxn ang="0">
                <a:pos x="3" y="37"/>
              </a:cxn>
              <a:cxn ang="0">
                <a:pos x="129" y="10"/>
              </a:cxn>
              <a:cxn ang="0">
                <a:pos x="128" y="0"/>
              </a:cxn>
              <a:cxn ang="0">
                <a:pos x="127" y="0"/>
              </a:cxn>
              <a:cxn ang="0">
                <a:pos x="128" y="0"/>
              </a:cxn>
            </a:cxnLst>
            <a:rect l="0" t="0" r="r" b="b"/>
            <a:pathLst>
              <a:path w="130" h="38">
                <a:moveTo>
                  <a:pt x="128" y="0"/>
                </a:moveTo>
                <a:lnTo>
                  <a:pt x="127" y="0"/>
                </a:lnTo>
                <a:lnTo>
                  <a:pt x="0" y="27"/>
                </a:lnTo>
                <a:lnTo>
                  <a:pt x="3" y="37"/>
                </a:lnTo>
                <a:lnTo>
                  <a:pt x="129" y="10"/>
                </a:lnTo>
                <a:lnTo>
                  <a:pt x="128" y="0"/>
                </a:lnTo>
                <a:lnTo>
                  <a:pt x="127" y="0"/>
                </a:lnTo>
                <a:lnTo>
                  <a:pt x="12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43" name="Freeform 71"/>
          <p:cNvSpPr>
            <a:spLocks/>
          </p:cNvSpPr>
          <p:nvPr/>
        </p:nvSpPr>
        <p:spPr bwMode="auto">
          <a:xfrm>
            <a:off x="2224088" y="4060825"/>
            <a:ext cx="204787" cy="44450"/>
          </a:xfrm>
          <a:custGeom>
            <a:avLst/>
            <a:gdLst/>
            <a:ahLst/>
            <a:cxnLst>
              <a:cxn ang="0">
                <a:pos x="127" y="0"/>
              </a:cxn>
              <a:cxn ang="0">
                <a:pos x="127" y="0"/>
              </a:cxn>
              <a:cxn ang="0">
                <a:pos x="0" y="17"/>
              </a:cxn>
              <a:cxn ang="0">
                <a:pos x="1" y="27"/>
              </a:cxn>
              <a:cxn ang="0">
                <a:pos x="128" y="9"/>
              </a:cxn>
              <a:cxn ang="0">
                <a:pos x="127" y="0"/>
              </a:cxn>
            </a:cxnLst>
            <a:rect l="0" t="0" r="r" b="b"/>
            <a:pathLst>
              <a:path w="129" h="28">
                <a:moveTo>
                  <a:pt x="127" y="0"/>
                </a:moveTo>
                <a:lnTo>
                  <a:pt x="127" y="0"/>
                </a:lnTo>
                <a:lnTo>
                  <a:pt x="0" y="17"/>
                </a:lnTo>
                <a:lnTo>
                  <a:pt x="1" y="27"/>
                </a:lnTo>
                <a:lnTo>
                  <a:pt x="128" y="9"/>
                </a:lnTo>
                <a:lnTo>
                  <a:pt x="12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44" name="Freeform 72"/>
          <p:cNvSpPr>
            <a:spLocks/>
          </p:cNvSpPr>
          <p:nvPr/>
        </p:nvSpPr>
        <p:spPr bwMode="auto">
          <a:xfrm>
            <a:off x="2433638" y="4040188"/>
            <a:ext cx="204787" cy="30162"/>
          </a:xfrm>
          <a:custGeom>
            <a:avLst/>
            <a:gdLst/>
            <a:ahLst/>
            <a:cxnLst>
              <a:cxn ang="0">
                <a:pos x="127" y="0"/>
              </a:cxn>
              <a:cxn ang="0">
                <a:pos x="126" y="0"/>
              </a:cxn>
              <a:cxn ang="0">
                <a:pos x="0" y="10"/>
              </a:cxn>
              <a:cxn ang="0">
                <a:pos x="1" y="18"/>
              </a:cxn>
              <a:cxn ang="0">
                <a:pos x="128" y="9"/>
              </a:cxn>
              <a:cxn ang="0">
                <a:pos x="127" y="9"/>
              </a:cxn>
              <a:cxn ang="0">
                <a:pos x="127" y="0"/>
              </a:cxn>
              <a:cxn ang="0">
                <a:pos x="126" y="0"/>
              </a:cxn>
              <a:cxn ang="0">
                <a:pos x="127" y="0"/>
              </a:cxn>
            </a:cxnLst>
            <a:rect l="0" t="0" r="r" b="b"/>
            <a:pathLst>
              <a:path w="129" h="19">
                <a:moveTo>
                  <a:pt x="127" y="0"/>
                </a:moveTo>
                <a:lnTo>
                  <a:pt x="126" y="0"/>
                </a:lnTo>
                <a:lnTo>
                  <a:pt x="0" y="10"/>
                </a:lnTo>
                <a:lnTo>
                  <a:pt x="1" y="18"/>
                </a:lnTo>
                <a:lnTo>
                  <a:pt x="128" y="9"/>
                </a:lnTo>
                <a:lnTo>
                  <a:pt x="127" y="9"/>
                </a:lnTo>
                <a:lnTo>
                  <a:pt x="127" y="0"/>
                </a:lnTo>
                <a:lnTo>
                  <a:pt x="126" y="0"/>
                </a:lnTo>
                <a:lnTo>
                  <a:pt x="12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45" name="Freeform 73"/>
          <p:cNvSpPr>
            <a:spLocks/>
          </p:cNvSpPr>
          <p:nvPr/>
        </p:nvSpPr>
        <p:spPr bwMode="auto">
          <a:xfrm>
            <a:off x="2644775" y="4030663"/>
            <a:ext cx="201613" cy="26987"/>
          </a:xfrm>
          <a:custGeom>
            <a:avLst/>
            <a:gdLst/>
            <a:ahLst/>
            <a:cxnLst>
              <a:cxn ang="0">
                <a:pos x="126" y="0"/>
              </a:cxn>
              <a:cxn ang="0">
                <a:pos x="126" y="0"/>
              </a:cxn>
              <a:cxn ang="0">
                <a:pos x="0" y="5"/>
              </a:cxn>
              <a:cxn ang="0">
                <a:pos x="0" y="16"/>
              </a:cxn>
              <a:cxn ang="0">
                <a:pos x="126" y="9"/>
              </a:cxn>
              <a:cxn ang="0">
                <a:pos x="126" y="0"/>
              </a:cxn>
            </a:cxnLst>
            <a:rect l="0" t="0" r="r" b="b"/>
            <a:pathLst>
              <a:path w="127" h="17">
                <a:moveTo>
                  <a:pt x="126" y="0"/>
                </a:moveTo>
                <a:lnTo>
                  <a:pt x="126" y="0"/>
                </a:lnTo>
                <a:lnTo>
                  <a:pt x="0" y="5"/>
                </a:lnTo>
                <a:lnTo>
                  <a:pt x="0" y="16"/>
                </a:lnTo>
                <a:lnTo>
                  <a:pt x="126" y="9"/>
                </a:lnTo>
                <a:lnTo>
                  <a:pt x="12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46" name="Freeform 74"/>
          <p:cNvSpPr>
            <a:spLocks/>
          </p:cNvSpPr>
          <p:nvPr/>
        </p:nvSpPr>
        <p:spPr bwMode="auto">
          <a:xfrm>
            <a:off x="2852738" y="4030663"/>
            <a:ext cx="201612" cy="26987"/>
          </a:xfrm>
          <a:custGeom>
            <a:avLst/>
            <a:gdLst/>
            <a:ahLst/>
            <a:cxnLst>
              <a:cxn ang="0">
                <a:pos x="126" y="3"/>
              </a:cxn>
              <a:cxn ang="0">
                <a:pos x="126" y="3"/>
              </a:cxn>
              <a:cxn ang="0">
                <a:pos x="0" y="0"/>
              </a:cxn>
              <a:cxn ang="0">
                <a:pos x="0" y="12"/>
              </a:cxn>
              <a:cxn ang="0">
                <a:pos x="126" y="16"/>
              </a:cxn>
              <a:cxn ang="0">
                <a:pos x="125" y="16"/>
              </a:cxn>
              <a:cxn ang="0">
                <a:pos x="126" y="3"/>
              </a:cxn>
            </a:cxnLst>
            <a:rect l="0" t="0" r="r" b="b"/>
            <a:pathLst>
              <a:path w="127" h="17">
                <a:moveTo>
                  <a:pt x="126" y="3"/>
                </a:moveTo>
                <a:lnTo>
                  <a:pt x="126" y="3"/>
                </a:lnTo>
                <a:lnTo>
                  <a:pt x="0" y="0"/>
                </a:lnTo>
                <a:lnTo>
                  <a:pt x="0" y="12"/>
                </a:lnTo>
                <a:lnTo>
                  <a:pt x="126" y="16"/>
                </a:lnTo>
                <a:lnTo>
                  <a:pt x="125" y="16"/>
                </a:lnTo>
                <a:lnTo>
                  <a:pt x="126"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47" name="Freeform 75"/>
          <p:cNvSpPr>
            <a:spLocks/>
          </p:cNvSpPr>
          <p:nvPr/>
        </p:nvSpPr>
        <p:spPr bwMode="auto">
          <a:xfrm>
            <a:off x="3059113" y="4037013"/>
            <a:ext cx="201612" cy="31750"/>
          </a:xfrm>
          <a:custGeom>
            <a:avLst/>
            <a:gdLst/>
            <a:ahLst/>
            <a:cxnLst>
              <a:cxn ang="0">
                <a:pos x="126" y="10"/>
              </a:cxn>
              <a:cxn ang="0">
                <a:pos x="126" y="10"/>
              </a:cxn>
              <a:cxn ang="0">
                <a:pos x="1" y="0"/>
              </a:cxn>
              <a:cxn ang="0">
                <a:pos x="0" y="8"/>
              </a:cxn>
              <a:cxn ang="0">
                <a:pos x="125" y="19"/>
              </a:cxn>
              <a:cxn ang="0">
                <a:pos x="126" y="10"/>
              </a:cxn>
            </a:cxnLst>
            <a:rect l="0" t="0" r="r" b="b"/>
            <a:pathLst>
              <a:path w="127" h="20">
                <a:moveTo>
                  <a:pt x="126" y="10"/>
                </a:moveTo>
                <a:lnTo>
                  <a:pt x="126" y="10"/>
                </a:lnTo>
                <a:lnTo>
                  <a:pt x="1" y="0"/>
                </a:lnTo>
                <a:lnTo>
                  <a:pt x="0" y="8"/>
                </a:lnTo>
                <a:lnTo>
                  <a:pt x="125" y="19"/>
                </a:lnTo>
                <a:lnTo>
                  <a:pt x="126" y="1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48" name="Freeform 76"/>
          <p:cNvSpPr>
            <a:spLocks/>
          </p:cNvSpPr>
          <p:nvPr/>
        </p:nvSpPr>
        <p:spPr bwMode="auto">
          <a:xfrm>
            <a:off x="3267075" y="4057650"/>
            <a:ext cx="201613" cy="42863"/>
          </a:xfrm>
          <a:custGeom>
            <a:avLst/>
            <a:gdLst/>
            <a:ahLst/>
            <a:cxnLst>
              <a:cxn ang="0">
                <a:pos x="126" y="17"/>
              </a:cxn>
              <a:cxn ang="0">
                <a:pos x="126" y="17"/>
              </a:cxn>
              <a:cxn ang="0">
                <a:pos x="1" y="0"/>
              </a:cxn>
              <a:cxn ang="0">
                <a:pos x="0" y="10"/>
              </a:cxn>
              <a:cxn ang="0">
                <a:pos x="124" y="26"/>
              </a:cxn>
              <a:cxn ang="0">
                <a:pos x="126" y="17"/>
              </a:cxn>
            </a:cxnLst>
            <a:rect l="0" t="0" r="r" b="b"/>
            <a:pathLst>
              <a:path w="127" h="27">
                <a:moveTo>
                  <a:pt x="126" y="17"/>
                </a:moveTo>
                <a:lnTo>
                  <a:pt x="126" y="17"/>
                </a:lnTo>
                <a:lnTo>
                  <a:pt x="1" y="0"/>
                </a:lnTo>
                <a:lnTo>
                  <a:pt x="0" y="10"/>
                </a:lnTo>
                <a:lnTo>
                  <a:pt x="124" y="26"/>
                </a:lnTo>
                <a:lnTo>
                  <a:pt x="126" y="1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49" name="Freeform 77"/>
          <p:cNvSpPr>
            <a:spLocks/>
          </p:cNvSpPr>
          <p:nvPr/>
        </p:nvSpPr>
        <p:spPr bwMode="auto">
          <a:xfrm>
            <a:off x="3473450" y="4090988"/>
            <a:ext cx="200025" cy="57150"/>
          </a:xfrm>
          <a:custGeom>
            <a:avLst/>
            <a:gdLst/>
            <a:ahLst/>
            <a:cxnLst>
              <a:cxn ang="0">
                <a:pos x="125" y="25"/>
              </a:cxn>
              <a:cxn ang="0">
                <a:pos x="125" y="25"/>
              </a:cxn>
              <a:cxn ang="0">
                <a:pos x="2" y="0"/>
              </a:cxn>
              <a:cxn ang="0">
                <a:pos x="0" y="9"/>
              </a:cxn>
              <a:cxn ang="0">
                <a:pos x="122" y="35"/>
              </a:cxn>
              <a:cxn ang="0">
                <a:pos x="125" y="25"/>
              </a:cxn>
            </a:cxnLst>
            <a:rect l="0" t="0" r="r" b="b"/>
            <a:pathLst>
              <a:path w="126" h="36">
                <a:moveTo>
                  <a:pt x="125" y="25"/>
                </a:moveTo>
                <a:lnTo>
                  <a:pt x="125" y="25"/>
                </a:lnTo>
                <a:lnTo>
                  <a:pt x="2" y="0"/>
                </a:lnTo>
                <a:lnTo>
                  <a:pt x="0" y="9"/>
                </a:lnTo>
                <a:lnTo>
                  <a:pt x="122" y="35"/>
                </a:lnTo>
                <a:lnTo>
                  <a:pt x="125" y="2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50" name="Freeform 78"/>
          <p:cNvSpPr>
            <a:spLocks/>
          </p:cNvSpPr>
          <p:nvPr/>
        </p:nvSpPr>
        <p:spPr bwMode="auto">
          <a:xfrm>
            <a:off x="3676650" y="4137025"/>
            <a:ext cx="200025" cy="71438"/>
          </a:xfrm>
          <a:custGeom>
            <a:avLst/>
            <a:gdLst/>
            <a:ahLst/>
            <a:cxnLst>
              <a:cxn ang="0">
                <a:pos x="125" y="33"/>
              </a:cxn>
              <a:cxn ang="0">
                <a:pos x="125" y="33"/>
              </a:cxn>
              <a:cxn ang="0">
                <a:pos x="3" y="0"/>
              </a:cxn>
              <a:cxn ang="0">
                <a:pos x="0" y="11"/>
              </a:cxn>
              <a:cxn ang="0">
                <a:pos x="122" y="44"/>
              </a:cxn>
              <a:cxn ang="0">
                <a:pos x="125" y="33"/>
              </a:cxn>
            </a:cxnLst>
            <a:rect l="0" t="0" r="r" b="b"/>
            <a:pathLst>
              <a:path w="126" h="45">
                <a:moveTo>
                  <a:pt x="125" y="33"/>
                </a:moveTo>
                <a:lnTo>
                  <a:pt x="125" y="33"/>
                </a:lnTo>
                <a:lnTo>
                  <a:pt x="3" y="0"/>
                </a:lnTo>
                <a:lnTo>
                  <a:pt x="0" y="11"/>
                </a:lnTo>
                <a:lnTo>
                  <a:pt x="122" y="44"/>
                </a:lnTo>
                <a:lnTo>
                  <a:pt x="125" y="3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51" name="Freeform 79"/>
          <p:cNvSpPr>
            <a:spLocks/>
          </p:cNvSpPr>
          <p:nvPr/>
        </p:nvSpPr>
        <p:spPr bwMode="auto">
          <a:xfrm>
            <a:off x="3879850" y="4197350"/>
            <a:ext cx="204788" cy="82550"/>
          </a:xfrm>
          <a:custGeom>
            <a:avLst/>
            <a:gdLst/>
            <a:ahLst/>
            <a:cxnLst>
              <a:cxn ang="0">
                <a:pos x="128" y="41"/>
              </a:cxn>
              <a:cxn ang="0">
                <a:pos x="128" y="41"/>
              </a:cxn>
              <a:cxn ang="0">
                <a:pos x="3" y="0"/>
              </a:cxn>
              <a:cxn ang="0">
                <a:pos x="0" y="11"/>
              </a:cxn>
              <a:cxn ang="0">
                <a:pos x="125" y="51"/>
              </a:cxn>
              <a:cxn ang="0">
                <a:pos x="128" y="41"/>
              </a:cxn>
            </a:cxnLst>
            <a:rect l="0" t="0" r="r" b="b"/>
            <a:pathLst>
              <a:path w="129" h="52">
                <a:moveTo>
                  <a:pt x="128" y="41"/>
                </a:moveTo>
                <a:lnTo>
                  <a:pt x="128" y="41"/>
                </a:lnTo>
                <a:lnTo>
                  <a:pt x="3" y="0"/>
                </a:lnTo>
                <a:lnTo>
                  <a:pt x="0" y="11"/>
                </a:lnTo>
                <a:lnTo>
                  <a:pt x="125" y="51"/>
                </a:lnTo>
                <a:lnTo>
                  <a:pt x="128" y="4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52" name="Freeform 80"/>
          <p:cNvSpPr>
            <a:spLocks/>
          </p:cNvSpPr>
          <p:nvPr/>
        </p:nvSpPr>
        <p:spPr bwMode="auto">
          <a:xfrm>
            <a:off x="4086225" y="4270375"/>
            <a:ext cx="201613" cy="98425"/>
          </a:xfrm>
          <a:custGeom>
            <a:avLst/>
            <a:gdLst/>
            <a:ahLst/>
            <a:cxnLst>
              <a:cxn ang="0">
                <a:pos x="124" y="56"/>
              </a:cxn>
              <a:cxn ang="0">
                <a:pos x="126" y="52"/>
              </a:cxn>
              <a:cxn ang="0">
                <a:pos x="3" y="0"/>
              </a:cxn>
              <a:cxn ang="0">
                <a:pos x="0" y="10"/>
              </a:cxn>
              <a:cxn ang="0">
                <a:pos x="123" y="61"/>
              </a:cxn>
              <a:cxn ang="0">
                <a:pos x="124" y="56"/>
              </a:cxn>
            </a:cxnLst>
            <a:rect l="0" t="0" r="r" b="b"/>
            <a:pathLst>
              <a:path w="127" h="62">
                <a:moveTo>
                  <a:pt x="124" y="56"/>
                </a:moveTo>
                <a:lnTo>
                  <a:pt x="126" y="52"/>
                </a:lnTo>
                <a:lnTo>
                  <a:pt x="3" y="0"/>
                </a:lnTo>
                <a:lnTo>
                  <a:pt x="0" y="10"/>
                </a:lnTo>
                <a:lnTo>
                  <a:pt x="123" y="61"/>
                </a:lnTo>
                <a:lnTo>
                  <a:pt x="124" y="5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53" name="Freeform 81"/>
          <p:cNvSpPr>
            <a:spLocks/>
          </p:cNvSpPr>
          <p:nvPr/>
        </p:nvSpPr>
        <p:spPr bwMode="auto">
          <a:xfrm>
            <a:off x="1649413" y="4657725"/>
            <a:ext cx="169862" cy="79375"/>
          </a:xfrm>
          <a:custGeom>
            <a:avLst/>
            <a:gdLst/>
            <a:ahLst/>
            <a:cxnLst>
              <a:cxn ang="0">
                <a:pos x="103" y="0"/>
              </a:cxn>
              <a:cxn ang="0">
                <a:pos x="103" y="0"/>
              </a:cxn>
              <a:cxn ang="0">
                <a:pos x="0" y="39"/>
              </a:cxn>
              <a:cxn ang="0">
                <a:pos x="3" y="49"/>
              </a:cxn>
              <a:cxn ang="0">
                <a:pos x="106" y="10"/>
              </a:cxn>
              <a:cxn ang="0">
                <a:pos x="103" y="0"/>
              </a:cxn>
            </a:cxnLst>
            <a:rect l="0" t="0" r="r" b="b"/>
            <a:pathLst>
              <a:path w="107" h="50">
                <a:moveTo>
                  <a:pt x="103" y="0"/>
                </a:moveTo>
                <a:lnTo>
                  <a:pt x="103" y="0"/>
                </a:lnTo>
                <a:lnTo>
                  <a:pt x="0" y="39"/>
                </a:lnTo>
                <a:lnTo>
                  <a:pt x="3" y="49"/>
                </a:lnTo>
                <a:lnTo>
                  <a:pt x="106" y="10"/>
                </a:lnTo>
                <a:lnTo>
                  <a:pt x="10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54" name="Freeform 82"/>
          <p:cNvSpPr>
            <a:spLocks/>
          </p:cNvSpPr>
          <p:nvPr/>
        </p:nvSpPr>
        <p:spPr bwMode="auto">
          <a:xfrm>
            <a:off x="1822450" y="4595813"/>
            <a:ext cx="166688" cy="71437"/>
          </a:xfrm>
          <a:custGeom>
            <a:avLst/>
            <a:gdLst/>
            <a:ahLst/>
            <a:cxnLst>
              <a:cxn ang="0">
                <a:pos x="101" y="0"/>
              </a:cxn>
              <a:cxn ang="0">
                <a:pos x="101" y="0"/>
              </a:cxn>
              <a:cxn ang="0">
                <a:pos x="0" y="34"/>
              </a:cxn>
              <a:cxn ang="0">
                <a:pos x="3" y="44"/>
              </a:cxn>
              <a:cxn ang="0">
                <a:pos x="104" y="10"/>
              </a:cxn>
              <a:cxn ang="0">
                <a:pos x="103" y="10"/>
              </a:cxn>
              <a:cxn ang="0">
                <a:pos x="101" y="0"/>
              </a:cxn>
              <a:cxn ang="0">
                <a:pos x="101" y="0"/>
              </a:cxn>
              <a:cxn ang="0">
                <a:pos x="101" y="0"/>
              </a:cxn>
            </a:cxnLst>
            <a:rect l="0" t="0" r="r" b="b"/>
            <a:pathLst>
              <a:path w="105" h="45">
                <a:moveTo>
                  <a:pt x="101" y="0"/>
                </a:moveTo>
                <a:lnTo>
                  <a:pt x="101" y="0"/>
                </a:lnTo>
                <a:lnTo>
                  <a:pt x="0" y="34"/>
                </a:lnTo>
                <a:lnTo>
                  <a:pt x="3" y="44"/>
                </a:lnTo>
                <a:lnTo>
                  <a:pt x="104" y="10"/>
                </a:lnTo>
                <a:lnTo>
                  <a:pt x="103" y="10"/>
                </a:lnTo>
                <a:lnTo>
                  <a:pt x="101" y="0"/>
                </a:lnTo>
                <a:lnTo>
                  <a:pt x="101" y="0"/>
                </a:lnTo>
                <a:lnTo>
                  <a:pt x="10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55" name="Freeform 83"/>
          <p:cNvSpPr>
            <a:spLocks/>
          </p:cNvSpPr>
          <p:nvPr/>
        </p:nvSpPr>
        <p:spPr bwMode="auto">
          <a:xfrm>
            <a:off x="1992313" y="4549775"/>
            <a:ext cx="165100" cy="55563"/>
          </a:xfrm>
          <a:custGeom>
            <a:avLst/>
            <a:gdLst/>
            <a:ahLst/>
            <a:cxnLst>
              <a:cxn ang="0">
                <a:pos x="100" y="0"/>
              </a:cxn>
              <a:cxn ang="0">
                <a:pos x="100" y="0"/>
              </a:cxn>
              <a:cxn ang="0">
                <a:pos x="0" y="25"/>
              </a:cxn>
              <a:cxn ang="0">
                <a:pos x="2" y="34"/>
              </a:cxn>
              <a:cxn ang="0">
                <a:pos x="103" y="9"/>
              </a:cxn>
              <a:cxn ang="0">
                <a:pos x="100" y="0"/>
              </a:cxn>
            </a:cxnLst>
            <a:rect l="0" t="0" r="r" b="b"/>
            <a:pathLst>
              <a:path w="104" h="35">
                <a:moveTo>
                  <a:pt x="100" y="0"/>
                </a:moveTo>
                <a:lnTo>
                  <a:pt x="100" y="0"/>
                </a:lnTo>
                <a:lnTo>
                  <a:pt x="0" y="25"/>
                </a:lnTo>
                <a:lnTo>
                  <a:pt x="2" y="34"/>
                </a:lnTo>
                <a:lnTo>
                  <a:pt x="103" y="9"/>
                </a:lnTo>
                <a:lnTo>
                  <a:pt x="10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56" name="Freeform 84"/>
          <p:cNvSpPr>
            <a:spLocks/>
          </p:cNvSpPr>
          <p:nvPr/>
        </p:nvSpPr>
        <p:spPr bwMode="auto">
          <a:xfrm>
            <a:off x="2160588" y="4511675"/>
            <a:ext cx="165100" cy="47625"/>
          </a:xfrm>
          <a:custGeom>
            <a:avLst/>
            <a:gdLst/>
            <a:ahLst/>
            <a:cxnLst>
              <a:cxn ang="0">
                <a:pos x="102" y="0"/>
              </a:cxn>
              <a:cxn ang="0">
                <a:pos x="101" y="0"/>
              </a:cxn>
              <a:cxn ang="0">
                <a:pos x="0" y="20"/>
              </a:cxn>
              <a:cxn ang="0">
                <a:pos x="3" y="29"/>
              </a:cxn>
              <a:cxn ang="0">
                <a:pos x="103" y="9"/>
              </a:cxn>
              <a:cxn ang="0">
                <a:pos x="102" y="0"/>
              </a:cxn>
              <a:cxn ang="0">
                <a:pos x="101" y="0"/>
              </a:cxn>
              <a:cxn ang="0">
                <a:pos x="102" y="0"/>
              </a:cxn>
            </a:cxnLst>
            <a:rect l="0" t="0" r="r" b="b"/>
            <a:pathLst>
              <a:path w="104" h="30">
                <a:moveTo>
                  <a:pt x="102" y="0"/>
                </a:moveTo>
                <a:lnTo>
                  <a:pt x="101" y="0"/>
                </a:lnTo>
                <a:lnTo>
                  <a:pt x="0" y="20"/>
                </a:lnTo>
                <a:lnTo>
                  <a:pt x="3" y="29"/>
                </a:lnTo>
                <a:lnTo>
                  <a:pt x="103" y="9"/>
                </a:lnTo>
                <a:lnTo>
                  <a:pt x="102" y="0"/>
                </a:lnTo>
                <a:lnTo>
                  <a:pt x="101" y="0"/>
                </a:lnTo>
                <a:lnTo>
                  <a:pt x="10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57" name="Freeform 85"/>
          <p:cNvSpPr>
            <a:spLocks/>
          </p:cNvSpPr>
          <p:nvPr/>
        </p:nvSpPr>
        <p:spPr bwMode="auto">
          <a:xfrm>
            <a:off x="2330450" y="4486275"/>
            <a:ext cx="163513" cy="34925"/>
          </a:xfrm>
          <a:custGeom>
            <a:avLst/>
            <a:gdLst/>
            <a:ahLst/>
            <a:cxnLst>
              <a:cxn ang="0">
                <a:pos x="101" y="0"/>
              </a:cxn>
              <a:cxn ang="0">
                <a:pos x="101" y="0"/>
              </a:cxn>
              <a:cxn ang="0">
                <a:pos x="0" y="12"/>
              </a:cxn>
              <a:cxn ang="0">
                <a:pos x="1" y="21"/>
              </a:cxn>
              <a:cxn ang="0">
                <a:pos x="102" y="9"/>
              </a:cxn>
              <a:cxn ang="0">
                <a:pos x="101" y="0"/>
              </a:cxn>
            </a:cxnLst>
            <a:rect l="0" t="0" r="r" b="b"/>
            <a:pathLst>
              <a:path w="103" h="22">
                <a:moveTo>
                  <a:pt x="101" y="0"/>
                </a:moveTo>
                <a:lnTo>
                  <a:pt x="101" y="0"/>
                </a:lnTo>
                <a:lnTo>
                  <a:pt x="0" y="12"/>
                </a:lnTo>
                <a:lnTo>
                  <a:pt x="1" y="21"/>
                </a:lnTo>
                <a:lnTo>
                  <a:pt x="102" y="9"/>
                </a:lnTo>
                <a:lnTo>
                  <a:pt x="10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58" name="Freeform 86"/>
          <p:cNvSpPr>
            <a:spLocks/>
          </p:cNvSpPr>
          <p:nvPr/>
        </p:nvSpPr>
        <p:spPr bwMode="auto">
          <a:xfrm>
            <a:off x="2498725" y="4470400"/>
            <a:ext cx="163513" cy="26988"/>
          </a:xfrm>
          <a:custGeom>
            <a:avLst/>
            <a:gdLst/>
            <a:ahLst/>
            <a:cxnLst>
              <a:cxn ang="0">
                <a:pos x="101" y="0"/>
              </a:cxn>
              <a:cxn ang="0">
                <a:pos x="101" y="0"/>
              </a:cxn>
              <a:cxn ang="0">
                <a:pos x="0" y="7"/>
              </a:cxn>
              <a:cxn ang="0">
                <a:pos x="1" y="16"/>
              </a:cxn>
              <a:cxn ang="0">
                <a:pos x="102" y="8"/>
              </a:cxn>
              <a:cxn ang="0">
                <a:pos x="101" y="8"/>
              </a:cxn>
              <a:cxn ang="0">
                <a:pos x="101" y="0"/>
              </a:cxn>
            </a:cxnLst>
            <a:rect l="0" t="0" r="r" b="b"/>
            <a:pathLst>
              <a:path w="103" h="17">
                <a:moveTo>
                  <a:pt x="101" y="0"/>
                </a:moveTo>
                <a:lnTo>
                  <a:pt x="101" y="0"/>
                </a:lnTo>
                <a:lnTo>
                  <a:pt x="0" y="7"/>
                </a:lnTo>
                <a:lnTo>
                  <a:pt x="1" y="16"/>
                </a:lnTo>
                <a:lnTo>
                  <a:pt x="102" y="8"/>
                </a:lnTo>
                <a:lnTo>
                  <a:pt x="101" y="8"/>
                </a:lnTo>
                <a:lnTo>
                  <a:pt x="10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59" name="Freeform 87"/>
          <p:cNvSpPr>
            <a:spLocks/>
          </p:cNvSpPr>
          <p:nvPr/>
        </p:nvSpPr>
        <p:spPr bwMode="auto">
          <a:xfrm>
            <a:off x="2668588" y="4467225"/>
            <a:ext cx="161925" cy="26988"/>
          </a:xfrm>
          <a:custGeom>
            <a:avLst/>
            <a:gdLst/>
            <a:ahLst/>
            <a:cxnLst>
              <a:cxn ang="0">
                <a:pos x="101" y="0"/>
              </a:cxn>
              <a:cxn ang="0">
                <a:pos x="101" y="0"/>
              </a:cxn>
              <a:cxn ang="0">
                <a:pos x="0" y="2"/>
              </a:cxn>
              <a:cxn ang="0">
                <a:pos x="0" y="16"/>
              </a:cxn>
              <a:cxn ang="0">
                <a:pos x="101" y="13"/>
              </a:cxn>
              <a:cxn ang="0">
                <a:pos x="101" y="0"/>
              </a:cxn>
            </a:cxnLst>
            <a:rect l="0" t="0" r="r" b="b"/>
            <a:pathLst>
              <a:path w="102" h="17">
                <a:moveTo>
                  <a:pt x="101" y="0"/>
                </a:moveTo>
                <a:lnTo>
                  <a:pt x="101" y="0"/>
                </a:lnTo>
                <a:lnTo>
                  <a:pt x="0" y="2"/>
                </a:lnTo>
                <a:lnTo>
                  <a:pt x="0" y="16"/>
                </a:lnTo>
                <a:lnTo>
                  <a:pt x="101" y="13"/>
                </a:lnTo>
                <a:lnTo>
                  <a:pt x="10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60" name="Freeform 88"/>
          <p:cNvSpPr>
            <a:spLocks/>
          </p:cNvSpPr>
          <p:nvPr/>
        </p:nvSpPr>
        <p:spPr bwMode="auto">
          <a:xfrm>
            <a:off x="2838450" y="4467225"/>
            <a:ext cx="160338" cy="26988"/>
          </a:xfrm>
          <a:custGeom>
            <a:avLst/>
            <a:gdLst/>
            <a:ahLst/>
            <a:cxnLst>
              <a:cxn ang="0">
                <a:pos x="100" y="5"/>
              </a:cxn>
              <a:cxn ang="0">
                <a:pos x="99" y="5"/>
              </a:cxn>
              <a:cxn ang="0">
                <a:pos x="0" y="0"/>
              </a:cxn>
              <a:cxn ang="0">
                <a:pos x="0" y="11"/>
              </a:cxn>
              <a:cxn ang="0">
                <a:pos x="99" y="16"/>
              </a:cxn>
              <a:cxn ang="0">
                <a:pos x="100" y="5"/>
              </a:cxn>
              <a:cxn ang="0">
                <a:pos x="99" y="5"/>
              </a:cxn>
              <a:cxn ang="0">
                <a:pos x="100" y="5"/>
              </a:cxn>
            </a:cxnLst>
            <a:rect l="0" t="0" r="r" b="b"/>
            <a:pathLst>
              <a:path w="101" h="17">
                <a:moveTo>
                  <a:pt x="100" y="5"/>
                </a:moveTo>
                <a:lnTo>
                  <a:pt x="99" y="5"/>
                </a:lnTo>
                <a:lnTo>
                  <a:pt x="0" y="0"/>
                </a:lnTo>
                <a:lnTo>
                  <a:pt x="0" y="11"/>
                </a:lnTo>
                <a:lnTo>
                  <a:pt x="99" y="16"/>
                </a:lnTo>
                <a:lnTo>
                  <a:pt x="100" y="5"/>
                </a:lnTo>
                <a:lnTo>
                  <a:pt x="99" y="5"/>
                </a:lnTo>
                <a:lnTo>
                  <a:pt x="10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61" name="Freeform 89"/>
          <p:cNvSpPr>
            <a:spLocks/>
          </p:cNvSpPr>
          <p:nvPr/>
        </p:nvSpPr>
        <p:spPr bwMode="auto">
          <a:xfrm>
            <a:off x="3003550" y="4476750"/>
            <a:ext cx="161925" cy="28575"/>
          </a:xfrm>
          <a:custGeom>
            <a:avLst/>
            <a:gdLst/>
            <a:ahLst/>
            <a:cxnLst>
              <a:cxn ang="0">
                <a:pos x="101" y="9"/>
              </a:cxn>
              <a:cxn ang="0">
                <a:pos x="101" y="9"/>
              </a:cxn>
              <a:cxn ang="0">
                <a:pos x="1" y="0"/>
              </a:cxn>
              <a:cxn ang="0">
                <a:pos x="0" y="8"/>
              </a:cxn>
              <a:cxn ang="0">
                <a:pos x="100" y="17"/>
              </a:cxn>
              <a:cxn ang="0">
                <a:pos x="99" y="17"/>
              </a:cxn>
              <a:cxn ang="0">
                <a:pos x="101" y="9"/>
              </a:cxn>
            </a:cxnLst>
            <a:rect l="0" t="0" r="r" b="b"/>
            <a:pathLst>
              <a:path w="102" h="18">
                <a:moveTo>
                  <a:pt x="101" y="9"/>
                </a:moveTo>
                <a:lnTo>
                  <a:pt x="101" y="9"/>
                </a:lnTo>
                <a:lnTo>
                  <a:pt x="1" y="0"/>
                </a:lnTo>
                <a:lnTo>
                  <a:pt x="0" y="8"/>
                </a:lnTo>
                <a:lnTo>
                  <a:pt x="100" y="17"/>
                </a:lnTo>
                <a:lnTo>
                  <a:pt x="99" y="17"/>
                </a:lnTo>
                <a:lnTo>
                  <a:pt x="101"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62" name="Freeform 90"/>
          <p:cNvSpPr>
            <a:spLocks/>
          </p:cNvSpPr>
          <p:nvPr/>
        </p:nvSpPr>
        <p:spPr bwMode="auto">
          <a:xfrm>
            <a:off x="3168650" y="4495800"/>
            <a:ext cx="166688" cy="41275"/>
          </a:xfrm>
          <a:custGeom>
            <a:avLst/>
            <a:gdLst/>
            <a:ahLst/>
            <a:cxnLst>
              <a:cxn ang="0">
                <a:pos x="104" y="16"/>
              </a:cxn>
              <a:cxn ang="0">
                <a:pos x="104" y="16"/>
              </a:cxn>
              <a:cxn ang="0">
                <a:pos x="2" y="0"/>
              </a:cxn>
              <a:cxn ang="0">
                <a:pos x="0" y="9"/>
              </a:cxn>
              <a:cxn ang="0">
                <a:pos x="102" y="25"/>
              </a:cxn>
              <a:cxn ang="0">
                <a:pos x="104" y="16"/>
              </a:cxn>
            </a:cxnLst>
            <a:rect l="0" t="0" r="r" b="b"/>
            <a:pathLst>
              <a:path w="105" h="26">
                <a:moveTo>
                  <a:pt x="104" y="16"/>
                </a:moveTo>
                <a:lnTo>
                  <a:pt x="104" y="16"/>
                </a:lnTo>
                <a:lnTo>
                  <a:pt x="2" y="0"/>
                </a:lnTo>
                <a:lnTo>
                  <a:pt x="0" y="9"/>
                </a:lnTo>
                <a:lnTo>
                  <a:pt x="102" y="25"/>
                </a:lnTo>
                <a:lnTo>
                  <a:pt x="104" y="1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63" name="Freeform 91"/>
          <p:cNvSpPr>
            <a:spLocks/>
          </p:cNvSpPr>
          <p:nvPr/>
        </p:nvSpPr>
        <p:spPr bwMode="auto">
          <a:xfrm>
            <a:off x="3338513" y="4527550"/>
            <a:ext cx="163512" cy="52388"/>
          </a:xfrm>
          <a:custGeom>
            <a:avLst/>
            <a:gdLst/>
            <a:ahLst/>
            <a:cxnLst>
              <a:cxn ang="0">
                <a:pos x="102" y="22"/>
              </a:cxn>
              <a:cxn ang="0">
                <a:pos x="102" y="22"/>
              </a:cxn>
              <a:cxn ang="0">
                <a:pos x="2" y="0"/>
              </a:cxn>
              <a:cxn ang="0">
                <a:pos x="0" y="9"/>
              </a:cxn>
              <a:cxn ang="0">
                <a:pos x="99" y="32"/>
              </a:cxn>
              <a:cxn ang="0">
                <a:pos x="102" y="22"/>
              </a:cxn>
            </a:cxnLst>
            <a:rect l="0" t="0" r="r" b="b"/>
            <a:pathLst>
              <a:path w="103" h="33">
                <a:moveTo>
                  <a:pt x="102" y="22"/>
                </a:moveTo>
                <a:lnTo>
                  <a:pt x="102" y="22"/>
                </a:lnTo>
                <a:lnTo>
                  <a:pt x="2" y="0"/>
                </a:lnTo>
                <a:lnTo>
                  <a:pt x="0" y="9"/>
                </a:lnTo>
                <a:lnTo>
                  <a:pt x="99" y="32"/>
                </a:lnTo>
                <a:lnTo>
                  <a:pt x="102" y="2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64" name="Freeform 92"/>
          <p:cNvSpPr>
            <a:spLocks/>
          </p:cNvSpPr>
          <p:nvPr/>
        </p:nvSpPr>
        <p:spPr bwMode="auto">
          <a:xfrm>
            <a:off x="3505200" y="4568825"/>
            <a:ext cx="161925" cy="61913"/>
          </a:xfrm>
          <a:custGeom>
            <a:avLst/>
            <a:gdLst/>
            <a:ahLst/>
            <a:cxnLst>
              <a:cxn ang="0">
                <a:pos x="101" y="29"/>
              </a:cxn>
              <a:cxn ang="0">
                <a:pos x="101" y="29"/>
              </a:cxn>
              <a:cxn ang="0">
                <a:pos x="3" y="0"/>
              </a:cxn>
              <a:cxn ang="0">
                <a:pos x="0" y="10"/>
              </a:cxn>
              <a:cxn ang="0">
                <a:pos x="98" y="38"/>
              </a:cxn>
              <a:cxn ang="0">
                <a:pos x="101" y="29"/>
              </a:cxn>
            </a:cxnLst>
            <a:rect l="0" t="0" r="r" b="b"/>
            <a:pathLst>
              <a:path w="102" h="39">
                <a:moveTo>
                  <a:pt x="101" y="29"/>
                </a:moveTo>
                <a:lnTo>
                  <a:pt x="101" y="29"/>
                </a:lnTo>
                <a:lnTo>
                  <a:pt x="3" y="0"/>
                </a:lnTo>
                <a:lnTo>
                  <a:pt x="0" y="10"/>
                </a:lnTo>
                <a:lnTo>
                  <a:pt x="98" y="38"/>
                </a:lnTo>
                <a:lnTo>
                  <a:pt x="101" y="2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65" name="Freeform 93"/>
          <p:cNvSpPr>
            <a:spLocks/>
          </p:cNvSpPr>
          <p:nvPr/>
        </p:nvSpPr>
        <p:spPr bwMode="auto">
          <a:xfrm>
            <a:off x="3670300" y="4621213"/>
            <a:ext cx="161925" cy="71437"/>
          </a:xfrm>
          <a:custGeom>
            <a:avLst/>
            <a:gdLst/>
            <a:ahLst/>
            <a:cxnLst>
              <a:cxn ang="0">
                <a:pos x="101" y="35"/>
              </a:cxn>
              <a:cxn ang="0">
                <a:pos x="101" y="35"/>
              </a:cxn>
              <a:cxn ang="0">
                <a:pos x="3" y="0"/>
              </a:cxn>
              <a:cxn ang="0">
                <a:pos x="0" y="10"/>
              </a:cxn>
              <a:cxn ang="0">
                <a:pos x="98" y="44"/>
              </a:cxn>
              <a:cxn ang="0">
                <a:pos x="101" y="35"/>
              </a:cxn>
            </a:cxnLst>
            <a:rect l="0" t="0" r="r" b="b"/>
            <a:pathLst>
              <a:path w="102" h="45">
                <a:moveTo>
                  <a:pt x="101" y="35"/>
                </a:moveTo>
                <a:lnTo>
                  <a:pt x="101" y="35"/>
                </a:lnTo>
                <a:lnTo>
                  <a:pt x="3" y="0"/>
                </a:lnTo>
                <a:lnTo>
                  <a:pt x="0" y="10"/>
                </a:lnTo>
                <a:lnTo>
                  <a:pt x="98" y="44"/>
                </a:lnTo>
                <a:lnTo>
                  <a:pt x="101" y="3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66" name="Freeform 94"/>
          <p:cNvSpPr>
            <a:spLocks/>
          </p:cNvSpPr>
          <p:nvPr/>
        </p:nvSpPr>
        <p:spPr bwMode="auto">
          <a:xfrm>
            <a:off x="3833813" y="4684713"/>
            <a:ext cx="163512" cy="85725"/>
          </a:xfrm>
          <a:custGeom>
            <a:avLst/>
            <a:gdLst/>
            <a:ahLst/>
            <a:cxnLst>
              <a:cxn ang="0">
                <a:pos x="100" y="49"/>
              </a:cxn>
              <a:cxn ang="0">
                <a:pos x="102" y="44"/>
              </a:cxn>
              <a:cxn ang="0">
                <a:pos x="3" y="0"/>
              </a:cxn>
              <a:cxn ang="0">
                <a:pos x="0" y="9"/>
              </a:cxn>
              <a:cxn ang="0">
                <a:pos x="99" y="53"/>
              </a:cxn>
              <a:cxn ang="0">
                <a:pos x="100" y="49"/>
              </a:cxn>
            </a:cxnLst>
            <a:rect l="0" t="0" r="r" b="b"/>
            <a:pathLst>
              <a:path w="103" h="54">
                <a:moveTo>
                  <a:pt x="100" y="49"/>
                </a:moveTo>
                <a:lnTo>
                  <a:pt x="102" y="44"/>
                </a:lnTo>
                <a:lnTo>
                  <a:pt x="3" y="0"/>
                </a:lnTo>
                <a:lnTo>
                  <a:pt x="0" y="9"/>
                </a:lnTo>
                <a:lnTo>
                  <a:pt x="99" y="53"/>
                </a:lnTo>
                <a:lnTo>
                  <a:pt x="100" y="4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67" name="Freeform 95"/>
          <p:cNvSpPr>
            <a:spLocks/>
          </p:cNvSpPr>
          <p:nvPr/>
        </p:nvSpPr>
        <p:spPr bwMode="auto">
          <a:xfrm>
            <a:off x="2717800" y="5046663"/>
            <a:ext cx="112713" cy="209550"/>
          </a:xfrm>
          <a:custGeom>
            <a:avLst/>
            <a:gdLst/>
            <a:ahLst/>
            <a:cxnLst>
              <a:cxn ang="0">
                <a:pos x="0" y="5"/>
              </a:cxn>
              <a:cxn ang="0">
                <a:pos x="0" y="5"/>
              </a:cxn>
              <a:cxn ang="0">
                <a:pos x="62" y="131"/>
              </a:cxn>
              <a:cxn ang="0">
                <a:pos x="70" y="125"/>
              </a:cxn>
              <a:cxn ang="0">
                <a:pos x="9" y="0"/>
              </a:cxn>
              <a:cxn ang="0">
                <a:pos x="0" y="5"/>
              </a:cxn>
            </a:cxnLst>
            <a:rect l="0" t="0" r="r" b="b"/>
            <a:pathLst>
              <a:path w="71" h="132">
                <a:moveTo>
                  <a:pt x="0" y="5"/>
                </a:moveTo>
                <a:lnTo>
                  <a:pt x="0" y="5"/>
                </a:lnTo>
                <a:lnTo>
                  <a:pt x="62" y="131"/>
                </a:lnTo>
                <a:lnTo>
                  <a:pt x="70" y="125"/>
                </a:lnTo>
                <a:lnTo>
                  <a:pt x="9"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68" name="Freeform 96"/>
          <p:cNvSpPr>
            <a:spLocks/>
          </p:cNvSpPr>
          <p:nvPr/>
        </p:nvSpPr>
        <p:spPr bwMode="auto">
          <a:xfrm>
            <a:off x="2625725" y="4835525"/>
            <a:ext cx="100013" cy="211138"/>
          </a:xfrm>
          <a:custGeom>
            <a:avLst/>
            <a:gdLst/>
            <a:ahLst/>
            <a:cxnLst>
              <a:cxn ang="0">
                <a:pos x="0" y="5"/>
              </a:cxn>
              <a:cxn ang="0">
                <a:pos x="0" y="5"/>
              </a:cxn>
              <a:cxn ang="0">
                <a:pos x="53" y="132"/>
              </a:cxn>
              <a:cxn ang="0">
                <a:pos x="62" y="127"/>
              </a:cxn>
              <a:cxn ang="0">
                <a:pos x="9" y="0"/>
              </a:cxn>
              <a:cxn ang="0">
                <a:pos x="0" y="5"/>
              </a:cxn>
            </a:cxnLst>
            <a:rect l="0" t="0" r="r" b="b"/>
            <a:pathLst>
              <a:path w="63" h="133">
                <a:moveTo>
                  <a:pt x="0" y="5"/>
                </a:moveTo>
                <a:lnTo>
                  <a:pt x="0" y="5"/>
                </a:lnTo>
                <a:lnTo>
                  <a:pt x="53" y="132"/>
                </a:lnTo>
                <a:lnTo>
                  <a:pt x="62" y="127"/>
                </a:lnTo>
                <a:lnTo>
                  <a:pt x="9"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69" name="Freeform 97"/>
          <p:cNvSpPr>
            <a:spLocks/>
          </p:cNvSpPr>
          <p:nvPr/>
        </p:nvSpPr>
        <p:spPr bwMode="auto">
          <a:xfrm>
            <a:off x="2551113" y="4625975"/>
            <a:ext cx="84137" cy="209550"/>
          </a:xfrm>
          <a:custGeom>
            <a:avLst/>
            <a:gdLst/>
            <a:ahLst/>
            <a:cxnLst>
              <a:cxn ang="0">
                <a:pos x="0" y="4"/>
              </a:cxn>
              <a:cxn ang="0">
                <a:pos x="0" y="5"/>
              </a:cxn>
              <a:cxn ang="0">
                <a:pos x="43" y="131"/>
              </a:cxn>
              <a:cxn ang="0">
                <a:pos x="52" y="126"/>
              </a:cxn>
              <a:cxn ang="0">
                <a:pos x="9" y="0"/>
              </a:cxn>
              <a:cxn ang="0">
                <a:pos x="9" y="1"/>
              </a:cxn>
              <a:cxn ang="0">
                <a:pos x="0" y="4"/>
              </a:cxn>
              <a:cxn ang="0">
                <a:pos x="0" y="5"/>
              </a:cxn>
              <a:cxn ang="0">
                <a:pos x="0" y="4"/>
              </a:cxn>
            </a:cxnLst>
            <a:rect l="0" t="0" r="r" b="b"/>
            <a:pathLst>
              <a:path w="53" h="132">
                <a:moveTo>
                  <a:pt x="0" y="4"/>
                </a:moveTo>
                <a:lnTo>
                  <a:pt x="0" y="5"/>
                </a:lnTo>
                <a:lnTo>
                  <a:pt x="43" y="131"/>
                </a:lnTo>
                <a:lnTo>
                  <a:pt x="52" y="126"/>
                </a:lnTo>
                <a:lnTo>
                  <a:pt x="9" y="0"/>
                </a:lnTo>
                <a:lnTo>
                  <a:pt x="9" y="1"/>
                </a:lnTo>
                <a:lnTo>
                  <a:pt x="0" y="4"/>
                </a:lnTo>
                <a:lnTo>
                  <a:pt x="0" y="5"/>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70" name="Freeform 98"/>
          <p:cNvSpPr>
            <a:spLocks/>
          </p:cNvSpPr>
          <p:nvPr/>
        </p:nvSpPr>
        <p:spPr bwMode="auto">
          <a:xfrm>
            <a:off x="2486025" y="4414838"/>
            <a:ext cx="74613" cy="209550"/>
          </a:xfrm>
          <a:custGeom>
            <a:avLst/>
            <a:gdLst/>
            <a:ahLst/>
            <a:cxnLst>
              <a:cxn ang="0">
                <a:pos x="0" y="3"/>
              </a:cxn>
              <a:cxn ang="0">
                <a:pos x="0" y="3"/>
              </a:cxn>
              <a:cxn ang="0">
                <a:pos x="37" y="131"/>
              </a:cxn>
              <a:cxn ang="0">
                <a:pos x="46" y="128"/>
              </a:cxn>
              <a:cxn ang="0">
                <a:pos x="9" y="0"/>
              </a:cxn>
              <a:cxn ang="0">
                <a:pos x="0" y="3"/>
              </a:cxn>
            </a:cxnLst>
            <a:rect l="0" t="0" r="r" b="b"/>
            <a:pathLst>
              <a:path w="47" h="132">
                <a:moveTo>
                  <a:pt x="0" y="3"/>
                </a:moveTo>
                <a:lnTo>
                  <a:pt x="0" y="3"/>
                </a:lnTo>
                <a:lnTo>
                  <a:pt x="37" y="131"/>
                </a:lnTo>
                <a:lnTo>
                  <a:pt x="46" y="128"/>
                </a:lnTo>
                <a:lnTo>
                  <a:pt x="9" y="0"/>
                </a:lnTo>
                <a:lnTo>
                  <a:pt x="0"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71" name="Freeform 99"/>
          <p:cNvSpPr>
            <a:spLocks/>
          </p:cNvSpPr>
          <p:nvPr/>
        </p:nvSpPr>
        <p:spPr bwMode="auto">
          <a:xfrm>
            <a:off x="2432050" y="4202113"/>
            <a:ext cx="63500" cy="209550"/>
          </a:xfrm>
          <a:custGeom>
            <a:avLst/>
            <a:gdLst/>
            <a:ahLst/>
            <a:cxnLst>
              <a:cxn ang="0">
                <a:pos x="0" y="3"/>
              </a:cxn>
              <a:cxn ang="0">
                <a:pos x="0" y="4"/>
              </a:cxn>
              <a:cxn ang="0">
                <a:pos x="30" y="131"/>
              </a:cxn>
              <a:cxn ang="0">
                <a:pos x="39" y="128"/>
              </a:cxn>
              <a:cxn ang="0">
                <a:pos x="9" y="0"/>
              </a:cxn>
              <a:cxn ang="0">
                <a:pos x="9" y="1"/>
              </a:cxn>
              <a:cxn ang="0">
                <a:pos x="0" y="3"/>
              </a:cxn>
              <a:cxn ang="0">
                <a:pos x="0" y="4"/>
              </a:cxn>
              <a:cxn ang="0">
                <a:pos x="0" y="3"/>
              </a:cxn>
            </a:cxnLst>
            <a:rect l="0" t="0" r="r" b="b"/>
            <a:pathLst>
              <a:path w="40" h="132">
                <a:moveTo>
                  <a:pt x="0" y="3"/>
                </a:moveTo>
                <a:lnTo>
                  <a:pt x="0" y="4"/>
                </a:lnTo>
                <a:lnTo>
                  <a:pt x="30" y="131"/>
                </a:lnTo>
                <a:lnTo>
                  <a:pt x="39" y="128"/>
                </a:lnTo>
                <a:lnTo>
                  <a:pt x="9" y="0"/>
                </a:lnTo>
                <a:lnTo>
                  <a:pt x="9" y="1"/>
                </a:lnTo>
                <a:lnTo>
                  <a:pt x="0" y="3"/>
                </a:lnTo>
                <a:lnTo>
                  <a:pt x="0" y="4"/>
                </a:lnTo>
                <a:lnTo>
                  <a:pt x="0"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72" name="Freeform 100"/>
          <p:cNvSpPr>
            <a:spLocks/>
          </p:cNvSpPr>
          <p:nvPr/>
        </p:nvSpPr>
        <p:spPr bwMode="auto">
          <a:xfrm>
            <a:off x="2395538" y="3987800"/>
            <a:ext cx="46037" cy="211138"/>
          </a:xfrm>
          <a:custGeom>
            <a:avLst/>
            <a:gdLst/>
            <a:ahLst/>
            <a:cxnLst>
              <a:cxn ang="0">
                <a:pos x="0" y="1"/>
              </a:cxn>
              <a:cxn ang="0">
                <a:pos x="0" y="2"/>
              </a:cxn>
              <a:cxn ang="0">
                <a:pos x="20" y="132"/>
              </a:cxn>
              <a:cxn ang="0">
                <a:pos x="28" y="130"/>
              </a:cxn>
              <a:cxn ang="0">
                <a:pos x="8" y="0"/>
              </a:cxn>
              <a:cxn ang="0">
                <a:pos x="0" y="1"/>
              </a:cxn>
              <a:cxn ang="0">
                <a:pos x="0" y="2"/>
              </a:cxn>
              <a:cxn ang="0">
                <a:pos x="0" y="1"/>
              </a:cxn>
            </a:cxnLst>
            <a:rect l="0" t="0" r="r" b="b"/>
            <a:pathLst>
              <a:path w="29" h="133">
                <a:moveTo>
                  <a:pt x="0" y="1"/>
                </a:moveTo>
                <a:lnTo>
                  <a:pt x="0" y="2"/>
                </a:lnTo>
                <a:lnTo>
                  <a:pt x="20" y="132"/>
                </a:lnTo>
                <a:lnTo>
                  <a:pt x="28" y="130"/>
                </a:lnTo>
                <a:lnTo>
                  <a:pt x="8" y="0"/>
                </a:lnTo>
                <a:lnTo>
                  <a:pt x="0" y="1"/>
                </a:lnTo>
                <a:lnTo>
                  <a:pt x="0" y="2"/>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73" name="Freeform 101"/>
          <p:cNvSpPr>
            <a:spLocks/>
          </p:cNvSpPr>
          <p:nvPr/>
        </p:nvSpPr>
        <p:spPr bwMode="auto">
          <a:xfrm>
            <a:off x="2368550" y="3775075"/>
            <a:ext cx="36513" cy="206375"/>
          </a:xfrm>
          <a:custGeom>
            <a:avLst/>
            <a:gdLst/>
            <a:ahLst/>
            <a:cxnLst>
              <a:cxn ang="0">
                <a:pos x="0" y="1"/>
              </a:cxn>
              <a:cxn ang="0">
                <a:pos x="0" y="1"/>
              </a:cxn>
              <a:cxn ang="0">
                <a:pos x="14" y="129"/>
              </a:cxn>
              <a:cxn ang="0">
                <a:pos x="22" y="128"/>
              </a:cxn>
              <a:cxn ang="0">
                <a:pos x="9" y="0"/>
              </a:cxn>
              <a:cxn ang="0">
                <a:pos x="0" y="1"/>
              </a:cxn>
            </a:cxnLst>
            <a:rect l="0" t="0" r="r" b="b"/>
            <a:pathLst>
              <a:path w="23" h="130">
                <a:moveTo>
                  <a:pt x="0" y="1"/>
                </a:moveTo>
                <a:lnTo>
                  <a:pt x="0" y="1"/>
                </a:lnTo>
                <a:lnTo>
                  <a:pt x="14" y="129"/>
                </a:lnTo>
                <a:lnTo>
                  <a:pt x="22" y="128"/>
                </a:lnTo>
                <a:lnTo>
                  <a:pt x="9"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74" name="Freeform 102"/>
          <p:cNvSpPr>
            <a:spLocks/>
          </p:cNvSpPr>
          <p:nvPr/>
        </p:nvSpPr>
        <p:spPr bwMode="auto">
          <a:xfrm>
            <a:off x="2355850" y="3557588"/>
            <a:ext cx="26988" cy="211137"/>
          </a:xfrm>
          <a:custGeom>
            <a:avLst/>
            <a:gdLst/>
            <a:ahLst/>
            <a:cxnLst>
              <a:cxn ang="0">
                <a:pos x="0" y="0"/>
              </a:cxn>
              <a:cxn ang="0">
                <a:pos x="0" y="1"/>
              </a:cxn>
              <a:cxn ang="0">
                <a:pos x="6" y="132"/>
              </a:cxn>
              <a:cxn ang="0">
                <a:pos x="16" y="131"/>
              </a:cxn>
              <a:cxn ang="0">
                <a:pos x="8" y="0"/>
              </a:cxn>
              <a:cxn ang="0">
                <a:pos x="0" y="0"/>
              </a:cxn>
              <a:cxn ang="0">
                <a:pos x="0" y="1"/>
              </a:cxn>
              <a:cxn ang="0">
                <a:pos x="0" y="0"/>
              </a:cxn>
            </a:cxnLst>
            <a:rect l="0" t="0" r="r" b="b"/>
            <a:pathLst>
              <a:path w="17" h="133">
                <a:moveTo>
                  <a:pt x="0" y="0"/>
                </a:moveTo>
                <a:lnTo>
                  <a:pt x="0" y="1"/>
                </a:lnTo>
                <a:lnTo>
                  <a:pt x="6" y="132"/>
                </a:lnTo>
                <a:lnTo>
                  <a:pt x="16" y="131"/>
                </a:lnTo>
                <a:lnTo>
                  <a:pt x="8" y="0"/>
                </a:lnTo>
                <a:lnTo>
                  <a:pt x="0" y="0"/>
                </a:lnTo>
                <a:lnTo>
                  <a:pt x="0" y="1"/>
                </a:lnTo>
                <a:lnTo>
                  <a:pt x="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75" name="Freeform 103"/>
          <p:cNvSpPr>
            <a:spLocks/>
          </p:cNvSpPr>
          <p:nvPr/>
        </p:nvSpPr>
        <p:spPr bwMode="auto">
          <a:xfrm>
            <a:off x="2355850" y="3340100"/>
            <a:ext cx="26988" cy="209550"/>
          </a:xfrm>
          <a:custGeom>
            <a:avLst/>
            <a:gdLst/>
            <a:ahLst/>
            <a:cxnLst>
              <a:cxn ang="0">
                <a:pos x="0" y="0"/>
              </a:cxn>
              <a:cxn ang="0">
                <a:pos x="0" y="0"/>
              </a:cxn>
              <a:cxn ang="0">
                <a:pos x="0" y="131"/>
              </a:cxn>
              <a:cxn ang="0">
                <a:pos x="16" y="131"/>
              </a:cxn>
              <a:cxn ang="0">
                <a:pos x="16" y="0"/>
              </a:cxn>
              <a:cxn ang="0">
                <a:pos x="16" y="1"/>
              </a:cxn>
              <a:cxn ang="0">
                <a:pos x="0" y="0"/>
              </a:cxn>
            </a:cxnLst>
            <a:rect l="0" t="0" r="r" b="b"/>
            <a:pathLst>
              <a:path w="17" h="132">
                <a:moveTo>
                  <a:pt x="0" y="0"/>
                </a:moveTo>
                <a:lnTo>
                  <a:pt x="0" y="0"/>
                </a:lnTo>
                <a:lnTo>
                  <a:pt x="0" y="131"/>
                </a:lnTo>
                <a:lnTo>
                  <a:pt x="16" y="131"/>
                </a:lnTo>
                <a:lnTo>
                  <a:pt x="16" y="0"/>
                </a:lnTo>
                <a:lnTo>
                  <a:pt x="16" y="1"/>
                </a:lnTo>
                <a:lnTo>
                  <a:pt x="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76" name="Freeform 104"/>
          <p:cNvSpPr>
            <a:spLocks/>
          </p:cNvSpPr>
          <p:nvPr/>
        </p:nvSpPr>
        <p:spPr bwMode="auto">
          <a:xfrm>
            <a:off x="2355850" y="3121025"/>
            <a:ext cx="26988" cy="212725"/>
          </a:xfrm>
          <a:custGeom>
            <a:avLst/>
            <a:gdLst/>
            <a:ahLst/>
            <a:cxnLst>
              <a:cxn ang="0">
                <a:pos x="6" y="0"/>
              </a:cxn>
              <a:cxn ang="0">
                <a:pos x="6" y="0"/>
              </a:cxn>
              <a:cxn ang="0">
                <a:pos x="0" y="132"/>
              </a:cxn>
              <a:cxn ang="0">
                <a:pos x="8" y="133"/>
              </a:cxn>
              <a:cxn ang="0">
                <a:pos x="16" y="1"/>
              </a:cxn>
              <a:cxn ang="0">
                <a:pos x="6" y="0"/>
              </a:cxn>
            </a:cxnLst>
            <a:rect l="0" t="0" r="r" b="b"/>
            <a:pathLst>
              <a:path w="17" h="134">
                <a:moveTo>
                  <a:pt x="6" y="0"/>
                </a:moveTo>
                <a:lnTo>
                  <a:pt x="6" y="0"/>
                </a:lnTo>
                <a:lnTo>
                  <a:pt x="0" y="132"/>
                </a:lnTo>
                <a:lnTo>
                  <a:pt x="8" y="133"/>
                </a:lnTo>
                <a:lnTo>
                  <a:pt x="16" y="1"/>
                </a:lnTo>
                <a:lnTo>
                  <a:pt x="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77" name="Freeform 105"/>
          <p:cNvSpPr>
            <a:spLocks/>
          </p:cNvSpPr>
          <p:nvPr/>
        </p:nvSpPr>
        <p:spPr bwMode="auto">
          <a:xfrm>
            <a:off x="2368550" y="2900363"/>
            <a:ext cx="39688" cy="214312"/>
          </a:xfrm>
          <a:custGeom>
            <a:avLst/>
            <a:gdLst/>
            <a:ahLst/>
            <a:cxnLst>
              <a:cxn ang="0">
                <a:pos x="15" y="0"/>
              </a:cxn>
              <a:cxn ang="0">
                <a:pos x="15" y="1"/>
              </a:cxn>
              <a:cxn ang="0">
                <a:pos x="0" y="133"/>
              </a:cxn>
              <a:cxn ang="0">
                <a:pos x="9" y="134"/>
              </a:cxn>
              <a:cxn ang="0">
                <a:pos x="24" y="2"/>
              </a:cxn>
              <a:cxn ang="0">
                <a:pos x="15" y="0"/>
              </a:cxn>
              <a:cxn ang="0">
                <a:pos x="15" y="1"/>
              </a:cxn>
              <a:cxn ang="0">
                <a:pos x="15" y="0"/>
              </a:cxn>
            </a:cxnLst>
            <a:rect l="0" t="0" r="r" b="b"/>
            <a:pathLst>
              <a:path w="25" h="135">
                <a:moveTo>
                  <a:pt x="15" y="0"/>
                </a:moveTo>
                <a:lnTo>
                  <a:pt x="15" y="1"/>
                </a:lnTo>
                <a:lnTo>
                  <a:pt x="0" y="133"/>
                </a:lnTo>
                <a:lnTo>
                  <a:pt x="9" y="134"/>
                </a:lnTo>
                <a:lnTo>
                  <a:pt x="24" y="2"/>
                </a:lnTo>
                <a:lnTo>
                  <a:pt x="15" y="0"/>
                </a:lnTo>
                <a:lnTo>
                  <a:pt x="15" y="1"/>
                </a:lnTo>
                <a:lnTo>
                  <a:pt x="1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78" name="Freeform 106"/>
          <p:cNvSpPr>
            <a:spLocks/>
          </p:cNvSpPr>
          <p:nvPr/>
        </p:nvSpPr>
        <p:spPr bwMode="auto">
          <a:xfrm>
            <a:off x="2397125" y="2681288"/>
            <a:ext cx="49213" cy="214312"/>
          </a:xfrm>
          <a:custGeom>
            <a:avLst/>
            <a:gdLst/>
            <a:ahLst/>
            <a:cxnLst>
              <a:cxn ang="0">
                <a:pos x="22" y="0"/>
              </a:cxn>
              <a:cxn ang="0">
                <a:pos x="22" y="0"/>
              </a:cxn>
              <a:cxn ang="0">
                <a:pos x="0" y="132"/>
              </a:cxn>
              <a:cxn ang="0">
                <a:pos x="9" y="134"/>
              </a:cxn>
              <a:cxn ang="0">
                <a:pos x="30" y="3"/>
              </a:cxn>
              <a:cxn ang="0">
                <a:pos x="22" y="0"/>
              </a:cxn>
            </a:cxnLst>
            <a:rect l="0" t="0" r="r" b="b"/>
            <a:pathLst>
              <a:path w="31" h="135">
                <a:moveTo>
                  <a:pt x="22" y="0"/>
                </a:moveTo>
                <a:lnTo>
                  <a:pt x="22" y="0"/>
                </a:lnTo>
                <a:lnTo>
                  <a:pt x="0" y="132"/>
                </a:lnTo>
                <a:lnTo>
                  <a:pt x="9" y="134"/>
                </a:lnTo>
                <a:lnTo>
                  <a:pt x="30" y="3"/>
                </a:lnTo>
                <a:lnTo>
                  <a:pt x="2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79" name="Freeform 107"/>
          <p:cNvSpPr>
            <a:spLocks/>
          </p:cNvSpPr>
          <p:nvPr/>
        </p:nvSpPr>
        <p:spPr bwMode="auto">
          <a:xfrm>
            <a:off x="2438400" y="2459038"/>
            <a:ext cx="60325" cy="219075"/>
          </a:xfrm>
          <a:custGeom>
            <a:avLst/>
            <a:gdLst/>
            <a:ahLst/>
            <a:cxnLst>
              <a:cxn ang="0">
                <a:pos x="29" y="0"/>
              </a:cxn>
              <a:cxn ang="0">
                <a:pos x="29" y="0"/>
              </a:cxn>
              <a:cxn ang="0">
                <a:pos x="0" y="134"/>
              </a:cxn>
              <a:cxn ang="0">
                <a:pos x="8" y="137"/>
              </a:cxn>
              <a:cxn ang="0">
                <a:pos x="37" y="3"/>
              </a:cxn>
              <a:cxn ang="0">
                <a:pos x="36" y="3"/>
              </a:cxn>
              <a:cxn ang="0">
                <a:pos x="29" y="0"/>
              </a:cxn>
            </a:cxnLst>
            <a:rect l="0" t="0" r="r" b="b"/>
            <a:pathLst>
              <a:path w="38" h="138">
                <a:moveTo>
                  <a:pt x="29" y="0"/>
                </a:moveTo>
                <a:lnTo>
                  <a:pt x="29" y="0"/>
                </a:lnTo>
                <a:lnTo>
                  <a:pt x="0" y="134"/>
                </a:lnTo>
                <a:lnTo>
                  <a:pt x="8" y="137"/>
                </a:lnTo>
                <a:lnTo>
                  <a:pt x="37" y="3"/>
                </a:lnTo>
                <a:lnTo>
                  <a:pt x="36" y="3"/>
                </a:lnTo>
                <a:lnTo>
                  <a:pt x="2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80" name="Freeform 108"/>
          <p:cNvSpPr>
            <a:spLocks/>
          </p:cNvSpPr>
          <p:nvPr/>
        </p:nvSpPr>
        <p:spPr bwMode="auto">
          <a:xfrm>
            <a:off x="2490788" y="2235200"/>
            <a:ext cx="74612" cy="220663"/>
          </a:xfrm>
          <a:custGeom>
            <a:avLst/>
            <a:gdLst/>
            <a:ahLst/>
            <a:cxnLst>
              <a:cxn ang="0">
                <a:pos x="38" y="0"/>
              </a:cxn>
              <a:cxn ang="0">
                <a:pos x="38" y="1"/>
              </a:cxn>
              <a:cxn ang="0">
                <a:pos x="0" y="135"/>
              </a:cxn>
              <a:cxn ang="0">
                <a:pos x="8" y="138"/>
              </a:cxn>
              <a:cxn ang="0">
                <a:pos x="46" y="5"/>
              </a:cxn>
              <a:cxn ang="0">
                <a:pos x="38" y="0"/>
              </a:cxn>
              <a:cxn ang="0">
                <a:pos x="38" y="1"/>
              </a:cxn>
              <a:cxn ang="0">
                <a:pos x="38" y="0"/>
              </a:cxn>
            </a:cxnLst>
            <a:rect l="0" t="0" r="r" b="b"/>
            <a:pathLst>
              <a:path w="47" h="139">
                <a:moveTo>
                  <a:pt x="38" y="0"/>
                </a:moveTo>
                <a:lnTo>
                  <a:pt x="38" y="1"/>
                </a:lnTo>
                <a:lnTo>
                  <a:pt x="0" y="135"/>
                </a:lnTo>
                <a:lnTo>
                  <a:pt x="8" y="138"/>
                </a:lnTo>
                <a:lnTo>
                  <a:pt x="46" y="5"/>
                </a:lnTo>
                <a:lnTo>
                  <a:pt x="38" y="0"/>
                </a:lnTo>
                <a:lnTo>
                  <a:pt x="38" y="1"/>
                </a:lnTo>
                <a:lnTo>
                  <a:pt x="3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81" name="Freeform 109"/>
          <p:cNvSpPr>
            <a:spLocks/>
          </p:cNvSpPr>
          <p:nvPr/>
        </p:nvSpPr>
        <p:spPr bwMode="auto">
          <a:xfrm>
            <a:off x="2559050" y="2011363"/>
            <a:ext cx="80963" cy="223837"/>
          </a:xfrm>
          <a:custGeom>
            <a:avLst/>
            <a:gdLst/>
            <a:ahLst/>
            <a:cxnLst>
              <a:cxn ang="0">
                <a:pos x="42" y="0"/>
              </a:cxn>
              <a:cxn ang="0">
                <a:pos x="42" y="0"/>
              </a:cxn>
              <a:cxn ang="0">
                <a:pos x="0" y="135"/>
              </a:cxn>
              <a:cxn ang="0">
                <a:pos x="8" y="140"/>
              </a:cxn>
              <a:cxn ang="0">
                <a:pos x="50" y="5"/>
              </a:cxn>
              <a:cxn ang="0">
                <a:pos x="42" y="0"/>
              </a:cxn>
            </a:cxnLst>
            <a:rect l="0" t="0" r="r" b="b"/>
            <a:pathLst>
              <a:path w="51" h="141">
                <a:moveTo>
                  <a:pt x="42" y="0"/>
                </a:moveTo>
                <a:lnTo>
                  <a:pt x="42" y="0"/>
                </a:lnTo>
                <a:lnTo>
                  <a:pt x="0" y="135"/>
                </a:lnTo>
                <a:lnTo>
                  <a:pt x="8" y="140"/>
                </a:lnTo>
                <a:lnTo>
                  <a:pt x="50" y="5"/>
                </a:lnTo>
                <a:lnTo>
                  <a:pt x="4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82" name="Freeform 110"/>
          <p:cNvSpPr>
            <a:spLocks/>
          </p:cNvSpPr>
          <p:nvPr/>
        </p:nvSpPr>
        <p:spPr bwMode="auto">
          <a:xfrm>
            <a:off x="2633663" y="1787525"/>
            <a:ext cx="101600" cy="223838"/>
          </a:xfrm>
          <a:custGeom>
            <a:avLst/>
            <a:gdLst/>
            <a:ahLst/>
            <a:cxnLst>
              <a:cxn ang="0">
                <a:pos x="55" y="0"/>
              </a:cxn>
              <a:cxn ang="0">
                <a:pos x="55" y="0"/>
              </a:cxn>
              <a:cxn ang="0">
                <a:pos x="0" y="135"/>
              </a:cxn>
              <a:cxn ang="0">
                <a:pos x="8" y="140"/>
              </a:cxn>
              <a:cxn ang="0">
                <a:pos x="63" y="5"/>
              </a:cxn>
              <a:cxn ang="0">
                <a:pos x="63" y="6"/>
              </a:cxn>
              <a:cxn ang="0">
                <a:pos x="55" y="0"/>
              </a:cxn>
            </a:cxnLst>
            <a:rect l="0" t="0" r="r" b="b"/>
            <a:pathLst>
              <a:path w="64" h="141">
                <a:moveTo>
                  <a:pt x="55" y="0"/>
                </a:moveTo>
                <a:lnTo>
                  <a:pt x="55" y="0"/>
                </a:lnTo>
                <a:lnTo>
                  <a:pt x="0" y="135"/>
                </a:lnTo>
                <a:lnTo>
                  <a:pt x="8" y="140"/>
                </a:lnTo>
                <a:lnTo>
                  <a:pt x="63" y="5"/>
                </a:lnTo>
                <a:lnTo>
                  <a:pt x="63" y="6"/>
                </a:lnTo>
                <a:lnTo>
                  <a:pt x="5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83" name="Freeform 111"/>
          <p:cNvSpPr>
            <a:spLocks/>
          </p:cNvSpPr>
          <p:nvPr/>
        </p:nvSpPr>
        <p:spPr bwMode="auto">
          <a:xfrm>
            <a:off x="2727325" y="1560513"/>
            <a:ext cx="111125" cy="228600"/>
          </a:xfrm>
          <a:custGeom>
            <a:avLst/>
            <a:gdLst/>
            <a:ahLst/>
            <a:cxnLst>
              <a:cxn ang="0">
                <a:pos x="65" y="3"/>
              </a:cxn>
              <a:cxn ang="0">
                <a:pos x="61" y="0"/>
              </a:cxn>
              <a:cxn ang="0">
                <a:pos x="0" y="137"/>
              </a:cxn>
              <a:cxn ang="0">
                <a:pos x="8" y="143"/>
              </a:cxn>
              <a:cxn ang="0">
                <a:pos x="69" y="6"/>
              </a:cxn>
              <a:cxn ang="0">
                <a:pos x="65" y="3"/>
              </a:cxn>
            </a:cxnLst>
            <a:rect l="0" t="0" r="r" b="b"/>
            <a:pathLst>
              <a:path w="70" h="144">
                <a:moveTo>
                  <a:pt x="65" y="3"/>
                </a:moveTo>
                <a:lnTo>
                  <a:pt x="61" y="0"/>
                </a:lnTo>
                <a:lnTo>
                  <a:pt x="0" y="137"/>
                </a:lnTo>
                <a:lnTo>
                  <a:pt x="8" y="143"/>
                </a:lnTo>
                <a:lnTo>
                  <a:pt x="69" y="6"/>
                </a:lnTo>
                <a:lnTo>
                  <a:pt x="65"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84" name="Freeform 112"/>
          <p:cNvSpPr>
            <a:spLocks/>
          </p:cNvSpPr>
          <p:nvPr/>
        </p:nvSpPr>
        <p:spPr bwMode="auto">
          <a:xfrm>
            <a:off x="2820988" y="5046663"/>
            <a:ext cx="107950" cy="209550"/>
          </a:xfrm>
          <a:custGeom>
            <a:avLst/>
            <a:gdLst/>
            <a:ahLst/>
            <a:cxnLst>
              <a:cxn ang="0">
                <a:pos x="59" y="0"/>
              </a:cxn>
              <a:cxn ang="0">
                <a:pos x="59" y="0"/>
              </a:cxn>
              <a:cxn ang="0">
                <a:pos x="0" y="125"/>
              </a:cxn>
              <a:cxn ang="0">
                <a:pos x="8" y="131"/>
              </a:cxn>
              <a:cxn ang="0">
                <a:pos x="67" y="5"/>
              </a:cxn>
              <a:cxn ang="0">
                <a:pos x="59" y="0"/>
              </a:cxn>
            </a:cxnLst>
            <a:rect l="0" t="0" r="r" b="b"/>
            <a:pathLst>
              <a:path w="68" h="132">
                <a:moveTo>
                  <a:pt x="59" y="0"/>
                </a:moveTo>
                <a:lnTo>
                  <a:pt x="59" y="0"/>
                </a:lnTo>
                <a:lnTo>
                  <a:pt x="0" y="125"/>
                </a:lnTo>
                <a:lnTo>
                  <a:pt x="8" y="131"/>
                </a:lnTo>
                <a:lnTo>
                  <a:pt x="67" y="5"/>
                </a:lnTo>
                <a:lnTo>
                  <a:pt x="5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85" name="Freeform 113"/>
          <p:cNvSpPr>
            <a:spLocks/>
          </p:cNvSpPr>
          <p:nvPr/>
        </p:nvSpPr>
        <p:spPr bwMode="auto">
          <a:xfrm>
            <a:off x="2922588" y="4835525"/>
            <a:ext cx="96837" cy="211138"/>
          </a:xfrm>
          <a:custGeom>
            <a:avLst/>
            <a:gdLst/>
            <a:ahLst/>
            <a:cxnLst>
              <a:cxn ang="0">
                <a:pos x="52" y="0"/>
              </a:cxn>
              <a:cxn ang="0">
                <a:pos x="52" y="0"/>
              </a:cxn>
              <a:cxn ang="0">
                <a:pos x="0" y="127"/>
              </a:cxn>
              <a:cxn ang="0">
                <a:pos x="8" y="132"/>
              </a:cxn>
              <a:cxn ang="0">
                <a:pos x="60" y="5"/>
              </a:cxn>
              <a:cxn ang="0">
                <a:pos x="52" y="0"/>
              </a:cxn>
            </a:cxnLst>
            <a:rect l="0" t="0" r="r" b="b"/>
            <a:pathLst>
              <a:path w="61" h="133">
                <a:moveTo>
                  <a:pt x="52" y="0"/>
                </a:moveTo>
                <a:lnTo>
                  <a:pt x="52" y="0"/>
                </a:lnTo>
                <a:lnTo>
                  <a:pt x="0" y="127"/>
                </a:lnTo>
                <a:lnTo>
                  <a:pt x="8" y="132"/>
                </a:lnTo>
                <a:lnTo>
                  <a:pt x="60" y="5"/>
                </a:lnTo>
                <a:lnTo>
                  <a:pt x="5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86" name="Freeform 114"/>
          <p:cNvSpPr>
            <a:spLocks/>
          </p:cNvSpPr>
          <p:nvPr/>
        </p:nvSpPr>
        <p:spPr bwMode="auto">
          <a:xfrm>
            <a:off x="3013075" y="4625975"/>
            <a:ext cx="84138" cy="209550"/>
          </a:xfrm>
          <a:custGeom>
            <a:avLst/>
            <a:gdLst/>
            <a:ahLst/>
            <a:cxnLst>
              <a:cxn ang="0">
                <a:pos x="44" y="1"/>
              </a:cxn>
              <a:cxn ang="0">
                <a:pos x="44" y="0"/>
              </a:cxn>
              <a:cxn ang="0">
                <a:pos x="0" y="126"/>
              </a:cxn>
              <a:cxn ang="0">
                <a:pos x="8" y="131"/>
              </a:cxn>
              <a:cxn ang="0">
                <a:pos x="52" y="5"/>
              </a:cxn>
              <a:cxn ang="0">
                <a:pos x="52" y="4"/>
              </a:cxn>
              <a:cxn ang="0">
                <a:pos x="52" y="5"/>
              </a:cxn>
              <a:cxn ang="0">
                <a:pos x="52" y="4"/>
              </a:cxn>
              <a:cxn ang="0">
                <a:pos x="44" y="1"/>
              </a:cxn>
            </a:cxnLst>
            <a:rect l="0" t="0" r="r" b="b"/>
            <a:pathLst>
              <a:path w="53" h="132">
                <a:moveTo>
                  <a:pt x="44" y="1"/>
                </a:moveTo>
                <a:lnTo>
                  <a:pt x="44" y="0"/>
                </a:lnTo>
                <a:lnTo>
                  <a:pt x="0" y="126"/>
                </a:lnTo>
                <a:lnTo>
                  <a:pt x="8" y="131"/>
                </a:lnTo>
                <a:lnTo>
                  <a:pt x="52" y="5"/>
                </a:lnTo>
                <a:lnTo>
                  <a:pt x="52" y="4"/>
                </a:lnTo>
                <a:lnTo>
                  <a:pt x="52" y="5"/>
                </a:lnTo>
                <a:lnTo>
                  <a:pt x="52" y="4"/>
                </a:lnTo>
                <a:lnTo>
                  <a:pt x="44"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87" name="Freeform 115"/>
          <p:cNvSpPr>
            <a:spLocks/>
          </p:cNvSpPr>
          <p:nvPr/>
        </p:nvSpPr>
        <p:spPr bwMode="auto">
          <a:xfrm>
            <a:off x="3090863" y="4414838"/>
            <a:ext cx="73025" cy="209550"/>
          </a:xfrm>
          <a:custGeom>
            <a:avLst/>
            <a:gdLst/>
            <a:ahLst/>
            <a:cxnLst>
              <a:cxn ang="0">
                <a:pos x="36" y="0"/>
              </a:cxn>
              <a:cxn ang="0">
                <a:pos x="36" y="0"/>
              </a:cxn>
              <a:cxn ang="0">
                <a:pos x="0" y="128"/>
              </a:cxn>
              <a:cxn ang="0">
                <a:pos x="8" y="131"/>
              </a:cxn>
              <a:cxn ang="0">
                <a:pos x="44" y="3"/>
              </a:cxn>
              <a:cxn ang="0">
                <a:pos x="45" y="3"/>
              </a:cxn>
              <a:cxn ang="0">
                <a:pos x="44" y="3"/>
              </a:cxn>
              <a:cxn ang="0">
                <a:pos x="45" y="3"/>
              </a:cxn>
              <a:cxn ang="0">
                <a:pos x="36" y="0"/>
              </a:cxn>
            </a:cxnLst>
            <a:rect l="0" t="0" r="r" b="b"/>
            <a:pathLst>
              <a:path w="46" h="132">
                <a:moveTo>
                  <a:pt x="36" y="0"/>
                </a:moveTo>
                <a:lnTo>
                  <a:pt x="36" y="0"/>
                </a:lnTo>
                <a:lnTo>
                  <a:pt x="0" y="128"/>
                </a:lnTo>
                <a:lnTo>
                  <a:pt x="8" y="131"/>
                </a:lnTo>
                <a:lnTo>
                  <a:pt x="44" y="3"/>
                </a:lnTo>
                <a:lnTo>
                  <a:pt x="45" y="3"/>
                </a:lnTo>
                <a:lnTo>
                  <a:pt x="44" y="3"/>
                </a:lnTo>
                <a:lnTo>
                  <a:pt x="45" y="3"/>
                </a:lnTo>
                <a:lnTo>
                  <a:pt x="3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88" name="Freeform 116"/>
          <p:cNvSpPr>
            <a:spLocks/>
          </p:cNvSpPr>
          <p:nvPr/>
        </p:nvSpPr>
        <p:spPr bwMode="auto">
          <a:xfrm>
            <a:off x="3154363" y="4202113"/>
            <a:ext cx="60325" cy="209550"/>
          </a:xfrm>
          <a:custGeom>
            <a:avLst/>
            <a:gdLst/>
            <a:ahLst/>
            <a:cxnLst>
              <a:cxn ang="0">
                <a:pos x="28" y="1"/>
              </a:cxn>
              <a:cxn ang="0">
                <a:pos x="28" y="0"/>
              </a:cxn>
              <a:cxn ang="0">
                <a:pos x="0" y="128"/>
              </a:cxn>
              <a:cxn ang="0">
                <a:pos x="9" y="131"/>
              </a:cxn>
              <a:cxn ang="0">
                <a:pos x="37" y="4"/>
              </a:cxn>
              <a:cxn ang="0">
                <a:pos x="37" y="3"/>
              </a:cxn>
              <a:cxn ang="0">
                <a:pos x="37" y="4"/>
              </a:cxn>
              <a:cxn ang="0">
                <a:pos x="37" y="3"/>
              </a:cxn>
              <a:cxn ang="0">
                <a:pos x="28" y="1"/>
              </a:cxn>
            </a:cxnLst>
            <a:rect l="0" t="0" r="r" b="b"/>
            <a:pathLst>
              <a:path w="38" h="132">
                <a:moveTo>
                  <a:pt x="28" y="1"/>
                </a:moveTo>
                <a:lnTo>
                  <a:pt x="28" y="0"/>
                </a:lnTo>
                <a:lnTo>
                  <a:pt x="0" y="128"/>
                </a:lnTo>
                <a:lnTo>
                  <a:pt x="9" y="131"/>
                </a:lnTo>
                <a:lnTo>
                  <a:pt x="37" y="4"/>
                </a:lnTo>
                <a:lnTo>
                  <a:pt x="37" y="3"/>
                </a:lnTo>
                <a:lnTo>
                  <a:pt x="37" y="4"/>
                </a:lnTo>
                <a:lnTo>
                  <a:pt x="37" y="3"/>
                </a:lnTo>
                <a:lnTo>
                  <a:pt x="28"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89" name="Freeform 117"/>
          <p:cNvSpPr>
            <a:spLocks/>
          </p:cNvSpPr>
          <p:nvPr/>
        </p:nvSpPr>
        <p:spPr bwMode="auto">
          <a:xfrm>
            <a:off x="3205163" y="3987800"/>
            <a:ext cx="46037" cy="211138"/>
          </a:xfrm>
          <a:custGeom>
            <a:avLst/>
            <a:gdLst/>
            <a:ahLst/>
            <a:cxnLst>
              <a:cxn ang="0">
                <a:pos x="19" y="0"/>
              </a:cxn>
              <a:cxn ang="0">
                <a:pos x="19" y="0"/>
              </a:cxn>
              <a:cxn ang="0">
                <a:pos x="0" y="130"/>
              </a:cxn>
              <a:cxn ang="0">
                <a:pos x="9" y="132"/>
              </a:cxn>
              <a:cxn ang="0">
                <a:pos x="28" y="2"/>
              </a:cxn>
              <a:cxn ang="0">
                <a:pos x="28" y="1"/>
              </a:cxn>
              <a:cxn ang="0">
                <a:pos x="28" y="2"/>
              </a:cxn>
              <a:cxn ang="0">
                <a:pos x="28" y="1"/>
              </a:cxn>
              <a:cxn ang="0">
                <a:pos x="19" y="0"/>
              </a:cxn>
            </a:cxnLst>
            <a:rect l="0" t="0" r="r" b="b"/>
            <a:pathLst>
              <a:path w="29" h="133">
                <a:moveTo>
                  <a:pt x="19" y="0"/>
                </a:moveTo>
                <a:lnTo>
                  <a:pt x="19" y="0"/>
                </a:lnTo>
                <a:lnTo>
                  <a:pt x="0" y="130"/>
                </a:lnTo>
                <a:lnTo>
                  <a:pt x="9" y="132"/>
                </a:lnTo>
                <a:lnTo>
                  <a:pt x="28" y="2"/>
                </a:lnTo>
                <a:lnTo>
                  <a:pt x="28" y="1"/>
                </a:lnTo>
                <a:lnTo>
                  <a:pt x="28" y="2"/>
                </a:lnTo>
                <a:lnTo>
                  <a:pt x="28" y="1"/>
                </a:lnTo>
                <a:lnTo>
                  <a:pt x="1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90" name="Freeform 118"/>
          <p:cNvSpPr>
            <a:spLocks/>
          </p:cNvSpPr>
          <p:nvPr/>
        </p:nvSpPr>
        <p:spPr bwMode="auto">
          <a:xfrm>
            <a:off x="3241675" y="3775075"/>
            <a:ext cx="34925" cy="206375"/>
          </a:xfrm>
          <a:custGeom>
            <a:avLst/>
            <a:gdLst/>
            <a:ahLst/>
            <a:cxnLst>
              <a:cxn ang="0">
                <a:pos x="13" y="0"/>
              </a:cxn>
              <a:cxn ang="0">
                <a:pos x="13" y="0"/>
              </a:cxn>
              <a:cxn ang="0">
                <a:pos x="0" y="128"/>
              </a:cxn>
              <a:cxn ang="0">
                <a:pos x="8" y="129"/>
              </a:cxn>
              <a:cxn ang="0">
                <a:pos x="21" y="1"/>
              </a:cxn>
              <a:cxn ang="0">
                <a:pos x="13" y="0"/>
              </a:cxn>
            </a:cxnLst>
            <a:rect l="0" t="0" r="r" b="b"/>
            <a:pathLst>
              <a:path w="22" h="130">
                <a:moveTo>
                  <a:pt x="13" y="0"/>
                </a:moveTo>
                <a:lnTo>
                  <a:pt x="13" y="0"/>
                </a:lnTo>
                <a:lnTo>
                  <a:pt x="0" y="128"/>
                </a:lnTo>
                <a:lnTo>
                  <a:pt x="8" y="129"/>
                </a:lnTo>
                <a:lnTo>
                  <a:pt x="21" y="1"/>
                </a:lnTo>
                <a:lnTo>
                  <a:pt x="1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91" name="Freeform 119"/>
          <p:cNvSpPr>
            <a:spLocks/>
          </p:cNvSpPr>
          <p:nvPr/>
        </p:nvSpPr>
        <p:spPr bwMode="auto">
          <a:xfrm>
            <a:off x="3267075" y="3557588"/>
            <a:ext cx="26988" cy="211137"/>
          </a:xfrm>
          <a:custGeom>
            <a:avLst/>
            <a:gdLst/>
            <a:ahLst/>
            <a:cxnLst>
              <a:cxn ang="0">
                <a:pos x="7" y="0"/>
              </a:cxn>
              <a:cxn ang="0">
                <a:pos x="7" y="0"/>
              </a:cxn>
              <a:cxn ang="0">
                <a:pos x="0" y="131"/>
              </a:cxn>
              <a:cxn ang="0">
                <a:pos x="8" y="132"/>
              </a:cxn>
              <a:cxn ang="0">
                <a:pos x="16" y="1"/>
              </a:cxn>
              <a:cxn ang="0">
                <a:pos x="16" y="0"/>
              </a:cxn>
              <a:cxn ang="0">
                <a:pos x="16" y="1"/>
              </a:cxn>
              <a:cxn ang="0">
                <a:pos x="16" y="0"/>
              </a:cxn>
              <a:cxn ang="0">
                <a:pos x="7" y="0"/>
              </a:cxn>
            </a:cxnLst>
            <a:rect l="0" t="0" r="r" b="b"/>
            <a:pathLst>
              <a:path w="17" h="133">
                <a:moveTo>
                  <a:pt x="7" y="0"/>
                </a:moveTo>
                <a:lnTo>
                  <a:pt x="7" y="0"/>
                </a:lnTo>
                <a:lnTo>
                  <a:pt x="0" y="131"/>
                </a:lnTo>
                <a:lnTo>
                  <a:pt x="8" y="132"/>
                </a:lnTo>
                <a:lnTo>
                  <a:pt x="16" y="1"/>
                </a:lnTo>
                <a:lnTo>
                  <a:pt x="16" y="0"/>
                </a:lnTo>
                <a:lnTo>
                  <a:pt x="16" y="1"/>
                </a:lnTo>
                <a:lnTo>
                  <a:pt x="16" y="0"/>
                </a:lnTo>
                <a:lnTo>
                  <a:pt x="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92" name="Freeform 120"/>
          <p:cNvSpPr>
            <a:spLocks/>
          </p:cNvSpPr>
          <p:nvPr/>
        </p:nvSpPr>
        <p:spPr bwMode="auto">
          <a:xfrm>
            <a:off x="3279775" y="3340100"/>
            <a:ext cx="26988" cy="209550"/>
          </a:xfrm>
          <a:custGeom>
            <a:avLst/>
            <a:gdLst/>
            <a:ahLst/>
            <a:cxnLst>
              <a:cxn ang="0">
                <a:pos x="0" y="1"/>
              </a:cxn>
              <a:cxn ang="0">
                <a:pos x="0" y="0"/>
              </a:cxn>
              <a:cxn ang="0">
                <a:pos x="0" y="131"/>
              </a:cxn>
              <a:cxn ang="0">
                <a:pos x="16" y="131"/>
              </a:cxn>
              <a:cxn ang="0">
                <a:pos x="16" y="0"/>
              </a:cxn>
              <a:cxn ang="0">
                <a:pos x="0" y="1"/>
              </a:cxn>
            </a:cxnLst>
            <a:rect l="0" t="0" r="r" b="b"/>
            <a:pathLst>
              <a:path w="17" h="132">
                <a:moveTo>
                  <a:pt x="0" y="1"/>
                </a:moveTo>
                <a:lnTo>
                  <a:pt x="0" y="0"/>
                </a:lnTo>
                <a:lnTo>
                  <a:pt x="0" y="131"/>
                </a:lnTo>
                <a:lnTo>
                  <a:pt x="16" y="131"/>
                </a:lnTo>
                <a:lnTo>
                  <a:pt x="16"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93" name="Freeform 121"/>
          <p:cNvSpPr>
            <a:spLocks/>
          </p:cNvSpPr>
          <p:nvPr/>
        </p:nvSpPr>
        <p:spPr bwMode="auto">
          <a:xfrm>
            <a:off x="3267075" y="3121025"/>
            <a:ext cx="26988" cy="212725"/>
          </a:xfrm>
          <a:custGeom>
            <a:avLst/>
            <a:gdLst/>
            <a:ahLst/>
            <a:cxnLst>
              <a:cxn ang="0">
                <a:pos x="0" y="1"/>
              </a:cxn>
              <a:cxn ang="0">
                <a:pos x="0" y="1"/>
              </a:cxn>
              <a:cxn ang="0">
                <a:pos x="7" y="133"/>
              </a:cxn>
              <a:cxn ang="0">
                <a:pos x="16" y="132"/>
              </a:cxn>
              <a:cxn ang="0">
                <a:pos x="8" y="0"/>
              </a:cxn>
              <a:cxn ang="0">
                <a:pos x="0" y="1"/>
              </a:cxn>
            </a:cxnLst>
            <a:rect l="0" t="0" r="r" b="b"/>
            <a:pathLst>
              <a:path w="17" h="134">
                <a:moveTo>
                  <a:pt x="0" y="1"/>
                </a:moveTo>
                <a:lnTo>
                  <a:pt x="0" y="1"/>
                </a:lnTo>
                <a:lnTo>
                  <a:pt x="7" y="133"/>
                </a:lnTo>
                <a:lnTo>
                  <a:pt x="16" y="132"/>
                </a:lnTo>
                <a:lnTo>
                  <a:pt x="8"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94" name="Freeform 122"/>
          <p:cNvSpPr>
            <a:spLocks/>
          </p:cNvSpPr>
          <p:nvPr/>
        </p:nvSpPr>
        <p:spPr bwMode="auto">
          <a:xfrm>
            <a:off x="3241675" y="2900363"/>
            <a:ext cx="34925" cy="214312"/>
          </a:xfrm>
          <a:custGeom>
            <a:avLst/>
            <a:gdLst/>
            <a:ahLst/>
            <a:cxnLst>
              <a:cxn ang="0">
                <a:pos x="0" y="2"/>
              </a:cxn>
              <a:cxn ang="0">
                <a:pos x="0" y="2"/>
              </a:cxn>
              <a:cxn ang="0">
                <a:pos x="13" y="134"/>
              </a:cxn>
              <a:cxn ang="0">
                <a:pos x="21" y="133"/>
              </a:cxn>
              <a:cxn ang="0">
                <a:pos x="8" y="1"/>
              </a:cxn>
              <a:cxn ang="0">
                <a:pos x="8" y="0"/>
              </a:cxn>
              <a:cxn ang="0">
                <a:pos x="8" y="1"/>
              </a:cxn>
              <a:cxn ang="0">
                <a:pos x="8" y="0"/>
              </a:cxn>
              <a:cxn ang="0">
                <a:pos x="0" y="2"/>
              </a:cxn>
            </a:cxnLst>
            <a:rect l="0" t="0" r="r" b="b"/>
            <a:pathLst>
              <a:path w="22" h="135">
                <a:moveTo>
                  <a:pt x="0" y="2"/>
                </a:moveTo>
                <a:lnTo>
                  <a:pt x="0" y="2"/>
                </a:lnTo>
                <a:lnTo>
                  <a:pt x="13" y="134"/>
                </a:lnTo>
                <a:lnTo>
                  <a:pt x="21" y="133"/>
                </a:lnTo>
                <a:lnTo>
                  <a:pt x="8" y="1"/>
                </a:lnTo>
                <a:lnTo>
                  <a:pt x="8" y="0"/>
                </a:lnTo>
                <a:lnTo>
                  <a:pt x="8" y="1"/>
                </a:lnTo>
                <a:lnTo>
                  <a:pt x="8"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95" name="Freeform 123"/>
          <p:cNvSpPr>
            <a:spLocks/>
          </p:cNvSpPr>
          <p:nvPr/>
        </p:nvSpPr>
        <p:spPr bwMode="auto">
          <a:xfrm>
            <a:off x="3205163" y="2681288"/>
            <a:ext cx="46037" cy="214312"/>
          </a:xfrm>
          <a:custGeom>
            <a:avLst/>
            <a:gdLst/>
            <a:ahLst/>
            <a:cxnLst>
              <a:cxn ang="0">
                <a:pos x="0" y="3"/>
              </a:cxn>
              <a:cxn ang="0">
                <a:pos x="0" y="3"/>
              </a:cxn>
              <a:cxn ang="0">
                <a:pos x="19" y="134"/>
              </a:cxn>
              <a:cxn ang="0">
                <a:pos x="28" y="132"/>
              </a:cxn>
              <a:cxn ang="0">
                <a:pos x="9" y="0"/>
              </a:cxn>
              <a:cxn ang="0">
                <a:pos x="0" y="3"/>
              </a:cxn>
            </a:cxnLst>
            <a:rect l="0" t="0" r="r" b="b"/>
            <a:pathLst>
              <a:path w="29" h="135">
                <a:moveTo>
                  <a:pt x="0" y="3"/>
                </a:moveTo>
                <a:lnTo>
                  <a:pt x="0" y="3"/>
                </a:lnTo>
                <a:lnTo>
                  <a:pt x="19" y="134"/>
                </a:lnTo>
                <a:lnTo>
                  <a:pt x="28" y="132"/>
                </a:lnTo>
                <a:lnTo>
                  <a:pt x="9" y="0"/>
                </a:lnTo>
                <a:lnTo>
                  <a:pt x="0"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96" name="Freeform 124"/>
          <p:cNvSpPr>
            <a:spLocks/>
          </p:cNvSpPr>
          <p:nvPr/>
        </p:nvSpPr>
        <p:spPr bwMode="auto">
          <a:xfrm>
            <a:off x="3154363" y="2459038"/>
            <a:ext cx="60325" cy="219075"/>
          </a:xfrm>
          <a:custGeom>
            <a:avLst/>
            <a:gdLst/>
            <a:ahLst/>
            <a:cxnLst>
              <a:cxn ang="0">
                <a:pos x="1" y="3"/>
              </a:cxn>
              <a:cxn ang="0">
                <a:pos x="0" y="3"/>
              </a:cxn>
              <a:cxn ang="0">
                <a:pos x="28" y="137"/>
              </a:cxn>
              <a:cxn ang="0">
                <a:pos x="37" y="134"/>
              </a:cxn>
              <a:cxn ang="0">
                <a:pos x="9" y="0"/>
              </a:cxn>
              <a:cxn ang="0">
                <a:pos x="8" y="0"/>
              </a:cxn>
              <a:cxn ang="0">
                <a:pos x="9" y="0"/>
              </a:cxn>
              <a:cxn ang="0">
                <a:pos x="8" y="0"/>
              </a:cxn>
              <a:cxn ang="0">
                <a:pos x="1" y="3"/>
              </a:cxn>
            </a:cxnLst>
            <a:rect l="0" t="0" r="r" b="b"/>
            <a:pathLst>
              <a:path w="38" h="138">
                <a:moveTo>
                  <a:pt x="1" y="3"/>
                </a:moveTo>
                <a:lnTo>
                  <a:pt x="0" y="3"/>
                </a:lnTo>
                <a:lnTo>
                  <a:pt x="28" y="137"/>
                </a:lnTo>
                <a:lnTo>
                  <a:pt x="37" y="134"/>
                </a:lnTo>
                <a:lnTo>
                  <a:pt x="9" y="0"/>
                </a:lnTo>
                <a:lnTo>
                  <a:pt x="8" y="0"/>
                </a:lnTo>
                <a:lnTo>
                  <a:pt x="9" y="0"/>
                </a:lnTo>
                <a:lnTo>
                  <a:pt x="8" y="0"/>
                </a:lnTo>
                <a:lnTo>
                  <a:pt x="1"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97" name="Freeform 125"/>
          <p:cNvSpPr>
            <a:spLocks/>
          </p:cNvSpPr>
          <p:nvPr/>
        </p:nvSpPr>
        <p:spPr bwMode="auto">
          <a:xfrm>
            <a:off x="3090863" y="2235200"/>
            <a:ext cx="71437" cy="220663"/>
          </a:xfrm>
          <a:custGeom>
            <a:avLst/>
            <a:gdLst/>
            <a:ahLst/>
            <a:cxnLst>
              <a:cxn ang="0">
                <a:pos x="0" y="5"/>
              </a:cxn>
              <a:cxn ang="0">
                <a:pos x="0" y="5"/>
              </a:cxn>
              <a:cxn ang="0">
                <a:pos x="36" y="138"/>
              </a:cxn>
              <a:cxn ang="0">
                <a:pos x="44" y="135"/>
              </a:cxn>
              <a:cxn ang="0">
                <a:pos x="8" y="1"/>
              </a:cxn>
              <a:cxn ang="0">
                <a:pos x="8" y="0"/>
              </a:cxn>
              <a:cxn ang="0">
                <a:pos x="8" y="1"/>
              </a:cxn>
              <a:cxn ang="0">
                <a:pos x="8" y="0"/>
              </a:cxn>
              <a:cxn ang="0">
                <a:pos x="0" y="5"/>
              </a:cxn>
            </a:cxnLst>
            <a:rect l="0" t="0" r="r" b="b"/>
            <a:pathLst>
              <a:path w="45" h="139">
                <a:moveTo>
                  <a:pt x="0" y="5"/>
                </a:moveTo>
                <a:lnTo>
                  <a:pt x="0" y="5"/>
                </a:lnTo>
                <a:lnTo>
                  <a:pt x="36" y="138"/>
                </a:lnTo>
                <a:lnTo>
                  <a:pt x="44" y="135"/>
                </a:lnTo>
                <a:lnTo>
                  <a:pt x="8" y="1"/>
                </a:lnTo>
                <a:lnTo>
                  <a:pt x="8" y="0"/>
                </a:lnTo>
                <a:lnTo>
                  <a:pt x="8" y="1"/>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98" name="Freeform 126"/>
          <p:cNvSpPr>
            <a:spLocks/>
          </p:cNvSpPr>
          <p:nvPr/>
        </p:nvSpPr>
        <p:spPr bwMode="auto">
          <a:xfrm>
            <a:off x="3013075" y="2011363"/>
            <a:ext cx="84138" cy="223837"/>
          </a:xfrm>
          <a:custGeom>
            <a:avLst/>
            <a:gdLst/>
            <a:ahLst/>
            <a:cxnLst>
              <a:cxn ang="0">
                <a:pos x="0" y="5"/>
              </a:cxn>
              <a:cxn ang="0">
                <a:pos x="0" y="5"/>
              </a:cxn>
              <a:cxn ang="0">
                <a:pos x="44" y="140"/>
              </a:cxn>
              <a:cxn ang="0">
                <a:pos x="52" y="135"/>
              </a:cxn>
              <a:cxn ang="0">
                <a:pos x="8" y="0"/>
              </a:cxn>
              <a:cxn ang="0">
                <a:pos x="0" y="5"/>
              </a:cxn>
            </a:cxnLst>
            <a:rect l="0" t="0" r="r" b="b"/>
            <a:pathLst>
              <a:path w="53" h="141">
                <a:moveTo>
                  <a:pt x="0" y="5"/>
                </a:moveTo>
                <a:lnTo>
                  <a:pt x="0" y="5"/>
                </a:lnTo>
                <a:lnTo>
                  <a:pt x="44" y="140"/>
                </a:lnTo>
                <a:lnTo>
                  <a:pt x="52" y="135"/>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199" name="Freeform 127"/>
          <p:cNvSpPr>
            <a:spLocks/>
          </p:cNvSpPr>
          <p:nvPr/>
        </p:nvSpPr>
        <p:spPr bwMode="auto">
          <a:xfrm>
            <a:off x="2922588" y="1787525"/>
            <a:ext cx="96837" cy="223838"/>
          </a:xfrm>
          <a:custGeom>
            <a:avLst/>
            <a:gdLst/>
            <a:ahLst/>
            <a:cxnLst>
              <a:cxn ang="0">
                <a:pos x="0" y="5"/>
              </a:cxn>
              <a:cxn ang="0">
                <a:pos x="0" y="5"/>
              </a:cxn>
              <a:cxn ang="0">
                <a:pos x="52" y="140"/>
              </a:cxn>
              <a:cxn ang="0">
                <a:pos x="60" y="135"/>
              </a:cxn>
              <a:cxn ang="0">
                <a:pos x="8" y="0"/>
              </a:cxn>
              <a:cxn ang="0">
                <a:pos x="0" y="5"/>
              </a:cxn>
            </a:cxnLst>
            <a:rect l="0" t="0" r="r" b="b"/>
            <a:pathLst>
              <a:path w="61" h="141">
                <a:moveTo>
                  <a:pt x="0" y="5"/>
                </a:moveTo>
                <a:lnTo>
                  <a:pt x="0" y="5"/>
                </a:lnTo>
                <a:lnTo>
                  <a:pt x="52" y="140"/>
                </a:lnTo>
                <a:lnTo>
                  <a:pt x="60" y="135"/>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00" name="Freeform 128"/>
          <p:cNvSpPr>
            <a:spLocks/>
          </p:cNvSpPr>
          <p:nvPr/>
        </p:nvSpPr>
        <p:spPr bwMode="auto">
          <a:xfrm>
            <a:off x="2820988" y="1562100"/>
            <a:ext cx="107950" cy="225425"/>
          </a:xfrm>
          <a:custGeom>
            <a:avLst/>
            <a:gdLst/>
            <a:ahLst/>
            <a:cxnLst>
              <a:cxn ang="0">
                <a:pos x="4" y="2"/>
              </a:cxn>
              <a:cxn ang="0">
                <a:pos x="0" y="4"/>
              </a:cxn>
              <a:cxn ang="0">
                <a:pos x="59" y="141"/>
              </a:cxn>
              <a:cxn ang="0">
                <a:pos x="67" y="136"/>
              </a:cxn>
              <a:cxn ang="0">
                <a:pos x="8" y="0"/>
              </a:cxn>
              <a:cxn ang="0">
                <a:pos x="4" y="2"/>
              </a:cxn>
            </a:cxnLst>
            <a:rect l="0" t="0" r="r" b="b"/>
            <a:pathLst>
              <a:path w="68" h="142">
                <a:moveTo>
                  <a:pt x="4" y="2"/>
                </a:moveTo>
                <a:lnTo>
                  <a:pt x="0" y="4"/>
                </a:lnTo>
                <a:lnTo>
                  <a:pt x="59" y="141"/>
                </a:lnTo>
                <a:lnTo>
                  <a:pt x="67" y="136"/>
                </a:lnTo>
                <a:lnTo>
                  <a:pt x="8" y="0"/>
                </a:lnTo>
                <a:lnTo>
                  <a:pt x="4"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01" name="Freeform 129"/>
          <p:cNvSpPr>
            <a:spLocks/>
          </p:cNvSpPr>
          <p:nvPr/>
        </p:nvSpPr>
        <p:spPr bwMode="auto">
          <a:xfrm>
            <a:off x="2844800" y="5199063"/>
            <a:ext cx="115888" cy="52387"/>
          </a:xfrm>
          <a:custGeom>
            <a:avLst/>
            <a:gdLst/>
            <a:ahLst/>
            <a:cxnLst>
              <a:cxn ang="0">
                <a:pos x="69" y="0"/>
              </a:cxn>
              <a:cxn ang="0">
                <a:pos x="69" y="0"/>
              </a:cxn>
              <a:cxn ang="0">
                <a:pos x="0" y="22"/>
              </a:cxn>
              <a:cxn ang="0">
                <a:pos x="2" y="32"/>
              </a:cxn>
              <a:cxn ang="0">
                <a:pos x="72" y="9"/>
              </a:cxn>
              <a:cxn ang="0">
                <a:pos x="69" y="0"/>
              </a:cxn>
            </a:cxnLst>
            <a:rect l="0" t="0" r="r" b="b"/>
            <a:pathLst>
              <a:path w="73" h="33">
                <a:moveTo>
                  <a:pt x="69" y="0"/>
                </a:moveTo>
                <a:lnTo>
                  <a:pt x="69" y="0"/>
                </a:lnTo>
                <a:lnTo>
                  <a:pt x="0" y="22"/>
                </a:lnTo>
                <a:lnTo>
                  <a:pt x="2" y="32"/>
                </a:lnTo>
                <a:lnTo>
                  <a:pt x="72" y="9"/>
                </a:lnTo>
                <a:lnTo>
                  <a:pt x="6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02" name="Freeform 130"/>
          <p:cNvSpPr>
            <a:spLocks/>
          </p:cNvSpPr>
          <p:nvPr/>
        </p:nvSpPr>
        <p:spPr bwMode="auto">
          <a:xfrm>
            <a:off x="2962275" y="5153025"/>
            <a:ext cx="109538" cy="55563"/>
          </a:xfrm>
          <a:custGeom>
            <a:avLst/>
            <a:gdLst/>
            <a:ahLst/>
            <a:cxnLst>
              <a:cxn ang="0">
                <a:pos x="64" y="0"/>
              </a:cxn>
              <a:cxn ang="0">
                <a:pos x="65" y="0"/>
              </a:cxn>
              <a:cxn ang="0">
                <a:pos x="0" y="25"/>
              </a:cxn>
              <a:cxn ang="0">
                <a:pos x="3" y="34"/>
              </a:cxn>
              <a:cxn ang="0">
                <a:pos x="67" y="9"/>
              </a:cxn>
              <a:cxn ang="0">
                <a:pos x="68" y="9"/>
              </a:cxn>
              <a:cxn ang="0">
                <a:pos x="67" y="9"/>
              </a:cxn>
              <a:cxn ang="0">
                <a:pos x="68" y="9"/>
              </a:cxn>
              <a:cxn ang="0">
                <a:pos x="64" y="0"/>
              </a:cxn>
            </a:cxnLst>
            <a:rect l="0" t="0" r="r" b="b"/>
            <a:pathLst>
              <a:path w="69" h="35">
                <a:moveTo>
                  <a:pt x="64" y="0"/>
                </a:moveTo>
                <a:lnTo>
                  <a:pt x="65" y="0"/>
                </a:lnTo>
                <a:lnTo>
                  <a:pt x="0" y="25"/>
                </a:lnTo>
                <a:lnTo>
                  <a:pt x="3" y="34"/>
                </a:lnTo>
                <a:lnTo>
                  <a:pt x="67" y="9"/>
                </a:lnTo>
                <a:lnTo>
                  <a:pt x="68" y="9"/>
                </a:lnTo>
                <a:lnTo>
                  <a:pt x="67" y="9"/>
                </a:lnTo>
                <a:lnTo>
                  <a:pt x="68" y="9"/>
                </a:lnTo>
                <a:lnTo>
                  <a:pt x="6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03" name="Freeform 131"/>
          <p:cNvSpPr>
            <a:spLocks/>
          </p:cNvSpPr>
          <p:nvPr/>
        </p:nvSpPr>
        <p:spPr bwMode="auto">
          <a:xfrm>
            <a:off x="3071813" y="5103813"/>
            <a:ext cx="107950" cy="57150"/>
          </a:xfrm>
          <a:custGeom>
            <a:avLst/>
            <a:gdLst/>
            <a:ahLst/>
            <a:cxnLst>
              <a:cxn ang="0">
                <a:pos x="62" y="0"/>
              </a:cxn>
              <a:cxn ang="0">
                <a:pos x="63" y="0"/>
              </a:cxn>
              <a:cxn ang="0">
                <a:pos x="0" y="26"/>
              </a:cxn>
              <a:cxn ang="0">
                <a:pos x="4" y="35"/>
              </a:cxn>
              <a:cxn ang="0">
                <a:pos x="67" y="9"/>
              </a:cxn>
              <a:cxn ang="0">
                <a:pos x="62" y="0"/>
              </a:cxn>
            </a:cxnLst>
            <a:rect l="0" t="0" r="r" b="b"/>
            <a:pathLst>
              <a:path w="68" h="36">
                <a:moveTo>
                  <a:pt x="62" y="0"/>
                </a:moveTo>
                <a:lnTo>
                  <a:pt x="63" y="0"/>
                </a:lnTo>
                <a:lnTo>
                  <a:pt x="0" y="26"/>
                </a:lnTo>
                <a:lnTo>
                  <a:pt x="4" y="35"/>
                </a:lnTo>
                <a:lnTo>
                  <a:pt x="67" y="9"/>
                </a:lnTo>
                <a:lnTo>
                  <a:pt x="6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04" name="Freeform 132"/>
          <p:cNvSpPr>
            <a:spLocks/>
          </p:cNvSpPr>
          <p:nvPr/>
        </p:nvSpPr>
        <p:spPr bwMode="auto">
          <a:xfrm>
            <a:off x="3178175" y="5043488"/>
            <a:ext cx="101600" cy="68262"/>
          </a:xfrm>
          <a:custGeom>
            <a:avLst/>
            <a:gdLst/>
            <a:ahLst/>
            <a:cxnLst>
              <a:cxn ang="0">
                <a:pos x="58" y="0"/>
              </a:cxn>
              <a:cxn ang="0">
                <a:pos x="58" y="0"/>
              </a:cxn>
              <a:cxn ang="0">
                <a:pos x="0" y="33"/>
              </a:cxn>
              <a:cxn ang="0">
                <a:pos x="5" y="42"/>
              </a:cxn>
              <a:cxn ang="0">
                <a:pos x="63" y="9"/>
              </a:cxn>
              <a:cxn ang="0">
                <a:pos x="58" y="0"/>
              </a:cxn>
            </a:cxnLst>
            <a:rect l="0" t="0" r="r" b="b"/>
            <a:pathLst>
              <a:path w="64" h="43">
                <a:moveTo>
                  <a:pt x="58" y="0"/>
                </a:moveTo>
                <a:lnTo>
                  <a:pt x="58" y="0"/>
                </a:lnTo>
                <a:lnTo>
                  <a:pt x="0" y="33"/>
                </a:lnTo>
                <a:lnTo>
                  <a:pt x="5" y="42"/>
                </a:lnTo>
                <a:lnTo>
                  <a:pt x="63" y="9"/>
                </a:lnTo>
                <a:lnTo>
                  <a:pt x="5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05" name="Freeform 133"/>
          <p:cNvSpPr>
            <a:spLocks/>
          </p:cNvSpPr>
          <p:nvPr/>
        </p:nvSpPr>
        <p:spPr bwMode="auto">
          <a:xfrm>
            <a:off x="3278188" y="4984750"/>
            <a:ext cx="96837" cy="66675"/>
          </a:xfrm>
          <a:custGeom>
            <a:avLst/>
            <a:gdLst/>
            <a:ahLst/>
            <a:cxnLst>
              <a:cxn ang="0">
                <a:pos x="55" y="1"/>
              </a:cxn>
              <a:cxn ang="0">
                <a:pos x="55" y="0"/>
              </a:cxn>
              <a:cxn ang="0">
                <a:pos x="0" y="32"/>
              </a:cxn>
              <a:cxn ang="0">
                <a:pos x="5" y="41"/>
              </a:cxn>
              <a:cxn ang="0">
                <a:pos x="60" y="9"/>
              </a:cxn>
              <a:cxn ang="0">
                <a:pos x="55" y="1"/>
              </a:cxn>
            </a:cxnLst>
            <a:rect l="0" t="0" r="r" b="b"/>
            <a:pathLst>
              <a:path w="61" h="42">
                <a:moveTo>
                  <a:pt x="55" y="1"/>
                </a:moveTo>
                <a:lnTo>
                  <a:pt x="55" y="0"/>
                </a:lnTo>
                <a:lnTo>
                  <a:pt x="0" y="32"/>
                </a:lnTo>
                <a:lnTo>
                  <a:pt x="5" y="41"/>
                </a:lnTo>
                <a:lnTo>
                  <a:pt x="60" y="9"/>
                </a:lnTo>
                <a:lnTo>
                  <a:pt x="55"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06" name="Freeform 134"/>
          <p:cNvSpPr>
            <a:spLocks/>
          </p:cNvSpPr>
          <p:nvPr/>
        </p:nvSpPr>
        <p:spPr bwMode="auto">
          <a:xfrm>
            <a:off x="3373438" y="4919663"/>
            <a:ext cx="92075" cy="73025"/>
          </a:xfrm>
          <a:custGeom>
            <a:avLst/>
            <a:gdLst/>
            <a:ahLst/>
            <a:cxnLst>
              <a:cxn ang="0">
                <a:pos x="52" y="0"/>
              </a:cxn>
              <a:cxn ang="0">
                <a:pos x="52" y="0"/>
              </a:cxn>
              <a:cxn ang="0">
                <a:pos x="0" y="37"/>
              </a:cxn>
              <a:cxn ang="0">
                <a:pos x="5" y="45"/>
              </a:cxn>
              <a:cxn ang="0">
                <a:pos x="57" y="8"/>
              </a:cxn>
              <a:cxn ang="0">
                <a:pos x="52" y="0"/>
              </a:cxn>
            </a:cxnLst>
            <a:rect l="0" t="0" r="r" b="b"/>
            <a:pathLst>
              <a:path w="58" h="46">
                <a:moveTo>
                  <a:pt x="52" y="0"/>
                </a:moveTo>
                <a:lnTo>
                  <a:pt x="52" y="0"/>
                </a:lnTo>
                <a:lnTo>
                  <a:pt x="0" y="37"/>
                </a:lnTo>
                <a:lnTo>
                  <a:pt x="5" y="45"/>
                </a:lnTo>
                <a:lnTo>
                  <a:pt x="57" y="8"/>
                </a:lnTo>
                <a:lnTo>
                  <a:pt x="5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07" name="Freeform 135"/>
          <p:cNvSpPr>
            <a:spLocks/>
          </p:cNvSpPr>
          <p:nvPr/>
        </p:nvSpPr>
        <p:spPr bwMode="auto">
          <a:xfrm>
            <a:off x="3463925" y="4848225"/>
            <a:ext cx="87313" cy="77788"/>
          </a:xfrm>
          <a:custGeom>
            <a:avLst/>
            <a:gdLst/>
            <a:ahLst/>
            <a:cxnLst>
              <a:cxn ang="0">
                <a:pos x="48" y="0"/>
              </a:cxn>
              <a:cxn ang="0">
                <a:pos x="48" y="0"/>
              </a:cxn>
              <a:cxn ang="0">
                <a:pos x="0" y="40"/>
              </a:cxn>
              <a:cxn ang="0">
                <a:pos x="5" y="48"/>
              </a:cxn>
              <a:cxn ang="0">
                <a:pos x="53" y="8"/>
              </a:cxn>
              <a:cxn ang="0">
                <a:pos x="54" y="7"/>
              </a:cxn>
              <a:cxn ang="0">
                <a:pos x="53" y="8"/>
              </a:cxn>
              <a:cxn ang="0">
                <a:pos x="54" y="7"/>
              </a:cxn>
              <a:cxn ang="0">
                <a:pos x="48" y="0"/>
              </a:cxn>
            </a:cxnLst>
            <a:rect l="0" t="0" r="r" b="b"/>
            <a:pathLst>
              <a:path w="55" h="49">
                <a:moveTo>
                  <a:pt x="48" y="0"/>
                </a:moveTo>
                <a:lnTo>
                  <a:pt x="48" y="0"/>
                </a:lnTo>
                <a:lnTo>
                  <a:pt x="0" y="40"/>
                </a:lnTo>
                <a:lnTo>
                  <a:pt x="5" y="48"/>
                </a:lnTo>
                <a:lnTo>
                  <a:pt x="53" y="8"/>
                </a:lnTo>
                <a:lnTo>
                  <a:pt x="54" y="7"/>
                </a:lnTo>
                <a:lnTo>
                  <a:pt x="53" y="8"/>
                </a:lnTo>
                <a:lnTo>
                  <a:pt x="54" y="7"/>
                </a:lnTo>
                <a:lnTo>
                  <a:pt x="4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08" name="Freeform 136"/>
          <p:cNvSpPr>
            <a:spLocks/>
          </p:cNvSpPr>
          <p:nvPr/>
        </p:nvSpPr>
        <p:spPr bwMode="auto">
          <a:xfrm>
            <a:off x="3548063" y="4770438"/>
            <a:ext cx="80962" cy="82550"/>
          </a:xfrm>
          <a:custGeom>
            <a:avLst/>
            <a:gdLst/>
            <a:ahLst/>
            <a:cxnLst>
              <a:cxn ang="0">
                <a:pos x="44" y="0"/>
              </a:cxn>
              <a:cxn ang="0">
                <a:pos x="44" y="0"/>
              </a:cxn>
              <a:cxn ang="0">
                <a:pos x="0" y="44"/>
              </a:cxn>
              <a:cxn ang="0">
                <a:pos x="6" y="51"/>
              </a:cxn>
              <a:cxn ang="0">
                <a:pos x="50" y="7"/>
              </a:cxn>
              <a:cxn ang="0">
                <a:pos x="44" y="0"/>
              </a:cxn>
            </a:cxnLst>
            <a:rect l="0" t="0" r="r" b="b"/>
            <a:pathLst>
              <a:path w="51" h="52">
                <a:moveTo>
                  <a:pt x="44" y="0"/>
                </a:moveTo>
                <a:lnTo>
                  <a:pt x="44" y="0"/>
                </a:lnTo>
                <a:lnTo>
                  <a:pt x="0" y="44"/>
                </a:lnTo>
                <a:lnTo>
                  <a:pt x="6" y="51"/>
                </a:lnTo>
                <a:lnTo>
                  <a:pt x="50" y="7"/>
                </a:lnTo>
                <a:lnTo>
                  <a:pt x="4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09" name="Freeform 137"/>
          <p:cNvSpPr>
            <a:spLocks/>
          </p:cNvSpPr>
          <p:nvPr/>
        </p:nvSpPr>
        <p:spPr bwMode="auto">
          <a:xfrm>
            <a:off x="3625850" y="4697413"/>
            <a:ext cx="77788" cy="77787"/>
          </a:xfrm>
          <a:custGeom>
            <a:avLst/>
            <a:gdLst/>
            <a:ahLst/>
            <a:cxnLst>
              <a:cxn ang="0">
                <a:pos x="42" y="0"/>
              </a:cxn>
              <a:cxn ang="0">
                <a:pos x="42" y="0"/>
              </a:cxn>
              <a:cxn ang="0">
                <a:pos x="0" y="41"/>
              </a:cxn>
              <a:cxn ang="0">
                <a:pos x="6" y="48"/>
              </a:cxn>
              <a:cxn ang="0">
                <a:pos x="48" y="7"/>
              </a:cxn>
              <a:cxn ang="0">
                <a:pos x="42" y="0"/>
              </a:cxn>
            </a:cxnLst>
            <a:rect l="0" t="0" r="r" b="b"/>
            <a:pathLst>
              <a:path w="49" h="49">
                <a:moveTo>
                  <a:pt x="42" y="0"/>
                </a:moveTo>
                <a:lnTo>
                  <a:pt x="42" y="0"/>
                </a:lnTo>
                <a:lnTo>
                  <a:pt x="0" y="41"/>
                </a:lnTo>
                <a:lnTo>
                  <a:pt x="6" y="48"/>
                </a:lnTo>
                <a:lnTo>
                  <a:pt x="48" y="7"/>
                </a:lnTo>
                <a:lnTo>
                  <a:pt x="4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10" name="Freeform 138"/>
          <p:cNvSpPr>
            <a:spLocks/>
          </p:cNvSpPr>
          <p:nvPr/>
        </p:nvSpPr>
        <p:spPr bwMode="auto">
          <a:xfrm>
            <a:off x="3698875" y="4613275"/>
            <a:ext cx="74613" cy="88900"/>
          </a:xfrm>
          <a:custGeom>
            <a:avLst/>
            <a:gdLst/>
            <a:ahLst/>
            <a:cxnLst>
              <a:cxn ang="0">
                <a:pos x="38" y="1"/>
              </a:cxn>
              <a:cxn ang="0">
                <a:pos x="39" y="0"/>
              </a:cxn>
              <a:cxn ang="0">
                <a:pos x="0" y="48"/>
              </a:cxn>
              <a:cxn ang="0">
                <a:pos x="6" y="55"/>
              </a:cxn>
              <a:cxn ang="0">
                <a:pos x="45" y="7"/>
              </a:cxn>
              <a:cxn ang="0">
                <a:pos x="46" y="7"/>
              </a:cxn>
              <a:cxn ang="0">
                <a:pos x="45" y="7"/>
              </a:cxn>
              <a:cxn ang="0">
                <a:pos x="46" y="7"/>
              </a:cxn>
              <a:cxn ang="0">
                <a:pos x="38" y="1"/>
              </a:cxn>
            </a:cxnLst>
            <a:rect l="0" t="0" r="r" b="b"/>
            <a:pathLst>
              <a:path w="47" h="56">
                <a:moveTo>
                  <a:pt x="38" y="1"/>
                </a:moveTo>
                <a:lnTo>
                  <a:pt x="39" y="0"/>
                </a:lnTo>
                <a:lnTo>
                  <a:pt x="0" y="48"/>
                </a:lnTo>
                <a:lnTo>
                  <a:pt x="6" y="55"/>
                </a:lnTo>
                <a:lnTo>
                  <a:pt x="45" y="7"/>
                </a:lnTo>
                <a:lnTo>
                  <a:pt x="46" y="7"/>
                </a:lnTo>
                <a:lnTo>
                  <a:pt x="45" y="7"/>
                </a:lnTo>
                <a:lnTo>
                  <a:pt x="46" y="7"/>
                </a:lnTo>
                <a:lnTo>
                  <a:pt x="38"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11" name="Freeform 139"/>
          <p:cNvSpPr>
            <a:spLocks/>
          </p:cNvSpPr>
          <p:nvPr/>
        </p:nvSpPr>
        <p:spPr bwMode="auto">
          <a:xfrm>
            <a:off x="3765550" y="4530725"/>
            <a:ext cx="68263" cy="87313"/>
          </a:xfrm>
          <a:custGeom>
            <a:avLst/>
            <a:gdLst/>
            <a:ahLst/>
            <a:cxnLst>
              <a:cxn ang="0">
                <a:pos x="35" y="0"/>
              </a:cxn>
              <a:cxn ang="0">
                <a:pos x="35" y="0"/>
              </a:cxn>
              <a:cxn ang="0">
                <a:pos x="0" y="48"/>
              </a:cxn>
              <a:cxn ang="0">
                <a:pos x="8" y="54"/>
              </a:cxn>
              <a:cxn ang="0">
                <a:pos x="42" y="6"/>
              </a:cxn>
              <a:cxn ang="0">
                <a:pos x="35" y="0"/>
              </a:cxn>
            </a:cxnLst>
            <a:rect l="0" t="0" r="r" b="b"/>
            <a:pathLst>
              <a:path w="43" h="55">
                <a:moveTo>
                  <a:pt x="35" y="0"/>
                </a:moveTo>
                <a:lnTo>
                  <a:pt x="35" y="0"/>
                </a:lnTo>
                <a:lnTo>
                  <a:pt x="0" y="48"/>
                </a:lnTo>
                <a:lnTo>
                  <a:pt x="8" y="54"/>
                </a:lnTo>
                <a:lnTo>
                  <a:pt x="42" y="6"/>
                </a:lnTo>
                <a:lnTo>
                  <a:pt x="3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12" name="Freeform 140"/>
          <p:cNvSpPr>
            <a:spLocks/>
          </p:cNvSpPr>
          <p:nvPr/>
        </p:nvSpPr>
        <p:spPr bwMode="auto">
          <a:xfrm>
            <a:off x="3829050" y="4440238"/>
            <a:ext cx="61913" cy="93662"/>
          </a:xfrm>
          <a:custGeom>
            <a:avLst/>
            <a:gdLst/>
            <a:ahLst/>
            <a:cxnLst>
              <a:cxn ang="0">
                <a:pos x="30" y="1"/>
              </a:cxn>
              <a:cxn ang="0">
                <a:pos x="30" y="0"/>
              </a:cxn>
              <a:cxn ang="0">
                <a:pos x="0" y="52"/>
              </a:cxn>
              <a:cxn ang="0">
                <a:pos x="7" y="58"/>
              </a:cxn>
              <a:cxn ang="0">
                <a:pos x="38" y="6"/>
              </a:cxn>
              <a:cxn ang="0">
                <a:pos x="30" y="1"/>
              </a:cxn>
            </a:cxnLst>
            <a:rect l="0" t="0" r="r" b="b"/>
            <a:pathLst>
              <a:path w="39" h="59">
                <a:moveTo>
                  <a:pt x="30" y="1"/>
                </a:moveTo>
                <a:lnTo>
                  <a:pt x="30" y="0"/>
                </a:lnTo>
                <a:lnTo>
                  <a:pt x="0" y="52"/>
                </a:lnTo>
                <a:lnTo>
                  <a:pt x="7" y="58"/>
                </a:lnTo>
                <a:lnTo>
                  <a:pt x="38" y="6"/>
                </a:lnTo>
                <a:lnTo>
                  <a:pt x="3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13" name="Freeform 141"/>
          <p:cNvSpPr>
            <a:spLocks/>
          </p:cNvSpPr>
          <p:nvPr/>
        </p:nvSpPr>
        <p:spPr bwMode="auto">
          <a:xfrm>
            <a:off x="3883025" y="4351338"/>
            <a:ext cx="60325" cy="92075"/>
          </a:xfrm>
          <a:custGeom>
            <a:avLst/>
            <a:gdLst/>
            <a:ahLst/>
            <a:cxnLst>
              <a:cxn ang="0">
                <a:pos x="29" y="0"/>
              </a:cxn>
              <a:cxn ang="0">
                <a:pos x="29" y="0"/>
              </a:cxn>
              <a:cxn ang="0">
                <a:pos x="0" y="52"/>
              </a:cxn>
              <a:cxn ang="0">
                <a:pos x="8" y="57"/>
              </a:cxn>
              <a:cxn ang="0">
                <a:pos x="36" y="5"/>
              </a:cxn>
              <a:cxn ang="0">
                <a:pos x="37" y="5"/>
              </a:cxn>
              <a:cxn ang="0">
                <a:pos x="36" y="5"/>
              </a:cxn>
              <a:cxn ang="0">
                <a:pos x="37" y="5"/>
              </a:cxn>
              <a:cxn ang="0">
                <a:pos x="29" y="0"/>
              </a:cxn>
            </a:cxnLst>
            <a:rect l="0" t="0" r="r" b="b"/>
            <a:pathLst>
              <a:path w="38" h="58">
                <a:moveTo>
                  <a:pt x="29" y="0"/>
                </a:moveTo>
                <a:lnTo>
                  <a:pt x="29" y="0"/>
                </a:lnTo>
                <a:lnTo>
                  <a:pt x="0" y="52"/>
                </a:lnTo>
                <a:lnTo>
                  <a:pt x="8" y="57"/>
                </a:lnTo>
                <a:lnTo>
                  <a:pt x="36" y="5"/>
                </a:lnTo>
                <a:lnTo>
                  <a:pt x="37" y="5"/>
                </a:lnTo>
                <a:lnTo>
                  <a:pt x="36" y="5"/>
                </a:lnTo>
                <a:lnTo>
                  <a:pt x="37" y="5"/>
                </a:lnTo>
                <a:lnTo>
                  <a:pt x="2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14" name="Freeform 142"/>
          <p:cNvSpPr>
            <a:spLocks/>
          </p:cNvSpPr>
          <p:nvPr/>
        </p:nvSpPr>
        <p:spPr bwMode="auto">
          <a:xfrm>
            <a:off x="3935413" y="4259263"/>
            <a:ext cx="53975" cy="93662"/>
          </a:xfrm>
          <a:custGeom>
            <a:avLst/>
            <a:gdLst/>
            <a:ahLst/>
            <a:cxnLst>
              <a:cxn ang="0">
                <a:pos x="25" y="0"/>
              </a:cxn>
              <a:cxn ang="0">
                <a:pos x="25" y="0"/>
              </a:cxn>
              <a:cxn ang="0">
                <a:pos x="0" y="53"/>
              </a:cxn>
              <a:cxn ang="0">
                <a:pos x="8" y="58"/>
              </a:cxn>
              <a:cxn ang="0">
                <a:pos x="33" y="5"/>
              </a:cxn>
              <a:cxn ang="0">
                <a:pos x="25" y="0"/>
              </a:cxn>
            </a:cxnLst>
            <a:rect l="0" t="0" r="r" b="b"/>
            <a:pathLst>
              <a:path w="34" h="59">
                <a:moveTo>
                  <a:pt x="25" y="0"/>
                </a:moveTo>
                <a:lnTo>
                  <a:pt x="25" y="0"/>
                </a:lnTo>
                <a:lnTo>
                  <a:pt x="0" y="53"/>
                </a:lnTo>
                <a:lnTo>
                  <a:pt x="8" y="58"/>
                </a:lnTo>
                <a:lnTo>
                  <a:pt x="33" y="5"/>
                </a:lnTo>
                <a:lnTo>
                  <a:pt x="2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15" name="Freeform 143"/>
          <p:cNvSpPr>
            <a:spLocks/>
          </p:cNvSpPr>
          <p:nvPr/>
        </p:nvSpPr>
        <p:spPr bwMode="auto">
          <a:xfrm>
            <a:off x="3981450" y="4165600"/>
            <a:ext cx="50800" cy="95250"/>
          </a:xfrm>
          <a:custGeom>
            <a:avLst/>
            <a:gdLst/>
            <a:ahLst/>
            <a:cxnLst>
              <a:cxn ang="0">
                <a:pos x="23" y="1"/>
              </a:cxn>
              <a:cxn ang="0">
                <a:pos x="23" y="0"/>
              </a:cxn>
              <a:cxn ang="0">
                <a:pos x="0" y="54"/>
              </a:cxn>
              <a:cxn ang="0">
                <a:pos x="8" y="59"/>
              </a:cxn>
              <a:cxn ang="0">
                <a:pos x="31" y="5"/>
              </a:cxn>
              <a:cxn ang="0">
                <a:pos x="31" y="5"/>
              </a:cxn>
              <a:cxn ang="0">
                <a:pos x="31" y="5"/>
              </a:cxn>
              <a:cxn ang="0">
                <a:pos x="31" y="5"/>
              </a:cxn>
              <a:cxn ang="0">
                <a:pos x="23" y="1"/>
              </a:cxn>
            </a:cxnLst>
            <a:rect l="0" t="0" r="r" b="b"/>
            <a:pathLst>
              <a:path w="32" h="60">
                <a:moveTo>
                  <a:pt x="23" y="1"/>
                </a:moveTo>
                <a:lnTo>
                  <a:pt x="23" y="0"/>
                </a:lnTo>
                <a:lnTo>
                  <a:pt x="0" y="54"/>
                </a:lnTo>
                <a:lnTo>
                  <a:pt x="8" y="59"/>
                </a:lnTo>
                <a:lnTo>
                  <a:pt x="31" y="5"/>
                </a:lnTo>
                <a:lnTo>
                  <a:pt x="31" y="5"/>
                </a:lnTo>
                <a:lnTo>
                  <a:pt x="31" y="5"/>
                </a:lnTo>
                <a:lnTo>
                  <a:pt x="31" y="5"/>
                </a:lnTo>
                <a:lnTo>
                  <a:pt x="23"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16" name="Freeform 144"/>
          <p:cNvSpPr>
            <a:spLocks/>
          </p:cNvSpPr>
          <p:nvPr/>
        </p:nvSpPr>
        <p:spPr bwMode="auto">
          <a:xfrm>
            <a:off x="4022725" y="4067175"/>
            <a:ext cx="46038" cy="98425"/>
          </a:xfrm>
          <a:custGeom>
            <a:avLst/>
            <a:gdLst/>
            <a:ahLst/>
            <a:cxnLst>
              <a:cxn ang="0">
                <a:pos x="19" y="1"/>
              </a:cxn>
              <a:cxn ang="0">
                <a:pos x="20" y="0"/>
              </a:cxn>
              <a:cxn ang="0">
                <a:pos x="0" y="57"/>
              </a:cxn>
              <a:cxn ang="0">
                <a:pos x="8" y="61"/>
              </a:cxn>
              <a:cxn ang="0">
                <a:pos x="27" y="5"/>
              </a:cxn>
              <a:cxn ang="0">
                <a:pos x="28" y="4"/>
              </a:cxn>
              <a:cxn ang="0">
                <a:pos x="27" y="5"/>
              </a:cxn>
              <a:cxn ang="0">
                <a:pos x="27" y="4"/>
              </a:cxn>
              <a:cxn ang="0">
                <a:pos x="28" y="4"/>
              </a:cxn>
              <a:cxn ang="0">
                <a:pos x="19" y="1"/>
              </a:cxn>
            </a:cxnLst>
            <a:rect l="0" t="0" r="r" b="b"/>
            <a:pathLst>
              <a:path w="29" h="62">
                <a:moveTo>
                  <a:pt x="19" y="1"/>
                </a:moveTo>
                <a:lnTo>
                  <a:pt x="20" y="0"/>
                </a:lnTo>
                <a:lnTo>
                  <a:pt x="0" y="57"/>
                </a:lnTo>
                <a:lnTo>
                  <a:pt x="8" y="61"/>
                </a:lnTo>
                <a:lnTo>
                  <a:pt x="27" y="5"/>
                </a:lnTo>
                <a:lnTo>
                  <a:pt x="28" y="4"/>
                </a:lnTo>
                <a:lnTo>
                  <a:pt x="27" y="5"/>
                </a:lnTo>
                <a:lnTo>
                  <a:pt x="27" y="4"/>
                </a:lnTo>
                <a:lnTo>
                  <a:pt x="28" y="4"/>
                </a:lnTo>
                <a:lnTo>
                  <a:pt x="19"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17" name="Freeform 145"/>
          <p:cNvSpPr>
            <a:spLocks/>
          </p:cNvSpPr>
          <p:nvPr/>
        </p:nvSpPr>
        <p:spPr bwMode="auto">
          <a:xfrm>
            <a:off x="4057650" y="3968750"/>
            <a:ext cx="38100" cy="96838"/>
          </a:xfrm>
          <a:custGeom>
            <a:avLst/>
            <a:gdLst/>
            <a:ahLst/>
            <a:cxnLst>
              <a:cxn ang="0">
                <a:pos x="15" y="0"/>
              </a:cxn>
              <a:cxn ang="0">
                <a:pos x="15" y="0"/>
              </a:cxn>
              <a:cxn ang="0">
                <a:pos x="0" y="57"/>
              </a:cxn>
              <a:cxn ang="0">
                <a:pos x="9" y="60"/>
              </a:cxn>
              <a:cxn ang="0">
                <a:pos x="23" y="4"/>
              </a:cxn>
              <a:cxn ang="0">
                <a:pos x="15" y="0"/>
              </a:cxn>
            </a:cxnLst>
            <a:rect l="0" t="0" r="r" b="b"/>
            <a:pathLst>
              <a:path w="24" h="61">
                <a:moveTo>
                  <a:pt x="15" y="0"/>
                </a:moveTo>
                <a:lnTo>
                  <a:pt x="15" y="0"/>
                </a:lnTo>
                <a:lnTo>
                  <a:pt x="0" y="57"/>
                </a:lnTo>
                <a:lnTo>
                  <a:pt x="9" y="60"/>
                </a:lnTo>
                <a:lnTo>
                  <a:pt x="23" y="4"/>
                </a:lnTo>
                <a:lnTo>
                  <a:pt x="1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18" name="Freeform 146"/>
          <p:cNvSpPr>
            <a:spLocks/>
          </p:cNvSpPr>
          <p:nvPr/>
        </p:nvSpPr>
        <p:spPr bwMode="auto">
          <a:xfrm>
            <a:off x="4086225" y="3868738"/>
            <a:ext cx="36513" cy="98425"/>
          </a:xfrm>
          <a:custGeom>
            <a:avLst/>
            <a:gdLst/>
            <a:ahLst/>
            <a:cxnLst>
              <a:cxn ang="0">
                <a:pos x="13" y="0"/>
              </a:cxn>
              <a:cxn ang="0">
                <a:pos x="13" y="0"/>
              </a:cxn>
              <a:cxn ang="0">
                <a:pos x="0" y="57"/>
              </a:cxn>
              <a:cxn ang="0">
                <a:pos x="8" y="61"/>
              </a:cxn>
              <a:cxn ang="0">
                <a:pos x="22" y="3"/>
              </a:cxn>
              <a:cxn ang="0">
                <a:pos x="13" y="0"/>
              </a:cxn>
            </a:cxnLst>
            <a:rect l="0" t="0" r="r" b="b"/>
            <a:pathLst>
              <a:path w="23" h="62">
                <a:moveTo>
                  <a:pt x="13" y="0"/>
                </a:moveTo>
                <a:lnTo>
                  <a:pt x="13" y="0"/>
                </a:lnTo>
                <a:lnTo>
                  <a:pt x="0" y="57"/>
                </a:lnTo>
                <a:lnTo>
                  <a:pt x="8" y="61"/>
                </a:lnTo>
                <a:lnTo>
                  <a:pt x="22" y="3"/>
                </a:lnTo>
                <a:lnTo>
                  <a:pt x="1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19" name="Freeform 147"/>
          <p:cNvSpPr>
            <a:spLocks/>
          </p:cNvSpPr>
          <p:nvPr/>
        </p:nvSpPr>
        <p:spPr bwMode="auto">
          <a:xfrm>
            <a:off x="4111625" y="3768725"/>
            <a:ext cx="31750" cy="96838"/>
          </a:xfrm>
          <a:custGeom>
            <a:avLst/>
            <a:gdLst/>
            <a:ahLst/>
            <a:cxnLst>
              <a:cxn ang="0">
                <a:pos x="11" y="0"/>
              </a:cxn>
              <a:cxn ang="0">
                <a:pos x="11" y="0"/>
              </a:cxn>
              <a:cxn ang="0">
                <a:pos x="0" y="57"/>
              </a:cxn>
              <a:cxn ang="0">
                <a:pos x="8" y="60"/>
              </a:cxn>
              <a:cxn ang="0">
                <a:pos x="19" y="2"/>
              </a:cxn>
              <a:cxn ang="0">
                <a:pos x="11" y="0"/>
              </a:cxn>
            </a:cxnLst>
            <a:rect l="0" t="0" r="r" b="b"/>
            <a:pathLst>
              <a:path w="20" h="61">
                <a:moveTo>
                  <a:pt x="11" y="0"/>
                </a:moveTo>
                <a:lnTo>
                  <a:pt x="11" y="0"/>
                </a:lnTo>
                <a:lnTo>
                  <a:pt x="0" y="57"/>
                </a:lnTo>
                <a:lnTo>
                  <a:pt x="8" y="60"/>
                </a:lnTo>
                <a:lnTo>
                  <a:pt x="19" y="2"/>
                </a:lnTo>
                <a:lnTo>
                  <a:pt x="1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20" name="Freeform 148"/>
          <p:cNvSpPr>
            <a:spLocks/>
          </p:cNvSpPr>
          <p:nvPr/>
        </p:nvSpPr>
        <p:spPr bwMode="auto">
          <a:xfrm>
            <a:off x="4133850" y="3665538"/>
            <a:ext cx="26988" cy="98425"/>
          </a:xfrm>
          <a:custGeom>
            <a:avLst/>
            <a:gdLst/>
            <a:ahLst/>
            <a:cxnLst>
              <a:cxn ang="0">
                <a:pos x="7" y="1"/>
              </a:cxn>
              <a:cxn ang="0">
                <a:pos x="7" y="0"/>
              </a:cxn>
              <a:cxn ang="0">
                <a:pos x="0" y="59"/>
              </a:cxn>
              <a:cxn ang="0">
                <a:pos x="8" y="61"/>
              </a:cxn>
              <a:cxn ang="0">
                <a:pos x="16" y="2"/>
              </a:cxn>
              <a:cxn ang="0">
                <a:pos x="7" y="1"/>
              </a:cxn>
            </a:cxnLst>
            <a:rect l="0" t="0" r="r" b="b"/>
            <a:pathLst>
              <a:path w="17" h="62">
                <a:moveTo>
                  <a:pt x="7" y="1"/>
                </a:moveTo>
                <a:lnTo>
                  <a:pt x="7" y="0"/>
                </a:lnTo>
                <a:lnTo>
                  <a:pt x="0" y="59"/>
                </a:lnTo>
                <a:lnTo>
                  <a:pt x="8" y="61"/>
                </a:lnTo>
                <a:lnTo>
                  <a:pt x="16" y="2"/>
                </a:lnTo>
                <a:lnTo>
                  <a:pt x="7"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21" name="Freeform 149"/>
          <p:cNvSpPr>
            <a:spLocks/>
          </p:cNvSpPr>
          <p:nvPr/>
        </p:nvSpPr>
        <p:spPr bwMode="auto">
          <a:xfrm>
            <a:off x="4148138" y="3563938"/>
            <a:ext cx="26987" cy="96837"/>
          </a:xfrm>
          <a:custGeom>
            <a:avLst/>
            <a:gdLst/>
            <a:ahLst/>
            <a:cxnLst>
              <a:cxn ang="0">
                <a:pos x="6" y="0"/>
              </a:cxn>
              <a:cxn ang="0">
                <a:pos x="6" y="0"/>
              </a:cxn>
              <a:cxn ang="0">
                <a:pos x="0" y="59"/>
              </a:cxn>
              <a:cxn ang="0">
                <a:pos x="11" y="60"/>
              </a:cxn>
              <a:cxn ang="0">
                <a:pos x="16" y="1"/>
              </a:cxn>
              <a:cxn ang="0">
                <a:pos x="16" y="0"/>
              </a:cxn>
              <a:cxn ang="0">
                <a:pos x="16" y="1"/>
              </a:cxn>
              <a:cxn ang="0">
                <a:pos x="16" y="0"/>
              </a:cxn>
              <a:cxn ang="0">
                <a:pos x="6" y="0"/>
              </a:cxn>
            </a:cxnLst>
            <a:rect l="0" t="0" r="r" b="b"/>
            <a:pathLst>
              <a:path w="17" h="61">
                <a:moveTo>
                  <a:pt x="6" y="0"/>
                </a:moveTo>
                <a:lnTo>
                  <a:pt x="6" y="0"/>
                </a:lnTo>
                <a:lnTo>
                  <a:pt x="0" y="59"/>
                </a:lnTo>
                <a:lnTo>
                  <a:pt x="11" y="60"/>
                </a:lnTo>
                <a:lnTo>
                  <a:pt x="16" y="1"/>
                </a:lnTo>
                <a:lnTo>
                  <a:pt x="16" y="0"/>
                </a:lnTo>
                <a:lnTo>
                  <a:pt x="16" y="1"/>
                </a:lnTo>
                <a:lnTo>
                  <a:pt x="16" y="0"/>
                </a:lnTo>
                <a:lnTo>
                  <a:pt x="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22" name="Freeform 150"/>
          <p:cNvSpPr>
            <a:spLocks/>
          </p:cNvSpPr>
          <p:nvPr/>
        </p:nvSpPr>
        <p:spPr bwMode="auto">
          <a:xfrm>
            <a:off x="4157663" y="3459163"/>
            <a:ext cx="26987" cy="96837"/>
          </a:xfrm>
          <a:custGeom>
            <a:avLst/>
            <a:gdLst/>
            <a:ahLst/>
            <a:cxnLst>
              <a:cxn ang="0">
                <a:pos x="4" y="0"/>
              </a:cxn>
              <a:cxn ang="0">
                <a:pos x="4" y="0"/>
              </a:cxn>
              <a:cxn ang="0">
                <a:pos x="0" y="60"/>
              </a:cxn>
              <a:cxn ang="0">
                <a:pos x="13" y="60"/>
              </a:cxn>
              <a:cxn ang="0">
                <a:pos x="16" y="0"/>
              </a:cxn>
              <a:cxn ang="0">
                <a:pos x="4" y="0"/>
              </a:cxn>
            </a:cxnLst>
            <a:rect l="0" t="0" r="r" b="b"/>
            <a:pathLst>
              <a:path w="17" h="61">
                <a:moveTo>
                  <a:pt x="4" y="0"/>
                </a:moveTo>
                <a:lnTo>
                  <a:pt x="4" y="0"/>
                </a:lnTo>
                <a:lnTo>
                  <a:pt x="0" y="60"/>
                </a:lnTo>
                <a:lnTo>
                  <a:pt x="13" y="60"/>
                </a:lnTo>
                <a:lnTo>
                  <a:pt x="16" y="0"/>
                </a:lnTo>
                <a:lnTo>
                  <a:pt x="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23" name="Freeform 151"/>
          <p:cNvSpPr>
            <a:spLocks/>
          </p:cNvSpPr>
          <p:nvPr/>
        </p:nvSpPr>
        <p:spPr bwMode="auto">
          <a:xfrm>
            <a:off x="4157663" y="3355975"/>
            <a:ext cx="26987" cy="95250"/>
          </a:xfrm>
          <a:custGeom>
            <a:avLst/>
            <a:gdLst/>
            <a:ahLst/>
            <a:cxnLst>
              <a:cxn ang="0">
                <a:pos x="0" y="0"/>
              </a:cxn>
              <a:cxn ang="0">
                <a:pos x="0" y="0"/>
              </a:cxn>
              <a:cxn ang="0">
                <a:pos x="4" y="59"/>
              </a:cxn>
              <a:cxn ang="0">
                <a:pos x="16" y="59"/>
              </a:cxn>
              <a:cxn ang="0">
                <a:pos x="13" y="0"/>
              </a:cxn>
              <a:cxn ang="0">
                <a:pos x="0" y="0"/>
              </a:cxn>
            </a:cxnLst>
            <a:rect l="0" t="0" r="r" b="b"/>
            <a:pathLst>
              <a:path w="17" h="60">
                <a:moveTo>
                  <a:pt x="0" y="0"/>
                </a:moveTo>
                <a:lnTo>
                  <a:pt x="0" y="0"/>
                </a:lnTo>
                <a:lnTo>
                  <a:pt x="4" y="59"/>
                </a:lnTo>
                <a:lnTo>
                  <a:pt x="16" y="59"/>
                </a:lnTo>
                <a:lnTo>
                  <a:pt x="13" y="0"/>
                </a:lnTo>
                <a:lnTo>
                  <a:pt x="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24" name="Freeform 152"/>
          <p:cNvSpPr>
            <a:spLocks/>
          </p:cNvSpPr>
          <p:nvPr/>
        </p:nvSpPr>
        <p:spPr bwMode="auto">
          <a:xfrm>
            <a:off x="4152900" y="3251200"/>
            <a:ext cx="26988" cy="96838"/>
          </a:xfrm>
          <a:custGeom>
            <a:avLst/>
            <a:gdLst/>
            <a:ahLst/>
            <a:cxnLst>
              <a:cxn ang="0">
                <a:pos x="0" y="1"/>
              </a:cxn>
              <a:cxn ang="0">
                <a:pos x="0" y="0"/>
              </a:cxn>
              <a:cxn ang="0">
                <a:pos x="4" y="60"/>
              </a:cxn>
              <a:cxn ang="0">
                <a:pos x="16" y="60"/>
              </a:cxn>
              <a:cxn ang="0">
                <a:pos x="13" y="0"/>
              </a:cxn>
              <a:cxn ang="0">
                <a:pos x="0" y="1"/>
              </a:cxn>
            </a:cxnLst>
            <a:rect l="0" t="0" r="r" b="b"/>
            <a:pathLst>
              <a:path w="17" h="61">
                <a:moveTo>
                  <a:pt x="0" y="1"/>
                </a:moveTo>
                <a:lnTo>
                  <a:pt x="0" y="0"/>
                </a:lnTo>
                <a:lnTo>
                  <a:pt x="4" y="60"/>
                </a:lnTo>
                <a:lnTo>
                  <a:pt x="16" y="60"/>
                </a:lnTo>
                <a:lnTo>
                  <a:pt x="13"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25" name="Freeform 153"/>
          <p:cNvSpPr>
            <a:spLocks/>
          </p:cNvSpPr>
          <p:nvPr/>
        </p:nvSpPr>
        <p:spPr bwMode="auto">
          <a:xfrm>
            <a:off x="4138613" y="3144838"/>
            <a:ext cx="26987" cy="100012"/>
          </a:xfrm>
          <a:custGeom>
            <a:avLst/>
            <a:gdLst/>
            <a:ahLst/>
            <a:cxnLst>
              <a:cxn ang="0">
                <a:pos x="0" y="2"/>
              </a:cxn>
              <a:cxn ang="0">
                <a:pos x="0" y="2"/>
              </a:cxn>
              <a:cxn ang="0">
                <a:pos x="7" y="62"/>
              </a:cxn>
              <a:cxn ang="0">
                <a:pos x="16" y="61"/>
              </a:cxn>
              <a:cxn ang="0">
                <a:pos x="8" y="0"/>
              </a:cxn>
              <a:cxn ang="0">
                <a:pos x="0" y="2"/>
              </a:cxn>
            </a:cxnLst>
            <a:rect l="0" t="0" r="r" b="b"/>
            <a:pathLst>
              <a:path w="17" h="63">
                <a:moveTo>
                  <a:pt x="0" y="2"/>
                </a:moveTo>
                <a:lnTo>
                  <a:pt x="0" y="2"/>
                </a:lnTo>
                <a:lnTo>
                  <a:pt x="7" y="62"/>
                </a:lnTo>
                <a:lnTo>
                  <a:pt x="16" y="61"/>
                </a:lnTo>
                <a:lnTo>
                  <a:pt x="8"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26" name="Freeform 154"/>
          <p:cNvSpPr>
            <a:spLocks/>
          </p:cNvSpPr>
          <p:nvPr/>
        </p:nvSpPr>
        <p:spPr bwMode="auto">
          <a:xfrm>
            <a:off x="4121150" y="3044825"/>
            <a:ext cx="26988" cy="95250"/>
          </a:xfrm>
          <a:custGeom>
            <a:avLst/>
            <a:gdLst/>
            <a:ahLst/>
            <a:cxnLst>
              <a:cxn ang="0">
                <a:pos x="0" y="2"/>
              </a:cxn>
              <a:cxn ang="0">
                <a:pos x="0" y="2"/>
              </a:cxn>
              <a:cxn ang="0">
                <a:pos x="8" y="59"/>
              </a:cxn>
              <a:cxn ang="0">
                <a:pos x="16" y="57"/>
              </a:cxn>
              <a:cxn ang="0">
                <a:pos x="7" y="0"/>
              </a:cxn>
              <a:cxn ang="0">
                <a:pos x="0" y="2"/>
              </a:cxn>
            </a:cxnLst>
            <a:rect l="0" t="0" r="r" b="b"/>
            <a:pathLst>
              <a:path w="17" h="60">
                <a:moveTo>
                  <a:pt x="0" y="2"/>
                </a:moveTo>
                <a:lnTo>
                  <a:pt x="0" y="2"/>
                </a:lnTo>
                <a:lnTo>
                  <a:pt x="8" y="59"/>
                </a:lnTo>
                <a:lnTo>
                  <a:pt x="16" y="57"/>
                </a:lnTo>
                <a:lnTo>
                  <a:pt x="7"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27" name="Freeform 155"/>
          <p:cNvSpPr>
            <a:spLocks/>
          </p:cNvSpPr>
          <p:nvPr/>
        </p:nvSpPr>
        <p:spPr bwMode="auto">
          <a:xfrm>
            <a:off x="4097338" y="2940050"/>
            <a:ext cx="31750" cy="100013"/>
          </a:xfrm>
          <a:custGeom>
            <a:avLst/>
            <a:gdLst/>
            <a:ahLst/>
            <a:cxnLst>
              <a:cxn ang="0">
                <a:pos x="0" y="4"/>
              </a:cxn>
              <a:cxn ang="0">
                <a:pos x="0" y="3"/>
              </a:cxn>
              <a:cxn ang="0">
                <a:pos x="11" y="62"/>
              </a:cxn>
              <a:cxn ang="0">
                <a:pos x="19" y="60"/>
              </a:cxn>
              <a:cxn ang="0">
                <a:pos x="8" y="1"/>
              </a:cxn>
              <a:cxn ang="0">
                <a:pos x="8" y="0"/>
              </a:cxn>
              <a:cxn ang="0">
                <a:pos x="8" y="1"/>
              </a:cxn>
              <a:cxn ang="0">
                <a:pos x="8" y="0"/>
              </a:cxn>
              <a:cxn ang="0">
                <a:pos x="0" y="4"/>
              </a:cxn>
            </a:cxnLst>
            <a:rect l="0" t="0" r="r" b="b"/>
            <a:pathLst>
              <a:path w="20" h="63">
                <a:moveTo>
                  <a:pt x="0" y="4"/>
                </a:moveTo>
                <a:lnTo>
                  <a:pt x="0" y="3"/>
                </a:lnTo>
                <a:lnTo>
                  <a:pt x="11" y="62"/>
                </a:lnTo>
                <a:lnTo>
                  <a:pt x="19" y="60"/>
                </a:lnTo>
                <a:lnTo>
                  <a:pt x="8" y="1"/>
                </a:lnTo>
                <a:lnTo>
                  <a:pt x="8" y="0"/>
                </a:lnTo>
                <a:lnTo>
                  <a:pt x="8" y="1"/>
                </a:lnTo>
                <a:lnTo>
                  <a:pt x="8" y="0"/>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28" name="Freeform 156"/>
          <p:cNvSpPr>
            <a:spLocks/>
          </p:cNvSpPr>
          <p:nvPr/>
        </p:nvSpPr>
        <p:spPr bwMode="auto">
          <a:xfrm>
            <a:off x="4067175" y="2835275"/>
            <a:ext cx="39688" cy="103188"/>
          </a:xfrm>
          <a:custGeom>
            <a:avLst/>
            <a:gdLst/>
            <a:ahLst/>
            <a:cxnLst>
              <a:cxn ang="0">
                <a:pos x="0" y="5"/>
              </a:cxn>
              <a:cxn ang="0">
                <a:pos x="0" y="4"/>
              </a:cxn>
              <a:cxn ang="0">
                <a:pos x="16" y="64"/>
              </a:cxn>
              <a:cxn ang="0">
                <a:pos x="24" y="60"/>
              </a:cxn>
              <a:cxn ang="0">
                <a:pos x="8" y="1"/>
              </a:cxn>
              <a:cxn ang="0">
                <a:pos x="8" y="0"/>
              </a:cxn>
              <a:cxn ang="0">
                <a:pos x="8" y="1"/>
              </a:cxn>
              <a:cxn ang="0">
                <a:pos x="8" y="0"/>
              </a:cxn>
              <a:cxn ang="0">
                <a:pos x="0" y="5"/>
              </a:cxn>
            </a:cxnLst>
            <a:rect l="0" t="0" r="r" b="b"/>
            <a:pathLst>
              <a:path w="25" h="65">
                <a:moveTo>
                  <a:pt x="0" y="5"/>
                </a:moveTo>
                <a:lnTo>
                  <a:pt x="0" y="4"/>
                </a:lnTo>
                <a:lnTo>
                  <a:pt x="16" y="64"/>
                </a:lnTo>
                <a:lnTo>
                  <a:pt x="24" y="60"/>
                </a:lnTo>
                <a:lnTo>
                  <a:pt x="8" y="1"/>
                </a:lnTo>
                <a:lnTo>
                  <a:pt x="8" y="0"/>
                </a:lnTo>
                <a:lnTo>
                  <a:pt x="8" y="1"/>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29" name="Freeform 157"/>
          <p:cNvSpPr>
            <a:spLocks/>
          </p:cNvSpPr>
          <p:nvPr/>
        </p:nvSpPr>
        <p:spPr bwMode="auto">
          <a:xfrm>
            <a:off x="4033838" y="2738438"/>
            <a:ext cx="41275" cy="96837"/>
          </a:xfrm>
          <a:custGeom>
            <a:avLst/>
            <a:gdLst/>
            <a:ahLst/>
            <a:cxnLst>
              <a:cxn ang="0">
                <a:pos x="0" y="5"/>
              </a:cxn>
              <a:cxn ang="0">
                <a:pos x="0" y="5"/>
              </a:cxn>
              <a:cxn ang="0">
                <a:pos x="17" y="60"/>
              </a:cxn>
              <a:cxn ang="0">
                <a:pos x="25" y="55"/>
              </a:cxn>
              <a:cxn ang="0">
                <a:pos x="8" y="0"/>
              </a:cxn>
              <a:cxn ang="0">
                <a:pos x="0" y="5"/>
              </a:cxn>
            </a:cxnLst>
            <a:rect l="0" t="0" r="r" b="b"/>
            <a:pathLst>
              <a:path w="26" h="61">
                <a:moveTo>
                  <a:pt x="0" y="5"/>
                </a:moveTo>
                <a:lnTo>
                  <a:pt x="0" y="5"/>
                </a:lnTo>
                <a:lnTo>
                  <a:pt x="17" y="60"/>
                </a:lnTo>
                <a:lnTo>
                  <a:pt x="25" y="55"/>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30" name="Freeform 158"/>
          <p:cNvSpPr>
            <a:spLocks/>
          </p:cNvSpPr>
          <p:nvPr/>
        </p:nvSpPr>
        <p:spPr bwMode="auto">
          <a:xfrm>
            <a:off x="3995738" y="2636838"/>
            <a:ext cx="47625" cy="101600"/>
          </a:xfrm>
          <a:custGeom>
            <a:avLst/>
            <a:gdLst/>
            <a:ahLst/>
            <a:cxnLst>
              <a:cxn ang="0">
                <a:pos x="0" y="5"/>
              </a:cxn>
              <a:cxn ang="0">
                <a:pos x="0" y="5"/>
              </a:cxn>
              <a:cxn ang="0">
                <a:pos x="21" y="63"/>
              </a:cxn>
              <a:cxn ang="0">
                <a:pos x="29" y="58"/>
              </a:cxn>
              <a:cxn ang="0">
                <a:pos x="8" y="0"/>
              </a:cxn>
              <a:cxn ang="0">
                <a:pos x="0" y="5"/>
              </a:cxn>
            </a:cxnLst>
            <a:rect l="0" t="0" r="r" b="b"/>
            <a:pathLst>
              <a:path w="30" h="64">
                <a:moveTo>
                  <a:pt x="0" y="5"/>
                </a:moveTo>
                <a:lnTo>
                  <a:pt x="0" y="5"/>
                </a:lnTo>
                <a:lnTo>
                  <a:pt x="21" y="63"/>
                </a:lnTo>
                <a:lnTo>
                  <a:pt x="29" y="58"/>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31" name="Freeform 159"/>
          <p:cNvSpPr>
            <a:spLocks/>
          </p:cNvSpPr>
          <p:nvPr/>
        </p:nvSpPr>
        <p:spPr bwMode="auto">
          <a:xfrm>
            <a:off x="3948113" y="2540000"/>
            <a:ext cx="55562" cy="96838"/>
          </a:xfrm>
          <a:custGeom>
            <a:avLst/>
            <a:gdLst/>
            <a:ahLst/>
            <a:cxnLst>
              <a:cxn ang="0">
                <a:pos x="0" y="5"/>
              </a:cxn>
              <a:cxn ang="0">
                <a:pos x="0" y="5"/>
              </a:cxn>
              <a:cxn ang="0">
                <a:pos x="26" y="60"/>
              </a:cxn>
              <a:cxn ang="0">
                <a:pos x="34" y="55"/>
              </a:cxn>
              <a:cxn ang="0">
                <a:pos x="9" y="0"/>
              </a:cxn>
              <a:cxn ang="0">
                <a:pos x="0" y="5"/>
              </a:cxn>
            </a:cxnLst>
            <a:rect l="0" t="0" r="r" b="b"/>
            <a:pathLst>
              <a:path w="35" h="61">
                <a:moveTo>
                  <a:pt x="0" y="5"/>
                </a:moveTo>
                <a:lnTo>
                  <a:pt x="0" y="5"/>
                </a:lnTo>
                <a:lnTo>
                  <a:pt x="26" y="60"/>
                </a:lnTo>
                <a:lnTo>
                  <a:pt x="34" y="55"/>
                </a:lnTo>
                <a:lnTo>
                  <a:pt x="9"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32" name="Freeform 160"/>
          <p:cNvSpPr>
            <a:spLocks/>
          </p:cNvSpPr>
          <p:nvPr/>
        </p:nvSpPr>
        <p:spPr bwMode="auto">
          <a:xfrm>
            <a:off x="3900488" y="2443163"/>
            <a:ext cx="57150" cy="96837"/>
          </a:xfrm>
          <a:custGeom>
            <a:avLst/>
            <a:gdLst/>
            <a:ahLst/>
            <a:cxnLst>
              <a:cxn ang="0">
                <a:pos x="0" y="6"/>
              </a:cxn>
              <a:cxn ang="0">
                <a:pos x="0" y="6"/>
              </a:cxn>
              <a:cxn ang="0">
                <a:pos x="26" y="60"/>
              </a:cxn>
              <a:cxn ang="0">
                <a:pos x="35" y="55"/>
              </a:cxn>
              <a:cxn ang="0">
                <a:pos x="8" y="1"/>
              </a:cxn>
              <a:cxn ang="0">
                <a:pos x="8" y="0"/>
              </a:cxn>
              <a:cxn ang="0">
                <a:pos x="8" y="1"/>
              </a:cxn>
              <a:cxn ang="0">
                <a:pos x="8" y="0"/>
              </a:cxn>
              <a:cxn ang="0">
                <a:pos x="0" y="6"/>
              </a:cxn>
            </a:cxnLst>
            <a:rect l="0" t="0" r="r" b="b"/>
            <a:pathLst>
              <a:path w="36" h="61">
                <a:moveTo>
                  <a:pt x="0" y="6"/>
                </a:moveTo>
                <a:lnTo>
                  <a:pt x="0" y="6"/>
                </a:lnTo>
                <a:lnTo>
                  <a:pt x="26" y="60"/>
                </a:lnTo>
                <a:lnTo>
                  <a:pt x="35" y="55"/>
                </a:lnTo>
                <a:lnTo>
                  <a:pt x="8" y="1"/>
                </a:lnTo>
                <a:lnTo>
                  <a:pt x="8" y="0"/>
                </a:lnTo>
                <a:lnTo>
                  <a:pt x="8" y="1"/>
                </a:lnTo>
                <a:lnTo>
                  <a:pt x="8"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33" name="Freeform 161"/>
          <p:cNvSpPr>
            <a:spLocks/>
          </p:cNvSpPr>
          <p:nvPr/>
        </p:nvSpPr>
        <p:spPr bwMode="auto">
          <a:xfrm>
            <a:off x="3841750" y="2352675"/>
            <a:ext cx="65088" cy="93663"/>
          </a:xfrm>
          <a:custGeom>
            <a:avLst/>
            <a:gdLst/>
            <a:ahLst/>
            <a:cxnLst>
              <a:cxn ang="0">
                <a:pos x="0" y="6"/>
              </a:cxn>
              <a:cxn ang="0">
                <a:pos x="0" y="6"/>
              </a:cxn>
              <a:cxn ang="0">
                <a:pos x="32" y="58"/>
              </a:cxn>
              <a:cxn ang="0">
                <a:pos x="40" y="52"/>
              </a:cxn>
              <a:cxn ang="0">
                <a:pos x="7" y="0"/>
              </a:cxn>
              <a:cxn ang="0">
                <a:pos x="0" y="6"/>
              </a:cxn>
            </a:cxnLst>
            <a:rect l="0" t="0" r="r" b="b"/>
            <a:pathLst>
              <a:path w="41" h="59">
                <a:moveTo>
                  <a:pt x="0" y="6"/>
                </a:moveTo>
                <a:lnTo>
                  <a:pt x="0" y="6"/>
                </a:lnTo>
                <a:lnTo>
                  <a:pt x="32" y="58"/>
                </a:lnTo>
                <a:lnTo>
                  <a:pt x="40" y="52"/>
                </a:lnTo>
                <a:lnTo>
                  <a:pt x="7"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34" name="Freeform 162"/>
          <p:cNvSpPr>
            <a:spLocks/>
          </p:cNvSpPr>
          <p:nvPr/>
        </p:nvSpPr>
        <p:spPr bwMode="auto">
          <a:xfrm>
            <a:off x="3778250" y="2260600"/>
            <a:ext cx="69850" cy="95250"/>
          </a:xfrm>
          <a:custGeom>
            <a:avLst/>
            <a:gdLst/>
            <a:ahLst/>
            <a:cxnLst>
              <a:cxn ang="0">
                <a:pos x="0" y="6"/>
              </a:cxn>
              <a:cxn ang="0">
                <a:pos x="0" y="6"/>
              </a:cxn>
              <a:cxn ang="0">
                <a:pos x="36" y="59"/>
              </a:cxn>
              <a:cxn ang="0">
                <a:pos x="43" y="53"/>
              </a:cxn>
              <a:cxn ang="0">
                <a:pos x="7" y="0"/>
              </a:cxn>
              <a:cxn ang="0">
                <a:pos x="0" y="6"/>
              </a:cxn>
            </a:cxnLst>
            <a:rect l="0" t="0" r="r" b="b"/>
            <a:pathLst>
              <a:path w="44" h="60">
                <a:moveTo>
                  <a:pt x="0" y="6"/>
                </a:moveTo>
                <a:lnTo>
                  <a:pt x="0" y="6"/>
                </a:lnTo>
                <a:lnTo>
                  <a:pt x="36" y="59"/>
                </a:lnTo>
                <a:lnTo>
                  <a:pt x="43" y="53"/>
                </a:lnTo>
                <a:lnTo>
                  <a:pt x="7"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35" name="Freeform 163"/>
          <p:cNvSpPr>
            <a:spLocks/>
          </p:cNvSpPr>
          <p:nvPr/>
        </p:nvSpPr>
        <p:spPr bwMode="auto">
          <a:xfrm>
            <a:off x="3711575" y="2171700"/>
            <a:ext cx="73025" cy="92075"/>
          </a:xfrm>
          <a:custGeom>
            <a:avLst/>
            <a:gdLst/>
            <a:ahLst/>
            <a:cxnLst>
              <a:cxn ang="0">
                <a:pos x="1" y="7"/>
              </a:cxn>
              <a:cxn ang="0">
                <a:pos x="0" y="6"/>
              </a:cxn>
              <a:cxn ang="0">
                <a:pos x="38" y="57"/>
              </a:cxn>
              <a:cxn ang="0">
                <a:pos x="45" y="51"/>
              </a:cxn>
              <a:cxn ang="0">
                <a:pos x="7" y="0"/>
              </a:cxn>
              <a:cxn ang="0">
                <a:pos x="1" y="7"/>
              </a:cxn>
            </a:cxnLst>
            <a:rect l="0" t="0" r="r" b="b"/>
            <a:pathLst>
              <a:path w="46" h="58">
                <a:moveTo>
                  <a:pt x="1" y="7"/>
                </a:moveTo>
                <a:lnTo>
                  <a:pt x="0" y="6"/>
                </a:lnTo>
                <a:lnTo>
                  <a:pt x="38" y="57"/>
                </a:lnTo>
                <a:lnTo>
                  <a:pt x="45" y="51"/>
                </a:lnTo>
                <a:lnTo>
                  <a:pt x="7" y="0"/>
                </a:lnTo>
                <a:lnTo>
                  <a:pt x="1"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36" name="Freeform 164"/>
          <p:cNvSpPr>
            <a:spLocks/>
          </p:cNvSpPr>
          <p:nvPr/>
        </p:nvSpPr>
        <p:spPr bwMode="auto">
          <a:xfrm>
            <a:off x="3638550" y="2089150"/>
            <a:ext cx="77788" cy="87313"/>
          </a:xfrm>
          <a:custGeom>
            <a:avLst/>
            <a:gdLst/>
            <a:ahLst/>
            <a:cxnLst>
              <a:cxn ang="0">
                <a:pos x="0" y="7"/>
              </a:cxn>
              <a:cxn ang="0">
                <a:pos x="0" y="7"/>
              </a:cxn>
              <a:cxn ang="0">
                <a:pos x="42" y="54"/>
              </a:cxn>
              <a:cxn ang="0">
                <a:pos x="48" y="47"/>
              </a:cxn>
              <a:cxn ang="0">
                <a:pos x="6" y="0"/>
              </a:cxn>
              <a:cxn ang="0">
                <a:pos x="0" y="7"/>
              </a:cxn>
            </a:cxnLst>
            <a:rect l="0" t="0" r="r" b="b"/>
            <a:pathLst>
              <a:path w="49" h="55">
                <a:moveTo>
                  <a:pt x="0" y="7"/>
                </a:moveTo>
                <a:lnTo>
                  <a:pt x="0" y="7"/>
                </a:lnTo>
                <a:lnTo>
                  <a:pt x="42" y="54"/>
                </a:lnTo>
                <a:lnTo>
                  <a:pt x="48" y="47"/>
                </a:lnTo>
                <a:lnTo>
                  <a:pt x="6"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37" name="Freeform 165"/>
          <p:cNvSpPr>
            <a:spLocks/>
          </p:cNvSpPr>
          <p:nvPr/>
        </p:nvSpPr>
        <p:spPr bwMode="auto">
          <a:xfrm>
            <a:off x="3559175" y="2006600"/>
            <a:ext cx="84138" cy="87313"/>
          </a:xfrm>
          <a:custGeom>
            <a:avLst/>
            <a:gdLst/>
            <a:ahLst/>
            <a:cxnLst>
              <a:cxn ang="0">
                <a:pos x="0" y="8"/>
              </a:cxn>
              <a:cxn ang="0">
                <a:pos x="0" y="8"/>
              </a:cxn>
              <a:cxn ang="0">
                <a:pos x="46" y="54"/>
              </a:cxn>
              <a:cxn ang="0">
                <a:pos x="52" y="47"/>
              </a:cxn>
              <a:cxn ang="0">
                <a:pos x="6" y="1"/>
              </a:cxn>
              <a:cxn ang="0">
                <a:pos x="6" y="0"/>
              </a:cxn>
              <a:cxn ang="0">
                <a:pos x="6" y="1"/>
              </a:cxn>
              <a:cxn ang="0">
                <a:pos x="6" y="0"/>
              </a:cxn>
              <a:cxn ang="0">
                <a:pos x="0" y="8"/>
              </a:cxn>
            </a:cxnLst>
            <a:rect l="0" t="0" r="r" b="b"/>
            <a:pathLst>
              <a:path w="53" h="55">
                <a:moveTo>
                  <a:pt x="0" y="8"/>
                </a:moveTo>
                <a:lnTo>
                  <a:pt x="0" y="8"/>
                </a:lnTo>
                <a:lnTo>
                  <a:pt x="46" y="54"/>
                </a:lnTo>
                <a:lnTo>
                  <a:pt x="52" y="47"/>
                </a:lnTo>
                <a:lnTo>
                  <a:pt x="6" y="1"/>
                </a:lnTo>
                <a:lnTo>
                  <a:pt x="6" y="0"/>
                </a:lnTo>
                <a:lnTo>
                  <a:pt x="6" y="1"/>
                </a:lnTo>
                <a:lnTo>
                  <a:pt x="6" y="0"/>
                </a:lnTo>
                <a:lnTo>
                  <a:pt x="0" y="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38" name="Freeform 166"/>
          <p:cNvSpPr>
            <a:spLocks/>
          </p:cNvSpPr>
          <p:nvPr/>
        </p:nvSpPr>
        <p:spPr bwMode="auto">
          <a:xfrm>
            <a:off x="3473450" y="1930400"/>
            <a:ext cx="88900" cy="82550"/>
          </a:xfrm>
          <a:custGeom>
            <a:avLst/>
            <a:gdLst/>
            <a:ahLst/>
            <a:cxnLst>
              <a:cxn ang="0">
                <a:pos x="0" y="8"/>
              </a:cxn>
              <a:cxn ang="0">
                <a:pos x="0" y="8"/>
              </a:cxn>
              <a:cxn ang="0">
                <a:pos x="49" y="51"/>
              </a:cxn>
              <a:cxn ang="0">
                <a:pos x="55" y="43"/>
              </a:cxn>
              <a:cxn ang="0">
                <a:pos x="6" y="0"/>
              </a:cxn>
              <a:cxn ang="0">
                <a:pos x="0" y="8"/>
              </a:cxn>
            </a:cxnLst>
            <a:rect l="0" t="0" r="r" b="b"/>
            <a:pathLst>
              <a:path w="56" h="52">
                <a:moveTo>
                  <a:pt x="0" y="8"/>
                </a:moveTo>
                <a:lnTo>
                  <a:pt x="0" y="8"/>
                </a:lnTo>
                <a:lnTo>
                  <a:pt x="49" y="51"/>
                </a:lnTo>
                <a:lnTo>
                  <a:pt x="55" y="43"/>
                </a:lnTo>
                <a:lnTo>
                  <a:pt x="6" y="0"/>
                </a:lnTo>
                <a:lnTo>
                  <a:pt x="0" y="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39" name="Freeform 167"/>
          <p:cNvSpPr>
            <a:spLocks/>
          </p:cNvSpPr>
          <p:nvPr/>
        </p:nvSpPr>
        <p:spPr bwMode="auto">
          <a:xfrm>
            <a:off x="3381375" y="1857375"/>
            <a:ext cx="93663" cy="79375"/>
          </a:xfrm>
          <a:custGeom>
            <a:avLst/>
            <a:gdLst/>
            <a:ahLst/>
            <a:cxnLst>
              <a:cxn ang="0">
                <a:pos x="0" y="8"/>
              </a:cxn>
              <a:cxn ang="0">
                <a:pos x="0" y="8"/>
              </a:cxn>
              <a:cxn ang="0">
                <a:pos x="52" y="49"/>
              </a:cxn>
              <a:cxn ang="0">
                <a:pos x="58" y="41"/>
              </a:cxn>
              <a:cxn ang="0">
                <a:pos x="6" y="0"/>
              </a:cxn>
              <a:cxn ang="0">
                <a:pos x="0" y="8"/>
              </a:cxn>
            </a:cxnLst>
            <a:rect l="0" t="0" r="r" b="b"/>
            <a:pathLst>
              <a:path w="59" h="50">
                <a:moveTo>
                  <a:pt x="0" y="8"/>
                </a:moveTo>
                <a:lnTo>
                  <a:pt x="0" y="8"/>
                </a:lnTo>
                <a:lnTo>
                  <a:pt x="52" y="49"/>
                </a:lnTo>
                <a:lnTo>
                  <a:pt x="58" y="41"/>
                </a:lnTo>
                <a:lnTo>
                  <a:pt x="6" y="0"/>
                </a:lnTo>
                <a:lnTo>
                  <a:pt x="0" y="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40" name="Freeform 168"/>
          <p:cNvSpPr>
            <a:spLocks/>
          </p:cNvSpPr>
          <p:nvPr/>
        </p:nvSpPr>
        <p:spPr bwMode="auto">
          <a:xfrm>
            <a:off x="3284538" y="1785938"/>
            <a:ext cx="100012" cy="77787"/>
          </a:xfrm>
          <a:custGeom>
            <a:avLst/>
            <a:gdLst/>
            <a:ahLst/>
            <a:cxnLst>
              <a:cxn ang="0">
                <a:pos x="1" y="9"/>
              </a:cxn>
              <a:cxn ang="0">
                <a:pos x="0" y="8"/>
              </a:cxn>
              <a:cxn ang="0">
                <a:pos x="56" y="48"/>
              </a:cxn>
              <a:cxn ang="0">
                <a:pos x="62" y="40"/>
              </a:cxn>
              <a:cxn ang="0">
                <a:pos x="6" y="0"/>
              </a:cxn>
              <a:cxn ang="0">
                <a:pos x="1" y="9"/>
              </a:cxn>
            </a:cxnLst>
            <a:rect l="0" t="0" r="r" b="b"/>
            <a:pathLst>
              <a:path w="63" h="49">
                <a:moveTo>
                  <a:pt x="1" y="9"/>
                </a:moveTo>
                <a:lnTo>
                  <a:pt x="0" y="8"/>
                </a:lnTo>
                <a:lnTo>
                  <a:pt x="56" y="48"/>
                </a:lnTo>
                <a:lnTo>
                  <a:pt x="62" y="40"/>
                </a:lnTo>
                <a:lnTo>
                  <a:pt x="6" y="0"/>
                </a:lnTo>
                <a:lnTo>
                  <a:pt x="1"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41" name="Freeform 169"/>
          <p:cNvSpPr>
            <a:spLocks/>
          </p:cNvSpPr>
          <p:nvPr/>
        </p:nvSpPr>
        <p:spPr bwMode="auto">
          <a:xfrm>
            <a:off x="3181350" y="1722438"/>
            <a:ext cx="106363" cy="71437"/>
          </a:xfrm>
          <a:custGeom>
            <a:avLst/>
            <a:gdLst/>
            <a:ahLst/>
            <a:cxnLst>
              <a:cxn ang="0">
                <a:pos x="1" y="9"/>
              </a:cxn>
              <a:cxn ang="0">
                <a:pos x="0" y="9"/>
              </a:cxn>
              <a:cxn ang="0">
                <a:pos x="61" y="44"/>
              </a:cxn>
              <a:cxn ang="0">
                <a:pos x="66" y="35"/>
              </a:cxn>
              <a:cxn ang="0">
                <a:pos x="5" y="0"/>
              </a:cxn>
              <a:cxn ang="0">
                <a:pos x="4" y="0"/>
              </a:cxn>
              <a:cxn ang="0">
                <a:pos x="5" y="0"/>
              </a:cxn>
              <a:cxn ang="0">
                <a:pos x="4" y="0"/>
              </a:cxn>
              <a:cxn ang="0">
                <a:pos x="1" y="9"/>
              </a:cxn>
            </a:cxnLst>
            <a:rect l="0" t="0" r="r" b="b"/>
            <a:pathLst>
              <a:path w="67" h="45">
                <a:moveTo>
                  <a:pt x="1" y="9"/>
                </a:moveTo>
                <a:lnTo>
                  <a:pt x="0" y="9"/>
                </a:lnTo>
                <a:lnTo>
                  <a:pt x="61" y="44"/>
                </a:lnTo>
                <a:lnTo>
                  <a:pt x="66" y="35"/>
                </a:lnTo>
                <a:lnTo>
                  <a:pt x="5" y="0"/>
                </a:lnTo>
                <a:lnTo>
                  <a:pt x="4" y="0"/>
                </a:lnTo>
                <a:lnTo>
                  <a:pt x="5" y="0"/>
                </a:lnTo>
                <a:lnTo>
                  <a:pt x="4" y="0"/>
                </a:lnTo>
                <a:lnTo>
                  <a:pt x="1"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42" name="Freeform 170"/>
          <p:cNvSpPr>
            <a:spLocks/>
          </p:cNvSpPr>
          <p:nvPr/>
        </p:nvSpPr>
        <p:spPr bwMode="auto">
          <a:xfrm>
            <a:off x="3073400" y="1660525"/>
            <a:ext cx="109538" cy="69850"/>
          </a:xfrm>
          <a:custGeom>
            <a:avLst/>
            <a:gdLst/>
            <a:ahLst/>
            <a:cxnLst>
              <a:cxn ang="0">
                <a:pos x="0" y="9"/>
              </a:cxn>
              <a:cxn ang="0">
                <a:pos x="0" y="9"/>
              </a:cxn>
              <a:cxn ang="0">
                <a:pos x="65" y="43"/>
              </a:cxn>
              <a:cxn ang="0">
                <a:pos x="68" y="34"/>
              </a:cxn>
              <a:cxn ang="0">
                <a:pos x="3" y="0"/>
              </a:cxn>
              <a:cxn ang="0">
                <a:pos x="0" y="9"/>
              </a:cxn>
            </a:cxnLst>
            <a:rect l="0" t="0" r="r" b="b"/>
            <a:pathLst>
              <a:path w="69" h="44">
                <a:moveTo>
                  <a:pt x="0" y="9"/>
                </a:moveTo>
                <a:lnTo>
                  <a:pt x="0" y="9"/>
                </a:lnTo>
                <a:lnTo>
                  <a:pt x="65" y="43"/>
                </a:lnTo>
                <a:lnTo>
                  <a:pt x="68" y="34"/>
                </a:lnTo>
                <a:lnTo>
                  <a:pt x="3" y="0"/>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43" name="Freeform 171"/>
          <p:cNvSpPr>
            <a:spLocks/>
          </p:cNvSpPr>
          <p:nvPr/>
        </p:nvSpPr>
        <p:spPr bwMode="auto">
          <a:xfrm>
            <a:off x="2957513" y="1606550"/>
            <a:ext cx="114300" cy="61913"/>
          </a:xfrm>
          <a:custGeom>
            <a:avLst/>
            <a:gdLst/>
            <a:ahLst/>
            <a:cxnLst>
              <a:cxn ang="0">
                <a:pos x="0" y="9"/>
              </a:cxn>
              <a:cxn ang="0">
                <a:pos x="0" y="9"/>
              </a:cxn>
              <a:cxn ang="0">
                <a:pos x="68" y="38"/>
              </a:cxn>
              <a:cxn ang="0">
                <a:pos x="71" y="29"/>
              </a:cxn>
              <a:cxn ang="0">
                <a:pos x="3" y="0"/>
              </a:cxn>
              <a:cxn ang="0">
                <a:pos x="0" y="9"/>
              </a:cxn>
            </a:cxnLst>
            <a:rect l="0" t="0" r="r" b="b"/>
            <a:pathLst>
              <a:path w="72" h="39">
                <a:moveTo>
                  <a:pt x="0" y="9"/>
                </a:moveTo>
                <a:lnTo>
                  <a:pt x="0" y="9"/>
                </a:lnTo>
                <a:lnTo>
                  <a:pt x="68" y="38"/>
                </a:lnTo>
                <a:lnTo>
                  <a:pt x="71" y="29"/>
                </a:lnTo>
                <a:lnTo>
                  <a:pt x="3" y="0"/>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44" name="Freeform 172"/>
          <p:cNvSpPr>
            <a:spLocks/>
          </p:cNvSpPr>
          <p:nvPr/>
        </p:nvSpPr>
        <p:spPr bwMode="auto">
          <a:xfrm>
            <a:off x="2835275" y="1557338"/>
            <a:ext cx="120650" cy="57150"/>
          </a:xfrm>
          <a:custGeom>
            <a:avLst/>
            <a:gdLst/>
            <a:ahLst/>
            <a:cxnLst>
              <a:cxn ang="0">
                <a:pos x="2" y="4"/>
              </a:cxn>
              <a:cxn ang="0">
                <a:pos x="0" y="9"/>
              </a:cxn>
              <a:cxn ang="0">
                <a:pos x="72" y="35"/>
              </a:cxn>
              <a:cxn ang="0">
                <a:pos x="75" y="26"/>
              </a:cxn>
              <a:cxn ang="0">
                <a:pos x="3" y="0"/>
              </a:cxn>
              <a:cxn ang="0">
                <a:pos x="2" y="4"/>
              </a:cxn>
            </a:cxnLst>
            <a:rect l="0" t="0" r="r" b="b"/>
            <a:pathLst>
              <a:path w="76" h="36">
                <a:moveTo>
                  <a:pt x="2" y="4"/>
                </a:moveTo>
                <a:lnTo>
                  <a:pt x="0" y="9"/>
                </a:lnTo>
                <a:lnTo>
                  <a:pt x="72" y="35"/>
                </a:lnTo>
                <a:lnTo>
                  <a:pt x="75" y="26"/>
                </a:lnTo>
                <a:lnTo>
                  <a:pt x="3" y="0"/>
                </a:lnTo>
                <a:lnTo>
                  <a:pt x="2"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45" name="Freeform 173"/>
          <p:cNvSpPr>
            <a:spLocks/>
          </p:cNvSpPr>
          <p:nvPr/>
        </p:nvSpPr>
        <p:spPr bwMode="auto">
          <a:xfrm>
            <a:off x="2697163" y="5132388"/>
            <a:ext cx="130175" cy="127000"/>
          </a:xfrm>
          <a:custGeom>
            <a:avLst/>
            <a:gdLst/>
            <a:ahLst/>
            <a:cxnLst>
              <a:cxn ang="0">
                <a:pos x="0" y="7"/>
              </a:cxn>
              <a:cxn ang="0">
                <a:pos x="1" y="8"/>
              </a:cxn>
              <a:cxn ang="0">
                <a:pos x="75" y="79"/>
              </a:cxn>
              <a:cxn ang="0">
                <a:pos x="81" y="71"/>
              </a:cxn>
              <a:cxn ang="0">
                <a:pos x="7" y="0"/>
              </a:cxn>
              <a:cxn ang="0">
                <a:pos x="0" y="7"/>
              </a:cxn>
              <a:cxn ang="0">
                <a:pos x="1" y="8"/>
              </a:cxn>
              <a:cxn ang="0">
                <a:pos x="0" y="7"/>
              </a:cxn>
            </a:cxnLst>
            <a:rect l="0" t="0" r="r" b="b"/>
            <a:pathLst>
              <a:path w="82" h="80">
                <a:moveTo>
                  <a:pt x="0" y="7"/>
                </a:moveTo>
                <a:lnTo>
                  <a:pt x="1" y="8"/>
                </a:lnTo>
                <a:lnTo>
                  <a:pt x="75" y="79"/>
                </a:lnTo>
                <a:lnTo>
                  <a:pt x="81" y="71"/>
                </a:lnTo>
                <a:lnTo>
                  <a:pt x="7" y="0"/>
                </a:lnTo>
                <a:lnTo>
                  <a:pt x="0" y="7"/>
                </a:lnTo>
                <a:lnTo>
                  <a:pt x="1" y="8"/>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46" name="Freeform 174"/>
          <p:cNvSpPr>
            <a:spLocks/>
          </p:cNvSpPr>
          <p:nvPr/>
        </p:nvSpPr>
        <p:spPr bwMode="auto">
          <a:xfrm>
            <a:off x="2579688" y="5005388"/>
            <a:ext cx="120650" cy="131762"/>
          </a:xfrm>
          <a:custGeom>
            <a:avLst/>
            <a:gdLst/>
            <a:ahLst/>
            <a:cxnLst>
              <a:cxn ang="0">
                <a:pos x="0" y="7"/>
              </a:cxn>
              <a:cxn ang="0">
                <a:pos x="0" y="7"/>
              </a:cxn>
              <a:cxn ang="0">
                <a:pos x="68" y="82"/>
              </a:cxn>
              <a:cxn ang="0">
                <a:pos x="75" y="75"/>
              </a:cxn>
              <a:cxn ang="0">
                <a:pos x="7" y="0"/>
              </a:cxn>
              <a:cxn ang="0">
                <a:pos x="0" y="7"/>
              </a:cxn>
            </a:cxnLst>
            <a:rect l="0" t="0" r="r" b="b"/>
            <a:pathLst>
              <a:path w="76" h="83">
                <a:moveTo>
                  <a:pt x="0" y="7"/>
                </a:moveTo>
                <a:lnTo>
                  <a:pt x="0" y="7"/>
                </a:lnTo>
                <a:lnTo>
                  <a:pt x="68" y="82"/>
                </a:lnTo>
                <a:lnTo>
                  <a:pt x="75" y="75"/>
                </a:lnTo>
                <a:lnTo>
                  <a:pt x="7"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47" name="Freeform 175"/>
          <p:cNvSpPr>
            <a:spLocks/>
          </p:cNvSpPr>
          <p:nvPr/>
        </p:nvSpPr>
        <p:spPr bwMode="auto">
          <a:xfrm>
            <a:off x="2470150" y="4884738"/>
            <a:ext cx="115888" cy="125412"/>
          </a:xfrm>
          <a:custGeom>
            <a:avLst/>
            <a:gdLst/>
            <a:ahLst/>
            <a:cxnLst>
              <a:cxn ang="0">
                <a:pos x="0" y="7"/>
              </a:cxn>
              <a:cxn ang="0">
                <a:pos x="0" y="7"/>
              </a:cxn>
              <a:cxn ang="0">
                <a:pos x="64" y="78"/>
              </a:cxn>
              <a:cxn ang="0">
                <a:pos x="72" y="71"/>
              </a:cxn>
              <a:cxn ang="0">
                <a:pos x="7" y="0"/>
              </a:cxn>
              <a:cxn ang="0">
                <a:pos x="0" y="7"/>
              </a:cxn>
            </a:cxnLst>
            <a:rect l="0" t="0" r="r" b="b"/>
            <a:pathLst>
              <a:path w="73" h="79">
                <a:moveTo>
                  <a:pt x="0" y="7"/>
                </a:moveTo>
                <a:lnTo>
                  <a:pt x="0" y="7"/>
                </a:lnTo>
                <a:lnTo>
                  <a:pt x="64" y="78"/>
                </a:lnTo>
                <a:lnTo>
                  <a:pt x="72" y="71"/>
                </a:lnTo>
                <a:lnTo>
                  <a:pt x="7"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48" name="Freeform 176"/>
          <p:cNvSpPr>
            <a:spLocks/>
          </p:cNvSpPr>
          <p:nvPr/>
        </p:nvSpPr>
        <p:spPr bwMode="auto">
          <a:xfrm>
            <a:off x="2368550" y="4764088"/>
            <a:ext cx="106363" cy="125412"/>
          </a:xfrm>
          <a:custGeom>
            <a:avLst/>
            <a:gdLst/>
            <a:ahLst/>
            <a:cxnLst>
              <a:cxn ang="0">
                <a:pos x="0" y="7"/>
              </a:cxn>
              <a:cxn ang="0">
                <a:pos x="0" y="7"/>
              </a:cxn>
              <a:cxn ang="0">
                <a:pos x="59" y="78"/>
              </a:cxn>
              <a:cxn ang="0">
                <a:pos x="66" y="71"/>
              </a:cxn>
              <a:cxn ang="0">
                <a:pos x="7" y="0"/>
              </a:cxn>
              <a:cxn ang="0">
                <a:pos x="7" y="0"/>
              </a:cxn>
              <a:cxn ang="0">
                <a:pos x="0" y="7"/>
              </a:cxn>
              <a:cxn ang="0">
                <a:pos x="0" y="7"/>
              </a:cxn>
              <a:cxn ang="0">
                <a:pos x="0" y="7"/>
              </a:cxn>
            </a:cxnLst>
            <a:rect l="0" t="0" r="r" b="b"/>
            <a:pathLst>
              <a:path w="67" h="79">
                <a:moveTo>
                  <a:pt x="0" y="7"/>
                </a:moveTo>
                <a:lnTo>
                  <a:pt x="0" y="7"/>
                </a:lnTo>
                <a:lnTo>
                  <a:pt x="59" y="78"/>
                </a:lnTo>
                <a:lnTo>
                  <a:pt x="66" y="71"/>
                </a:lnTo>
                <a:lnTo>
                  <a:pt x="7" y="0"/>
                </a:lnTo>
                <a:lnTo>
                  <a:pt x="7" y="0"/>
                </a:lnTo>
                <a:lnTo>
                  <a:pt x="0" y="7"/>
                </a:lnTo>
                <a:lnTo>
                  <a:pt x="0" y="7"/>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49" name="Freeform 177"/>
          <p:cNvSpPr>
            <a:spLocks/>
          </p:cNvSpPr>
          <p:nvPr/>
        </p:nvSpPr>
        <p:spPr bwMode="auto">
          <a:xfrm>
            <a:off x="2279650" y="4640263"/>
            <a:ext cx="95250" cy="127000"/>
          </a:xfrm>
          <a:custGeom>
            <a:avLst/>
            <a:gdLst/>
            <a:ahLst/>
            <a:cxnLst>
              <a:cxn ang="0">
                <a:pos x="0" y="7"/>
              </a:cxn>
              <a:cxn ang="0">
                <a:pos x="0" y="7"/>
              </a:cxn>
              <a:cxn ang="0">
                <a:pos x="52" y="79"/>
              </a:cxn>
              <a:cxn ang="0">
                <a:pos x="59" y="72"/>
              </a:cxn>
              <a:cxn ang="0">
                <a:pos x="7" y="0"/>
              </a:cxn>
              <a:cxn ang="0">
                <a:pos x="0" y="7"/>
              </a:cxn>
            </a:cxnLst>
            <a:rect l="0" t="0" r="r" b="b"/>
            <a:pathLst>
              <a:path w="60" h="80">
                <a:moveTo>
                  <a:pt x="0" y="7"/>
                </a:moveTo>
                <a:lnTo>
                  <a:pt x="0" y="7"/>
                </a:lnTo>
                <a:lnTo>
                  <a:pt x="52" y="79"/>
                </a:lnTo>
                <a:lnTo>
                  <a:pt x="59" y="72"/>
                </a:lnTo>
                <a:lnTo>
                  <a:pt x="7"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50" name="Freeform 178"/>
          <p:cNvSpPr>
            <a:spLocks/>
          </p:cNvSpPr>
          <p:nvPr/>
        </p:nvSpPr>
        <p:spPr bwMode="auto">
          <a:xfrm>
            <a:off x="2198688" y="4514850"/>
            <a:ext cx="87312" cy="128588"/>
          </a:xfrm>
          <a:custGeom>
            <a:avLst/>
            <a:gdLst/>
            <a:ahLst/>
            <a:cxnLst>
              <a:cxn ang="0">
                <a:pos x="0" y="6"/>
              </a:cxn>
              <a:cxn ang="0">
                <a:pos x="0" y="7"/>
              </a:cxn>
              <a:cxn ang="0">
                <a:pos x="47" y="80"/>
              </a:cxn>
              <a:cxn ang="0">
                <a:pos x="54" y="73"/>
              </a:cxn>
              <a:cxn ang="0">
                <a:pos x="7" y="0"/>
              </a:cxn>
              <a:cxn ang="0">
                <a:pos x="7" y="1"/>
              </a:cxn>
              <a:cxn ang="0">
                <a:pos x="0" y="6"/>
              </a:cxn>
              <a:cxn ang="0">
                <a:pos x="0" y="7"/>
              </a:cxn>
              <a:cxn ang="0">
                <a:pos x="0" y="6"/>
              </a:cxn>
            </a:cxnLst>
            <a:rect l="0" t="0" r="r" b="b"/>
            <a:pathLst>
              <a:path w="55" h="81">
                <a:moveTo>
                  <a:pt x="0" y="6"/>
                </a:moveTo>
                <a:lnTo>
                  <a:pt x="0" y="7"/>
                </a:lnTo>
                <a:lnTo>
                  <a:pt x="47" y="80"/>
                </a:lnTo>
                <a:lnTo>
                  <a:pt x="54" y="73"/>
                </a:lnTo>
                <a:lnTo>
                  <a:pt x="7" y="0"/>
                </a:lnTo>
                <a:lnTo>
                  <a:pt x="7" y="1"/>
                </a:lnTo>
                <a:lnTo>
                  <a:pt x="0" y="6"/>
                </a:lnTo>
                <a:lnTo>
                  <a:pt x="0" y="7"/>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51" name="Freeform 179"/>
          <p:cNvSpPr>
            <a:spLocks/>
          </p:cNvSpPr>
          <p:nvPr/>
        </p:nvSpPr>
        <p:spPr bwMode="auto">
          <a:xfrm>
            <a:off x="2125663" y="4392613"/>
            <a:ext cx="79375" cy="123825"/>
          </a:xfrm>
          <a:custGeom>
            <a:avLst/>
            <a:gdLst/>
            <a:ahLst/>
            <a:cxnLst>
              <a:cxn ang="0">
                <a:pos x="0" y="6"/>
              </a:cxn>
              <a:cxn ang="0">
                <a:pos x="1" y="6"/>
              </a:cxn>
              <a:cxn ang="0">
                <a:pos x="42" y="77"/>
              </a:cxn>
              <a:cxn ang="0">
                <a:pos x="49" y="72"/>
              </a:cxn>
              <a:cxn ang="0">
                <a:pos x="8" y="0"/>
              </a:cxn>
              <a:cxn ang="0">
                <a:pos x="0" y="6"/>
              </a:cxn>
              <a:cxn ang="0">
                <a:pos x="1" y="6"/>
              </a:cxn>
              <a:cxn ang="0">
                <a:pos x="0" y="6"/>
              </a:cxn>
            </a:cxnLst>
            <a:rect l="0" t="0" r="r" b="b"/>
            <a:pathLst>
              <a:path w="50" h="78">
                <a:moveTo>
                  <a:pt x="0" y="6"/>
                </a:moveTo>
                <a:lnTo>
                  <a:pt x="1" y="6"/>
                </a:lnTo>
                <a:lnTo>
                  <a:pt x="42" y="77"/>
                </a:lnTo>
                <a:lnTo>
                  <a:pt x="49" y="72"/>
                </a:lnTo>
                <a:lnTo>
                  <a:pt x="8" y="0"/>
                </a:lnTo>
                <a:lnTo>
                  <a:pt x="0" y="6"/>
                </a:lnTo>
                <a:lnTo>
                  <a:pt x="1" y="6"/>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52" name="Freeform 180"/>
          <p:cNvSpPr>
            <a:spLocks/>
          </p:cNvSpPr>
          <p:nvPr/>
        </p:nvSpPr>
        <p:spPr bwMode="auto">
          <a:xfrm>
            <a:off x="2060575" y="4265613"/>
            <a:ext cx="71438" cy="128587"/>
          </a:xfrm>
          <a:custGeom>
            <a:avLst/>
            <a:gdLst/>
            <a:ahLst/>
            <a:cxnLst>
              <a:cxn ang="0">
                <a:pos x="0" y="5"/>
              </a:cxn>
              <a:cxn ang="0">
                <a:pos x="0" y="6"/>
              </a:cxn>
              <a:cxn ang="0">
                <a:pos x="36" y="80"/>
              </a:cxn>
              <a:cxn ang="0">
                <a:pos x="44" y="74"/>
              </a:cxn>
              <a:cxn ang="0">
                <a:pos x="9" y="0"/>
              </a:cxn>
              <a:cxn ang="0">
                <a:pos x="0" y="5"/>
              </a:cxn>
              <a:cxn ang="0">
                <a:pos x="0" y="6"/>
              </a:cxn>
              <a:cxn ang="0">
                <a:pos x="0" y="5"/>
              </a:cxn>
            </a:cxnLst>
            <a:rect l="0" t="0" r="r" b="b"/>
            <a:pathLst>
              <a:path w="45" h="81">
                <a:moveTo>
                  <a:pt x="0" y="5"/>
                </a:moveTo>
                <a:lnTo>
                  <a:pt x="0" y="6"/>
                </a:lnTo>
                <a:lnTo>
                  <a:pt x="36" y="80"/>
                </a:lnTo>
                <a:lnTo>
                  <a:pt x="44" y="74"/>
                </a:lnTo>
                <a:lnTo>
                  <a:pt x="9" y="0"/>
                </a:lnTo>
                <a:lnTo>
                  <a:pt x="0" y="5"/>
                </a:lnTo>
                <a:lnTo>
                  <a:pt x="0" y="6"/>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53" name="Freeform 181"/>
          <p:cNvSpPr>
            <a:spLocks/>
          </p:cNvSpPr>
          <p:nvPr/>
        </p:nvSpPr>
        <p:spPr bwMode="auto">
          <a:xfrm>
            <a:off x="2006600" y="4141788"/>
            <a:ext cx="61913" cy="123825"/>
          </a:xfrm>
          <a:custGeom>
            <a:avLst/>
            <a:gdLst/>
            <a:ahLst/>
            <a:cxnLst>
              <a:cxn ang="0">
                <a:pos x="0" y="4"/>
              </a:cxn>
              <a:cxn ang="0">
                <a:pos x="0" y="4"/>
              </a:cxn>
              <a:cxn ang="0">
                <a:pos x="29" y="77"/>
              </a:cxn>
              <a:cxn ang="0">
                <a:pos x="38" y="72"/>
              </a:cxn>
              <a:cxn ang="0">
                <a:pos x="9" y="0"/>
              </a:cxn>
              <a:cxn ang="0">
                <a:pos x="0" y="4"/>
              </a:cxn>
            </a:cxnLst>
            <a:rect l="0" t="0" r="r" b="b"/>
            <a:pathLst>
              <a:path w="39" h="78">
                <a:moveTo>
                  <a:pt x="0" y="4"/>
                </a:moveTo>
                <a:lnTo>
                  <a:pt x="0" y="4"/>
                </a:lnTo>
                <a:lnTo>
                  <a:pt x="29" y="77"/>
                </a:lnTo>
                <a:lnTo>
                  <a:pt x="38" y="72"/>
                </a:lnTo>
                <a:lnTo>
                  <a:pt x="9" y="0"/>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54" name="Freeform 182"/>
          <p:cNvSpPr>
            <a:spLocks/>
          </p:cNvSpPr>
          <p:nvPr/>
        </p:nvSpPr>
        <p:spPr bwMode="auto">
          <a:xfrm>
            <a:off x="1962150" y="4016375"/>
            <a:ext cx="52388" cy="123825"/>
          </a:xfrm>
          <a:custGeom>
            <a:avLst/>
            <a:gdLst/>
            <a:ahLst/>
            <a:cxnLst>
              <a:cxn ang="0">
                <a:pos x="0" y="4"/>
              </a:cxn>
              <a:cxn ang="0">
                <a:pos x="0" y="4"/>
              </a:cxn>
              <a:cxn ang="0">
                <a:pos x="24" y="77"/>
              </a:cxn>
              <a:cxn ang="0">
                <a:pos x="32" y="73"/>
              </a:cxn>
              <a:cxn ang="0">
                <a:pos x="8" y="0"/>
              </a:cxn>
              <a:cxn ang="0">
                <a:pos x="0" y="4"/>
              </a:cxn>
            </a:cxnLst>
            <a:rect l="0" t="0" r="r" b="b"/>
            <a:pathLst>
              <a:path w="33" h="78">
                <a:moveTo>
                  <a:pt x="0" y="4"/>
                </a:moveTo>
                <a:lnTo>
                  <a:pt x="0" y="4"/>
                </a:lnTo>
                <a:lnTo>
                  <a:pt x="24" y="77"/>
                </a:lnTo>
                <a:lnTo>
                  <a:pt x="32" y="73"/>
                </a:lnTo>
                <a:lnTo>
                  <a:pt x="8" y="0"/>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55" name="Freeform 183"/>
          <p:cNvSpPr>
            <a:spLocks/>
          </p:cNvSpPr>
          <p:nvPr/>
        </p:nvSpPr>
        <p:spPr bwMode="auto">
          <a:xfrm>
            <a:off x="1924050" y="3890963"/>
            <a:ext cx="46038" cy="123825"/>
          </a:xfrm>
          <a:custGeom>
            <a:avLst/>
            <a:gdLst/>
            <a:ahLst/>
            <a:cxnLst>
              <a:cxn ang="0">
                <a:pos x="0" y="3"/>
              </a:cxn>
              <a:cxn ang="0">
                <a:pos x="0" y="4"/>
              </a:cxn>
              <a:cxn ang="0">
                <a:pos x="20" y="77"/>
              </a:cxn>
              <a:cxn ang="0">
                <a:pos x="28" y="73"/>
              </a:cxn>
              <a:cxn ang="0">
                <a:pos x="8" y="0"/>
              </a:cxn>
              <a:cxn ang="0">
                <a:pos x="8" y="1"/>
              </a:cxn>
              <a:cxn ang="0">
                <a:pos x="0" y="3"/>
              </a:cxn>
              <a:cxn ang="0">
                <a:pos x="0" y="4"/>
              </a:cxn>
              <a:cxn ang="0">
                <a:pos x="0" y="3"/>
              </a:cxn>
            </a:cxnLst>
            <a:rect l="0" t="0" r="r" b="b"/>
            <a:pathLst>
              <a:path w="29" h="78">
                <a:moveTo>
                  <a:pt x="0" y="3"/>
                </a:moveTo>
                <a:lnTo>
                  <a:pt x="0" y="4"/>
                </a:lnTo>
                <a:lnTo>
                  <a:pt x="20" y="77"/>
                </a:lnTo>
                <a:lnTo>
                  <a:pt x="28" y="73"/>
                </a:lnTo>
                <a:lnTo>
                  <a:pt x="8" y="0"/>
                </a:lnTo>
                <a:lnTo>
                  <a:pt x="8" y="1"/>
                </a:lnTo>
                <a:lnTo>
                  <a:pt x="0" y="3"/>
                </a:lnTo>
                <a:lnTo>
                  <a:pt x="0" y="4"/>
                </a:lnTo>
                <a:lnTo>
                  <a:pt x="0"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56" name="Freeform 184"/>
          <p:cNvSpPr>
            <a:spLocks/>
          </p:cNvSpPr>
          <p:nvPr/>
        </p:nvSpPr>
        <p:spPr bwMode="auto">
          <a:xfrm>
            <a:off x="1898650" y="3765550"/>
            <a:ext cx="34925" cy="122238"/>
          </a:xfrm>
          <a:custGeom>
            <a:avLst/>
            <a:gdLst/>
            <a:ahLst/>
            <a:cxnLst>
              <a:cxn ang="0">
                <a:pos x="0" y="2"/>
              </a:cxn>
              <a:cxn ang="0">
                <a:pos x="0" y="2"/>
              </a:cxn>
              <a:cxn ang="0">
                <a:pos x="13" y="76"/>
              </a:cxn>
              <a:cxn ang="0">
                <a:pos x="21" y="74"/>
              </a:cxn>
              <a:cxn ang="0">
                <a:pos x="8" y="0"/>
              </a:cxn>
              <a:cxn ang="0">
                <a:pos x="0" y="2"/>
              </a:cxn>
            </a:cxnLst>
            <a:rect l="0" t="0" r="r" b="b"/>
            <a:pathLst>
              <a:path w="22" h="77">
                <a:moveTo>
                  <a:pt x="0" y="2"/>
                </a:moveTo>
                <a:lnTo>
                  <a:pt x="0" y="2"/>
                </a:lnTo>
                <a:lnTo>
                  <a:pt x="13" y="76"/>
                </a:lnTo>
                <a:lnTo>
                  <a:pt x="21" y="74"/>
                </a:lnTo>
                <a:lnTo>
                  <a:pt x="8"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57" name="Freeform 185"/>
          <p:cNvSpPr>
            <a:spLocks/>
          </p:cNvSpPr>
          <p:nvPr/>
        </p:nvSpPr>
        <p:spPr bwMode="auto">
          <a:xfrm>
            <a:off x="1879600" y="3638550"/>
            <a:ext cx="28575" cy="122238"/>
          </a:xfrm>
          <a:custGeom>
            <a:avLst/>
            <a:gdLst/>
            <a:ahLst/>
            <a:cxnLst>
              <a:cxn ang="0">
                <a:pos x="0" y="2"/>
              </a:cxn>
              <a:cxn ang="0">
                <a:pos x="0" y="2"/>
              </a:cxn>
              <a:cxn ang="0">
                <a:pos x="9" y="76"/>
              </a:cxn>
              <a:cxn ang="0">
                <a:pos x="17" y="74"/>
              </a:cxn>
              <a:cxn ang="0">
                <a:pos x="8" y="0"/>
              </a:cxn>
              <a:cxn ang="0">
                <a:pos x="0" y="2"/>
              </a:cxn>
            </a:cxnLst>
            <a:rect l="0" t="0" r="r" b="b"/>
            <a:pathLst>
              <a:path w="18" h="77">
                <a:moveTo>
                  <a:pt x="0" y="2"/>
                </a:moveTo>
                <a:lnTo>
                  <a:pt x="0" y="2"/>
                </a:lnTo>
                <a:lnTo>
                  <a:pt x="9" y="76"/>
                </a:lnTo>
                <a:lnTo>
                  <a:pt x="17" y="74"/>
                </a:lnTo>
                <a:lnTo>
                  <a:pt x="8"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58" name="Freeform 186"/>
          <p:cNvSpPr>
            <a:spLocks/>
          </p:cNvSpPr>
          <p:nvPr/>
        </p:nvSpPr>
        <p:spPr bwMode="auto">
          <a:xfrm>
            <a:off x="1871663" y="3513138"/>
            <a:ext cx="26987" cy="120650"/>
          </a:xfrm>
          <a:custGeom>
            <a:avLst/>
            <a:gdLst/>
            <a:ahLst/>
            <a:cxnLst>
              <a:cxn ang="0">
                <a:pos x="0" y="1"/>
              </a:cxn>
              <a:cxn ang="0">
                <a:pos x="0" y="2"/>
              </a:cxn>
              <a:cxn ang="0">
                <a:pos x="4" y="75"/>
              </a:cxn>
              <a:cxn ang="0">
                <a:pos x="16" y="73"/>
              </a:cxn>
              <a:cxn ang="0">
                <a:pos x="9" y="0"/>
              </a:cxn>
              <a:cxn ang="0">
                <a:pos x="9" y="1"/>
              </a:cxn>
              <a:cxn ang="0">
                <a:pos x="0" y="1"/>
              </a:cxn>
              <a:cxn ang="0">
                <a:pos x="0" y="2"/>
              </a:cxn>
              <a:cxn ang="0">
                <a:pos x="0" y="1"/>
              </a:cxn>
            </a:cxnLst>
            <a:rect l="0" t="0" r="r" b="b"/>
            <a:pathLst>
              <a:path w="17" h="76">
                <a:moveTo>
                  <a:pt x="0" y="1"/>
                </a:moveTo>
                <a:lnTo>
                  <a:pt x="0" y="2"/>
                </a:lnTo>
                <a:lnTo>
                  <a:pt x="4" y="75"/>
                </a:lnTo>
                <a:lnTo>
                  <a:pt x="16" y="73"/>
                </a:lnTo>
                <a:lnTo>
                  <a:pt x="9" y="0"/>
                </a:lnTo>
                <a:lnTo>
                  <a:pt x="9" y="1"/>
                </a:lnTo>
                <a:lnTo>
                  <a:pt x="0" y="1"/>
                </a:lnTo>
                <a:lnTo>
                  <a:pt x="0" y="2"/>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59" name="Freeform 187"/>
          <p:cNvSpPr>
            <a:spLocks/>
          </p:cNvSpPr>
          <p:nvPr/>
        </p:nvSpPr>
        <p:spPr bwMode="auto">
          <a:xfrm>
            <a:off x="1871663" y="3384550"/>
            <a:ext cx="26987" cy="122238"/>
          </a:xfrm>
          <a:custGeom>
            <a:avLst/>
            <a:gdLst/>
            <a:ahLst/>
            <a:cxnLst>
              <a:cxn ang="0">
                <a:pos x="0" y="0"/>
              </a:cxn>
              <a:cxn ang="0">
                <a:pos x="0" y="1"/>
              </a:cxn>
              <a:cxn ang="0">
                <a:pos x="0" y="76"/>
              </a:cxn>
              <a:cxn ang="0">
                <a:pos x="16" y="76"/>
              </a:cxn>
              <a:cxn ang="0">
                <a:pos x="16" y="1"/>
              </a:cxn>
              <a:cxn ang="0">
                <a:pos x="0" y="0"/>
              </a:cxn>
              <a:cxn ang="0">
                <a:pos x="0" y="1"/>
              </a:cxn>
              <a:cxn ang="0">
                <a:pos x="0" y="0"/>
              </a:cxn>
            </a:cxnLst>
            <a:rect l="0" t="0" r="r" b="b"/>
            <a:pathLst>
              <a:path w="17" h="77">
                <a:moveTo>
                  <a:pt x="0" y="0"/>
                </a:moveTo>
                <a:lnTo>
                  <a:pt x="0" y="1"/>
                </a:lnTo>
                <a:lnTo>
                  <a:pt x="0" y="76"/>
                </a:lnTo>
                <a:lnTo>
                  <a:pt x="16" y="76"/>
                </a:lnTo>
                <a:lnTo>
                  <a:pt x="16" y="1"/>
                </a:lnTo>
                <a:lnTo>
                  <a:pt x="0" y="0"/>
                </a:lnTo>
                <a:lnTo>
                  <a:pt x="0" y="1"/>
                </a:lnTo>
                <a:lnTo>
                  <a:pt x="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60" name="Freeform 188"/>
          <p:cNvSpPr>
            <a:spLocks/>
          </p:cNvSpPr>
          <p:nvPr/>
        </p:nvSpPr>
        <p:spPr bwMode="auto">
          <a:xfrm>
            <a:off x="1871663" y="3259138"/>
            <a:ext cx="26987" cy="119062"/>
          </a:xfrm>
          <a:custGeom>
            <a:avLst/>
            <a:gdLst/>
            <a:ahLst/>
            <a:cxnLst>
              <a:cxn ang="0">
                <a:pos x="7" y="0"/>
              </a:cxn>
              <a:cxn ang="0">
                <a:pos x="7" y="0"/>
              </a:cxn>
              <a:cxn ang="0">
                <a:pos x="0" y="73"/>
              </a:cxn>
              <a:cxn ang="0">
                <a:pos x="8" y="74"/>
              </a:cxn>
              <a:cxn ang="0">
                <a:pos x="16" y="1"/>
              </a:cxn>
              <a:cxn ang="0">
                <a:pos x="7" y="0"/>
              </a:cxn>
            </a:cxnLst>
            <a:rect l="0" t="0" r="r" b="b"/>
            <a:pathLst>
              <a:path w="17" h="75">
                <a:moveTo>
                  <a:pt x="7" y="0"/>
                </a:moveTo>
                <a:lnTo>
                  <a:pt x="7" y="0"/>
                </a:lnTo>
                <a:lnTo>
                  <a:pt x="0" y="73"/>
                </a:lnTo>
                <a:lnTo>
                  <a:pt x="8" y="74"/>
                </a:lnTo>
                <a:lnTo>
                  <a:pt x="16" y="1"/>
                </a:lnTo>
                <a:lnTo>
                  <a:pt x="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61" name="Freeform 189"/>
          <p:cNvSpPr>
            <a:spLocks/>
          </p:cNvSpPr>
          <p:nvPr/>
        </p:nvSpPr>
        <p:spPr bwMode="auto">
          <a:xfrm>
            <a:off x="1882775" y="3128963"/>
            <a:ext cx="26988" cy="123825"/>
          </a:xfrm>
          <a:custGeom>
            <a:avLst/>
            <a:gdLst/>
            <a:ahLst/>
            <a:cxnLst>
              <a:cxn ang="0">
                <a:pos x="7" y="0"/>
              </a:cxn>
              <a:cxn ang="0">
                <a:pos x="7" y="1"/>
              </a:cxn>
              <a:cxn ang="0">
                <a:pos x="0" y="76"/>
              </a:cxn>
              <a:cxn ang="0">
                <a:pos x="7" y="77"/>
              </a:cxn>
              <a:cxn ang="0">
                <a:pos x="16" y="2"/>
              </a:cxn>
              <a:cxn ang="0">
                <a:pos x="7" y="0"/>
              </a:cxn>
              <a:cxn ang="0">
                <a:pos x="7" y="1"/>
              </a:cxn>
              <a:cxn ang="0">
                <a:pos x="7" y="0"/>
              </a:cxn>
            </a:cxnLst>
            <a:rect l="0" t="0" r="r" b="b"/>
            <a:pathLst>
              <a:path w="17" h="78">
                <a:moveTo>
                  <a:pt x="7" y="0"/>
                </a:moveTo>
                <a:lnTo>
                  <a:pt x="7" y="1"/>
                </a:lnTo>
                <a:lnTo>
                  <a:pt x="0" y="76"/>
                </a:lnTo>
                <a:lnTo>
                  <a:pt x="7" y="77"/>
                </a:lnTo>
                <a:lnTo>
                  <a:pt x="16" y="2"/>
                </a:lnTo>
                <a:lnTo>
                  <a:pt x="7" y="0"/>
                </a:lnTo>
                <a:lnTo>
                  <a:pt x="7" y="1"/>
                </a:lnTo>
                <a:lnTo>
                  <a:pt x="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62" name="Freeform 190"/>
          <p:cNvSpPr>
            <a:spLocks/>
          </p:cNvSpPr>
          <p:nvPr/>
        </p:nvSpPr>
        <p:spPr bwMode="auto">
          <a:xfrm>
            <a:off x="1898650" y="2998788"/>
            <a:ext cx="39688" cy="125412"/>
          </a:xfrm>
          <a:custGeom>
            <a:avLst/>
            <a:gdLst/>
            <a:ahLst/>
            <a:cxnLst>
              <a:cxn ang="0">
                <a:pos x="15" y="0"/>
              </a:cxn>
              <a:cxn ang="0">
                <a:pos x="15" y="1"/>
              </a:cxn>
              <a:cxn ang="0">
                <a:pos x="0" y="76"/>
              </a:cxn>
              <a:cxn ang="0">
                <a:pos x="9" y="78"/>
              </a:cxn>
              <a:cxn ang="0">
                <a:pos x="24" y="3"/>
              </a:cxn>
              <a:cxn ang="0">
                <a:pos x="24" y="4"/>
              </a:cxn>
              <a:cxn ang="0">
                <a:pos x="15" y="0"/>
              </a:cxn>
              <a:cxn ang="0">
                <a:pos x="15" y="1"/>
              </a:cxn>
              <a:cxn ang="0">
                <a:pos x="15" y="0"/>
              </a:cxn>
            </a:cxnLst>
            <a:rect l="0" t="0" r="r" b="b"/>
            <a:pathLst>
              <a:path w="25" h="79">
                <a:moveTo>
                  <a:pt x="15" y="0"/>
                </a:moveTo>
                <a:lnTo>
                  <a:pt x="15" y="1"/>
                </a:lnTo>
                <a:lnTo>
                  <a:pt x="0" y="76"/>
                </a:lnTo>
                <a:lnTo>
                  <a:pt x="9" y="78"/>
                </a:lnTo>
                <a:lnTo>
                  <a:pt x="24" y="3"/>
                </a:lnTo>
                <a:lnTo>
                  <a:pt x="24" y="4"/>
                </a:lnTo>
                <a:lnTo>
                  <a:pt x="15" y="0"/>
                </a:lnTo>
                <a:lnTo>
                  <a:pt x="15" y="1"/>
                </a:lnTo>
                <a:lnTo>
                  <a:pt x="1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63" name="Freeform 191"/>
          <p:cNvSpPr>
            <a:spLocks/>
          </p:cNvSpPr>
          <p:nvPr/>
        </p:nvSpPr>
        <p:spPr bwMode="auto">
          <a:xfrm>
            <a:off x="1927225" y="2868613"/>
            <a:ext cx="46038" cy="128587"/>
          </a:xfrm>
          <a:custGeom>
            <a:avLst/>
            <a:gdLst/>
            <a:ahLst/>
            <a:cxnLst>
              <a:cxn ang="0">
                <a:pos x="20" y="0"/>
              </a:cxn>
              <a:cxn ang="0">
                <a:pos x="20" y="1"/>
              </a:cxn>
              <a:cxn ang="0">
                <a:pos x="0" y="76"/>
              </a:cxn>
              <a:cxn ang="0">
                <a:pos x="9" y="80"/>
              </a:cxn>
              <a:cxn ang="0">
                <a:pos x="28" y="4"/>
              </a:cxn>
              <a:cxn ang="0">
                <a:pos x="28" y="5"/>
              </a:cxn>
              <a:cxn ang="0">
                <a:pos x="20" y="0"/>
              </a:cxn>
              <a:cxn ang="0">
                <a:pos x="20" y="1"/>
              </a:cxn>
              <a:cxn ang="0">
                <a:pos x="20" y="0"/>
              </a:cxn>
            </a:cxnLst>
            <a:rect l="0" t="0" r="r" b="b"/>
            <a:pathLst>
              <a:path w="29" h="81">
                <a:moveTo>
                  <a:pt x="20" y="0"/>
                </a:moveTo>
                <a:lnTo>
                  <a:pt x="20" y="1"/>
                </a:lnTo>
                <a:lnTo>
                  <a:pt x="0" y="76"/>
                </a:lnTo>
                <a:lnTo>
                  <a:pt x="9" y="80"/>
                </a:lnTo>
                <a:lnTo>
                  <a:pt x="28" y="4"/>
                </a:lnTo>
                <a:lnTo>
                  <a:pt x="28" y="5"/>
                </a:lnTo>
                <a:lnTo>
                  <a:pt x="20" y="0"/>
                </a:lnTo>
                <a:lnTo>
                  <a:pt x="20" y="1"/>
                </a:lnTo>
                <a:lnTo>
                  <a:pt x="2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64" name="Freeform 192"/>
          <p:cNvSpPr>
            <a:spLocks/>
          </p:cNvSpPr>
          <p:nvPr/>
        </p:nvSpPr>
        <p:spPr bwMode="auto">
          <a:xfrm>
            <a:off x="1963738" y="2740025"/>
            <a:ext cx="50800" cy="128588"/>
          </a:xfrm>
          <a:custGeom>
            <a:avLst/>
            <a:gdLst/>
            <a:ahLst/>
            <a:cxnLst>
              <a:cxn ang="0">
                <a:pos x="23" y="0"/>
              </a:cxn>
              <a:cxn ang="0">
                <a:pos x="23" y="0"/>
              </a:cxn>
              <a:cxn ang="0">
                <a:pos x="0" y="75"/>
              </a:cxn>
              <a:cxn ang="0">
                <a:pos x="8" y="80"/>
              </a:cxn>
              <a:cxn ang="0">
                <a:pos x="31" y="5"/>
              </a:cxn>
              <a:cxn ang="0">
                <a:pos x="23" y="0"/>
              </a:cxn>
            </a:cxnLst>
            <a:rect l="0" t="0" r="r" b="b"/>
            <a:pathLst>
              <a:path w="32" h="81">
                <a:moveTo>
                  <a:pt x="23" y="0"/>
                </a:moveTo>
                <a:lnTo>
                  <a:pt x="23" y="0"/>
                </a:lnTo>
                <a:lnTo>
                  <a:pt x="0" y="75"/>
                </a:lnTo>
                <a:lnTo>
                  <a:pt x="8" y="80"/>
                </a:lnTo>
                <a:lnTo>
                  <a:pt x="31" y="5"/>
                </a:lnTo>
                <a:lnTo>
                  <a:pt x="2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65" name="Freeform 193"/>
          <p:cNvSpPr>
            <a:spLocks/>
          </p:cNvSpPr>
          <p:nvPr/>
        </p:nvSpPr>
        <p:spPr bwMode="auto">
          <a:xfrm>
            <a:off x="2008188" y="2608263"/>
            <a:ext cx="63500" cy="131762"/>
          </a:xfrm>
          <a:custGeom>
            <a:avLst/>
            <a:gdLst/>
            <a:ahLst/>
            <a:cxnLst>
              <a:cxn ang="0">
                <a:pos x="31" y="0"/>
              </a:cxn>
              <a:cxn ang="0">
                <a:pos x="31" y="1"/>
              </a:cxn>
              <a:cxn ang="0">
                <a:pos x="0" y="77"/>
              </a:cxn>
              <a:cxn ang="0">
                <a:pos x="8" y="82"/>
              </a:cxn>
              <a:cxn ang="0">
                <a:pos x="39" y="6"/>
              </a:cxn>
              <a:cxn ang="0">
                <a:pos x="31" y="0"/>
              </a:cxn>
              <a:cxn ang="0">
                <a:pos x="31" y="1"/>
              </a:cxn>
              <a:cxn ang="0">
                <a:pos x="31" y="0"/>
              </a:cxn>
            </a:cxnLst>
            <a:rect l="0" t="0" r="r" b="b"/>
            <a:pathLst>
              <a:path w="40" h="83">
                <a:moveTo>
                  <a:pt x="31" y="0"/>
                </a:moveTo>
                <a:lnTo>
                  <a:pt x="31" y="1"/>
                </a:lnTo>
                <a:lnTo>
                  <a:pt x="0" y="77"/>
                </a:lnTo>
                <a:lnTo>
                  <a:pt x="8" y="82"/>
                </a:lnTo>
                <a:lnTo>
                  <a:pt x="39" y="6"/>
                </a:lnTo>
                <a:lnTo>
                  <a:pt x="31" y="0"/>
                </a:lnTo>
                <a:lnTo>
                  <a:pt x="31" y="1"/>
                </a:lnTo>
                <a:lnTo>
                  <a:pt x="3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66" name="Freeform 194"/>
          <p:cNvSpPr>
            <a:spLocks/>
          </p:cNvSpPr>
          <p:nvPr/>
        </p:nvSpPr>
        <p:spPr bwMode="auto">
          <a:xfrm>
            <a:off x="2063750" y="2481263"/>
            <a:ext cx="73025" cy="128587"/>
          </a:xfrm>
          <a:custGeom>
            <a:avLst/>
            <a:gdLst/>
            <a:ahLst/>
            <a:cxnLst>
              <a:cxn ang="0">
                <a:pos x="37" y="0"/>
              </a:cxn>
              <a:cxn ang="0">
                <a:pos x="36" y="0"/>
              </a:cxn>
              <a:cxn ang="0">
                <a:pos x="0" y="74"/>
              </a:cxn>
              <a:cxn ang="0">
                <a:pos x="8" y="80"/>
              </a:cxn>
              <a:cxn ang="0">
                <a:pos x="45" y="6"/>
              </a:cxn>
              <a:cxn ang="0">
                <a:pos x="44" y="6"/>
              </a:cxn>
              <a:cxn ang="0">
                <a:pos x="37" y="0"/>
              </a:cxn>
              <a:cxn ang="0">
                <a:pos x="36" y="0"/>
              </a:cxn>
              <a:cxn ang="0">
                <a:pos x="37" y="0"/>
              </a:cxn>
            </a:cxnLst>
            <a:rect l="0" t="0" r="r" b="b"/>
            <a:pathLst>
              <a:path w="46" h="81">
                <a:moveTo>
                  <a:pt x="37" y="0"/>
                </a:moveTo>
                <a:lnTo>
                  <a:pt x="36" y="0"/>
                </a:lnTo>
                <a:lnTo>
                  <a:pt x="0" y="74"/>
                </a:lnTo>
                <a:lnTo>
                  <a:pt x="8" y="80"/>
                </a:lnTo>
                <a:lnTo>
                  <a:pt x="45" y="6"/>
                </a:lnTo>
                <a:lnTo>
                  <a:pt x="44" y="6"/>
                </a:lnTo>
                <a:lnTo>
                  <a:pt x="37" y="0"/>
                </a:lnTo>
                <a:lnTo>
                  <a:pt x="36" y="0"/>
                </a:lnTo>
                <a:lnTo>
                  <a:pt x="3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67" name="Freeform 195"/>
          <p:cNvSpPr>
            <a:spLocks/>
          </p:cNvSpPr>
          <p:nvPr/>
        </p:nvSpPr>
        <p:spPr bwMode="auto">
          <a:xfrm>
            <a:off x="2128838" y="2347913"/>
            <a:ext cx="80962" cy="134937"/>
          </a:xfrm>
          <a:custGeom>
            <a:avLst/>
            <a:gdLst/>
            <a:ahLst/>
            <a:cxnLst>
              <a:cxn ang="0">
                <a:pos x="43" y="0"/>
              </a:cxn>
              <a:cxn ang="0">
                <a:pos x="43" y="1"/>
              </a:cxn>
              <a:cxn ang="0">
                <a:pos x="0" y="78"/>
              </a:cxn>
              <a:cxn ang="0">
                <a:pos x="7" y="84"/>
              </a:cxn>
              <a:cxn ang="0">
                <a:pos x="50" y="7"/>
              </a:cxn>
              <a:cxn ang="0">
                <a:pos x="43" y="0"/>
              </a:cxn>
              <a:cxn ang="0">
                <a:pos x="43" y="1"/>
              </a:cxn>
              <a:cxn ang="0">
                <a:pos x="43" y="0"/>
              </a:cxn>
            </a:cxnLst>
            <a:rect l="0" t="0" r="r" b="b"/>
            <a:pathLst>
              <a:path w="51" h="85">
                <a:moveTo>
                  <a:pt x="43" y="0"/>
                </a:moveTo>
                <a:lnTo>
                  <a:pt x="43" y="1"/>
                </a:lnTo>
                <a:lnTo>
                  <a:pt x="0" y="78"/>
                </a:lnTo>
                <a:lnTo>
                  <a:pt x="7" y="84"/>
                </a:lnTo>
                <a:lnTo>
                  <a:pt x="50" y="7"/>
                </a:lnTo>
                <a:lnTo>
                  <a:pt x="43" y="0"/>
                </a:lnTo>
                <a:lnTo>
                  <a:pt x="43" y="1"/>
                </a:lnTo>
                <a:lnTo>
                  <a:pt x="4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68" name="Freeform 196"/>
          <p:cNvSpPr>
            <a:spLocks/>
          </p:cNvSpPr>
          <p:nvPr/>
        </p:nvSpPr>
        <p:spPr bwMode="auto">
          <a:xfrm>
            <a:off x="2203450" y="2217738"/>
            <a:ext cx="88900" cy="133350"/>
          </a:xfrm>
          <a:custGeom>
            <a:avLst/>
            <a:gdLst/>
            <a:ahLst/>
            <a:cxnLst>
              <a:cxn ang="0">
                <a:pos x="48" y="0"/>
              </a:cxn>
              <a:cxn ang="0">
                <a:pos x="48" y="0"/>
              </a:cxn>
              <a:cxn ang="0">
                <a:pos x="0" y="76"/>
              </a:cxn>
              <a:cxn ang="0">
                <a:pos x="7" y="83"/>
              </a:cxn>
              <a:cxn ang="0">
                <a:pos x="55" y="7"/>
              </a:cxn>
              <a:cxn ang="0">
                <a:pos x="48" y="0"/>
              </a:cxn>
            </a:cxnLst>
            <a:rect l="0" t="0" r="r" b="b"/>
            <a:pathLst>
              <a:path w="56" h="84">
                <a:moveTo>
                  <a:pt x="48" y="0"/>
                </a:moveTo>
                <a:lnTo>
                  <a:pt x="48" y="0"/>
                </a:lnTo>
                <a:lnTo>
                  <a:pt x="0" y="76"/>
                </a:lnTo>
                <a:lnTo>
                  <a:pt x="7" y="83"/>
                </a:lnTo>
                <a:lnTo>
                  <a:pt x="55" y="7"/>
                </a:lnTo>
                <a:lnTo>
                  <a:pt x="4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69" name="Freeform 197"/>
          <p:cNvSpPr>
            <a:spLocks/>
          </p:cNvSpPr>
          <p:nvPr/>
        </p:nvSpPr>
        <p:spPr bwMode="auto">
          <a:xfrm>
            <a:off x="2286000" y="2087563"/>
            <a:ext cx="95250" cy="133350"/>
          </a:xfrm>
          <a:custGeom>
            <a:avLst/>
            <a:gdLst/>
            <a:ahLst/>
            <a:cxnLst>
              <a:cxn ang="0">
                <a:pos x="52" y="0"/>
              </a:cxn>
              <a:cxn ang="0">
                <a:pos x="52" y="0"/>
              </a:cxn>
              <a:cxn ang="0">
                <a:pos x="0" y="76"/>
              </a:cxn>
              <a:cxn ang="0">
                <a:pos x="7" y="83"/>
              </a:cxn>
              <a:cxn ang="0">
                <a:pos x="59" y="7"/>
              </a:cxn>
              <a:cxn ang="0">
                <a:pos x="59" y="7"/>
              </a:cxn>
              <a:cxn ang="0">
                <a:pos x="52" y="0"/>
              </a:cxn>
            </a:cxnLst>
            <a:rect l="0" t="0" r="r" b="b"/>
            <a:pathLst>
              <a:path w="60" h="84">
                <a:moveTo>
                  <a:pt x="52" y="0"/>
                </a:moveTo>
                <a:lnTo>
                  <a:pt x="52" y="0"/>
                </a:lnTo>
                <a:lnTo>
                  <a:pt x="0" y="76"/>
                </a:lnTo>
                <a:lnTo>
                  <a:pt x="7" y="83"/>
                </a:lnTo>
                <a:lnTo>
                  <a:pt x="59" y="7"/>
                </a:lnTo>
                <a:lnTo>
                  <a:pt x="59" y="7"/>
                </a:lnTo>
                <a:lnTo>
                  <a:pt x="5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70" name="Freeform 198"/>
          <p:cNvSpPr>
            <a:spLocks/>
          </p:cNvSpPr>
          <p:nvPr/>
        </p:nvSpPr>
        <p:spPr bwMode="auto">
          <a:xfrm>
            <a:off x="2374900" y="1954213"/>
            <a:ext cx="109538" cy="138112"/>
          </a:xfrm>
          <a:custGeom>
            <a:avLst/>
            <a:gdLst/>
            <a:ahLst/>
            <a:cxnLst>
              <a:cxn ang="0">
                <a:pos x="61" y="0"/>
              </a:cxn>
              <a:cxn ang="0">
                <a:pos x="61" y="0"/>
              </a:cxn>
              <a:cxn ang="0">
                <a:pos x="0" y="79"/>
              </a:cxn>
              <a:cxn ang="0">
                <a:pos x="7" y="86"/>
              </a:cxn>
              <a:cxn ang="0">
                <a:pos x="68" y="7"/>
              </a:cxn>
              <a:cxn ang="0">
                <a:pos x="61" y="0"/>
              </a:cxn>
            </a:cxnLst>
            <a:rect l="0" t="0" r="r" b="b"/>
            <a:pathLst>
              <a:path w="69" h="87">
                <a:moveTo>
                  <a:pt x="61" y="0"/>
                </a:moveTo>
                <a:lnTo>
                  <a:pt x="61" y="0"/>
                </a:lnTo>
                <a:lnTo>
                  <a:pt x="0" y="79"/>
                </a:lnTo>
                <a:lnTo>
                  <a:pt x="7" y="86"/>
                </a:lnTo>
                <a:lnTo>
                  <a:pt x="68" y="7"/>
                </a:lnTo>
                <a:lnTo>
                  <a:pt x="6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71" name="Freeform 199"/>
          <p:cNvSpPr>
            <a:spLocks/>
          </p:cNvSpPr>
          <p:nvPr/>
        </p:nvSpPr>
        <p:spPr bwMode="auto">
          <a:xfrm>
            <a:off x="2478088" y="1824038"/>
            <a:ext cx="114300" cy="134937"/>
          </a:xfrm>
          <a:custGeom>
            <a:avLst/>
            <a:gdLst/>
            <a:ahLst/>
            <a:cxnLst>
              <a:cxn ang="0">
                <a:pos x="64" y="0"/>
              </a:cxn>
              <a:cxn ang="0">
                <a:pos x="64" y="0"/>
              </a:cxn>
              <a:cxn ang="0">
                <a:pos x="0" y="77"/>
              </a:cxn>
              <a:cxn ang="0">
                <a:pos x="7" y="84"/>
              </a:cxn>
              <a:cxn ang="0">
                <a:pos x="71" y="7"/>
              </a:cxn>
              <a:cxn ang="0">
                <a:pos x="64" y="0"/>
              </a:cxn>
            </a:cxnLst>
            <a:rect l="0" t="0" r="r" b="b"/>
            <a:pathLst>
              <a:path w="72" h="85">
                <a:moveTo>
                  <a:pt x="64" y="0"/>
                </a:moveTo>
                <a:lnTo>
                  <a:pt x="64" y="0"/>
                </a:lnTo>
                <a:lnTo>
                  <a:pt x="0" y="77"/>
                </a:lnTo>
                <a:lnTo>
                  <a:pt x="7" y="84"/>
                </a:lnTo>
                <a:lnTo>
                  <a:pt x="71" y="7"/>
                </a:lnTo>
                <a:lnTo>
                  <a:pt x="6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72" name="Freeform 200"/>
          <p:cNvSpPr>
            <a:spLocks/>
          </p:cNvSpPr>
          <p:nvPr/>
        </p:nvSpPr>
        <p:spPr bwMode="auto">
          <a:xfrm>
            <a:off x="2587625" y="1690688"/>
            <a:ext cx="122238" cy="138112"/>
          </a:xfrm>
          <a:custGeom>
            <a:avLst/>
            <a:gdLst/>
            <a:ahLst/>
            <a:cxnLst>
              <a:cxn ang="0">
                <a:pos x="69" y="0"/>
              </a:cxn>
              <a:cxn ang="0">
                <a:pos x="69" y="0"/>
              </a:cxn>
              <a:cxn ang="0">
                <a:pos x="0" y="79"/>
              </a:cxn>
              <a:cxn ang="0">
                <a:pos x="7" y="86"/>
              </a:cxn>
              <a:cxn ang="0">
                <a:pos x="76" y="7"/>
              </a:cxn>
              <a:cxn ang="0">
                <a:pos x="69" y="0"/>
              </a:cxn>
            </a:cxnLst>
            <a:rect l="0" t="0" r="r" b="b"/>
            <a:pathLst>
              <a:path w="77" h="87">
                <a:moveTo>
                  <a:pt x="69" y="0"/>
                </a:moveTo>
                <a:lnTo>
                  <a:pt x="69" y="0"/>
                </a:lnTo>
                <a:lnTo>
                  <a:pt x="0" y="79"/>
                </a:lnTo>
                <a:lnTo>
                  <a:pt x="7" y="86"/>
                </a:lnTo>
                <a:lnTo>
                  <a:pt x="76" y="7"/>
                </a:lnTo>
                <a:lnTo>
                  <a:pt x="6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73" name="Freeform 201"/>
          <p:cNvSpPr>
            <a:spLocks/>
          </p:cNvSpPr>
          <p:nvPr/>
        </p:nvSpPr>
        <p:spPr bwMode="auto">
          <a:xfrm>
            <a:off x="2705100" y="1558925"/>
            <a:ext cx="131763" cy="136525"/>
          </a:xfrm>
          <a:custGeom>
            <a:avLst/>
            <a:gdLst/>
            <a:ahLst/>
            <a:cxnLst>
              <a:cxn ang="0">
                <a:pos x="79" y="4"/>
              </a:cxn>
              <a:cxn ang="0">
                <a:pos x="75" y="0"/>
              </a:cxn>
              <a:cxn ang="0">
                <a:pos x="0" y="78"/>
              </a:cxn>
              <a:cxn ang="0">
                <a:pos x="7" y="85"/>
              </a:cxn>
              <a:cxn ang="0">
                <a:pos x="82" y="7"/>
              </a:cxn>
              <a:cxn ang="0">
                <a:pos x="79" y="4"/>
              </a:cxn>
            </a:cxnLst>
            <a:rect l="0" t="0" r="r" b="b"/>
            <a:pathLst>
              <a:path w="83" h="86">
                <a:moveTo>
                  <a:pt x="79" y="4"/>
                </a:moveTo>
                <a:lnTo>
                  <a:pt x="75" y="0"/>
                </a:lnTo>
                <a:lnTo>
                  <a:pt x="0" y="78"/>
                </a:lnTo>
                <a:lnTo>
                  <a:pt x="7" y="85"/>
                </a:lnTo>
                <a:lnTo>
                  <a:pt x="82" y="7"/>
                </a:lnTo>
                <a:lnTo>
                  <a:pt x="79"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74" name="Freeform 202"/>
          <p:cNvSpPr>
            <a:spLocks/>
          </p:cNvSpPr>
          <p:nvPr/>
        </p:nvSpPr>
        <p:spPr bwMode="auto">
          <a:xfrm>
            <a:off x="1398588" y="2413000"/>
            <a:ext cx="204787" cy="95250"/>
          </a:xfrm>
          <a:custGeom>
            <a:avLst/>
            <a:gdLst/>
            <a:ahLst/>
            <a:cxnLst>
              <a:cxn ang="0">
                <a:pos x="128" y="49"/>
              </a:cxn>
              <a:cxn ang="0">
                <a:pos x="128" y="49"/>
              </a:cxn>
              <a:cxn ang="0">
                <a:pos x="3" y="0"/>
              </a:cxn>
              <a:cxn ang="0">
                <a:pos x="0" y="9"/>
              </a:cxn>
              <a:cxn ang="0">
                <a:pos x="125" y="59"/>
              </a:cxn>
              <a:cxn ang="0">
                <a:pos x="128" y="49"/>
              </a:cxn>
            </a:cxnLst>
            <a:rect l="0" t="0" r="r" b="b"/>
            <a:pathLst>
              <a:path w="129" h="60">
                <a:moveTo>
                  <a:pt x="128" y="49"/>
                </a:moveTo>
                <a:lnTo>
                  <a:pt x="128" y="49"/>
                </a:lnTo>
                <a:lnTo>
                  <a:pt x="3" y="0"/>
                </a:lnTo>
                <a:lnTo>
                  <a:pt x="0" y="9"/>
                </a:lnTo>
                <a:lnTo>
                  <a:pt x="125" y="59"/>
                </a:lnTo>
                <a:lnTo>
                  <a:pt x="128" y="4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75" name="Freeform 203"/>
          <p:cNvSpPr>
            <a:spLocks/>
          </p:cNvSpPr>
          <p:nvPr/>
        </p:nvSpPr>
        <p:spPr bwMode="auto">
          <a:xfrm>
            <a:off x="1606550" y="2498725"/>
            <a:ext cx="207963" cy="87313"/>
          </a:xfrm>
          <a:custGeom>
            <a:avLst/>
            <a:gdLst/>
            <a:ahLst/>
            <a:cxnLst>
              <a:cxn ang="0">
                <a:pos x="130" y="44"/>
              </a:cxn>
              <a:cxn ang="0">
                <a:pos x="130" y="44"/>
              </a:cxn>
              <a:cxn ang="0">
                <a:pos x="3" y="0"/>
              </a:cxn>
              <a:cxn ang="0">
                <a:pos x="0" y="10"/>
              </a:cxn>
              <a:cxn ang="0">
                <a:pos x="127" y="54"/>
              </a:cxn>
              <a:cxn ang="0">
                <a:pos x="130" y="44"/>
              </a:cxn>
            </a:cxnLst>
            <a:rect l="0" t="0" r="r" b="b"/>
            <a:pathLst>
              <a:path w="131" h="55">
                <a:moveTo>
                  <a:pt x="130" y="44"/>
                </a:moveTo>
                <a:lnTo>
                  <a:pt x="130" y="44"/>
                </a:lnTo>
                <a:lnTo>
                  <a:pt x="3" y="0"/>
                </a:lnTo>
                <a:lnTo>
                  <a:pt x="0" y="10"/>
                </a:lnTo>
                <a:lnTo>
                  <a:pt x="127" y="54"/>
                </a:lnTo>
                <a:lnTo>
                  <a:pt x="130" y="4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76" name="Freeform 204"/>
          <p:cNvSpPr>
            <a:spLocks/>
          </p:cNvSpPr>
          <p:nvPr/>
        </p:nvSpPr>
        <p:spPr bwMode="auto">
          <a:xfrm>
            <a:off x="1817688" y="2576513"/>
            <a:ext cx="206375" cy="68262"/>
          </a:xfrm>
          <a:custGeom>
            <a:avLst/>
            <a:gdLst/>
            <a:ahLst/>
            <a:cxnLst>
              <a:cxn ang="0">
                <a:pos x="129" y="32"/>
              </a:cxn>
              <a:cxn ang="0">
                <a:pos x="129" y="32"/>
              </a:cxn>
              <a:cxn ang="0">
                <a:pos x="3" y="0"/>
              </a:cxn>
              <a:cxn ang="0">
                <a:pos x="0" y="10"/>
              </a:cxn>
              <a:cxn ang="0">
                <a:pos x="126" y="42"/>
              </a:cxn>
              <a:cxn ang="0">
                <a:pos x="129" y="32"/>
              </a:cxn>
            </a:cxnLst>
            <a:rect l="0" t="0" r="r" b="b"/>
            <a:pathLst>
              <a:path w="130" h="43">
                <a:moveTo>
                  <a:pt x="129" y="32"/>
                </a:moveTo>
                <a:lnTo>
                  <a:pt x="129" y="32"/>
                </a:lnTo>
                <a:lnTo>
                  <a:pt x="3" y="0"/>
                </a:lnTo>
                <a:lnTo>
                  <a:pt x="0" y="10"/>
                </a:lnTo>
                <a:lnTo>
                  <a:pt x="126" y="42"/>
                </a:lnTo>
                <a:lnTo>
                  <a:pt x="129" y="3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77" name="Freeform 205"/>
          <p:cNvSpPr>
            <a:spLocks/>
          </p:cNvSpPr>
          <p:nvPr/>
        </p:nvSpPr>
        <p:spPr bwMode="auto">
          <a:xfrm>
            <a:off x="2025650" y="2635250"/>
            <a:ext cx="204788" cy="58738"/>
          </a:xfrm>
          <a:custGeom>
            <a:avLst/>
            <a:gdLst/>
            <a:ahLst/>
            <a:cxnLst>
              <a:cxn ang="0">
                <a:pos x="128" y="27"/>
              </a:cxn>
              <a:cxn ang="0">
                <a:pos x="128" y="27"/>
              </a:cxn>
              <a:cxn ang="0">
                <a:pos x="3" y="0"/>
              </a:cxn>
              <a:cxn ang="0">
                <a:pos x="0" y="9"/>
              </a:cxn>
              <a:cxn ang="0">
                <a:pos x="126" y="36"/>
              </a:cxn>
              <a:cxn ang="0">
                <a:pos x="127" y="36"/>
              </a:cxn>
              <a:cxn ang="0">
                <a:pos x="126" y="36"/>
              </a:cxn>
              <a:cxn ang="0">
                <a:pos x="127" y="36"/>
              </a:cxn>
              <a:cxn ang="0">
                <a:pos x="128" y="27"/>
              </a:cxn>
            </a:cxnLst>
            <a:rect l="0" t="0" r="r" b="b"/>
            <a:pathLst>
              <a:path w="129" h="37">
                <a:moveTo>
                  <a:pt x="128" y="27"/>
                </a:moveTo>
                <a:lnTo>
                  <a:pt x="128" y="27"/>
                </a:lnTo>
                <a:lnTo>
                  <a:pt x="3" y="0"/>
                </a:lnTo>
                <a:lnTo>
                  <a:pt x="0" y="9"/>
                </a:lnTo>
                <a:lnTo>
                  <a:pt x="126" y="36"/>
                </a:lnTo>
                <a:lnTo>
                  <a:pt x="127" y="36"/>
                </a:lnTo>
                <a:lnTo>
                  <a:pt x="126" y="36"/>
                </a:lnTo>
                <a:lnTo>
                  <a:pt x="127" y="36"/>
                </a:lnTo>
                <a:lnTo>
                  <a:pt x="128" y="2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78" name="Freeform 206"/>
          <p:cNvSpPr>
            <a:spLocks/>
          </p:cNvSpPr>
          <p:nvPr/>
        </p:nvSpPr>
        <p:spPr bwMode="auto">
          <a:xfrm>
            <a:off x="2235200" y="2684463"/>
            <a:ext cx="204788" cy="44450"/>
          </a:xfrm>
          <a:custGeom>
            <a:avLst/>
            <a:gdLst/>
            <a:ahLst/>
            <a:cxnLst>
              <a:cxn ang="0">
                <a:pos x="128" y="18"/>
              </a:cxn>
              <a:cxn ang="0">
                <a:pos x="128" y="18"/>
              </a:cxn>
              <a:cxn ang="0">
                <a:pos x="1" y="0"/>
              </a:cxn>
              <a:cxn ang="0">
                <a:pos x="0" y="9"/>
              </a:cxn>
              <a:cxn ang="0">
                <a:pos x="127" y="27"/>
              </a:cxn>
              <a:cxn ang="0">
                <a:pos x="128" y="18"/>
              </a:cxn>
            </a:cxnLst>
            <a:rect l="0" t="0" r="r" b="b"/>
            <a:pathLst>
              <a:path w="129" h="28">
                <a:moveTo>
                  <a:pt x="128" y="18"/>
                </a:moveTo>
                <a:lnTo>
                  <a:pt x="128" y="18"/>
                </a:lnTo>
                <a:lnTo>
                  <a:pt x="1" y="0"/>
                </a:lnTo>
                <a:lnTo>
                  <a:pt x="0" y="9"/>
                </a:lnTo>
                <a:lnTo>
                  <a:pt x="127" y="27"/>
                </a:lnTo>
                <a:lnTo>
                  <a:pt x="128" y="1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79" name="Freeform 207"/>
          <p:cNvSpPr>
            <a:spLocks/>
          </p:cNvSpPr>
          <p:nvPr/>
        </p:nvSpPr>
        <p:spPr bwMode="auto">
          <a:xfrm>
            <a:off x="2444750" y="2719388"/>
            <a:ext cx="201613" cy="28575"/>
          </a:xfrm>
          <a:custGeom>
            <a:avLst/>
            <a:gdLst/>
            <a:ahLst/>
            <a:cxnLst>
              <a:cxn ang="0">
                <a:pos x="125" y="9"/>
              </a:cxn>
              <a:cxn ang="0">
                <a:pos x="126" y="9"/>
              </a:cxn>
              <a:cxn ang="0">
                <a:pos x="1" y="0"/>
              </a:cxn>
              <a:cxn ang="0">
                <a:pos x="0" y="8"/>
              </a:cxn>
              <a:cxn ang="0">
                <a:pos x="125" y="17"/>
              </a:cxn>
              <a:cxn ang="0">
                <a:pos x="125" y="9"/>
              </a:cxn>
            </a:cxnLst>
            <a:rect l="0" t="0" r="r" b="b"/>
            <a:pathLst>
              <a:path w="127" h="18">
                <a:moveTo>
                  <a:pt x="125" y="9"/>
                </a:moveTo>
                <a:lnTo>
                  <a:pt x="126" y="9"/>
                </a:lnTo>
                <a:lnTo>
                  <a:pt x="1" y="0"/>
                </a:lnTo>
                <a:lnTo>
                  <a:pt x="0" y="8"/>
                </a:lnTo>
                <a:lnTo>
                  <a:pt x="125" y="17"/>
                </a:lnTo>
                <a:lnTo>
                  <a:pt x="125"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80" name="Freeform 208"/>
          <p:cNvSpPr>
            <a:spLocks/>
          </p:cNvSpPr>
          <p:nvPr/>
        </p:nvSpPr>
        <p:spPr bwMode="auto">
          <a:xfrm>
            <a:off x="2651125" y="2738438"/>
            <a:ext cx="201613" cy="26987"/>
          </a:xfrm>
          <a:custGeom>
            <a:avLst/>
            <a:gdLst/>
            <a:ahLst/>
            <a:cxnLst>
              <a:cxn ang="0">
                <a:pos x="126" y="4"/>
              </a:cxn>
              <a:cxn ang="0">
                <a:pos x="126" y="4"/>
              </a:cxn>
              <a:cxn ang="0">
                <a:pos x="0" y="0"/>
              </a:cxn>
              <a:cxn ang="0">
                <a:pos x="0" y="11"/>
              </a:cxn>
              <a:cxn ang="0">
                <a:pos x="126" y="16"/>
              </a:cxn>
              <a:cxn ang="0">
                <a:pos x="126" y="4"/>
              </a:cxn>
            </a:cxnLst>
            <a:rect l="0" t="0" r="r" b="b"/>
            <a:pathLst>
              <a:path w="127" h="17">
                <a:moveTo>
                  <a:pt x="126" y="4"/>
                </a:moveTo>
                <a:lnTo>
                  <a:pt x="126" y="4"/>
                </a:lnTo>
                <a:lnTo>
                  <a:pt x="0" y="0"/>
                </a:lnTo>
                <a:lnTo>
                  <a:pt x="0" y="11"/>
                </a:lnTo>
                <a:lnTo>
                  <a:pt x="126" y="16"/>
                </a:lnTo>
                <a:lnTo>
                  <a:pt x="126"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81" name="Freeform 209"/>
          <p:cNvSpPr>
            <a:spLocks/>
          </p:cNvSpPr>
          <p:nvPr/>
        </p:nvSpPr>
        <p:spPr bwMode="auto">
          <a:xfrm>
            <a:off x="2859088" y="2738438"/>
            <a:ext cx="200025" cy="26987"/>
          </a:xfrm>
          <a:custGeom>
            <a:avLst/>
            <a:gdLst/>
            <a:ahLst/>
            <a:cxnLst>
              <a:cxn ang="0">
                <a:pos x="124" y="0"/>
              </a:cxn>
              <a:cxn ang="0">
                <a:pos x="124" y="0"/>
              </a:cxn>
              <a:cxn ang="0">
                <a:pos x="0" y="4"/>
              </a:cxn>
              <a:cxn ang="0">
                <a:pos x="0" y="16"/>
              </a:cxn>
              <a:cxn ang="0">
                <a:pos x="124" y="11"/>
              </a:cxn>
              <a:cxn ang="0">
                <a:pos x="125" y="11"/>
              </a:cxn>
              <a:cxn ang="0">
                <a:pos x="124" y="11"/>
              </a:cxn>
              <a:cxn ang="0">
                <a:pos x="125" y="11"/>
              </a:cxn>
              <a:cxn ang="0">
                <a:pos x="124" y="0"/>
              </a:cxn>
            </a:cxnLst>
            <a:rect l="0" t="0" r="r" b="b"/>
            <a:pathLst>
              <a:path w="126" h="17">
                <a:moveTo>
                  <a:pt x="124" y="0"/>
                </a:moveTo>
                <a:lnTo>
                  <a:pt x="124" y="0"/>
                </a:lnTo>
                <a:lnTo>
                  <a:pt x="0" y="4"/>
                </a:lnTo>
                <a:lnTo>
                  <a:pt x="0" y="16"/>
                </a:lnTo>
                <a:lnTo>
                  <a:pt x="124" y="11"/>
                </a:lnTo>
                <a:lnTo>
                  <a:pt x="125" y="11"/>
                </a:lnTo>
                <a:lnTo>
                  <a:pt x="124" y="11"/>
                </a:lnTo>
                <a:lnTo>
                  <a:pt x="125" y="11"/>
                </a:lnTo>
                <a:lnTo>
                  <a:pt x="12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82" name="Freeform 210"/>
          <p:cNvSpPr>
            <a:spLocks/>
          </p:cNvSpPr>
          <p:nvPr/>
        </p:nvSpPr>
        <p:spPr bwMode="auto">
          <a:xfrm>
            <a:off x="3065463" y="2719388"/>
            <a:ext cx="198437" cy="28575"/>
          </a:xfrm>
          <a:custGeom>
            <a:avLst/>
            <a:gdLst/>
            <a:ahLst/>
            <a:cxnLst>
              <a:cxn ang="0">
                <a:pos x="123" y="0"/>
              </a:cxn>
              <a:cxn ang="0">
                <a:pos x="123" y="0"/>
              </a:cxn>
              <a:cxn ang="0">
                <a:pos x="0" y="9"/>
              </a:cxn>
              <a:cxn ang="0">
                <a:pos x="1" y="17"/>
              </a:cxn>
              <a:cxn ang="0">
                <a:pos x="124" y="8"/>
              </a:cxn>
              <a:cxn ang="0">
                <a:pos x="123" y="0"/>
              </a:cxn>
            </a:cxnLst>
            <a:rect l="0" t="0" r="r" b="b"/>
            <a:pathLst>
              <a:path w="125" h="18">
                <a:moveTo>
                  <a:pt x="123" y="0"/>
                </a:moveTo>
                <a:lnTo>
                  <a:pt x="123" y="0"/>
                </a:lnTo>
                <a:lnTo>
                  <a:pt x="0" y="9"/>
                </a:lnTo>
                <a:lnTo>
                  <a:pt x="1" y="17"/>
                </a:lnTo>
                <a:lnTo>
                  <a:pt x="124" y="8"/>
                </a:lnTo>
                <a:lnTo>
                  <a:pt x="12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83" name="Freeform 211"/>
          <p:cNvSpPr>
            <a:spLocks/>
          </p:cNvSpPr>
          <p:nvPr/>
        </p:nvSpPr>
        <p:spPr bwMode="auto">
          <a:xfrm>
            <a:off x="3270250" y="2684463"/>
            <a:ext cx="201613" cy="44450"/>
          </a:xfrm>
          <a:custGeom>
            <a:avLst/>
            <a:gdLst/>
            <a:ahLst/>
            <a:cxnLst>
              <a:cxn ang="0">
                <a:pos x="124" y="0"/>
              </a:cxn>
              <a:cxn ang="0">
                <a:pos x="124" y="0"/>
              </a:cxn>
              <a:cxn ang="0">
                <a:pos x="0" y="18"/>
              </a:cxn>
              <a:cxn ang="0">
                <a:pos x="1" y="27"/>
              </a:cxn>
              <a:cxn ang="0">
                <a:pos x="125" y="9"/>
              </a:cxn>
              <a:cxn ang="0">
                <a:pos x="126" y="9"/>
              </a:cxn>
              <a:cxn ang="0">
                <a:pos x="125" y="9"/>
              </a:cxn>
              <a:cxn ang="0">
                <a:pos x="126" y="9"/>
              </a:cxn>
              <a:cxn ang="0">
                <a:pos x="124" y="0"/>
              </a:cxn>
            </a:cxnLst>
            <a:rect l="0" t="0" r="r" b="b"/>
            <a:pathLst>
              <a:path w="127" h="28">
                <a:moveTo>
                  <a:pt x="124" y="0"/>
                </a:moveTo>
                <a:lnTo>
                  <a:pt x="124" y="0"/>
                </a:lnTo>
                <a:lnTo>
                  <a:pt x="0" y="18"/>
                </a:lnTo>
                <a:lnTo>
                  <a:pt x="1" y="27"/>
                </a:lnTo>
                <a:lnTo>
                  <a:pt x="125" y="9"/>
                </a:lnTo>
                <a:lnTo>
                  <a:pt x="126" y="9"/>
                </a:lnTo>
                <a:lnTo>
                  <a:pt x="125" y="9"/>
                </a:lnTo>
                <a:lnTo>
                  <a:pt x="126" y="9"/>
                </a:lnTo>
                <a:lnTo>
                  <a:pt x="12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84" name="Freeform 212"/>
          <p:cNvSpPr>
            <a:spLocks/>
          </p:cNvSpPr>
          <p:nvPr/>
        </p:nvSpPr>
        <p:spPr bwMode="auto">
          <a:xfrm>
            <a:off x="3475038" y="2635250"/>
            <a:ext cx="198437" cy="58738"/>
          </a:xfrm>
          <a:custGeom>
            <a:avLst/>
            <a:gdLst/>
            <a:ahLst/>
            <a:cxnLst>
              <a:cxn ang="0">
                <a:pos x="121" y="0"/>
              </a:cxn>
              <a:cxn ang="0">
                <a:pos x="121" y="0"/>
              </a:cxn>
              <a:cxn ang="0">
                <a:pos x="0" y="27"/>
              </a:cxn>
              <a:cxn ang="0">
                <a:pos x="2" y="36"/>
              </a:cxn>
              <a:cxn ang="0">
                <a:pos x="124" y="9"/>
              </a:cxn>
              <a:cxn ang="0">
                <a:pos x="121" y="0"/>
              </a:cxn>
            </a:cxnLst>
            <a:rect l="0" t="0" r="r" b="b"/>
            <a:pathLst>
              <a:path w="125" h="37">
                <a:moveTo>
                  <a:pt x="121" y="0"/>
                </a:moveTo>
                <a:lnTo>
                  <a:pt x="121" y="0"/>
                </a:lnTo>
                <a:lnTo>
                  <a:pt x="0" y="27"/>
                </a:lnTo>
                <a:lnTo>
                  <a:pt x="2" y="36"/>
                </a:lnTo>
                <a:lnTo>
                  <a:pt x="124" y="9"/>
                </a:lnTo>
                <a:lnTo>
                  <a:pt x="12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85" name="Freeform 213"/>
          <p:cNvSpPr>
            <a:spLocks/>
          </p:cNvSpPr>
          <p:nvPr/>
        </p:nvSpPr>
        <p:spPr bwMode="auto">
          <a:xfrm>
            <a:off x="3676650" y="2576513"/>
            <a:ext cx="204788" cy="68262"/>
          </a:xfrm>
          <a:custGeom>
            <a:avLst/>
            <a:gdLst/>
            <a:ahLst/>
            <a:cxnLst>
              <a:cxn ang="0">
                <a:pos x="125" y="0"/>
              </a:cxn>
              <a:cxn ang="0">
                <a:pos x="125" y="0"/>
              </a:cxn>
              <a:cxn ang="0">
                <a:pos x="0" y="32"/>
              </a:cxn>
              <a:cxn ang="0">
                <a:pos x="3" y="42"/>
              </a:cxn>
              <a:cxn ang="0">
                <a:pos x="127" y="10"/>
              </a:cxn>
              <a:cxn ang="0">
                <a:pos x="128" y="10"/>
              </a:cxn>
              <a:cxn ang="0">
                <a:pos x="127" y="10"/>
              </a:cxn>
              <a:cxn ang="0">
                <a:pos x="128" y="10"/>
              </a:cxn>
              <a:cxn ang="0">
                <a:pos x="125" y="0"/>
              </a:cxn>
            </a:cxnLst>
            <a:rect l="0" t="0" r="r" b="b"/>
            <a:pathLst>
              <a:path w="129" h="43">
                <a:moveTo>
                  <a:pt x="125" y="0"/>
                </a:moveTo>
                <a:lnTo>
                  <a:pt x="125" y="0"/>
                </a:lnTo>
                <a:lnTo>
                  <a:pt x="0" y="32"/>
                </a:lnTo>
                <a:lnTo>
                  <a:pt x="3" y="42"/>
                </a:lnTo>
                <a:lnTo>
                  <a:pt x="127" y="10"/>
                </a:lnTo>
                <a:lnTo>
                  <a:pt x="128" y="10"/>
                </a:lnTo>
                <a:lnTo>
                  <a:pt x="127" y="10"/>
                </a:lnTo>
                <a:lnTo>
                  <a:pt x="128" y="10"/>
                </a:lnTo>
                <a:lnTo>
                  <a:pt x="12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86" name="Freeform 214"/>
          <p:cNvSpPr>
            <a:spLocks/>
          </p:cNvSpPr>
          <p:nvPr/>
        </p:nvSpPr>
        <p:spPr bwMode="auto">
          <a:xfrm>
            <a:off x="3881438" y="2498725"/>
            <a:ext cx="203200" cy="87313"/>
          </a:xfrm>
          <a:custGeom>
            <a:avLst/>
            <a:gdLst/>
            <a:ahLst/>
            <a:cxnLst>
              <a:cxn ang="0">
                <a:pos x="124" y="0"/>
              </a:cxn>
              <a:cxn ang="0">
                <a:pos x="124" y="0"/>
              </a:cxn>
              <a:cxn ang="0">
                <a:pos x="0" y="44"/>
              </a:cxn>
              <a:cxn ang="0">
                <a:pos x="3" y="54"/>
              </a:cxn>
              <a:cxn ang="0">
                <a:pos x="127" y="10"/>
              </a:cxn>
              <a:cxn ang="0">
                <a:pos x="124" y="0"/>
              </a:cxn>
            </a:cxnLst>
            <a:rect l="0" t="0" r="r" b="b"/>
            <a:pathLst>
              <a:path w="128" h="55">
                <a:moveTo>
                  <a:pt x="124" y="0"/>
                </a:moveTo>
                <a:lnTo>
                  <a:pt x="124" y="0"/>
                </a:lnTo>
                <a:lnTo>
                  <a:pt x="0" y="44"/>
                </a:lnTo>
                <a:lnTo>
                  <a:pt x="3" y="54"/>
                </a:lnTo>
                <a:lnTo>
                  <a:pt x="127" y="10"/>
                </a:lnTo>
                <a:lnTo>
                  <a:pt x="12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87" name="Freeform 215"/>
          <p:cNvSpPr>
            <a:spLocks/>
          </p:cNvSpPr>
          <p:nvPr/>
        </p:nvSpPr>
        <p:spPr bwMode="auto">
          <a:xfrm>
            <a:off x="4086225" y="2413000"/>
            <a:ext cx="201613" cy="95250"/>
          </a:xfrm>
          <a:custGeom>
            <a:avLst/>
            <a:gdLst/>
            <a:ahLst/>
            <a:cxnLst>
              <a:cxn ang="0">
                <a:pos x="124" y="5"/>
              </a:cxn>
              <a:cxn ang="0">
                <a:pos x="123" y="0"/>
              </a:cxn>
              <a:cxn ang="0">
                <a:pos x="0" y="49"/>
              </a:cxn>
              <a:cxn ang="0">
                <a:pos x="3" y="59"/>
              </a:cxn>
              <a:cxn ang="0">
                <a:pos x="126" y="9"/>
              </a:cxn>
              <a:cxn ang="0">
                <a:pos x="124" y="5"/>
              </a:cxn>
            </a:cxnLst>
            <a:rect l="0" t="0" r="r" b="b"/>
            <a:pathLst>
              <a:path w="127" h="60">
                <a:moveTo>
                  <a:pt x="124" y="5"/>
                </a:moveTo>
                <a:lnTo>
                  <a:pt x="123" y="0"/>
                </a:lnTo>
                <a:lnTo>
                  <a:pt x="0" y="49"/>
                </a:lnTo>
                <a:lnTo>
                  <a:pt x="3" y="59"/>
                </a:lnTo>
                <a:lnTo>
                  <a:pt x="126" y="9"/>
                </a:lnTo>
                <a:lnTo>
                  <a:pt x="124"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88" name="Freeform 216"/>
          <p:cNvSpPr>
            <a:spLocks/>
          </p:cNvSpPr>
          <p:nvPr/>
        </p:nvSpPr>
        <p:spPr bwMode="auto">
          <a:xfrm>
            <a:off x="4833938" y="4287838"/>
            <a:ext cx="214312" cy="101600"/>
          </a:xfrm>
          <a:custGeom>
            <a:avLst/>
            <a:gdLst/>
            <a:ahLst/>
            <a:cxnLst>
              <a:cxn ang="0">
                <a:pos x="131" y="0"/>
              </a:cxn>
              <a:cxn ang="0">
                <a:pos x="131" y="0"/>
              </a:cxn>
              <a:cxn ang="0">
                <a:pos x="0" y="53"/>
              </a:cxn>
              <a:cxn ang="0">
                <a:pos x="4" y="63"/>
              </a:cxn>
              <a:cxn ang="0">
                <a:pos x="134" y="10"/>
              </a:cxn>
              <a:cxn ang="0">
                <a:pos x="131" y="0"/>
              </a:cxn>
            </a:cxnLst>
            <a:rect l="0" t="0" r="r" b="b"/>
            <a:pathLst>
              <a:path w="135" h="64">
                <a:moveTo>
                  <a:pt x="131" y="0"/>
                </a:moveTo>
                <a:lnTo>
                  <a:pt x="131" y="0"/>
                </a:lnTo>
                <a:lnTo>
                  <a:pt x="0" y="53"/>
                </a:lnTo>
                <a:lnTo>
                  <a:pt x="4" y="63"/>
                </a:lnTo>
                <a:lnTo>
                  <a:pt x="134" y="10"/>
                </a:lnTo>
                <a:lnTo>
                  <a:pt x="13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89" name="Freeform 217"/>
          <p:cNvSpPr>
            <a:spLocks/>
          </p:cNvSpPr>
          <p:nvPr/>
        </p:nvSpPr>
        <p:spPr bwMode="auto">
          <a:xfrm>
            <a:off x="5048250" y="4210050"/>
            <a:ext cx="211138" cy="87313"/>
          </a:xfrm>
          <a:custGeom>
            <a:avLst/>
            <a:gdLst/>
            <a:ahLst/>
            <a:cxnLst>
              <a:cxn ang="0">
                <a:pos x="129" y="0"/>
              </a:cxn>
              <a:cxn ang="0">
                <a:pos x="129" y="0"/>
              </a:cxn>
              <a:cxn ang="0">
                <a:pos x="0" y="44"/>
              </a:cxn>
              <a:cxn ang="0">
                <a:pos x="3" y="54"/>
              </a:cxn>
              <a:cxn ang="0">
                <a:pos x="132" y="10"/>
              </a:cxn>
              <a:cxn ang="0">
                <a:pos x="131" y="10"/>
              </a:cxn>
              <a:cxn ang="0">
                <a:pos x="129" y="0"/>
              </a:cxn>
            </a:cxnLst>
            <a:rect l="0" t="0" r="r" b="b"/>
            <a:pathLst>
              <a:path w="133" h="55">
                <a:moveTo>
                  <a:pt x="129" y="0"/>
                </a:moveTo>
                <a:lnTo>
                  <a:pt x="129" y="0"/>
                </a:lnTo>
                <a:lnTo>
                  <a:pt x="0" y="44"/>
                </a:lnTo>
                <a:lnTo>
                  <a:pt x="3" y="54"/>
                </a:lnTo>
                <a:lnTo>
                  <a:pt x="132" y="10"/>
                </a:lnTo>
                <a:lnTo>
                  <a:pt x="131" y="10"/>
                </a:lnTo>
                <a:lnTo>
                  <a:pt x="12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90" name="Freeform 218"/>
          <p:cNvSpPr>
            <a:spLocks/>
          </p:cNvSpPr>
          <p:nvPr/>
        </p:nvSpPr>
        <p:spPr bwMode="auto">
          <a:xfrm>
            <a:off x="5262563" y="4149725"/>
            <a:ext cx="206375" cy="69850"/>
          </a:xfrm>
          <a:custGeom>
            <a:avLst/>
            <a:gdLst/>
            <a:ahLst/>
            <a:cxnLst>
              <a:cxn ang="0">
                <a:pos x="127" y="0"/>
              </a:cxn>
              <a:cxn ang="0">
                <a:pos x="127" y="0"/>
              </a:cxn>
              <a:cxn ang="0">
                <a:pos x="0" y="33"/>
              </a:cxn>
              <a:cxn ang="0">
                <a:pos x="2" y="43"/>
              </a:cxn>
              <a:cxn ang="0">
                <a:pos x="129" y="10"/>
              </a:cxn>
              <a:cxn ang="0">
                <a:pos x="127" y="0"/>
              </a:cxn>
            </a:cxnLst>
            <a:rect l="0" t="0" r="r" b="b"/>
            <a:pathLst>
              <a:path w="130" h="44">
                <a:moveTo>
                  <a:pt x="127" y="0"/>
                </a:moveTo>
                <a:lnTo>
                  <a:pt x="127" y="0"/>
                </a:lnTo>
                <a:lnTo>
                  <a:pt x="0" y="33"/>
                </a:lnTo>
                <a:lnTo>
                  <a:pt x="2" y="43"/>
                </a:lnTo>
                <a:lnTo>
                  <a:pt x="129" y="10"/>
                </a:lnTo>
                <a:lnTo>
                  <a:pt x="12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91" name="Freeform 219"/>
          <p:cNvSpPr>
            <a:spLocks/>
          </p:cNvSpPr>
          <p:nvPr/>
        </p:nvSpPr>
        <p:spPr bwMode="auto">
          <a:xfrm>
            <a:off x="5473700" y="4097338"/>
            <a:ext cx="206375" cy="61912"/>
          </a:xfrm>
          <a:custGeom>
            <a:avLst/>
            <a:gdLst/>
            <a:ahLst/>
            <a:cxnLst>
              <a:cxn ang="0">
                <a:pos x="128" y="0"/>
              </a:cxn>
              <a:cxn ang="0">
                <a:pos x="127" y="0"/>
              </a:cxn>
              <a:cxn ang="0">
                <a:pos x="0" y="29"/>
              </a:cxn>
              <a:cxn ang="0">
                <a:pos x="2" y="38"/>
              </a:cxn>
              <a:cxn ang="0">
                <a:pos x="129" y="10"/>
              </a:cxn>
              <a:cxn ang="0">
                <a:pos x="128" y="0"/>
              </a:cxn>
              <a:cxn ang="0">
                <a:pos x="127" y="0"/>
              </a:cxn>
              <a:cxn ang="0">
                <a:pos x="128" y="0"/>
              </a:cxn>
            </a:cxnLst>
            <a:rect l="0" t="0" r="r" b="b"/>
            <a:pathLst>
              <a:path w="130" h="39">
                <a:moveTo>
                  <a:pt x="128" y="0"/>
                </a:moveTo>
                <a:lnTo>
                  <a:pt x="127" y="0"/>
                </a:lnTo>
                <a:lnTo>
                  <a:pt x="0" y="29"/>
                </a:lnTo>
                <a:lnTo>
                  <a:pt x="2" y="38"/>
                </a:lnTo>
                <a:lnTo>
                  <a:pt x="129" y="10"/>
                </a:lnTo>
                <a:lnTo>
                  <a:pt x="128" y="0"/>
                </a:lnTo>
                <a:lnTo>
                  <a:pt x="127" y="0"/>
                </a:lnTo>
                <a:lnTo>
                  <a:pt x="12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92" name="Freeform 220"/>
          <p:cNvSpPr>
            <a:spLocks/>
          </p:cNvSpPr>
          <p:nvPr/>
        </p:nvSpPr>
        <p:spPr bwMode="auto">
          <a:xfrm>
            <a:off x="5684838" y="4062413"/>
            <a:ext cx="203200" cy="44450"/>
          </a:xfrm>
          <a:custGeom>
            <a:avLst/>
            <a:gdLst/>
            <a:ahLst/>
            <a:cxnLst>
              <a:cxn ang="0">
                <a:pos x="126" y="0"/>
              </a:cxn>
              <a:cxn ang="0">
                <a:pos x="126" y="0"/>
              </a:cxn>
              <a:cxn ang="0">
                <a:pos x="0" y="18"/>
              </a:cxn>
              <a:cxn ang="0">
                <a:pos x="1" y="27"/>
              </a:cxn>
              <a:cxn ang="0">
                <a:pos x="127" y="10"/>
              </a:cxn>
              <a:cxn ang="0">
                <a:pos x="126" y="0"/>
              </a:cxn>
            </a:cxnLst>
            <a:rect l="0" t="0" r="r" b="b"/>
            <a:pathLst>
              <a:path w="128" h="28">
                <a:moveTo>
                  <a:pt x="126" y="0"/>
                </a:moveTo>
                <a:lnTo>
                  <a:pt x="126" y="0"/>
                </a:lnTo>
                <a:lnTo>
                  <a:pt x="0" y="18"/>
                </a:lnTo>
                <a:lnTo>
                  <a:pt x="1" y="27"/>
                </a:lnTo>
                <a:lnTo>
                  <a:pt x="127" y="10"/>
                </a:lnTo>
                <a:lnTo>
                  <a:pt x="12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93" name="Freeform 221"/>
          <p:cNvSpPr>
            <a:spLocks/>
          </p:cNvSpPr>
          <p:nvPr/>
        </p:nvSpPr>
        <p:spPr bwMode="auto">
          <a:xfrm>
            <a:off x="5894388" y="4041775"/>
            <a:ext cx="207962" cy="31750"/>
          </a:xfrm>
          <a:custGeom>
            <a:avLst/>
            <a:gdLst/>
            <a:ahLst/>
            <a:cxnLst>
              <a:cxn ang="0">
                <a:pos x="129" y="0"/>
              </a:cxn>
              <a:cxn ang="0">
                <a:pos x="129" y="0"/>
              </a:cxn>
              <a:cxn ang="0">
                <a:pos x="0" y="10"/>
              </a:cxn>
              <a:cxn ang="0">
                <a:pos x="1" y="19"/>
              </a:cxn>
              <a:cxn ang="0">
                <a:pos x="130" y="8"/>
              </a:cxn>
              <a:cxn ang="0">
                <a:pos x="129" y="8"/>
              </a:cxn>
              <a:cxn ang="0">
                <a:pos x="129" y="0"/>
              </a:cxn>
            </a:cxnLst>
            <a:rect l="0" t="0" r="r" b="b"/>
            <a:pathLst>
              <a:path w="131" h="20">
                <a:moveTo>
                  <a:pt x="129" y="0"/>
                </a:moveTo>
                <a:lnTo>
                  <a:pt x="129" y="0"/>
                </a:lnTo>
                <a:lnTo>
                  <a:pt x="0" y="10"/>
                </a:lnTo>
                <a:lnTo>
                  <a:pt x="1" y="19"/>
                </a:lnTo>
                <a:lnTo>
                  <a:pt x="130" y="8"/>
                </a:lnTo>
                <a:lnTo>
                  <a:pt x="129" y="8"/>
                </a:lnTo>
                <a:lnTo>
                  <a:pt x="12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94" name="Freeform 222"/>
          <p:cNvSpPr>
            <a:spLocks/>
          </p:cNvSpPr>
          <p:nvPr/>
        </p:nvSpPr>
        <p:spPr bwMode="auto">
          <a:xfrm>
            <a:off x="6107113" y="4032250"/>
            <a:ext cx="200025" cy="26988"/>
          </a:xfrm>
          <a:custGeom>
            <a:avLst/>
            <a:gdLst/>
            <a:ahLst/>
            <a:cxnLst>
              <a:cxn ang="0">
                <a:pos x="125" y="0"/>
              </a:cxn>
              <a:cxn ang="0">
                <a:pos x="125" y="0"/>
              </a:cxn>
              <a:cxn ang="0">
                <a:pos x="0" y="5"/>
              </a:cxn>
              <a:cxn ang="0">
                <a:pos x="0" y="16"/>
              </a:cxn>
              <a:cxn ang="0">
                <a:pos x="125" y="11"/>
              </a:cxn>
              <a:cxn ang="0">
                <a:pos x="125" y="0"/>
              </a:cxn>
            </a:cxnLst>
            <a:rect l="0" t="0" r="r" b="b"/>
            <a:pathLst>
              <a:path w="126" h="17">
                <a:moveTo>
                  <a:pt x="125" y="0"/>
                </a:moveTo>
                <a:lnTo>
                  <a:pt x="125" y="0"/>
                </a:lnTo>
                <a:lnTo>
                  <a:pt x="0" y="5"/>
                </a:lnTo>
                <a:lnTo>
                  <a:pt x="0" y="16"/>
                </a:lnTo>
                <a:lnTo>
                  <a:pt x="125" y="11"/>
                </a:lnTo>
                <a:lnTo>
                  <a:pt x="12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95" name="Freeform 223"/>
          <p:cNvSpPr>
            <a:spLocks/>
          </p:cNvSpPr>
          <p:nvPr/>
        </p:nvSpPr>
        <p:spPr bwMode="auto">
          <a:xfrm>
            <a:off x="6315075" y="4032250"/>
            <a:ext cx="198438" cy="26988"/>
          </a:xfrm>
          <a:custGeom>
            <a:avLst/>
            <a:gdLst/>
            <a:ahLst/>
            <a:cxnLst>
              <a:cxn ang="0">
                <a:pos x="124" y="4"/>
              </a:cxn>
              <a:cxn ang="0">
                <a:pos x="124" y="4"/>
              </a:cxn>
              <a:cxn ang="0">
                <a:pos x="0" y="0"/>
              </a:cxn>
              <a:cxn ang="0">
                <a:pos x="0" y="11"/>
              </a:cxn>
              <a:cxn ang="0">
                <a:pos x="124" y="16"/>
              </a:cxn>
              <a:cxn ang="0">
                <a:pos x="123" y="16"/>
              </a:cxn>
              <a:cxn ang="0">
                <a:pos x="124" y="4"/>
              </a:cxn>
            </a:cxnLst>
            <a:rect l="0" t="0" r="r" b="b"/>
            <a:pathLst>
              <a:path w="125" h="17">
                <a:moveTo>
                  <a:pt x="124" y="4"/>
                </a:moveTo>
                <a:lnTo>
                  <a:pt x="124" y="4"/>
                </a:lnTo>
                <a:lnTo>
                  <a:pt x="0" y="0"/>
                </a:lnTo>
                <a:lnTo>
                  <a:pt x="0" y="11"/>
                </a:lnTo>
                <a:lnTo>
                  <a:pt x="124" y="16"/>
                </a:lnTo>
                <a:lnTo>
                  <a:pt x="123" y="16"/>
                </a:lnTo>
                <a:lnTo>
                  <a:pt x="124"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96" name="Freeform 224"/>
          <p:cNvSpPr>
            <a:spLocks/>
          </p:cNvSpPr>
          <p:nvPr/>
        </p:nvSpPr>
        <p:spPr bwMode="auto">
          <a:xfrm>
            <a:off x="6519863" y="4040188"/>
            <a:ext cx="201612" cy="28575"/>
          </a:xfrm>
          <a:custGeom>
            <a:avLst/>
            <a:gdLst/>
            <a:ahLst/>
            <a:cxnLst>
              <a:cxn ang="0">
                <a:pos x="126" y="8"/>
              </a:cxn>
              <a:cxn ang="0">
                <a:pos x="126" y="8"/>
              </a:cxn>
              <a:cxn ang="0">
                <a:pos x="1" y="0"/>
              </a:cxn>
              <a:cxn ang="0">
                <a:pos x="0" y="9"/>
              </a:cxn>
              <a:cxn ang="0">
                <a:pos x="125" y="17"/>
              </a:cxn>
              <a:cxn ang="0">
                <a:pos x="126" y="8"/>
              </a:cxn>
            </a:cxnLst>
            <a:rect l="0" t="0" r="r" b="b"/>
            <a:pathLst>
              <a:path w="127" h="18">
                <a:moveTo>
                  <a:pt x="126" y="8"/>
                </a:moveTo>
                <a:lnTo>
                  <a:pt x="126" y="8"/>
                </a:lnTo>
                <a:lnTo>
                  <a:pt x="1" y="0"/>
                </a:lnTo>
                <a:lnTo>
                  <a:pt x="0" y="9"/>
                </a:lnTo>
                <a:lnTo>
                  <a:pt x="125" y="17"/>
                </a:lnTo>
                <a:lnTo>
                  <a:pt x="126" y="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97" name="Freeform 225"/>
          <p:cNvSpPr>
            <a:spLocks/>
          </p:cNvSpPr>
          <p:nvPr/>
        </p:nvSpPr>
        <p:spPr bwMode="auto">
          <a:xfrm>
            <a:off x="6726238" y="4057650"/>
            <a:ext cx="203200" cy="42863"/>
          </a:xfrm>
          <a:custGeom>
            <a:avLst/>
            <a:gdLst/>
            <a:ahLst/>
            <a:cxnLst>
              <a:cxn ang="0">
                <a:pos x="127" y="17"/>
              </a:cxn>
              <a:cxn ang="0">
                <a:pos x="126" y="17"/>
              </a:cxn>
              <a:cxn ang="0">
                <a:pos x="1" y="0"/>
              </a:cxn>
              <a:cxn ang="0">
                <a:pos x="0" y="10"/>
              </a:cxn>
              <a:cxn ang="0">
                <a:pos x="125" y="26"/>
              </a:cxn>
              <a:cxn ang="0">
                <a:pos x="127" y="17"/>
              </a:cxn>
              <a:cxn ang="0">
                <a:pos x="126" y="17"/>
              </a:cxn>
              <a:cxn ang="0">
                <a:pos x="127" y="17"/>
              </a:cxn>
            </a:cxnLst>
            <a:rect l="0" t="0" r="r" b="b"/>
            <a:pathLst>
              <a:path w="128" h="27">
                <a:moveTo>
                  <a:pt x="127" y="17"/>
                </a:moveTo>
                <a:lnTo>
                  <a:pt x="126" y="17"/>
                </a:lnTo>
                <a:lnTo>
                  <a:pt x="1" y="0"/>
                </a:lnTo>
                <a:lnTo>
                  <a:pt x="0" y="10"/>
                </a:lnTo>
                <a:lnTo>
                  <a:pt x="125" y="26"/>
                </a:lnTo>
                <a:lnTo>
                  <a:pt x="127" y="17"/>
                </a:lnTo>
                <a:lnTo>
                  <a:pt x="126" y="17"/>
                </a:lnTo>
                <a:lnTo>
                  <a:pt x="127" y="1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98" name="Freeform 226"/>
          <p:cNvSpPr>
            <a:spLocks/>
          </p:cNvSpPr>
          <p:nvPr/>
        </p:nvSpPr>
        <p:spPr bwMode="auto">
          <a:xfrm>
            <a:off x="6932613" y="4090988"/>
            <a:ext cx="201612" cy="57150"/>
          </a:xfrm>
          <a:custGeom>
            <a:avLst/>
            <a:gdLst/>
            <a:ahLst/>
            <a:cxnLst>
              <a:cxn ang="0">
                <a:pos x="126" y="25"/>
              </a:cxn>
              <a:cxn ang="0">
                <a:pos x="126" y="25"/>
              </a:cxn>
              <a:cxn ang="0">
                <a:pos x="2" y="0"/>
              </a:cxn>
              <a:cxn ang="0">
                <a:pos x="0" y="9"/>
              </a:cxn>
              <a:cxn ang="0">
                <a:pos x="123" y="35"/>
              </a:cxn>
              <a:cxn ang="0">
                <a:pos x="126" y="25"/>
              </a:cxn>
            </a:cxnLst>
            <a:rect l="0" t="0" r="r" b="b"/>
            <a:pathLst>
              <a:path w="127" h="36">
                <a:moveTo>
                  <a:pt x="126" y="25"/>
                </a:moveTo>
                <a:lnTo>
                  <a:pt x="126" y="25"/>
                </a:lnTo>
                <a:lnTo>
                  <a:pt x="2" y="0"/>
                </a:lnTo>
                <a:lnTo>
                  <a:pt x="0" y="9"/>
                </a:lnTo>
                <a:lnTo>
                  <a:pt x="123" y="35"/>
                </a:lnTo>
                <a:lnTo>
                  <a:pt x="126" y="2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299" name="Freeform 227"/>
          <p:cNvSpPr>
            <a:spLocks/>
          </p:cNvSpPr>
          <p:nvPr/>
        </p:nvSpPr>
        <p:spPr bwMode="auto">
          <a:xfrm>
            <a:off x="7137400" y="4137025"/>
            <a:ext cx="198438" cy="71438"/>
          </a:xfrm>
          <a:custGeom>
            <a:avLst/>
            <a:gdLst/>
            <a:ahLst/>
            <a:cxnLst>
              <a:cxn ang="0">
                <a:pos x="124" y="34"/>
              </a:cxn>
              <a:cxn ang="0">
                <a:pos x="124" y="34"/>
              </a:cxn>
              <a:cxn ang="0">
                <a:pos x="3" y="0"/>
              </a:cxn>
              <a:cxn ang="0">
                <a:pos x="0" y="11"/>
              </a:cxn>
              <a:cxn ang="0">
                <a:pos x="121" y="44"/>
              </a:cxn>
              <a:cxn ang="0">
                <a:pos x="124" y="34"/>
              </a:cxn>
            </a:cxnLst>
            <a:rect l="0" t="0" r="r" b="b"/>
            <a:pathLst>
              <a:path w="125" h="45">
                <a:moveTo>
                  <a:pt x="124" y="34"/>
                </a:moveTo>
                <a:lnTo>
                  <a:pt x="124" y="34"/>
                </a:lnTo>
                <a:lnTo>
                  <a:pt x="3" y="0"/>
                </a:lnTo>
                <a:lnTo>
                  <a:pt x="0" y="11"/>
                </a:lnTo>
                <a:lnTo>
                  <a:pt x="121" y="44"/>
                </a:lnTo>
                <a:lnTo>
                  <a:pt x="124" y="3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00" name="Freeform 228"/>
          <p:cNvSpPr>
            <a:spLocks/>
          </p:cNvSpPr>
          <p:nvPr/>
        </p:nvSpPr>
        <p:spPr bwMode="auto">
          <a:xfrm>
            <a:off x="7339013" y="4198938"/>
            <a:ext cx="204787" cy="82550"/>
          </a:xfrm>
          <a:custGeom>
            <a:avLst/>
            <a:gdLst/>
            <a:ahLst/>
            <a:cxnLst>
              <a:cxn ang="0">
                <a:pos x="128" y="41"/>
              </a:cxn>
              <a:cxn ang="0">
                <a:pos x="127" y="41"/>
              </a:cxn>
              <a:cxn ang="0">
                <a:pos x="3" y="0"/>
              </a:cxn>
              <a:cxn ang="0">
                <a:pos x="0" y="10"/>
              </a:cxn>
              <a:cxn ang="0">
                <a:pos x="125" y="51"/>
              </a:cxn>
              <a:cxn ang="0">
                <a:pos x="124" y="51"/>
              </a:cxn>
              <a:cxn ang="0">
                <a:pos x="128" y="41"/>
              </a:cxn>
              <a:cxn ang="0">
                <a:pos x="127" y="41"/>
              </a:cxn>
              <a:cxn ang="0">
                <a:pos x="128" y="41"/>
              </a:cxn>
            </a:cxnLst>
            <a:rect l="0" t="0" r="r" b="b"/>
            <a:pathLst>
              <a:path w="129" h="52">
                <a:moveTo>
                  <a:pt x="128" y="41"/>
                </a:moveTo>
                <a:lnTo>
                  <a:pt x="127" y="41"/>
                </a:lnTo>
                <a:lnTo>
                  <a:pt x="3" y="0"/>
                </a:lnTo>
                <a:lnTo>
                  <a:pt x="0" y="10"/>
                </a:lnTo>
                <a:lnTo>
                  <a:pt x="125" y="51"/>
                </a:lnTo>
                <a:lnTo>
                  <a:pt x="124" y="51"/>
                </a:lnTo>
                <a:lnTo>
                  <a:pt x="128" y="41"/>
                </a:lnTo>
                <a:lnTo>
                  <a:pt x="127" y="41"/>
                </a:lnTo>
                <a:lnTo>
                  <a:pt x="128" y="4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01" name="Freeform 229"/>
          <p:cNvSpPr>
            <a:spLocks/>
          </p:cNvSpPr>
          <p:nvPr/>
        </p:nvSpPr>
        <p:spPr bwMode="auto">
          <a:xfrm>
            <a:off x="7543800" y="4271963"/>
            <a:ext cx="204788" cy="98425"/>
          </a:xfrm>
          <a:custGeom>
            <a:avLst/>
            <a:gdLst/>
            <a:ahLst/>
            <a:cxnLst>
              <a:cxn ang="0">
                <a:pos x="125" y="56"/>
              </a:cxn>
              <a:cxn ang="0">
                <a:pos x="128" y="51"/>
              </a:cxn>
              <a:cxn ang="0">
                <a:pos x="4" y="0"/>
              </a:cxn>
              <a:cxn ang="0">
                <a:pos x="0" y="10"/>
              </a:cxn>
              <a:cxn ang="0">
                <a:pos x="124" y="61"/>
              </a:cxn>
              <a:cxn ang="0">
                <a:pos x="125" y="56"/>
              </a:cxn>
            </a:cxnLst>
            <a:rect l="0" t="0" r="r" b="b"/>
            <a:pathLst>
              <a:path w="129" h="62">
                <a:moveTo>
                  <a:pt x="125" y="56"/>
                </a:moveTo>
                <a:lnTo>
                  <a:pt x="128" y="51"/>
                </a:lnTo>
                <a:lnTo>
                  <a:pt x="4" y="0"/>
                </a:lnTo>
                <a:lnTo>
                  <a:pt x="0" y="10"/>
                </a:lnTo>
                <a:lnTo>
                  <a:pt x="124" y="61"/>
                </a:lnTo>
                <a:lnTo>
                  <a:pt x="125" y="5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02" name="Freeform 230"/>
          <p:cNvSpPr>
            <a:spLocks/>
          </p:cNvSpPr>
          <p:nvPr/>
        </p:nvSpPr>
        <p:spPr bwMode="auto">
          <a:xfrm>
            <a:off x="5094288" y="4660900"/>
            <a:ext cx="171450" cy="76200"/>
          </a:xfrm>
          <a:custGeom>
            <a:avLst/>
            <a:gdLst/>
            <a:ahLst/>
            <a:cxnLst>
              <a:cxn ang="0">
                <a:pos x="104" y="0"/>
              </a:cxn>
              <a:cxn ang="0">
                <a:pos x="104" y="0"/>
              </a:cxn>
              <a:cxn ang="0">
                <a:pos x="0" y="37"/>
              </a:cxn>
              <a:cxn ang="0">
                <a:pos x="3" y="47"/>
              </a:cxn>
              <a:cxn ang="0">
                <a:pos x="107" y="9"/>
              </a:cxn>
              <a:cxn ang="0">
                <a:pos x="104" y="0"/>
              </a:cxn>
            </a:cxnLst>
            <a:rect l="0" t="0" r="r" b="b"/>
            <a:pathLst>
              <a:path w="108" h="48">
                <a:moveTo>
                  <a:pt x="104" y="0"/>
                </a:moveTo>
                <a:lnTo>
                  <a:pt x="104" y="0"/>
                </a:lnTo>
                <a:lnTo>
                  <a:pt x="0" y="37"/>
                </a:lnTo>
                <a:lnTo>
                  <a:pt x="3" y="47"/>
                </a:lnTo>
                <a:lnTo>
                  <a:pt x="107" y="9"/>
                </a:lnTo>
                <a:lnTo>
                  <a:pt x="10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03" name="Freeform 231"/>
          <p:cNvSpPr>
            <a:spLocks/>
          </p:cNvSpPr>
          <p:nvPr/>
        </p:nvSpPr>
        <p:spPr bwMode="auto">
          <a:xfrm>
            <a:off x="5267325" y="4597400"/>
            <a:ext cx="169863" cy="71438"/>
          </a:xfrm>
          <a:custGeom>
            <a:avLst/>
            <a:gdLst/>
            <a:ahLst/>
            <a:cxnLst>
              <a:cxn ang="0">
                <a:pos x="103" y="0"/>
              </a:cxn>
              <a:cxn ang="0">
                <a:pos x="103" y="0"/>
              </a:cxn>
              <a:cxn ang="0">
                <a:pos x="0" y="35"/>
              </a:cxn>
              <a:cxn ang="0">
                <a:pos x="3" y="44"/>
              </a:cxn>
              <a:cxn ang="0">
                <a:pos x="106" y="10"/>
              </a:cxn>
              <a:cxn ang="0">
                <a:pos x="103" y="0"/>
              </a:cxn>
            </a:cxnLst>
            <a:rect l="0" t="0" r="r" b="b"/>
            <a:pathLst>
              <a:path w="107" h="45">
                <a:moveTo>
                  <a:pt x="103" y="0"/>
                </a:moveTo>
                <a:lnTo>
                  <a:pt x="103" y="0"/>
                </a:lnTo>
                <a:lnTo>
                  <a:pt x="0" y="35"/>
                </a:lnTo>
                <a:lnTo>
                  <a:pt x="3" y="44"/>
                </a:lnTo>
                <a:lnTo>
                  <a:pt x="106" y="10"/>
                </a:lnTo>
                <a:lnTo>
                  <a:pt x="10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04" name="Freeform 232"/>
          <p:cNvSpPr>
            <a:spLocks/>
          </p:cNvSpPr>
          <p:nvPr/>
        </p:nvSpPr>
        <p:spPr bwMode="auto">
          <a:xfrm>
            <a:off x="5440363" y="4548188"/>
            <a:ext cx="166687" cy="58737"/>
          </a:xfrm>
          <a:custGeom>
            <a:avLst/>
            <a:gdLst/>
            <a:ahLst/>
            <a:cxnLst>
              <a:cxn ang="0">
                <a:pos x="101" y="0"/>
              </a:cxn>
              <a:cxn ang="0">
                <a:pos x="101" y="0"/>
              </a:cxn>
              <a:cxn ang="0">
                <a:pos x="0" y="27"/>
              </a:cxn>
              <a:cxn ang="0">
                <a:pos x="3" y="36"/>
              </a:cxn>
              <a:cxn ang="0">
                <a:pos x="104" y="9"/>
              </a:cxn>
              <a:cxn ang="0">
                <a:pos x="103" y="9"/>
              </a:cxn>
              <a:cxn ang="0">
                <a:pos x="101" y="0"/>
              </a:cxn>
              <a:cxn ang="0">
                <a:pos x="101" y="0"/>
              </a:cxn>
              <a:cxn ang="0">
                <a:pos x="101" y="0"/>
              </a:cxn>
            </a:cxnLst>
            <a:rect l="0" t="0" r="r" b="b"/>
            <a:pathLst>
              <a:path w="105" h="37">
                <a:moveTo>
                  <a:pt x="101" y="0"/>
                </a:moveTo>
                <a:lnTo>
                  <a:pt x="101" y="0"/>
                </a:lnTo>
                <a:lnTo>
                  <a:pt x="0" y="27"/>
                </a:lnTo>
                <a:lnTo>
                  <a:pt x="3" y="36"/>
                </a:lnTo>
                <a:lnTo>
                  <a:pt x="104" y="9"/>
                </a:lnTo>
                <a:lnTo>
                  <a:pt x="103" y="9"/>
                </a:lnTo>
                <a:lnTo>
                  <a:pt x="101" y="0"/>
                </a:lnTo>
                <a:lnTo>
                  <a:pt x="101" y="0"/>
                </a:lnTo>
                <a:lnTo>
                  <a:pt x="10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05" name="Freeform 233"/>
          <p:cNvSpPr>
            <a:spLocks/>
          </p:cNvSpPr>
          <p:nvPr/>
        </p:nvSpPr>
        <p:spPr bwMode="auto">
          <a:xfrm>
            <a:off x="5608638" y="4513263"/>
            <a:ext cx="168275" cy="44450"/>
          </a:xfrm>
          <a:custGeom>
            <a:avLst/>
            <a:gdLst/>
            <a:ahLst/>
            <a:cxnLst>
              <a:cxn ang="0">
                <a:pos x="104" y="0"/>
              </a:cxn>
              <a:cxn ang="0">
                <a:pos x="103" y="0"/>
              </a:cxn>
              <a:cxn ang="0">
                <a:pos x="0" y="18"/>
              </a:cxn>
              <a:cxn ang="0">
                <a:pos x="2" y="27"/>
              </a:cxn>
              <a:cxn ang="0">
                <a:pos x="105" y="9"/>
              </a:cxn>
              <a:cxn ang="0">
                <a:pos x="104" y="0"/>
              </a:cxn>
              <a:cxn ang="0">
                <a:pos x="103" y="0"/>
              </a:cxn>
              <a:cxn ang="0">
                <a:pos x="104" y="0"/>
              </a:cxn>
            </a:cxnLst>
            <a:rect l="0" t="0" r="r" b="b"/>
            <a:pathLst>
              <a:path w="106" h="28">
                <a:moveTo>
                  <a:pt x="104" y="0"/>
                </a:moveTo>
                <a:lnTo>
                  <a:pt x="103" y="0"/>
                </a:lnTo>
                <a:lnTo>
                  <a:pt x="0" y="18"/>
                </a:lnTo>
                <a:lnTo>
                  <a:pt x="2" y="27"/>
                </a:lnTo>
                <a:lnTo>
                  <a:pt x="105" y="9"/>
                </a:lnTo>
                <a:lnTo>
                  <a:pt x="104" y="0"/>
                </a:lnTo>
                <a:lnTo>
                  <a:pt x="103" y="0"/>
                </a:lnTo>
                <a:lnTo>
                  <a:pt x="10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06" name="Freeform 234"/>
          <p:cNvSpPr>
            <a:spLocks/>
          </p:cNvSpPr>
          <p:nvPr/>
        </p:nvSpPr>
        <p:spPr bwMode="auto">
          <a:xfrm>
            <a:off x="5783263" y="4487863"/>
            <a:ext cx="161925" cy="34925"/>
          </a:xfrm>
          <a:custGeom>
            <a:avLst/>
            <a:gdLst/>
            <a:ahLst/>
            <a:cxnLst>
              <a:cxn ang="0">
                <a:pos x="99" y="0"/>
              </a:cxn>
              <a:cxn ang="0">
                <a:pos x="99" y="0"/>
              </a:cxn>
              <a:cxn ang="0">
                <a:pos x="0" y="12"/>
              </a:cxn>
              <a:cxn ang="0">
                <a:pos x="1" y="21"/>
              </a:cxn>
              <a:cxn ang="0">
                <a:pos x="101" y="9"/>
              </a:cxn>
              <a:cxn ang="0">
                <a:pos x="99" y="0"/>
              </a:cxn>
            </a:cxnLst>
            <a:rect l="0" t="0" r="r" b="b"/>
            <a:pathLst>
              <a:path w="102" h="22">
                <a:moveTo>
                  <a:pt x="99" y="0"/>
                </a:moveTo>
                <a:lnTo>
                  <a:pt x="99" y="0"/>
                </a:lnTo>
                <a:lnTo>
                  <a:pt x="0" y="12"/>
                </a:lnTo>
                <a:lnTo>
                  <a:pt x="1" y="21"/>
                </a:lnTo>
                <a:lnTo>
                  <a:pt x="101" y="9"/>
                </a:lnTo>
                <a:lnTo>
                  <a:pt x="9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07" name="Freeform 235"/>
          <p:cNvSpPr>
            <a:spLocks/>
          </p:cNvSpPr>
          <p:nvPr/>
        </p:nvSpPr>
        <p:spPr bwMode="auto">
          <a:xfrm>
            <a:off x="5949950" y="4473575"/>
            <a:ext cx="165100" cy="26988"/>
          </a:xfrm>
          <a:custGeom>
            <a:avLst/>
            <a:gdLst/>
            <a:ahLst/>
            <a:cxnLst>
              <a:cxn ang="0">
                <a:pos x="103" y="0"/>
              </a:cxn>
              <a:cxn ang="0">
                <a:pos x="102" y="0"/>
              </a:cxn>
              <a:cxn ang="0">
                <a:pos x="0" y="6"/>
              </a:cxn>
              <a:cxn ang="0">
                <a:pos x="2" y="16"/>
              </a:cxn>
              <a:cxn ang="0">
                <a:pos x="103" y="9"/>
              </a:cxn>
              <a:cxn ang="0">
                <a:pos x="103" y="0"/>
              </a:cxn>
              <a:cxn ang="0">
                <a:pos x="102" y="0"/>
              </a:cxn>
              <a:cxn ang="0">
                <a:pos x="103" y="0"/>
              </a:cxn>
            </a:cxnLst>
            <a:rect l="0" t="0" r="r" b="b"/>
            <a:pathLst>
              <a:path w="104" h="17">
                <a:moveTo>
                  <a:pt x="103" y="0"/>
                </a:moveTo>
                <a:lnTo>
                  <a:pt x="102" y="0"/>
                </a:lnTo>
                <a:lnTo>
                  <a:pt x="0" y="6"/>
                </a:lnTo>
                <a:lnTo>
                  <a:pt x="2" y="16"/>
                </a:lnTo>
                <a:lnTo>
                  <a:pt x="103" y="9"/>
                </a:lnTo>
                <a:lnTo>
                  <a:pt x="103" y="0"/>
                </a:lnTo>
                <a:lnTo>
                  <a:pt x="102" y="0"/>
                </a:lnTo>
                <a:lnTo>
                  <a:pt x="10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08" name="Freeform 236"/>
          <p:cNvSpPr>
            <a:spLocks/>
          </p:cNvSpPr>
          <p:nvPr/>
        </p:nvSpPr>
        <p:spPr bwMode="auto">
          <a:xfrm>
            <a:off x="6121400" y="4467225"/>
            <a:ext cx="161925" cy="26988"/>
          </a:xfrm>
          <a:custGeom>
            <a:avLst/>
            <a:gdLst/>
            <a:ahLst/>
            <a:cxnLst>
              <a:cxn ang="0">
                <a:pos x="101" y="0"/>
              </a:cxn>
              <a:cxn ang="0">
                <a:pos x="101" y="0"/>
              </a:cxn>
              <a:cxn ang="0">
                <a:pos x="0" y="3"/>
              </a:cxn>
              <a:cxn ang="0">
                <a:pos x="0" y="16"/>
              </a:cxn>
              <a:cxn ang="0">
                <a:pos x="101" y="12"/>
              </a:cxn>
              <a:cxn ang="0">
                <a:pos x="101" y="0"/>
              </a:cxn>
            </a:cxnLst>
            <a:rect l="0" t="0" r="r" b="b"/>
            <a:pathLst>
              <a:path w="102" h="17">
                <a:moveTo>
                  <a:pt x="101" y="0"/>
                </a:moveTo>
                <a:lnTo>
                  <a:pt x="101" y="0"/>
                </a:lnTo>
                <a:lnTo>
                  <a:pt x="0" y="3"/>
                </a:lnTo>
                <a:lnTo>
                  <a:pt x="0" y="16"/>
                </a:lnTo>
                <a:lnTo>
                  <a:pt x="101" y="12"/>
                </a:lnTo>
                <a:lnTo>
                  <a:pt x="10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09" name="Freeform 237"/>
          <p:cNvSpPr>
            <a:spLocks/>
          </p:cNvSpPr>
          <p:nvPr/>
        </p:nvSpPr>
        <p:spPr bwMode="auto">
          <a:xfrm>
            <a:off x="6291263" y="4467225"/>
            <a:ext cx="160337" cy="26988"/>
          </a:xfrm>
          <a:custGeom>
            <a:avLst/>
            <a:gdLst/>
            <a:ahLst/>
            <a:cxnLst>
              <a:cxn ang="0">
                <a:pos x="100" y="4"/>
              </a:cxn>
              <a:cxn ang="0">
                <a:pos x="100" y="4"/>
              </a:cxn>
              <a:cxn ang="0">
                <a:pos x="0" y="0"/>
              </a:cxn>
              <a:cxn ang="0">
                <a:pos x="0" y="12"/>
              </a:cxn>
              <a:cxn ang="0">
                <a:pos x="100" y="16"/>
              </a:cxn>
              <a:cxn ang="0">
                <a:pos x="99" y="16"/>
              </a:cxn>
              <a:cxn ang="0">
                <a:pos x="100" y="4"/>
              </a:cxn>
            </a:cxnLst>
            <a:rect l="0" t="0" r="r" b="b"/>
            <a:pathLst>
              <a:path w="101" h="17">
                <a:moveTo>
                  <a:pt x="100" y="4"/>
                </a:moveTo>
                <a:lnTo>
                  <a:pt x="100" y="4"/>
                </a:lnTo>
                <a:lnTo>
                  <a:pt x="0" y="0"/>
                </a:lnTo>
                <a:lnTo>
                  <a:pt x="0" y="12"/>
                </a:lnTo>
                <a:lnTo>
                  <a:pt x="100" y="16"/>
                </a:lnTo>
                <a:lnTo>
                  <a:pt x="99" y="16"/>
                </a:lnTo>
                <a:lnTo>
                  <a:pt x="10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10" name="Freeform 238"/>
          <p:cNvSpPr>
            <a:spLocks/>
          </p:cNvSpPr>
          <p:nvPr/>
        </p:nvSpPr>
        <p:spPr bwMode="auto">
          <a:xfrm>
            <a:off x="6457950" y="4475163"/>
            <a:ext cx="165100" cy="28575"/>
          </a:xfrm>
          <a:custGeom>
            <a:avLst/>
            <a:gdLst/>
            <a:ahLst/>
            <a:cxnLst>
              <a:cxn ang="0">
                <a:pos x="103" y="9"/>
              </a:cxn>
              <a:cxn ang="0">
                <a:pos x="102" y="9"/>
              </a:cxn>
              <a:cxn ang="0">
                <a:pos x="1" y="0"/>
              </a:cxn>
              <a:cxn ang="0">
                <a:pos x="0" y="8"/>
              </a:cxn>
              <a:cxn ang="0">
                <a:pos x="101" y="17"/>
              </a:cxn>
              <a:cxn ang="0">
                <a:pos x="103" y="9"/>
              </a:cxn>
              <a:cxn ang="0">
                <a:pos x="102" y="9"/>
              </a:cxn>
              <a:cxn ang="0">
                <a:pos x="103" y="9"/>
              </a:cxn>
            </a:cxnLst>
            <a:rect l="0" t="0" r="r" b="b"/>
            <a:pathLst>
              <a:path w="104" h="18">
                <a:moveTo>
                  <a:pt x="103" y="9"/>
                </a:moveTo>
                <a:lnTo>
                  <a:pt x="102" y="9"/>
                </a:lnTo>
                <a:lnTo>
                  <a:pt x="1" y="0"/>
                </a:lnTo>
                <a:lnTo>
                  <a:pt x="0" y="8"/>
                </a:lnTo>
                <a:lnTo>
                  <a:pt x="101" y="17"/>
                </a:lnTo>
                <a:lnTo>
                  <a:pt x="103" y="9"/>
                </a:lnTo>
                <a:lnTo>
                  <a:pt x="102" y="9"/>
                </a:lnTo>
                <a:lnTo>
                  <a:pt x="103"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11" name="Freeform 239"/>
          <p:cNvSpPr>
            <a:spLocks/>
          </p:cNvSpPr>
          <p:nvPr/>
        </p:nvSpPr>
        <p:spPr bwMode="auto">
          <a:xfrm>
            <a:off x="6626225" y="4494213"/>
            <a:ext cx="163513" cy="39687"/>
          </a:xfrm>
          <a:custGeom>
            <a:avLst/>
            <a:gdLst/>
            <a:ahLst/>
            <a:cxnLst>
              <a:cxn ang="0">
                <a:pos x="102" y="15"/>
              </a:cxn>
              <a:cxn ang="0">
                <a:pos x="102" y="15"/>
              </a:cxn>
              <a:cxn ang="0">
                <a:pos x="2" y="0"/>
              </a:cxn>
              <a:cxn ang="0">
                <a:pos x="0" y="9"/>
              </a:cxn>
              <a:cxn ang="0">
                <a:pos x="100" y="24"/>
              </a:cxn>
              <a:cxn ang="0">
                <a:pos x="102" y="15"/>
              </a:cxn>
            </a:cxnLst>
            <a:rect l="0" t="0" r="r" b="b"/>
            <a:pathLst>
              <a:path w="103" h="25">
                <a:moveTo>
                  <a:pt x="102" y="15"/>
                </a:moveTo>
                <a:lnTo>
                  <a:pt x="102" y="15"/>
                </a:lnTo>
                <a:lnTo>
                  <a:pt x="2" y="0"/>
                </a:lnTo>
                <a:lnTo>
                  <a:pt x="0" y="9"/>
                </a:lnTo>
                <a:lnTo>
                  <a:pt x="100" y="24"/>
                </a:lnTo>
                <a:lnTo>
                  <a:pt x="102" y="1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12" name="Freeform 240"/>
          <p:cNvSpPr>
            <a:spLocks/>
          </p:cNvSpPr>
          <p:nvPr/>
        </p:nvSpPr>
        <p:spPr bwMode="auto">
          <a:xfrm>
            <a:off x="6792913" y="4524375"/>
            <a:ext cx="163512" cy="47625"/>
          </a:xfrm>
          <a:custGeom>
            <a:avLst/>
            <a:gdLst/>
            <a:ahLst/>
            <a:cxnLst>
              <a:cxn ang="0">
                <a:pos x="102" y="20"/>
              </a:cxn>
              <a:cxn ang="0">
                <a:pos x="101" y="20"/>
              </a:cxn>
              <a:cxn ang="0">
                <a:pos x="2" y="0"/>
              </a:cxn>
              <a:cxn ang="0">
                <a:pos x="0" y="9"/>
              </a:cxn>
              <a:cxn ang="0">
                <a:pos x="99" y="29"/>
              </a:cxn>
              <a:cxn ang="0">
                <a:pos x="99" y="29"/>
              </a:cxn>
              <a:cxn ang="0">
                <a:pos x="102" y="20"/>
              </a:cxn>
              <a:cxn ang="0">
                <a:pos x="101" y="20"/>
              </a:cxn>
              <a:cxn ang="0">
                <a:pos x="102" y="20"/>
              </a:cxn>
            </a:cxnLst>
            <a:rect l="0" t="0" r="r" b="b"/>
            <a:pathLst>
              <a:path w="103" h="30">
                <a:moveTo>
                  <a:pt x="102" y="20"/>
                </a:moveTo>
                <a:lnTo>
                  <a:pt x="101" y="20"/>
                </a:lnTo>
                <a:lnTo>
                  <a:pt x="2" y="0"/>
                </a:lnTo>
                <a:lnTo>
                  <a:pt x="0" y="9"/>
                </a:lnTo>
                <a:lnTo>
                  <a:pt x="99" y="29"/>
                </a:lnTo>
                <a:lnTo>
                  <a:pt x="99" y="29"/>
                </a:lnTo>
                <a:lnTo>
                  <a:pt x="102" y="20"/>
                </a:lnTo>
                <a:lnTo>
                  <a:pt x="101" y="20"/>
                </a:lnTo>
                <a:lnTo>
                  <a:pt x="102" y="2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13" name="Freeform 241"/>
          <p:cNvSpPr>
            <a:spLocks/>
          </p:cNvSpPr>
          <p:nvPr/>
        </p:nvSpPr>
        <p:spPr bwMode="auto">
          <a:xfrm>
            <a:off x="6958013" y="4562475"/>
            <a:ext cx="166687" cy="63500"/>
          </a:xfrm>
          <a:custGeom>
            <a:avLst/>
            <a:gdLst/>
            <a:ahLst/>
            <a:cxnLst>
              <a:cxn ang="0">
                <a:pos x="104" y="30"/>
              </a:cxn>
              <a:cxn ang="0">
                <a:pos x="104" y="29"/>
              </a:cxn>
              <a:cxn ang="0">
                <a:pos x="3" y="0"/>
              </a:cxn>
              <a:cxn ang="0">
                <a:pos x="0" y="10"/>
              </a:cxn>
              <a:cxn ang="0">
                <a:pos x="101" y="39"/>
              </a:cxn>
              <a:cxn ang="0">
                <a:pos x="104" y="30"/>
              </a:cxn>
              <a:cxn ang="0">
                <a:pos x="104" y="29"/>
              </a:cxn>
              <a:cxn ang="0">
                <a:pos x="104" y="30"/>
              </a:cxn>
            </a:cxnLst>
            <a:rect l="0" t="0" r="r" b="b"/>
            <a:pathLst>
              <a:path w="105" h="40">
                <a:moveTo>
                  <a:pt x="104" y="30"/>
                </a:moveTo>
                <a:lnTo>
                  <a:pt x="104" y="29"/>
                </a:lnTo>
                <a:lnTo>
                  <a:pt x="3" y="0"/>
                </a:lnTo>
                <a:lnTo>
                  <a:pt x="0" y="10"/>
                </a:lnTo>
                <a:lnTo>
                  <a:pt x="101" y="39"/>
                </a:lnTo>
                <a:lnTo>
                  <a:pt x="104" y="30"/>
                </a:lnTo>
                <a:lnTo>
                  <a:pt x="104" y="29"/>
                </a:lnTo>
                <a:lnTo>
                  <a:pt x="104" y="3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14" name="Freeform 242"/>
          <p:cNvSpPr>
            <a:spLocks/>
          </p:cNvSpPr>
          <p:nvPr/>
        </p:nvSpPr>
        <p:spPr bwMode="auto">
          <a:xfrm>
            <a:off x="7127875" y="4618038"/>
            <a:ext cx="165100" cy="71437"/>
          </a:xfrm>
          <a:custGeom>
            <a:avLst/>
            <a:gdLst/>
            <a:ahLst/>
            <a:cxnLst>
              <a:cxn ang="0">
                <a:pos x="103" y="34"/>
              </a:cxn>
              <a:cxn ang="0">
                <a:pos x="102" y="34"/>
              </a:cxn>
              <a:cxn ang="0">
                <a:pos x="3" y="0"/>
              </a:cxn>
              <a:cxn ang="0">
                <a:pos x="0" y="9"/>
              </a:cxn>
              <a:cxn ang="0">
                <a:pos x="100" y="44"/>
              </a:cxn>
              <a:cxn ang="0">
                <a:pos x="99" y="44"/>
              </a:cxn>
              <a:cxn ang="0">
                <a:pos x="103" y="34"/>
              </a:cxn>
              <a:cxn ang="0">
                <a:pos x="102" y="34"/>
              </a:cxn>
              <a:cxn ang="0">
                <a:pos x="103" y="34"/>
              </a:cxn>
            </a:cxnLst>
            <a:rect l="0" t="0" r="r" b="b"/>
            <a:pathLst>
              <a:path w="104" h="45">
                <a:moveTo>
                  <a:pt x="103" y="34"/>
                </a:moveTo>
                <a:lnTo>
                  <a:pt x="102" y="34"/>
                </a:lnTo>
                <a:lnTo>
                  <a:pt x="3" y="0"/>
                </a:lnTo>
                <a:lnTo>
                  <a:pt x="0" y="9"/>
                </a:lnTo>
                <a:lnTo>
                  <a:pt x="100" y="44"/>
                </a:lnTo>
                <a:lnTo>
                  <a:pt x="99" y="44"/>
                </a:lnTo>
                <a:lnTo>
                  <a:pt x="103" y="34"/>
                </a:lnTo>
                <a:lnTo>
                  <a:pt x="102" y="34"/>
                </a:lnTo>
                <a:lnTo>
                  <a:pt x="103" y="3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15" name="Freeform 243"/>
          <p:cNvSpPr>
            <a:spLocks/>
          </p:cNvSpPr>
          <p:nvPr/>
        </p:nvSpPr>
        <p:spPr bwMode="auto">
          <a:xfrm>
            <a:off x="7292975" y="4679950"/>
            <a:ext cx="165100" cy="82550"/>
          </a:xfrm>
          <a:custGeom>
            <a:avLst/>
            <a:gdLst/>
            <a:ahLst/>
            <a:cxnLst>
              <a:cxn ang="0">
                <a:pos x="101" y="47"/>
              </a:cxn>
              <a:cxn ang="0">
                <a:pos x="103" y="41"/>
              </a:cxn>
              <a:cxn ang="0">
                <a:pos x="4" y="0"/>
              </a:cxn>
              <a:cxn ang="0">
                <a:pos x="0" y="10"/>
              </a:cxn>
              <a:cxn ang="0">
                <a:pos x="99" y="51"/>
              </a:cxn>
              <a:cxn ang="0">
                <a:pos x="101" y="47"/>
              </a:cxn>
            </a:cxnLst>
            <a:rect l="0" t="0" r="r" b="b"/>
            <a:pathLst>
              <a:path w="104" h="52">
                <a:moveTo>
                  <a:pt x="101" y="47"/>
                </a:moveTo>
                <a:lnTo>
                  <a:pt x="103" y="41"/>
                </a:lnTo>
                <a:lnTo>
                  <a:pt x="4" y="0"/>
                </a:lnTo>
                <a:lnTo>
                  <a:pt x="0" y="10"/>
                </a:lnTo>
                <a:lnTo>
                  <a:pt x="99" y="51"/>
                </a:lnTo>
                <a:lnTo>
                  <a:pt x="101" y="4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16" name="Freeform 244"/>
          <p:cNvSpPr>
            <a:spLocks/>
          </p:cNvSpPr>
          <p:nvPr/>
        </p:nvSpPr>
        <p:spPr bwMode="auto">
          <a:xfrm>
            <a:off x="6276975" y="5046663"/>
            <a:ext cx="111125" cy="209550"/>
          </a:xfrm>
          <a:custGeom>
            <a:avLst/>
            <a:gdLst/>
            <a:ahLst/>
            <a:cxnLst>
              <a:cxn ang="0">
                <a:pos x="61" y="0"/>
              </a:cxn>
              <a:cxn ang="0">
                <a:pos x="61" y="0"/>
              </a:cxn>
              <a:cxn ang="0">
                <a:pos x="0" y="125"/>
              </a:cxn>
              <a:cxn ang="0">
                <a:pos x="9" y="131"/>
              </a:cxn>
              <a:cxn ang="0">
                <a:pos x="69" y="5"/>
              </a:cxn>
              <a:cxn ang="0">
                <a:pos x="61" y="0"/>
              </a:cxn>
            </a:cxnLst>
            <a:rect l="0" t="0" r="r" b="b"/>
            <a:pathLst>
              <a:path w="70" h="132">
                <a:moveTo>
                  <a:pt x="61" y="0"/>
                </a:moveTo>
                <a:lnTo>
                  <a:pt x="61" y="0"/>
                </a:lnTo>
                <a:lnTo>
                  <a:pt x="0" y="125"/>
                </a:lnTo>
                <a:lnTo>
                  <a:pt x="9" y="131"/>
                </a:lnTo>
                <a:lnTo>
                  <a:pt x="69" y="5"/>
                </a:lnTo>
                <a:lnTo>
                  <a:pt x="6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17" name="Freeform 245"/>
          <p:cNvSpPr>
            <a:spLocks/>
          </p:cNvSpPr>
          <p:nvPr/>
        </p:nvSpPr>
        <p:spPr bwMode="auto">
          <a:xfrm>
            <a:off x="6381750" y="4835525"/>
            <a:ext cx="95250" cy="211138"/>
          </a:xfrm>
          <a:custGeom>
            <a:avLst/>
            <a:gdLst/>
            <a:ahLst/>
            <a:cxnLst>
              <a:cxn ang="0">
                <a:pos x="50" y="0"/>
              </a:cxn>
              <a:cxn ang="0">
                <a:pos x="50" y="0"/>
              </a:cxn>
              <a:cxn ang="0">
                <a:pos x="0" y="127"/>
              </a:cxn>
              <a:cxn ang="0">
                <a:pos x="8" y="132"/>
              </a:cxn>
              <a:cxn ang="0">
                <a:pos x="59" y="5"/>
              </a:cxn>
              <a:cxn ang="0">
                <a:pos x="50" y="0"/>
              </a:cxn>
            </a:cxnLst>
            <a:rect l="0" t="0" r="r" b="b"/>
            <a:pathLst>
              <a:path w="60" h="133">
                <a:moveTo>
                  <a:pt x="50" y="0"/>
                </a:moveTo>
                <a:lnTo>
                  <a:pt x="50" y="0"/>
                </a:lnTo>
                <a:lnTo>
                  <a:pt x="0" y="127"/>
                </a:lnTo>
                <a:lnTo>
                  <a:pt x="8" y="132"/>
                </a:lnTo>
                <a:lnTo>
                  <a:pt x="59" y="5"/>
                </a:lnTo>
                <a:lnTo>
                  <a:pt x="5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18" name="Freeform 246"/>
          <p:cNvSpPr>
            <a:spLocks/>
          </p:cNvSpPr>
          <p:nvPr/>
        </p:nvSpPr>
        <p:spPr bwMode="auto">
          <a:xfrm>
            <a:off x="6469063" y="4625975"/>
            <a:ext cx="82550" cy="209550"/>
          </a:xfrm>
          <a:custGeom>
            <a:avLst/>
            <a:gdLst/>
            <a:ahLst/>
            <a:cxnLst>
              <a:cxn ang="0">
                <a:pos x="42" y="1"/>
              </a:cxn>
              <a:cxn ang="0">
                <a:pos x="42" y="0"/>
              </a:cxn>
              <a:cxn ang="0">
                <a:pos x="0" y="126"/>
              </a:cxn>
              <a:cxn ang="0">
                <a:pos x="9" y="131"/>
              </a:cxn>
              <a:cxn ang="0">
                <a:pos x="51" y="5"/>
              </a:cxn>
              <a:cxn ang="0">
                <a:pos x="51" y="4"/>
              </a:cxn>
              <a:cxn ang="0">
                <a:pos x="51" y="5"/>
              </a:cxn>
              <a:cxn ang="0">
                <a:pos x="51" y="4"/>
              </a:cxn>
              <a:cxn ang="0">
                <a:pos x="42" y="1"/>
              </a:cxn>
            </a:cxnLst>
            <a:rect l="0" t="0" r="r" b="b"/>
            <a:pathLst>
              <a:path w="52" h="132">
                <a:moveTo>
                  <a:pt x="42" y="1"/>
                </a:moveTo>
                <a:lnTo>
                  <a:pt x="42" y="0"/>
                </a:lnTo>
                <a:lnTo>
                  <a:pt x="0" y="126"/>
                </a:lnTo>
                <a:lnTo>
                  <a:pt x="9" y="131"/>
                </a:lnTo>
                <a:lnTo>
                  <a:pt x="51" y="5"/>
                </a:lnTo>
                <a:lnTo>
                  <a:pt x="51" y="4"/>
                </a:lnTo>
                <a:lnTo>
                  <a:pt x="51" y="5"/>
                </a:lnTo>
                <a:lnTo>
                  <a:pt x="51" y="4"/>
                </a:lnTo>
                <a:lnTo>
                  <a:pt x="42"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19" name="Freeform 247"/>
          <p:cNvSpPr>
            <a:spLocks/>
          </p:cNvSpPr>
          <p:nvPr/>
        </p:nvSpPr>
        <p:spPr bwMode="auto">
          <a:xfrm>
            <a:off x="6543675" y="4414838"/>
            <a:ext cx="73025" cy="209550"/>
          </a:xfrm>
          <a:custGeom>
            <a:avLst/>
            <a:gdLst/>
            <a:ahLst/>
            <a:cxnLst>
              <a:cxn ang="0">
                <a:pos x="36" y="0"/>
              </a:cxn>
              <a:cxn ang="0">
                <a:pos x="36" y="0"/>
              </a:cxn>
              <a:cxn ang="0">
                <a:pos x="0" y="128"/>
              </a:cxn>
              <a:cxn ang="0">
                <a:pos x="9" y="131"/>
              </a:cxn>
              <a:cxn ang="0">
                <a:pos x="44" y="3"/>
              </a:cxn>
              <a:cxn ang="0">
                <a:pos x="45" y="3"/>
              </a:cxn>
              <a:cxn ang="0">
                <a:pos x="44" y="3"/>
              </a:cxn>
              <a:cxn ang="0">
                <a:pos x="45" y="3"/>
              </a:cxn>
              <a:cxn ang="0">
                <a:pos x="36" y="0"/>
              </a:cxn>
            </a:cxnLst>
            <a:rect l="0" t="0" r="r" b="b"/>
            <a:pathLst>
              <a:path w="46" h="132">
                <a:moveTo>
                  <a:pt x="36" y="0"/>
                </a:moveTo>
                <a:lnTo>
                  <a:pt x="36" y="0"/>
                </a:lnTo>
                <a:lnTo>
                  <a:pt x="0" y="128"/>
                </a:lnTo>
                <a:lnTo>
                  <a:pt x="9" y="131"/>
                </a:lnTo>
                <a:lnTo>
                  <a:pt x="44" y="3"/>
                </a:lnTo>
                <a:lnTo>
                  <a:pt x="45" y="3"/>
                </a:lnTo>
                <a:lnTo>
                  <a:pt x="44" y="3"/>
                </a:lnTo>
                <a:lnTo>
                  <a:pt x="45" y="3"/>
                </a:lnTo>
                <a:lnTo>
                  <a:pt x="3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20" name="Freeform 248"/>
          <p:cNvSpPr>
            <a:spLocks/>
          </p:cNvSpPr>
          <p:nvPr/>
        </p:nvSpPr>
        <p:spPr bwMode="auto">
          <a:xfrm>
            <a:off x="6607175" y="4202113"/>
            <a:ext cx="61913" cy="209550"/>
          </a:xfrm>
          <a:custGeom>
            <a:avLst/>
            <a:gdLst/>
            <a:ahLst/>
            <a:cxnLst>
              <a:cxn ang="0">
                <a:pos x="29" y="1"/>
              </a:cxn>
              <a:cxn ang="0">
                <a:pos x="29" y="0"/>
              </a:cxn>
              <a:cxn ang="0">
                <a:pos x="0" y="128"/>
              </a:cxn>
              <a:cxn ang="0">
                <a:pos x="9" y="131"/>
              </a:cxn>
              <a:cxn ang="0">
                <a:pos x="38" y="4"/>
              </a:cxn>
              <a:cxn ang="0">
                <a:pos x="38" y="3"/>
              </a:cxn>
              <a:cxn ang="0">
                <a:pos x="38" y="4"/>
              </a:cxn>
              <a:cxn ang="0">
                <a:pos x="38" y="3"/>
              </a:cxn>
              <a:cxn ang="0">
                <a:pos x="29" y="1"/>
              </a:cxn>
            </a:cxnLst>
            <a:rect l="0" t="0" r="r" b="b"/>
            <a:pathLst>
              <a:path w="39" h="132">
                <a:moveTo>
                  <a:pt x="29" y="1"/>
                </a:moveTo>
                <a:lnTo>
                  <a:pt x="29" y="0"/>
                </a:lnTo>
                <a:lnTo>
                  <a:pt x="0" y="128"/>
                </a:lnTo>
                <a:lnTo>
                  <a:pt x="9" y="131"/>
                </a:lnTo>
                <a:lnTo>
                  <a:pt x="38" y="4"/>
                </a:lnTo>
                <a:lnTo>
                  <a:pt x="38" y="3"/>
                </a:lnTo>
                <a:lnTo>
                  <a:pt x="38" y="4"/>
                </a:lnTo>
                <a:lnTo>
                  <a:pt x="38" y="3"/>
                </a:lnTo>
                <a:lnTo>
                  <a:pt x="29"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21" name="Freeform 249"/>
          <p:cNvSpPr>
            <a:spLocks/>
          </p:cNvSpPr>
          <p:nvPr/>
        </p:nvSpPr>
        <p:spPr bwMode="auto">
          <a:xfrm>
            <a:off x="6659563" y="3987800"/>
            <a:ext cx="42862" cy="211138"/>
          </a:xfrm>
          <a:custGeom>
            <a:avLst/>
            <a:gdLst/>
            <a:ahLst/>
            <a:cxnLst>
              <a:cxn ang="0">
                <a:pos x="18" y="0"/>
              </a:cxn>
              <a:cxn ang="0">
                <a:pos x="18" y="0"/>
              </a:cxn>
              <a:cxn ang="0">
                <a:pos x="0" y="130"/>
              </a:cxn>
              <a:cxn ang="0">
                <a:pos x="9" y="132"/>
              </a:cxn>
              <a:cxn ang="0">
                <a:pos x="26" y="2"/>
              </a:cxn>
              <a:cxn ang="0">
                <a:pos x="26" y="1"/>
              </a:cxn>
              <a:cxn ang="0">
                <a:pos x="26" y="2"/>
              </a:cxn>
              <a:cxn ang="0">
                <a:pos x="26" y="1"/>
              </a:cxn>
              <a:cxn ang="0">
                <a:pos x="18" y="0"/>
              </a:cxn>
            </a:cxnLst>
            <a:rect l="0" t="0" r="r" b="b"/>
            <a:pathLst>
              <a:path w="27" h="133">
                <a:moveTo>
                  <a:pt x="18" y="0"/>
                </a:moveTo>
                <a:lnTo>
                  <a:pt x="18" y="0"/>
                </a:lnTo>
                <a:lnTo>
                  <a:pt x="0" y="130"/>
                </a:lnTo>
                <a:lnTo>
                  <a:pt x="9" y="132"/>
                </a:lnTo>
                <a:lnTo>
                  <a:pt x="26" y="2"/>
                </a:lnTo>
                <a:lnTo>
                  <a:pt x="26" y="1"/>
                </a:lnTo>
                <a:lnTo>
                  <a:pt x="26" y="2"/>
                </a:lnTo>
                <a:lnTo>
                  <a:pt x="26" y="1"/>
                </a:lnTo>
                <a:lnTo>
                  <a:pt x="1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22" name="Freeform 250"/>
          <p:cNvSpPr>
            <a:spLocks/>
          </p:cNvSpPr>
          <p:nvPr/>
        </p:nvSpPr>
        <p:spPr bwMode="auto">
          <a:xfrm>
            <a:off x="6694488" y="3775075"/>
            <a:ext cx="33337" cy="206375"/>
          </a:xfrm>
          <a:custGeom>
            <a:avLst/>
            <a:gdLst/>
            <a:ahLst/>
            <a:cxnLst>
              <a:cxn ang="0">
                <a:pos x="12" y="0"/>
              </a:cxn>
              <a:cxn ang="0">
                <a:pos x="12" y="0"/>
              </a:cxn>
              <a:cxn ang="0">
                <a:pos x="0" y="128"/>
              </a:cxn>
              <a:cxn ang="0">
                <a:pos x="8" y="129"/>
              </a:cxn>
              <a:cxn ang="0">
                <a:pos x="20" y="1"/>
              </a:cxn>
              <a:cxn ang="0">
                <a:pos x="12" y="0"/>
              </a:cxn>
            </a:cxnLst>
            <a:rect l="0" t="0" r="r" b="b"/>
            <a:pathLst>
              <a:path w="21" h="130">
                <a:moveTo>
                  <a:pt x="12" y="0"/>
                </a:moveTo>
                <a:lnTo>
                  <a:pt x="12" y="0"/>
                </a:lnTo>
                <a:lnTo>
                  <a:pt x="0" y="128"/>
                </a:lnTo>
                <a:lnTo>
                  <a:pt x="8" y="129"/>
                </a:lnTo>
                <a:lnTo>
                  <a:pt x="20" y="1"/>
                </a:lnTo>
                <a:lnTo>
                  <a:pt x="1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23" name="Freeform 251"/>
          <p:cNvSpPr>
            <a:spLocks/>
          </p:cNvSpPr>
          <p:nvPr/>
        </p:nvSpPr>
        <p:spPr bwMode="auto">
          <a:xfrm>
            <a:off x="6719888" y="3557588"/>
            <a:ext cx="26987" cy="211137"/>
          </a:xfrm>
          <a:custGeom>
            <a:avLst/>
            <a:gdLst/>
            <a:ahLst/>
            <a:cxnLst>
              <a:cxn ang="0">
                <a:pos x="6" y="0"/>
              </a:cxn>
              <a:cxn ang="0">
                <a:pos x="6" y="0"/>
              </a:cxn>
              <a:cxn ang="0">
                <a:pos x="0" y="131"/>
              </a:cxn>
              <a:cxn ang="0">
                <a:pos x="8" y="132"/>
              </a:cxn>
              <a:cxn ang="0">
                <a:pos x="16" y="1"/>
              </a:cxn>
              <a:cxn ang="0">
                <a:pos x="16" y="0"/>
              </a:cxn>
              <a:cxn ang="0">
                <a:pos x="16" y="1"/>
              </a:cxn>
              <a:cxn ang="0">
                <a:pos x="16" y="0"/>
              </a:cxn>
              <a:cxn ang="0">
                <a:pos x="6" y="0"/>
              </a:cxn>
            </a:cxnLst>
            <a:rect l="0" t="0" r="r" b="b"/>
            <a:pathLst>
              <a:path w="17" h="133">
                <a:moveTo>
                  <a:pt x="6" y="0"/>
                </a:moveTo>
                <a:lnTo>
                  <a:pt x="6" y="0"/>
                </a:lnTo>
                <a:lnTo>
                  <a:pt x="0" y="131"/>
                </a:lnTo>
                <a:lnTo>
                  <a:pt x="8" y="132"/>
                </a:lnTo>
                <a:lnTo>
                  <a:pt x="16" y="1"/>
                </a:lnTo>
                <a:lnTo>
                  <a:pt x="16" y="0"/>
                </a:lnTo>
                <a:lnTo>
                  <a:pt x="16" y="1"/>
                </a:lnTo>
                <a:lnTo>
                  <a:pt x="16" y="0"/>
                </a:lnTo>
                <a:lnTo>
                  <a:pt x="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24" name="Freeform 252"/>
          <p:cNvSpPr>
            <a:spLocks/>
          </p:cNvSpPr>
          <p:nvPr/>
        </p:nvSpPr>
        <p:spPr bwMode="auto">
          <a:xfrm>
            <a:off x="6734175" y="3340100"/>
            <a:ext cx="26988" cy="209550"/>
          </a:xfrm>
          <a:custGeom>
            <a:avLst/>
            <a:gdLst/>
            <a:ahLst/>
            <a:cxnLst>
              <a:cxn ang="0">
                <a:pos x="0" y="1"/>
              </a:cxn>
              <a:cxn ang="0">
                <a:pos x="0" y="0"/>
              </a:cxn>
              <a:cxn ang="0">
                <a:pos x="0" y="131"/>
              </a:cxn>
              <a:cxn ang="0">
                <a:pos x="16" y="131"/>
              </a:cxn>
              <a:cxn ang="0">
                <a:pos x="16" y="0"/>
              </a:cxn>
              <a:cxn ang="0">
                <a:pos x="0" y="1"/>
              </a:cxn>
            </a:cxnLst>
            <a:rect l="0" t="0" r="r" b="b"/>
            <a:pathLst>
              <a:path w="17" h="132">
                <a:moveTo>
                  <a:pt x="0" y="1"/>
                </a:moveTo>
                <a:lnTo>
                  <a:pt x="0" y="0"/>
                </a:lnTo>
                <a:lnTo>
                  <a:pt x="0" y="131"/>
                </a:lnTo>
                <a:lnTo>
                  <a:pt x="16" y="131"/>
                </a:lnTo>
                <a:lnTo>
                  <a:pt x="16"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25" name="Freeform 253"/>
          <p:cNvSpPr>
            <a:spLocks/>
          </p:cNvSpPr>
          <p:nvPr/>
        </p:nvSpPr>
        <p:spPr bwMode="auto">
          <a:xfrm>
            <a:off x="6719888" y="3121025"/>
            <a:ext cx="26987" cy="212725"/>
          </a:xfrm>
          <a:custGeom>
            <a:avLst/>
            <a:gdLst/>
            <a:ahLst/>
            <a:cxnLst>
              <a:cxn ang="0">
                <a:pos x="0" y="1"/>
              </a:cxn>
              <a:cxn ang="0">
                <a:pos x="0" y="1"/>
              </a:cxn>
              <a:cxn ang="0">
                <a:pos x="6" y="133"/>
              </a:cxn>
              <a:cxn ang="0">
                <a:pos x="16" y="132"/>
              </a:cxn>
              <a:cxn ang="0">
                <a:pos x="8" y="0"/>
              </a:cxn>
              <a:cxn ang="0">
                <a:pos x="0" y="1"/>
              </a:cxn>
            </a:cxnLst>
            <a:rect l="0" t="0" r="r" b="b"/>
            <a:pathLst>
              <a:path w="17" h="134">
                <a:moveTo>
                  <a:pt x="0" y="1"/>
                </a:moveTo>
                <a:lnTo>
                  <a:pt x="0" y="1"/>
                </a:lnTo>
                <a:lnTo>
                  <a:pt x="6" y="133"/>
                </a:lnTo>
                <a:lnTo>
                  <a:pt x="16" y="132"/>
                </a:lnTo>
                <a:lnTo>
                  <a:pt x="8"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26" name="Freeform 254"/>
          <p:cNvSpPr>
            <a:spLocks/>
          </p:cNvSpPr>
          <p:nvPr/>
        </p:nvSpPr>
        <p:spPr bwMode="auto">
          <a:xfrm>
            <a:off x="6694488" y="2900363"/>
            <a:ext cx="33337" cy="214312"/>
          </a:xfrm>
          <a:custGeom>
            <a:avLst/>
            <a:gdLst/>
            <a:ahLst/>
            <a:cxnLst>
              <a:cxn ang="0">
                <a:pos x="0" y="2"/>
              </a:cxn>
              <a:cxn ang="0">
                <a:pos x="0" y="2"/>
              </a:cxn>
              <a:cxn ang="0">
                <a:pos x="12" y="134"/>
              </a:cxn>
              <a:cxn ang="0">
                <a:pos x="20" y="133"/>
              </a:cxn>
              <a:cxn ang="0">
                <a:pos x="8" y="1"/>
              </a:cxn>
              <a:cxn ang="0">
                <a:pos x="8" y="0"/>
              </a:cxn>
              <a:cxn ang="0">
                <a:pos x="8" y="1"/>
              </a:cxn>
              <a:cxn ang="0">
                <a:pos x="8" y="0"/>
              </a:cxn>
              <a:cxn ang="0">
                <a:pos x="0" y="2"/>
              </a:cxn>
            </a:cxnLst>
            <a:rect l="0" t="0" r="r" b="b"/>
            <a:pathLst>
              <a:path w="21" h="135">
                <a:moveTo>
                  <a:pt x="0" y="2"/>
                </a:moveTo>
                <a:lnTo>
                  <a:pt x="0" y="2"/>
                </a:lnTo>
                <a:lnTo>
                  <a:pt x="12" y="134"/>
                </a:lnTo>
                <a:lnTo>
                  <a:pt x="20" y="133"/>
                </a:lnTo>
                <a:lnTo>
                  <a:pt x="8" y="1"/>
                </a:lnTo>
                <a:lnTo>
                  <a:pt x="8" y="0"/>
                </a:lnTo>
                <a:lnTo>
                  <a:pt x="8" y="1"/>
                </a:lnTo>
                <a:lnTo>
                  <a:pt x="8"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27" name="Freeform 255"/>
          <p:cNvSpPr>
            <a:spLocks/>
          </p:cNvSpPr>
          <p:nvPr/>
        </p:nvSpPr>
        <p:spPr bwMode="auto">
          <a:xfrm>
            <a:off x="6659563" y="2681288"/>
            <a:ext cx="42862" cy="214312"/>
          </a:xfrm>
          <a:custGeom>
            <a:avLst/>
            <a:gdLst/>
            <a:ahLst/>
            <a:cxnLst>
              <a:cxn ang="0">
                <a:pos x="0" y="3"/>
              </a:cxn>
              <a:cxn ang="0">
                <a:pos x="0" y="3"/>
              </a:cxn>
              <a:cxn ang="0">
                <a:pos x="18" y="134"/>
              </a:cxn>
              <a:cxn ang="0">
                <a:pos x="26" y="132"/>
              </a:cxn>
              <a:cxn ang="0">
                <a:pos x="9" y="0"/>
              </a:cxn>
              <a:cxn ang="0">
                <a:pos x="0" y="3"/>
              </a:cxn>
            </a:cxnLst>
            <a:rect l="0" t="0" r="r" b="b"/>
            <a:pathLst>
              <a:path w="27" h="135">
                <a:moveTo>
                  <a:pt x="0" y="3"/>
                </a:moveTo>
                <a:lnTo>
                  <a:pt x="0" y="3"/>
                </a:lnTo>
                <a:lnTo>
                  <a:pt x="18" y="134"/>
                </a:lnTo>
                <a:lnTo>
                  <a:pt x="26" y="132"/>
                </a:lnTo>
                <a:lnTo>
                  <a:pt x="9" y="0"/>
                </a:lnTo>
                <a:lnTo>
                  <a:pt x="0"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28" name="Freeform 256"/>
          <p:cNvSpPr>
            <a:spLocks/>
          </p:cNvSpPr>
          <p:nvPr/>
        </p:nvSpPr>
        <p:spPr bwMode="auto">
          <a:xfrm>
            <a:off x="6607175" y="2459038"/>
            <a:ext cx="61913" cy="219075"/>
          </a:xfrm>
          <a:custGeom>
            <a:avLst/>
            <a:gdLst/>
            <a:ahLst/>
            <a:cxnLst>
              <a:cxn ang="0">
                <a:pos x="1" y="3"/>
              </a:cxn>
              <a:cxn ang="0">
                <a:pos x="0" y="3"/>
              </a:cxn>
              <a:cxn ang="0">
                <a:pos x="29" y="137"/>
              </a:cxn>
              <a:cxn ang="0">
                <a:pos x="38" y="134"/>
              </a:cxn>
              <a:cxn ang="0">
                <a:pos x="9" y="0"/>
              </a:cxn>
              <a:cxn ang="0">
                <a:pos x="9" y="0"/>
              </a:cxn>
              <a:cxn ang="0">
                <a:pos x="9" y="0"/>
              </a:cxn>
              <a:cxn ang="0">
                <a:pos x="9" y="0"/>
              </a:cxn>
              <a:cxn ang="0">
                <a:pos x="1" y="3"/>
              </a:cxn>
            </a:cxnLst>
            <a:rect l="0" t="0" r="r" b="b"/>
            <a:pathLst>
              <a:path w="39" h="138">
                <a:moveTo>
                  <a:pt x="1" y="3"/>
                </a:moveTo>
                <a:lnTo>
                  <a:pt x="0" y="3"/>
                </a:lnTo>
                <a:lnTo>
                  <a:pt x="29" y="137"/>
                </a:lnTo>
                <a:lnTo>
                  <a:pt x="38" y="134"/>
                </a:lnTo>
                <a:lnTo>
                  <a:pt x="9" y="0"/>
                </a:lnTo>
                <a:lnTo>
                  <a:pt x="9" y="0"/>
                </a:lnTo>
                <a:lnTo>
                  <a:pt x="9" y="0"/>
                </a:lnTo>
                <a:lnTo>
                  <a:pt x="9" y="0"/>
                </a:lnTo>
                <a:lnTo>
                  <a:pt x="1"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29" name="Freeform 257"/>
          <p:cNvSpPr>
            <a:spLocks/>
          </p:cNvSpPr>
          <p:nvPr/>
        </p:nvSpPr>
        <p:spPr bwMode="auto">
          <a:xfrm>
            <a:off x="6543675" y="2235200"/>
            <a:ext cx="71438" cy="220663"/>
          </a:xfrm>
          <a:custGeom>
            <a:avLst/>
            <a:gdLst/>
            <a:ahLst/>
            <a:cxnLst>
              <a:cxn ang="0">
                <a:pos x="0" y="5"/>
              </a:cxn>
              <a:cxn ang="0">
                <a:pos x="0" y="5"/>
              </a:cxn>
              <a:cxn ang="0">
                <a:pos x="36" y="138"/>
              </a:cxn>
              <a:cxn ang="0">
                <a:pos x="44" y="135"/>
              </a:cxn>
              <a:cxn ang="0">
                <a:pos x="9" y="1"/>
              </a:cxn>
              <a:cxn ang="0">
                <a:pos x="9" y="0"/>
              </a:cxn>
              <a:cxn ang="0">
                <a:pos x="9" y="1"/>
              </a:cxn>
              <a:cxn ang="0">
                <a:pos x="9" y="0"/>
              </a:cxn>
              <a:cxn ang="0">
                <a:pos x="0" y="5"/>
              </a:cxn>
            </a:cxnLst>
            <a:rect l="0" t="0" r="r" b="b"/>
            <a:pathLst>
              <a:path w="45" h="139">
                <a:moveTo>
                  <a:pt x="0" y="5"/>
                </a:moveTo>
                <a:lnTo>
                  <a:pt x="0" y="5"/>
                </a:lnTo>
                <a:lnTo>
                  <a:pt x="36" y="138"/>
                </a:lnTo>
                <a:lnTo>
                  <a:pt x="44" y="135"/>
                </a:lnTo>
                <a:lnTo>
                  <a:pt x="9" y="1"/>
                </a:lnTo>
                <a:lnTo>
                  <a:pt x="9" y="0"/>
                </a:lnTo>
                <a:lnTo>
                  <a:pt x="9" y="1"/>
                </a:lnTo>
                <a:lnTo>
                  <a:pt x="9"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30" name="Freeform 258"/>
          <p:cNvSpPr>
            <a:spLocks/>
          </p:cNvSpPr>
          <p:nvPr/>
        </p:nvSpPr>
        <p:spPr bwMode="auto">
          <a:xfrm>
            <a:off x="6469063" y="2011363"/>
            <a:ext cx="82550" cy="223837"/>
          </a:xfrm>
          <a:custGeom>
            <a:avLst/>
            <a:gdLst/>
            <a:ahLst/>
            <a:cxnLst>
              <a:cxn ang="0">
                <a:pos x="0" y="5"/>
              </a:cxn>
              <a:cxn ang="0">
                <a:pos x="0" y="5"/>
              </a:cxn>
              <a:cxn ang="0">
                <a:pos x="42" y="140"/>
              </a:cxn>
              <a:cxn ang="0">
                <a:pos x="51" y="135"/>
              </a:cxn>
              <a:cxn ang="0">
                <a:pos x="9" y="0"/>
              </a:cxn>
              <a:cxn ang="0">
                <a:pos x="0" y="5"/>
              </a:cxn>
            </a:cxnLst>
            <a:rect l="0" t="0" r="r" b="b"/>
            <a:pathLst>
              <a:path w="52" h="141">
                <a:moveTo>
                  <a:pt x="0" y="5"/>
                </a:moveTo>
                <a:lnTo>
                  <a:pt x="0" y="5"/>
                </a:lnTo>
                <a:lnTo>
                  <a:pt x="42" y="140"/>
                </a:lnTo>
                <a:lnTo>
                  <a:pt x="51" y="135"/>
                </a:lnTo>
                <a:lnTo>
                  <a:pt x="9"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31" name="Freeform 259"/>
          <p:cNvSpPr>
            <a:spLocks/>
          </p:cNvSpPr>
          <p:nvPr/>
        </p:nvSpPr>
        <p:spPr bwMode="auto">
          <a:xfrm>
            <a:off x="6381750" y="1787525"/>
            <a:ext cx="95250" cy="223838"/>
          </a:xfrm>
          <a:custGeom>
            <a:avLst/>
            <a:gdLst/>
            <a:ahLst/>
            <a:cxnLst>
              <a:cxn ang="0">
                <a:pos x="0" y="6"/>
              </a:cxn>
              <a:cxn ang="0">
                <a:pos x="0" y="5"/>
              </a:cxn>
              <a:cxn ang="0">
                <a:pos x="50" y="140"/>
              </a:cxn>
              <a:cxn ang="0">
                <a:pos x="59" y="135"/>
              </a:cxn>
              <a:cxn ang="0">
                <a:pos x="8" y="0"/>
              </a:cxn>
              <a:cxn ang="0">
                <a:pos x="0" y="6"/>
              </a:cxn>
            </a:cxnLst>
            <a:rect l="0" t="0" r="r" b="b"/>
            <a:pathLst>
              <a:path w="60" h="141">
                <a:moveTo>
                  <a:pt x="0" y="6"/>
                </a:moveTo>
                <a:lnTo>
                  <a:pt x="0" y="5"/>
                </a:lnTo>
                <a:lnTo>
                  <a:pt x="50" y="140"/>
                </a:lnTo>
                <a:lnTo>
                  <a:pt x="59" y="135"/>
                </a:lnTo>
                <a:lnTo>
                  <a:pt x="8"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32" name="Freeform 260"/>
          <p:cNvSpPr>
            <a:spLocks/>
          </p:cNvSpPr>
          <p:nvPr/>
        </p:nvSpPr>
        <p:spPr bwMode="auto">
          <a:xfrm>
            <a:off x="6276975" y="1560513"/>
            <a:ext cx="111125" cy="228600"/>
          </a:xfrm>
          <a:custGeom>
            <a:avLst/>
            <a:gdLst/>
            <a:ahLst/>
            <a:cxnLst>
              <a:cxn ang="0">
                <a:pos x="5" y="3"/>
              </a:cxn>
              <a:cxn ang="0">
                <a:pos x="0" y="6"/>
              </a:cxn>
              <a:cxn ang="0">
                <a:pos x="61" y="143"/>
              </a:cxn>
              <a:cxn ang="0">
                <a:pos x="69" y="137"/>
              </a:cxn>
              <a:cxn ang="0">
                <a:pos x="9" y="0"/>
              </a:cxn>
              <a:cxn ang="0">
                <a:pos x="5" y="3"/>
              </a:cxn>
            </a:cxnLst>
            <a:rect l="0" t="0" r="r" b="b"/>
            <a:pathLst>
              <a:path w="70" h="144">
                <a:moveTo>
                  <a:pt x="5" y="3"/>
                </a:moveTo>
                <a:lnTo>
                  <a:pt x="0" y="6"/>
                </a:lnTo>
                <a:lnTo>
                  <a:pt x="61" y="143"/>
                </a:lnTo>
                <a:lnTo>
                  <a:pt x="69" y="137"/>
                </a:lnTo>
                <a:lnTo>
                  <a:pt x="9" y="0"/>
                </a:lnTo>
                <a:lnTo>
                  <a:pt x="5"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33" name="Freeform 261"/>
          <p:cNvSpPr>
            <a:spLocks/>
          </p:cNvSpPr>
          <p:nvPr/>
        </p:nvSpPr>
        <p:spPr bwMode="auto">
          <a:xfrm>
            <a:off x="6280150" y="5132388"/>
            <a:ext cx="130175" cy="127000"/>
          </a:xfrm>
          <a:custGeom>
            <a:avLst/>
            <a:gdLst/>
            <a:ahLst/>
            <a:cxnLst>
              <a:cxn ang="0">
                <a:pos x="74" y="0"/>
              </a:cxn>
              <a:cxn ang="0">
                <a:pos x="75" y="0"/>
              </a:cxn>
              <a:cxn ang="0">
                <a:pos x="0" y="71"/>
              </a:cxn>
              <a:cxn ang="0">
                <a:pos x="6" y="79"/>
              </a:cxn>
              <a:cxn ang="0">
                <a:pos x="81" y="8"/>
              </a:cxn>
              <a:cxn ang="0">
                <a:pos x="81" y="7"/>
              </a:cxn>
              <a:cxn ang="0">
                <a:pos x="81" y="8"/>
              </a:cxn>
              <a:cxn ang="0">
                <a:pos x="81" y="7"/>
              </a:cxn>
              <a:cxn ang="0">
                <a:pos x="74" y="0"/>
              </a:cxn>
            </a:cxnLst>
            <a:rect l="0" t="0" r="r" b="b"/>
            <a:pathLst>
              <a:path w="82" h="80">
                <a:moveTo>
                  <a:pt x="74" y="0"/>
                </a:moveTo>
                <a:lnTo>
                  <a:pt x="75" y="0"/>
                </a:lnTo>
                <a:lnTo>
                  <a:pt x="0" y="71"/>
                </a:lnTo>
                <a:lnTo>
                  <a:pt x="6" y="79"/>
                </a:lnTo>
                <a:lnTo>
                  <a:pt x="81" y="8"/>
                </a:lnTo>
                <a:lnTo>
                  <a:pt x="81" y="7"/>
                </a:lnTo>
                <a:lnTo>
                  <a:pt x="81" y="8"/>
                </a:lnTo>
                <a:lnTo>
                  <a:pt x="81" y="7"/>
                </a:lnTo>
                <a:lnTo>
                  <a:pt x="7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34" name="Freeform 262"/>
          <p:cNvSpPr>
            <a:spLocks/>
          </p:cNvSpPr>
          <p:nvPr/>
        </p:nvSpPr>
        <p:spPr bwMode="auto">
          <a:xfrm>
            <a:off x="6407150" y="5005388"/>
            <a:ext cx="122238" cy="131762"/>
          </a:xfrm>
          <a:custGeom>
            <a:avLst/>
            <a:gdLst/>
            <a:ahLst/>
            <a:cxnLst>
              <a:cxn ang="0">
                <a:pos x="69" y="0"/>
              </a:cxn>
              <a:cxn ang="0">
                <a:pos x="69" y="0"/>
              </a:cxn>
              <a:cxn ang="0">
                <a:pos x="0" y="75"/>
              </a:cxn>
              <a:cxn ang="0">
                <a:pos x="7" y="82"/>
              </a:cxn>
              <a:cxn ang="0">
                <a:pos x="76" y="7"/>
              </a:cxn>
              <a:cxn ang="0">
                <a:pos x="69" y="0"/>
              </a:cxn>
            </a:cxnLst>
            <a:rect l="0" t="0" r="r" b="b"/>
            <a:pathLst>
              <a:path w="77" h="83">
                <a:moveTo>
                  <a:pt x="69" y="0"/>
                </a:moveTo>
                <a:lnTo>
                  <a:pt x="69" y="0"/>
                </a:lnTo>
                <a:lnTo>
                  <a:pt x="0" y="75"/>
                </a:lnTo>
                <a:lnTo>
                  <a:pt x="7" y="82"/>
                </a:lnTo>
                <a:lnTo>
                  <a:pt x="76" y="7"/>
                </a:lnTo>
                <a:lnTo>
                  <a:pt x="6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35" name="Freeform 263"/>
          <p:cNvSpPr>
            <a:spLocks/>
          </p:cNvSpPr>
          <p:nvPr/>
        </p:nvSpPr>
        <p:spPr bwMode="auto">
          <a:xfrm>
            <a:off x="6524625" y="4884738"/>
            <a:ext cx="112713" cy="125412"/>
          </a:xfrm>
          <a:custGeom>
            <a:avLst/>
            <a:gdLst/>
            <a:ahLst/>
            <a:cxnLst>
              <a:cxn ang="0">
                <a:pos x="63" y="0"/>
              </a:cxn>
              <a:cxn ang="0">
                <a:pos x="63" y="0"/>
              </a:cxn>
              <a:cxn ang="0">
                <a:pos x="0" y="71"/>
              </a:cxn>
              <a:cxn ang="0">
                <a:pos x="7" y="78"/>
              </a:cxn>
              <a:cxn ang="0">
                <a:pos x="70" y="7"/>
              </a:cxn>
              <a:cxn ang="0">
                <a:pos x="63" y="0"/>
              </a:cxn>
            </a:cxnLst>
            <a:rect l="0" t="0" r="r" b="b"/>
            <a:pathLst>
              <a:path w="71" h="79">
                <a:moveTo>
                  <a:pt x="63" y="0"/>
                </a:moveTo>
                <a:lnTo>
                  <a:pt x="63" y="0"/>
                </a:lnTo>
                <a:lnTo>
                  <a:pt x="0" y="71"/>
                </a:lnTo>
                <a:lnTo>
                  <a:pt x="7" y="78"/>
                </a:lnTo>
                <a:lnTo>
                  <a:pt x="70" y="7"/>
                </a:lnTo>
                <a:lnTo>
                  <a:pt x="6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36" name="Freeform 264"/>
          <p:cNvSpPr>
            <a:spLocks/>
          </p:cNvSpPr>
          <p:nvPr/>
        </p:nvSpPr>
        <p:spPr bwMode="auto">
          <a:xfrm>
            <a:off x="6632575" y="4764088"/>
            <a:ext cx="104775" cy="125412"/>
          </a:xfrm>
          <a:custGeom>
            <a:avLst/>
            <a:gdLst/>
            <a:ahLst/>
            <a:cxnLst>
              <a:cxn ang="0">
                <a:pos x="58" y="0"/>
              </a:cxn>
              <a:cxn ang="0">
                <a:pos x="58" y="0"/>
              </a:cxn>
              <a:cxn ang="0">
                <a:pos x="0" y="71"/>
              </a:cxn>
              <a:cxn ang="0">
                <a:pos x="7" y="78"/>
              </a:cxn>
              <a:cxn ang="0">
                <a:pos x="65" y="7"/>
              </a:cxn>
              <a:cxn ang="0">
                <a:pos x="65" y="7"/>
              </a:cxn>
              <a:cxn ang="0">
                <a:pos x="65" y="7"/>
              </a:cxn>
              <a:cxn ang="0">
                <a:pos x="65" y="7"/>
              </a:cxn>
              <a:cxn ang="0">
                <a:pos x="58" y="0"/>
              </a:cxn>
            </a:cxnLst>
            <a:rect l="0" t="0" r="r" b="b"/>
            <a:pathLst>
              <a:path w="66" h="79">
                <a:moveTo>
                  <a:pt x="58" y="0"/>
                </a:moveTo>
                <a:lnTo>
                  <a:pt x="58" y="0"/>
                </a:lnTo>
                <a:lnTo>
                  <a:pt x="0" y="71"/>
                </a:lnTo>
                <a:lnTo>
                  <a:pt x="7" y="78"/>
                </a:lnTo>
                <a:lnTo>
                  <a:pt x="65" y="7"/>
                </a:lnTo>
                <a:lnTo>
                  <a:pt x="65" y="7"/>
                </a:lnTo>
                <a:lnTo>
                  <a:pt x="65" y="7"/>
                </a:lnTo>
                <a:lnTo>
                  <a:pt x="65" y="7"/>
                </a:lnTo>
                <a:lnTo>
                  <a:pt x="5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37" name="Freeform 265"/>
          <p:cNvSpPr>
            <a:spLocks/>
          </p:cNvSpPr>
          <p:nvPr/>
        </p:nvSpPr>
        <p:spPr bwMode="auto">
          <a:xfrm>
            <a:off x="6731000" y="4640263"/>
            <a:ext cx="96838" cy="127000"/>
          </a:xfrm>
          <a:custGeom>
            <a:avLst/>
            <a:gdLst/>
            <a:ahLst/>
            <a:cxnLst>
              <a:cxn ang="0">
                <a:pos x="52" y="0"/>
              </a:cxn>
              <a:cxn ang="0">
                <a:pos x="52" y="0"/>
              </a:cxn>
              <a:cxn ang="0">
                <a:pos x="0" y="72"/>
              </a:cxn>
              <a:cxn ang="0">
                <a:pos x="7" y="79"/>
              </a:cxn>
              <a:cxn ang="0">
                <a:pos x="60" y="7"/>
              </a:cxn>
              <a:cxn ang="0">
                <a:pos x="52" y="0"/>
              </a:cxn>
            </a:cxnLst>
            <a:rect l="0" t="0" r="r" b="b"/>
            <a:pathLst>
              <a:path w="61" h="80">
                <a:moveTo>
                  <a:pt x="52" y="0"/>
                </a:moveTo>
                <a:lnTo>
                  <a:pt x="52" y="0"/>
                </a:lnTo>
                <a:lnTo>
                  <a:pt x="0" y="72"/>
                </a:lnTo>
                <a:lnTo>
                  <a:pt x="7" y="79"/>
                </a:lnTo>
                <a:lnTo>
                  <a:pt x="60" y="7"/>
                </a:lnTo>
                <a:lnTo>
                  <a:pt x="5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38" name="Freeform 266"/>
          <p:cNvSpPr>
            <a:spLocks/>
          </p:cNvSpPr>
          <p:nvPr/>
        </p:nvSpPr>
        <p:spPr bwMode="auto">
          <a:xfrm>
            <a:off x="6821488" y="4514850"/>
            <a:ext cx="87312" cy="128588"/>
          </a:xfrm>
          <a:custGeom>
            <a:avLst/>
            <a:gdLst/>
            <a:ahLst/>
            <a:cxnLst>
              <a:cxn ang="0">
                <a:pos x="47" y="0"/>
              </a:cxn>
              <a:cxn ang="0">
                <a:pos x="47" y="0"/>
              </a:cxn>
              <a:cxn ang="0">
                <a:pos x="0" y="73"/>
              </a:cxn>
              <a:cxn ang="0">
                <a:pos x="8" y="80"/>
              </a:cxn>
              <a:cxn ang="0">
                <a:pos x="54" y="7"/>
              </a:cxn>
              <a:cxn ang="0">
                <a:pos x="47" y="0"/>
              </a:cxn>
            </a:cxnLst>
            <a:rect l="0" t="0" r="r" b="b"/>
            <a:pathLst>
              <a:path w="55" h="81">
                <a:moveTo>
                  <a:pt x="47" y="0"/>
                </a:moveTo>
                <a:lnTo>
                  <a:pt x="47" y="0"/>
                </a:lnTo>
                <a:lnTo>
                  <a:pt x="0" y="73"/>
                </a:lnTo>
                <a:lnTo>
                  <a:pt x="8" y="80"/>
                </a:lnTo>
                <a:lnTo>
                  <a:pt x="54" y="7"/>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39" name="Freeform 267"/>
          <p:cNvSpPr>
            <a:spLocks/>
          </p:cNvSpPr>
          <p:nvPr/>
        </p:nvSpPr>
        <p:spPr bwMode="auto">
          <a:xfrm>
            <a:off x="6902450" y="4391025"/>
            <a:ext cx="80963" cy="127000"/>
          </a:xfrm>
          <a:custGeom>
            <a:avLst/>
            <a:gdLst/>
            <a:ahLst/>
            <a:cxnLst>
              <a:cxn ang="0">
                <a:pos x="41" y="1"/>
              </a:cxn>
              <a:cxn ang="0">
                <a:pos x="42" y="0"/>
              </a:cxn>
              <a:cxn ang="0">
                <a:pos x="0" y="72"/>
              </a:cxn>
              <a:cxn ang="0">
                <a:pos x="7" y="79"/>
              </a:cxn>
              <a:cxn ang="0">
                <a:pos x="49" y="7"/>
              </a:cxn>
              <a:cxn ang="0">
                <a:pos x="50" y="7"/>
              </a:cxn>
              <a:cxn ang="0">
                <a:pos x="49" y="7"/>
              </a:cxn>
              <a:cxn ang="0">
                <a:pos x="50" y="7"/>
              </a:cxn>
              <a:cxn ang="0">
                <a:pos x="41" y="1"/>
              </a:cxn>
            </a:cxnLst>
            <a:rect l="0" t="0" r="r" b="b"/>
            <a:pathLst>
              <a:path w="51" h="80">
                <a:moveTo>
                  <a:pt x="41" y="1"/>
                </a:moveTo>
                <a:lnTo>
                  <a:pt x="42" y="0"/>
                </a:lnTo>
                <a:lnTo>
                  <a:pt x="0" y="72"/>
                </a:lnTo>
                <a:lnTo>
                  <a:pt x="7" y="79"/>
                </a:lnTo>
                <a:lnTo>
                  <a:pt x="49" y="7"/>
                </a:lnTo>
                <a:lnTo>
                  <a:pt x="50" y="7"/>
                </a:lnTo>
                <a:lnTo>
                  <a:pt x="49" y="7"/>
                </a:lnTo>
                <a:lnTo>
                  <a:pt x="50" y="7"/>
                </a:lnTo>
                <a:lnTo>
                  <a:pt x="41"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40" name="Freeform 268"/>
          <p:cNvSpPr>
            <a:spLocks/>
          </p:cNvSpPr>
          <p:nvPr/>
        </p:nvSpPr>
        <p:spPr bwMode="auto">
          <a:xfrm>
            <a:off x="6975475" y="4265613"/>
            <a:ext cx="68263" cy="128587"/>
          </a:xfrm>
          <a:custGeom>
            <a:avLst/>
            <a:gdLst/>
            <a:ahLst/>
            <a:cxnLst>
              <a:cxn ang="0">
                <a:pos x="33" y="0"/>
              </a:cxn>
              <a:cxn ang="0">
                <a:pos x="33" y="0"/>
              </a:cxn>
              <a:cxn ang="0">
                <a:pos x="0" y="74"/>
              </a:cxn>
              <a:cxn ang="0">
                <a:pos x="9" y="80"/>
              </a:cxn>
              <a:cxn ang="0">
                <a:pos x="42" y="6"/>
              </a:cxn>
              <a:cxn ang="0">
                <a:pos x="42" y="5"/>
              </a:cxn>
              <a:cxn ang="0">
                <a:pos x="42" y="6"/>
              </a:cxn>
              <a:cxn ang="0">
                <a:pos x="42" y="5"/>
              </a:cxn>
              <a:cxn ang="0">
                <a:pos x="33" y="0"/>
              </a:cxn>
            </a:cxnLst>
            <a:rect l="0" t="0" r="r" b="b"/>
            <a:pathLst>
              <a:path w="43" h="81">
                <a:moveTo>
                  <a:pt x="33" y="0"/>
                </a:moveTo>
                <a:lnTo>
                  <a:pt x="33" y="0"/>
                </a:lnTo>
                <a:lnTo>
                  <a:pt x="0" y="74"/>
                </a:lnTo>
                <a:lnTo>
                  <a:pt x="9" y="80"/>
                </a:lnTo>
                <a:lnTo>
                  <a:pt x="42" y="6"/>
                </a:lnTo>
                <a:lnTo>
                  <a:pt x="42" y="5"/>
                </a:lnTo>
                <a:lnTo>
                  <a:pt x="42" y="6"/>
                </a:lnTo>
                <a:lnTo>
                  <a:pt x="42" y="5"/>
                </a:lnTo>
                <a:lnTo>
                  <a:pt x="3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41" name="Freeform 269"/>
          <p:cNvSpPr>
            <a:spLocks/>
          </p:cNvSpPr>
          <p:nvPr/>
        </p:nvSpPr>
        <p:spPr bwMode="auto">
          <a:xfrm>
            <a:off x="7035800" y="4141788"/>
            <a:ext cx="63500" cy="123825"/>
          </a:xfrm>
          <a:custGeom>
            <a:avLst/>
            <a:gdLst/>
            <a:ahLst/>
            <a:cxnLst>
              <a:cxn ang="0">
                <a:pos x="31" y="0"/>
              </a:cxn>
              <a:cxn ang="0">
                <a:pos x="31" y="0"/>
              </a:cxn>
              <a:cxn ang="0">
                <a:pos x="0" y="72"/>
              </a:cxn>
              <a:cxn ang="0">
                <a:pos x="9" y="77"/>
              </a:cxn>
              <a:cxn ang="0">
                <a:pos x="39" y="4"/>
              </a:cxn>
              <a:cxn ang="0">
                <a:pos x="31" y="0"/>
              </a:cxn>
            </a:cxnLst>
            <a:rect l="0" t="0" r="r" b="b"/>
            <a:pathLst>
              <a:path w="40" h="78">
                <a:moveTo>
                  <a:pt x="31" y="0"/>
                </a:moveTo>
                <a:lnTo>
                  <a:pt x="31" y="0"/>
                </a:lnTo>
                <a:lnTo>
                  <a:pt x="0" y="72"/>
                </a:lnTo>
                <a:lnTo>
                  <a:pt x="9" y="77"/>
                </a:lnTo>
                <a:lnTo>
                  <a:pt x="39" y="4"/>
                </a:lnTo>
                <a:lnTo>
                  <a:pt x="3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42" name="Freeform 270"/>
          <p:cNvSpPr>
            <a:spLocks/>
          </p:cNvSpPr>
          <p:nvPr/>
        </p:nvSpPr>
        <p:spPr bwMode="auto">
          <a:xfrm>
            <a:off x="7092950" y="4016375"/>
            <a:ext cx="52388" cy="123825"/>
          </a:xfrm>
          <a:custGeom>
            <a:avLst/>
            <a:gdLst/>
            <a:ahLst/>
            <a:cxnLst>
              <a:cxn ang="0">
                <a:pos x="24" y="0"/>
              </a:cxn>
              <a:cxn ang="0">
                <a:pos x="24" y="0"/>
              </a:cxn>
              <a:cxn ang="0">
                <a:pos x="0" y="73"/>
              </a:cxn>
              <a:cxn ang="0">
                <a:pos x="8" y="77"/>
              </a:cxn>
              <a:cxn ang="0">
                <a:pos x="32" y="4"/>
              </a:cxn>
              <a:cxn ang="0">
                <a:pos x="24" y="0"/>
              </a:cxn>
            </a:cxnLst>
            <a:rect l="0" t="0" r="r" b="b"/>
            <a:pathLst>
              <a:path w="33" h="78">
                <a:moveTo>
                  <a:pt x="24" y="0"/>
                </a:moveTo>
                <a:lnTo>
                  <a:pt x="24" y="0"/>
                </a:lnTo>
                <a:lnTo>
                  <a:pt x="0" y="73"/>
                </a:lnTo>
                <a:lnTo>
                  <a:pt x="8" y="77"/>
                </a:lnTo>
                <a:lnTo>
                  <a:pt x="32" y="4"/>
                </a:lnTo>
                <a:lnTo>
                  <a:pt x="2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43" name="Freeform 271"/>
          <p:cNvSpPr>
            <a:spLocks/>
          </p:cNvSpPr>
          <p:nvPr/>
        </p:nvSpPr>
        <p:spPr bwMode="auto">
          <a:xfrm>
            <a:off x="7135813" y="3890963"/>
            <a:ext cx="46037" cy="123825"/>
          </a:xfrm>
          <a:custGeom>
            <a:avLst/>
            <a:gdLst/>
            <a:ahLst/>
            <a:cxnLst>
              <a:cxn ang="0">
                <a:pos x="20" y="1"/>
              </a:cxn>
              <a:cxn ang="0">
                <a:pos x="20" y="0"/>
              </a:cxn>
              <a:cxn ang="0">
                <a:pos x="0" y="73"/>
              </a:cxn>
              <a:cxn ang="0">
                <a:pos x="8" y="77"/>
              </a:cxn>
              <a:cxn ang="0">
                <a:pos x="28" y="4"/>
              </a:cxn>
              <a:cxn ang="0">
                <a:pos x="28" y="3"/>
              </a:cxn>
              <a:cxn ang="0">
                <a:pos x="28" y="4"/>
              </a:cxn>
              <a:cxn ang="0">
                <a:pos x="28" y="3"/>
              </a:cxn>
              <a:cxn ang="0">
                <a:pos x="20" y="1"/>
              </a:cxn>
            </a:cxnLst>
            <a:rect l="0" t="0" r="r" b="b"/>
            <a:pathLst>
              <a:path w="29" h="78">
                <a:moveTo>
                  <a:pt x="20" y="1"/>
                </a:moveTo>
                <a:lnTo>
                  <a:pt x="20" y="0"/>
                </a:lnTo>
                <a:lnTo>
                  <a:pt x="0" y="73"/>
                </a:lnTo>
                <a:lnTo>
                  <a:pt x="8" y="77"/>
                </a:lnTo>
                <a:lnTo>
                  <a:pt x="28" y="4"/>
                </a:lnTo>
                <a:lnTo>
                  <a:pt x="28" y="3"/>
                </a:lnTo>
                <a:lnTo>
                  <a:pt x="28" y="4"/>
                </a:lnTo>
                <a:lnTo>
                  <a:pt x="28" y="3"/>
                </a:lnTo>
                <a:lnTo>
                  <a:pt x="2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44" name="Freeform 272"/>
          <p:cNvSpPr>
            <a:spLocks/>
          </p:cNvSpPr>
          <p:nvPr/>
        </p:nvSpPr>
        <p:spPr bwMode="auto">
          <a:xfrm>
            <a:off x="7172325" y="3765550"/>
            <a:ext cx="36513" cy="122238"/>
          </a:xfrm>
          <a:custGeom>
            <a:avLst/>
            <a:gdLst/>
            <a:ahLst/>
            <a:cxnLst>
              <a:cxn ang="0">
                <a:pos x="14" y="0"/>
              </a:cxn>
              <a:cxn ang="0">
                <a:pos x="14" y="0"/>
              </a:cxn>
              <a:cxn ang="0">
                <a:pos x="0" y="74"/>
              </a:cxn>
              <a:cxn ang="0">
                <a:pos x="8" y="76"/>
              </a:cxn>
              <a:cxn ang="0">
                <a:pos x="22" y="2"/>
              </a:cxn>
              <a:cxn ang="0">
                <a:pos x="14" y="0"/>
              </a:cxn>
            </a:cxnLst>
            <a:rect l="0" t="0" r="r" b="b"/>
            <a:pathLst>
              <a:path w="23" h="77">
                <a:moveTo>
                  <a:pt x="14" y="0"/>
                </a:moveTo>
                <a:lnTo>
                  <a:pt x="14" y="0"/>
                </a:lnTo>
                <a:lnTo>
                  <a:pt x="0" y="74"/>
                </a:lnTo>
                <a:lnTo>
                  <a:pt x="8" y="76"/>
                </a:lnTo>
                <a:lnTo>
                  <a:pt x="22" y="2"/>
                </a:lnTo>
                <a:lnTo>
                  <a:pt x="1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45" name="Freeform 273"/>
          <p:cNvSpPr>
            <a:spLocks/>
          </p:cNvSpPr>
          <p:nvPr/>
        </p:nvSpPr>
        <p:spPr bwMode="auto">
          <a:xfrm>
            <a:off x="7199313" y="3638550"/>
            <a:ext cx="26987" cy="122238"/>
          </a:xfrm>
          <a:custGeom>
            <a:avLst/>
            <a:gdLst/>
            <a:ahLst/>
            <a:cxnLst>
              <a:cxn ang="0">
                <a:pos x="8" y="0"/>
              </a:cxn>
              <a:cxn ang="0">
                <a:pos x="8" y="0"/>
              </a:cxn>
              <a:cxn ang="0">
                <a:pos x="0" y="74"/>
              </a:cxn>
              <a:cxn ang="0">
                <a:pos x="7" y="76"/>
              </a:cxn>
              <a:cxn ang="0">
                <a:pos x="16" y="2"/>
              </a:cxn>
              <a:cxn ang="0">
                <a:pos x="8" y="0"/>
              </a:cxn>
            </a:cxnLst>
            <a:rect l="0" t="0" r="r" b="b"/>
            <a:pathLst>
              <a:path w="17" h="77">
                <a:moveTo>
                  <a:pt x="8" y="0"/>
                </a:moveTo>
                <a:lnTo>
                  <a:pt x="8" y="0"/>
                </a:lnTo>
                <a:lnTo>
                  <a:pt x="0" y="74"/>
                </a:lnTo>
                <a:lnTo>
                  <a:pt x="7" y="76"/>
                </a:lnTo>
                <a:lnTo>
                  <a:pt x="16" y="2"/>
                </a:lnTo>
                <a:lnTo>
                  <a:pt x="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46" name="Freeform 274"/>
          <p:cNvSpPr>
            <a:spLocks/>
          </p:cNvSpPr>
          <p:nvPr/>
        </p:nvSpPr>
        <p:spPr bwMode="auto">
          <a:xfrm>
            <a:off x="7216775" y="3513138"/>
            <a:ext cx="26988" cy="120650"/>
          </a:xfrm>
          <a:custGeom>
            <a:avLst/>
            <a:gdLst/>
            <a:ahLst/>
            <a:cxnLst>
              <a:cxn ang="0">
                <a:pos x="7" y="1"/>
              </a:cxn>
              <a:cxn ang="0">
                <a:pos x="7" y="0"/>
              </a:cxn>
              <a:cxn ang="0">
                <a:pos x="0" y="73"/>
              </a:cxn>
              <a:cxn ang="0">
                <a:pos x="8" y="75"/>
              </a:cxn>
              <a:cxn ang="0">
                <a:pos x="16" y="2"/>
              </a:cxn>
              <a:cxn ang="0">
                <a:pos x="16" y="1"/>
              </a:cxn>
              <a:cxn ang="0">
                <a:pos x="16" y="2"/>
              </a:cxn>
              <a:cxn ang="0">
                <a:pos x="16" y="1"/>
              </a:cxn>
              <a:cxn ang="0">
                <a:pos x="7" y="1"/>
              </a:cxn>
            </a:cxnLst>
            <a:rect l="0" t="0" r="r" b="b"/>
            <a:pathLst>
              <a:path w="17" h="76">
                <a:moveTo>
                  <a:pt x="7" y="1"/>
                </a:moveTo>
                <a:lnTo>
                  <a:pt x="7" y="0"/>
                </a:lnTo>
                <a:lnTo>
                  <a:pt x="0" y="73"/>
                </a:lnTo>
                <a:lnTo>
                  <a:pt x="8" y="75"/>
                </a:lnTo>
                <a:lnTo>
                  <a:pt x="16" y="2"/>
                </a:lnTo>
                <a:lnTo>
                  <a:pt x="16" y="1"/>
                </a:lnTo>
                <a:lnTo>
                  <a:pt x="16" y="2"/>
                </a:lnTo>
                <a:lnTo>
                  <a:pt x="16" y="1"/>
                </a:lnTo>
                <a:lnTo>
                  <a:pt x="7"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47" name="Freeform 275"/>
          <p:cNvSpPr>
            <a:spLocks/>
          </p:cNvSpPr>
          <p:nvPr/>
        </p:nvSpPr>
        <p:spPr bwMode="auto">
          <a:xfrm>
            <a:off x="7227888" y="3384550"/>
            <a:ext cx="26987" cy="122238"/>
          </a:xfrm>
          <a:custGeom>
            <a:avLst/>
            <a:gdLst/>
            <a:ahLst/>
            <a:cxnLst>
              <a:cxn ang="0">
                <a:pos x="0" y="1"/>
              </a:cxn>
              <a:cxn ang="0">
                <a:pos x="0" y="1"/>
              </a:cxn>
              <a:cxn ang="0">
                <a:pos x="0" y="76"/>
              </a:cxn>
              <a:cxn ang="0">
                <a:pos x="16" y="76"/>
              </a:cxn>
              <a:cxn ang="0">
                <a:pos x="16" y="1"/>
              </a:cxn>
              <a:cxn ang="0">
                <a:pos x="16" y="0"/>
              </a:cxn>
              <a:cxn ang="0">
                <a:pos x="16" y="1"/>
              </a:cxn>
              <a:cxn ang="0">
                <a:pos x="16" y="0"/>
              </a:cxn>
              <a:cxn ang="0">
                <a:pos x="0" y="1"/>
              </a:cxn>
            </a:cxnLst>
            <a:rect l="0" t="0" r="r" b="b"/>
            <a:pathLst>
              <a:path w="17" h="77">
                <a:moveTo>
                  <a:pt x="0" y="1"/>
                </a:moveTo>
                <a:lnTo>
                  <a:pt x="0" y="1"/>
                </a:lnTo>
                <a:lnTo>
                  <a:pt x="0" y="76"/>
                </a:lnTo>
                <a:lnTo>
                  <a:pt x="16" y="76"/>
                </a:lnTo>
                <a:lnTo>
                  <a:pt x="16" y="1"/>
                </a:lnTo>
                <a:lnTo>
                  <a:pt x="16" y="0"/>
                </a:lnTo>
                <a:lnTo>
                  <a:pt x="16" y="1"/>
                </a:lnTo>
                <a:lnTo>
                  <a:pt x="16"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48" name="Freeform 276"/>
          <p:cNvSpPr>
            <a:spLocks/>
          </p:cNvSpPr>
          <p:nvPr/>
        </p:nvSpPr>
        <p:spPr bwMode="auto">
          <a:xfrm>
            <a:off x="7216775" y="3259138"/>
            <a:ext cx="26988" cy="119062"/>
          </a:xfrm>
          <a:custGeom>
            <a:avLst/>
            <a:gdLst/>
            <a:ahLst/>
            <a:cxnLst>
              <a:cxn ang="0">
                <a:pos x="0" y="1"/>
              </a:cxn>
              <a:cxn ang="0">
                <a:pos x="0" y="1"/>
              </a:cxn>
              <a:cxn ang="0">
                <a:pos x="7" y="74"/>
              </a:cxn>
              <a:cxn ang="0">
                <a:pos x="16" y="73"/>
              </a:cxn>
              <a:cxn ang="0">
                <a:pos x="8" y="0"/>
              </a:cxn>
              <a:cxn ang="0">
                <a:pos x="0" y="1"/>
              </a:cxn>
            </a:cxnLst>
            <a:rect l="0" t="0" r="r" b="b"/>
            <a:pathLst>
              <a:path w="17" h="75">
                <a:moveTo>
                  <a:pt x="0" y="1"/>
                </a:moveTo>
                <a:lnTo>
                  <a:pt x="0" y="1"/>
                </a:lnTo>
                <a:lnTo>
                  <a:pt x="7" y="74"/>
                </a:lnTo>
                <a:lnTo>
                  <a:pt x="16" y="73"/>
                </a:lnTo>
                <a:lnTo>
                  <a:pt x="8"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49" name="Freeform 277"/>
          <p:cNvSpPr>
            <a:spLocks/>
          </p:cNvSpPr>
          <p:nvPr/>
        </p:nvSpPr>
        <p:spPr bwMode="auto">
          <a:xfrm>
            <a:off x="7199313" y="3128963"/>
            <a:ext cx="26987" cy="123825"/>
          </a:xfrm>
          <a:custGeom>
            <a:avLst/>
            <a:gdLst/>
            <a:ahLst/>
            <a:cxnLst>
              <a:cxn ang="0">
                <a:pos x="0" y="2"/>
              </a:cxn>
              <a:cxn ang="0">
                <a:pos x="0" y="2"/>
              </a:cxn>
              <a:cxn ang="0">
                <a:pos x="8" y="77"/>
              </a:cxn>
              <a:cxn ang="0">
                <a:pos x="16" y="76"/>
              </a:cxn>
              <a:cxn ang="0">
                <a:pos x="7" y="1"/>
              </a:cxn>
              <a:cxn ang="0">
                <a:pos x="7" y="0"/>
              </a:cxn>
              <a:cxn ang="0">
                <a:pos x="7" y="1"/>
              </a:cxn>
              <a:cxn ang="0">
                <a:pos x="7" y="0"/>
              </a:cxn>
              <a:cxn ang="0">
                <a:pos x="0" y="2"/>
              </a:cxn>
            </a:cxnLst>
            <a:rect l="0" t="0" r="r" b="b"/>
            <a:pathLst>
              <a:path w="17" h="78">
                <a:moveTo>
                  <a:pt x="0" y="2"/>
                </a:moveTo>
                <a:lnTo>
                  <a:pt x="0" y="2"/>
                </a:lnTo>
                <a:lnTo>
                  <a:pt x="8" y="77"/>
                </a:lnTo>
                <a:lnTo>
                  <a:pt x="16" y="76"/>
                </a:lnTo>
                <a:lnTo>
                  <a:pt x="7" y="1"/>
                </a:lnTo>
                <a:lnTo>
                  <a:pt x="7" y="0"/>
                </a:lnTo>
                <a:lnTo>
                  <a:pt x="7" y="1"/>
                </a:lnTo>
                <a:lnTo>
                  <a:pt x="7"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50" name="Freeform 278"/>
          <p:cNvSpPr>
            <a:spLocks/>
          </p:cNvSpPr>
          <p:nvPr/>
        </p:nvSpPr>
        <p:spPr bwMode="auto">
          <a:xfrm>
            <a:off x="7172325" y="2998788"/>
            <a:ext cx="36513" cy="125412"/>
          </a:xfrm>
          <a:custGeom>
            <a:avLst/>
            <a:gdLst/>
            <a:ahLst/>
            <a:cxnLst>
              <a:cxn ang="0">
                <a:pos x="0" y="4"/>
              </a:cxn>
              <a:cxn ang="0">
                <a:pos x="0" y="3"/>
              </a:cxn>
              <a:cxn ang="0">
                <a:pos x="14" y="78"/>
              </a:cxn>
              <a:cxn ang="0">
                <a:pos x="22" y="76"/>
              </a:cxn>
              <a:cxn ang="0">
                <a:pos x="8" y="1"/>
              </a:cxn>
              <a:cxn ang="0">
                <a:pos x="8" y="0"/>
              </a:cxn>
              <a:cxn ang="0">
                <a:pos x="8" y="1"/>
              </a:cxn>
              <a:cxn ang="0">
                <a:pos x="8" y="0"/>
              </a:cxn>
              <a:cxn ang="0">
                <a:pos x="0" y="4"/>
              </a:cxn>
            </a:cxnLst>
            <a:rect l="0" t="0" r="r" b="b"/>
            <a:pathLst>
              <a:path w="23" h="79">
                <a:moveTo>
                  <a:pt x="0" y="4"/>
                </a:moveTo>
                <a:lnTo>
                  <a:pt x="0" y="3"/>
                </a:lnTo>
                <a:lnTo>
                  <a:pt x="14" y="78"/>
                </a:lnTo>
                <a:lnTo>
                  <a:pt x="22" y="76"/>
                </a:lnTo>
                <a:lnTo>
                  <a:pt x="8" y="1"/>
                </a:lnTo>
                <a:lnTo>
                  <a:pt x="8" y="0"/>
                </a:lnTo>
                <a:lnTo>
                  <a:pt x="8" y="1"/>
                </a:lnTo>
                <a:lnTo>
                  <a:pt x="8" y="0"/>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51" name="Freeform 279"/>
          <p:cNvSpPr>
            <a:spLocks/>
          </p:cNvSpPr>
          <p:nvPr/>
        </p:nvSpPr>
        <p:spPr bwMode="auto">
          <a:xfrm>
            <a:off x="7135813" y="2868613"/>
            <a:ext cx="46037" cy="128587"/>
          </a:xfrm>
          <a:custGeom>
            <a:avLst/>
            <a:gdLst/>
            <a:ahLst/>
            <a:cxnLst>
              <a:cxn ang="0">
                <a:pos x="0" y="5"/>
              </a:cxn>
              <a:cxn ang="0">
                <a:pos x="0" y="4"/>
              </a:cxn>
              <a:cxn ang="0">
                <a:pos x="20" y="80"/>
              </a:cxn>
              <a:cxn ang="0">
                <a:pos x="28" y="76"/>
              </a:cxn>
              <a:cxn ang="0">
                <a:pos x="8" y="1"/>
              </a:cxn>
              <a:cxn ang="0">
                <a:pos x="8" y="0"/>
              </a:cxn>
              <a:cxn ang="0">
                <a:pos x="8" y="1"/>
              </a:cxn>
              <a:cxn ang="0">
                <a:pos x="8" y="0"/>
              </a:cxn>
              <a:cxn ang="0">
                <a:pos x="0" y="5"/>
              </a:cxn>
            </a:cxnLst>
            <a:rect l="0" t="0" r="r" b="b"/>
            <a:pathLst>
              <a:path w="29" h="81">
                <a:moveTo>
                  <a:pt x="0" y="5"/>
                </a:moveTo>
                <a:lnTo>
                  <a:pt x="0" y="4"/>
                </a:lnTo>
                <a:lnTo>
                  <a:pt x="20" y="80"/>
                </a:lnTo>
                <a:lnTo>
                  <a:pt x="28" y="76"/>
                </a:lnTo>
                <a:lnTo>
                  <a:pt x="8" y="1"/>
                </a:lnTo>
                <a:lnTo>
                  <a:pt x="8" y="0"/>
                </a:lnTo>
                <a:lnTo>
                  <a:pt x="8" y="1"/>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52" name="Freeform 280"/>
          <p:cNvSpPr>
            <a:spLocks/>
          </p:cNvSpPr>
          <p:nvPr/>
        </p:nvSpPr>
        <p:spPr bwMode="auto">
          <a:xfrm>
            <a:off x="7092950" y="2740025"/>
            <a:ext cx="52388" cy="128588"/>
          </a:xfrm>
          <a:custGeom>
            <a:avLst/>
            <a:gdLst/>
            <a:ahLst/>
            <a:cxnLst>
              <a:cxn ang="0">
                <a:pos x="0" y="5"/>
              </a:cxn>
              <a:cxn ang="0">
                <a:pos x="0" y="5"/>
              </a:cxn>
              <a:cxn ang="0">
                <a:pos x="24" y="80"/>
              </a:cxn>
              <a:cxn ang="0">
                <a:pos x="32" y="75"/>
              </a:cxn>
              <a:cxn ang="0">
                <a:pos x="8" y="0"/>
              </a:cxn>
              <a:cxn ang="0">
                <a:pos x="0" y="5"/>
              </a:cxn>
            </a:cxnLst>
            <a:rect l="0" t="0" r="r" b="b"/>
            <a:pathLst>
              <a:path w="33" h="81">
                <a:moveTo>
                  <a:pt x="0" y="5"/>
                </a:moveTo>
                <a:lnTo>
                  <a:pt x="0" y="5"/>
                </a:lnTo>
                <a:lnTo>
                  <a:pt x="24" y="80"/>
                </a:lnTo>
                <a:lnTo>
                  <a:pt x="32" y="75"/>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53" name="Freeform 281"/>
          <p:cNvSpPr>
            <a:spLocks/>
          </p:cNvSpPr>
          <p:nvPr/>
        </p:nvSpPr>
        <p:spPr bwMode="auto">
          <a:xfrm>
            <a:off x="7035800" y="2608263"/>
            <a:ext cx="63500" cy="131762"/>
          </a:xfrm>
          <a:custGeom>
            <a:avLst/>
            <a:gdLst/>
            <a:ahLst/>
            <a:cxnLst>
              <a:cxn ang="0">
                <a:pos x="0" y="6"/>
              </a:cxn>
              <a:cxn ang="0">
                <a:pos x="0" y="6"/>
              </a:cxn>
              <a:cxn ang="0">
                <a:pos x="31" y="82"/>
              </a:cxn>
              <a:cxn ang="0">
                <a:pos x="39" y="77"/>
              </a:cxn>
              <a:cxn ang="0">
                <a:pos x="9" y="1"/>
              </a:cxn>
              <a:cxn ang="0">
                <a:pos x="9" y="0"/>
              </a:cxn>
              <a:cxn ang="0">
                <a:pos x="9" y="1"/>
              </a:cxn>
              <a:cxn ang="0">
                <a:pos x="9" y="0"/>
              </a:cxn>
              <a:cxn ang="0">
                <a:pos x="0" y="6"/>
              </a:cxn>
            </a:cxnLst>
            <a:rect l="0" t="0" r="r" b="b"/>
            <a:pathLst>
              <a:path w="40" h="83">
                <a:moveTo>
                  <a:pt x="0" y="6"/>
                </a:moveTo>
                <a:lnTo>
                  <a:pt x="0" y="6"/>
                </a:lnTo>
                <a:lnTo>
                  <a:pt x="31" y="82"/>
                </a:lnTo>
                <a:lnTo>
                  <a:pt x="39" y="77"/>
                </a:lnTo>
                <a:lnTo>
                  <a:pt x="9" y="1"/>
                </a:lnTo>
                <a:lnTo>
                  <a:pt x="9" y="0"/>
                </a:lnTo>
                <a:lnTo>
                  <a:pt x="9" y="1"/>
                </a:lnTo>
                <a:lnTo>
                  <a:pt x="9"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54" name="Freeform 282"/>
          <p:cNvSpPr>
            <a:spLocks/>
          </p:cNvSpPr>
          <p:nvPr/>
        </p:nvSpPr>
        <p:spPr bwMode="auto">
          <a:xfrm>
            <a:off x="6975475" y="2481263"/>
            <a:ext cx="68263" cy="128587"/>
          </a:xfrm>
          <a:custGeom>
            <a:avLst/>
            <a:gdLst/>
            <a:ahLst/>
            <a:cxnLst>
              <a:cxn ang="0">
                <a:pos x="1" y="6"/>
              </a:cxn>
              <a:cxn ang="0">
                <a:pos x="0" y="6"/>
              </a:cxn>
              <a:cxn ang="0">
                <a:pos x="33" y="80"/>
              </a:cxn>
              <a:cxn ang="0">
                <a:pos x="42" y="74"/>
              </a:cxn>
              <a:cxn ang="0">
                <a:pos x="9" y="0"/>
              </a:cxn>
              <a:cxn ang="0">
                <a:pos x="8" y="0"/>
              </a:cxn>
              <a:cxn ang="0">
                <a:pos x="9" y="0"/>
              </a:cxn>
              <a:cxn ang="0">
                <a:pos x="8" y="0"/>
              </a:cxn>
              <a:cxn ang="0">
                <a:pos x="1" y="6"/>
              </a:cxn>
            </a:cxnLst>
            <a:rect l="0" t="0" r="r" b="b"/>
            <a:pathLst>
              <a:path w="43" h="81">
                <a:moveTo>
                  <a:pt x="1" y="6"/>
                </a:moveTo>
                <a:lnTo>
                  <a:pt x="0" y="6"/>
                </a:lnTo>
                <a:lnTo>
                  <a:pt x="33" y="80"/>
                </a:lnTo>
                <a:lnTo>
                  <a:pt x="42" y="74"/>
                </a:lnTo>
                <a:lnTo>
                  <a:pt x="9" y="0"/>
                </a:lnTo>
                <a:lnTo>
                  <a:pt x="8" y="0"/>
                </a:lnTo>
                <a:lnTo>
                  <a:pt x="9" y="0"/>
                </a:lnTo>
                <a:lnTo>
                  <a:pt x="8" y="0"/>
                </a:lnTo>
                <a:lnTo>
                  <a:pt x="1"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55" name="Freeform 283"/>
          <p:cNvSpPr>
            <a:spLocks/>
          </p:cNvSpPr>
          <p:nvPr/>
        </p:nvSpPr>
        <p:spPr bwMode="auto">
          <a:xfrm>
            <a:off x="6902450" y="2347913"/>
            <a:ext cx="79375" cy="134937"/>
          </a:xfrm>
          <a:custGeom>
            <a:avLst/>
            <a:gdLst/>
            <a:ahLst/>
            <a:cxnLst>
              <a:cxn ang="0">
                <a:pos x="0" y="7"/>
              </a:cxn>
              <a:cxn ang="0">
                <a:pos x="0" y="7"/>
              </a:cxn>
              <a:cxn ang="0">
                <a:pos x="42" y="84"/>
              </a:cxn>
              <a:cxn ang="0">
                <a:pos x="49" y="78"/>
              </a:cxn>
              <a:cxn ang="0">
                <a:pos x="7" y="1"/>
              </a:cxn>
              <a:cxn ang="0">
                <a:pos x="7" y="0"/>
              </a:cxn>
              <a:cxn ang="0">
                <a:pos x="7" y="1"/>
              </a:cxn>
              <a:cxn ang="0">
                <a:pos x="7" y="0"/>
              </a:cxn>
              <a:cxn ang="0">
                <a:pos x="0" y="7"/>
              </a:cxn>
            </a:cxnLst>
            <a:rect l="0" t="0" r="r" b="b"/>
            <a:pathLst>
              <a:path w="50" h="85">
                <a:moveTo>
                  <a:pt x="0" y="7"/>
                </a:moveTo>
                <a:lnTo>
                  <a:pt x="0" y="7"/>
                </a:lnTo>
                <a:lnTo>
                  <a:pt x="42" y="84"/>
                </a:lnTo>
                <a:lnTo>
                  <a:pt x="49" y="78"/>
                </a:lnTo>
                <a:lnTo>
                  <a:pt x="7" y="1"/>
                </a:lnTo>
                <a:lnTo>
                  <a:pt x="7" y="0"/>
                </a:lnTo>
                <a:lnTo>
                  <a:pt x="7" y="1"/>
                </a:lnTo>
                <a:lnTo>
                  <a:pt x="7"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56" name="Freeform 284"/>
          <p:cNvSpPr>
            <a:spLocks/>
          </p:cNvSpPr>
          <p:nvPr/>
        </p:nvSpPr>
        <p:spPr bwMode="auto">
          <a:xfrm>
            <a:off x="6821488" y="2217738"/>
            <a:ext cx="87312" cy="133350"/>
          </a:xfrm>
          <a:custGeom>
            <a:avLst/>
            <a:gdLst/>
            <a:ahLst/>
            <a:cxnLst>
              <a:cxn ang="0">
                <a:pos x="0" y="7"/>
              </a:cxn>
              <a:cxn ang="0">
                <a:pos x="0" y="7"/>
              </a:cxn>
              <a:cxn ang="0">
                <a:pos x="47" y="83"/>
              </a:cxn>
              <a:cxn ang="0">
                <a:pos x="54" y="76"/>
              </a:cxn>
              <a:cxn ang="0">
                <a:pos x="8" y="0"/>
              </a:cxn>
              <a:cxn ang="0">
                <a:pos x="0" y="7"/>
              </a:cxn>
            </a:cxnLst>
            <a:rect l="0" t="0" r="r" b="b"/>
            <a:pathLst>
              <a:path w="55" h="84">
                <a:moveTo>
                  <a:pt x="0" y="7"/>
                </a:moveTo>
                <a:lnTo>
                  <a:pt x="0" y="7"/>
                </a:lnTo>
                <a:lnTo>
                  <a:pt x="47" y="83"/>
                </a:lnTo>
                <a:lnTo>
                  <a:pt x="54" y="76"/>
                </a:lnTo>
                <a:lnTo>
                  <a:pt x="8"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57" name="Freeform 285"/>
          <p:cNvSpPr>
            <a:spLocks/>
          </p:cNvSpPr>
          <p:nvPr/>
        </p:nvSpPr>
        <p:spPr bwMode="auto">
          <a:xfrm>
            <a:off x="6731000" y="2087563"/>
            <a:ext cx="96838" cy="133350"/>
          </a:xfrm>
          <a:custGeom>
            <a:avLst/>
            <a:gdLst/>
            <a:ahLst/>
            <a:cxnLst>
              <a:cxn ang="0">
                <a:pos x="0" y="7"/>
              </a:cxn>
              <a:cxn ang="0">
                <a:pos x="0" y="7"/>
              </a:cxn>
              <a:cxn ang="0">
                <a:pos x="52" y="83"/>
              </a:cxn>
              <a:cxn ang="0">
                <a:pos x="60" y="76"/>
              </a:cxn>
              <a:cxn ang="0">
                <a:pos x="7" y="0"/>
              </a:cxn>
              <a:cxn ang="0">
                <a:pos x="0" y="7"/>
              </a:cxn>
            </a:cxnLst>
            <a:rect l="0" t="0" r="r" b="b"/>
            <a:pathLst>
              <a:path w="61" h="84">
                <a:moveTo>
                  <a:pt x="0" y="7"/>
                </a:moveTo>
                <a:lnTo>
                  <a:pt x="0" y="7"/>
                </a:lnTo>
                <a:lnTo>
                  <a:pt x="52" y="83"/>
                </a:lnTo>
                <a:lnTo>
                  <a:pt x="60" y="76"/>
                </a:lnTo>
                <a:lnTo>
                  <a:pt x="7"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58" name="Freeform 286"/>
          <p:cNvSpPr>
            <a:spLocks/>
          </p:cNvSpPr>
          <p:nvPr/>
        </p:nvSpPr>
        <p:spPr bwMode="auto">
          <a:xfrm>
            <a:off x="6630988" y="1954213"/>
            <a:ext cx="106362" cy="136525"/>
          </a:xfrm>
          <a:custGeom>
            <a:avLst/>
            <a:gdLst/>
            <a:ahLst/>
            <a:cxnLst>
              <a:cxn ang="0">
                <a:pos x="1" y="7"/>
              </a:cxn>
              <a:cxn ang="0">
                <a:pos x="0" y="7"/>
              </a:cxn>
              <a:cxn ang="0">
                <a:pos x="59" y="85"/>
              </a:cxn>
              <a:cxn ang="0">
                <a:pos x="66" y="78"/>
              </a:cxn>
              <a:cxn ang="0">
                <a:pos x="7" y="0"/>
              </a:cxn>
              <a:cxn ang="0">
                <a:pos x="1" y="7"/>
              </a:cxn>
            </a:cxnLst>
            <a:rect l="0" t="0" r="r" b="b"/>
            <a:pathLst>
              <a:path w="67" h="86">
                <a:moveTo>
                  <a:pt x="1" y="7"/>
                </a:moveTo>
                <a:lnTo>
                  <a:pt x="0" y="7"/>
                </a:lnTo>
                <a:lnTo>
                  <a:pt x="59" y="85"/>
                </a:lnTo>
                <a:lnTo>
                  <a:pt x="66" y="78"/>
                </a:lnTo>
                <a:lnTo>
                  <a:pt x="7" y="0"/>
                </a:lnTo>
                <a:lnTo>
                  <a:pt x="1"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59" name="Freeform 287"/>
          <p:cNvSpPr>
            <a:spLocks/>
          </p:cNvSpPr>
          <p:nvPr/>
        </p:nvSpPr>
        <p:spPr bwMode="auto">
          <a:xfrm>
            <a:off x="6524625" y="1824038"/>
            <a:ext cx="112713" cy="134937"/>
          </a:xfrm>
          <a:custGeom>
            <a:avLst/>
            <a:gdLst/>
            <a:ahLst/>
            <a:cxnLst>
              <a:cxn ang="0">
                <a:pos x="0" y="7"/>
              </a:cxn>
              <a:cxn ang="0">
                <a:pos x="0" y="7"/>
              </a:cxn>
              <a:cxn ang="0">
                <a:pos x="63" y="84"/>
              </a:cxn>
              <a:cxn ang="0">
                <a:pos x="70" y="77"/>
              </a:cxn>
              <a:cxn ang="0">
                <a:pos x="7" y="0"/>
              </a:cxn>
              <a:cxn ang="0">
                <a:pos x="0" y="7"/>
              </a:cxn>
            </a:cxnLst>
            <a:rect l="0" t="0" r="r" b="b"/>
            <a:pathLst>
              <a:path w="71" h="85">
                <a:moveTo>
                  <a:pt x="0" y="7"/>
                </a:moveTo>
                <a:lnTo>
                  <a:pt x="0" y="7"/>
                </a:lnTo>
                <a:lnTo>
                  <a:pt x="63" y="84"/>
                </a:lnTo>
                <a:lnTo>
                  <a:pt x="70" y="77"/>
                </a:lnTo>
                <a:lnTo>
                  <a:pt x="7"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60" name="Freeform 288"/>
          <p:cNvSpPr>
            <a:spLocks/>
          </p:cNvSpPr>
          <p:nvPr/>
        </p:nvSpPr>
        <p:spPr bwMode="auto">
          <a:xfrm>
            <a:off x="6407150" y="1690688"/>
            <a:ext cx="122238" cy="138112"/>
          </a:xfrm>
          <a:custGeom>
            <a:avLst/>
            <a:gdLst/>
            <a:ahLst/>
            <a:cxnLst>
              <a:cxn ang="0">
                <a:pos x="0" y="7"/>
              </a:cxn>
              <a:cxn ang="0">
                <a:pos x="0" y="7"/>
              </a:cxn>
              <a:cxn ang="0">
                <a:pos x="69" y="86"/>
              </a:cxn>
              <a:cxn ang="0">
                <a:pos x="76" y="79"/>
              </a:cxn>
              <a:cxn ang="0">
                <a:pos x="7" y="0"/>
              </a:cxn>
              <a:cxn ang="0">
                <a:pos x="0" y="7"/>
              </a:cxn>
            </a:cxnLst>
            <a:rect l="0" t="0" r="r" b="b"/>
            <a:pathLst>
              <a:path w="77" h="87">
                <a:moveTo>
                  <a:pt x="0" y="7"/>
                </a:moveTo>
                <a:lnTo>
                  <a:pt x="0" y="7"/>
                </a:lnTo>
                <a:lnTo>
                  <a:pt x="69" y="86"/>
                </a:lnTo>
                <a:lnTo>
                  <a:pt x="76" y="79"/>
                </a:lnTo>
                <a:lnTo>
                  <a:pt x="7"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61" name="Freeform 289"/>
          <p:cNvSpPr>
            <a:spLocks/>
          </p:cNvSpPr>
          <p:nvPr/>
        </p:nvSpPr>
        <p:spPr bwMode="auto">
          <a:xfrm>
            <a:off x="6280150" y="1558925"/>
            <a:ext cx="130175" cy="136525"/>
          </a:xfrm>
          <a:custGeom>
            <a:avLst/>
            <a:gdLst/>
            <a:ahLst/>
            <a:cxnLst>
              <a:cxn ang="0">
                <a:pos x="3" y="4"/>
              </a:cxn>
              <a:cxn ang="0">
                <a:pos x="0" y="7"/>
              </a:cxn>
              <a:cxn ang="0">
                <a:pos x="74" y="85"/>
              </a:cxn>
              <a:cxn ang="0">
                <a:pos x="81" y="78"/>
              </a:cxn>
              <a:cxn ang="0">
                <a:pos x="7" y="0"/>
              </a:cxn>
              <a:cxn ang="0">
                <a:pos x="3" y="4"/>
              </a:cxn>
            </a:cxnLst>
            <a:rect l="0" t="0" r="r" b="b"/>
            <a:pathLst>
              <a:path w="82" h="86">
                <a:moveTo>
                  <a:pt x="3" y="4"/>
                </a:moveTo>
                <a:lnTo>
                  <a:pt x="0" y="7"/>
                </a:lnTo>
                <a:lnTo>
                  <a:pt x="74" y="85"/>
                </a:lnTo>
                <a:lnTo>
                  <a:pt x="81" y="78"/>
                </a:lnTo>
                <a:lnTo>
                  <a:pt x="7" y="0"/>
                </a:lnTo>
                <a:lnTo>
                  <a:pt x="3"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62" name="Freeform 290"/>
          <p:cNvSpPr>
            <a:spLocks/>
          </p:cNvSpPr>
          <p:nvPr/>
        </p:nvSpPr>
        <p:spPr bwMode="auto">
          <a:xfrm>
            <a:off x="1657350" y="2057400"/>
            <a:ext cx="166688" cy="77788"/>
          </a:xfrm>
          <a:custGeom>
            <a:avLst/>
            <a:gdLst/>
            <a:ahLst/>
            <a:cxnLst>
              <a:cxn ang="0">
                <a:pos x="104" y="38"/>
              </a:cxn>
              <a:cxn ang="0">
                <a:pos x="104" y="38"/>
              </a:cxn>
              <a:cxn ang="0">
                <a:pos x="3" y="0"/>
              </a:cxn>
              <a:cxn ang="0">
                <a:pos x="0" y="9"/>
              </a:cxn>
              <a:cxn ang="0">
                <a:pos x="101" y="48"/>
              </a:cxn>
              <a:cxn ang="0">
                <a:pos x="104" y="38"/>
              </a:cxn>
            </a:cxnLst>
            <a:rect l="0" t="0" r="r" b="b"/>
            <a:pathLst>
              <a:path w="105" h="49">
                <a:moveTo>
                  <a:pt x="104" y="38"/>
                </a:moveTo>
                <a:lnTo>
                  <a:pt x="104" y="38"/>
                </a:lnTo>
                <a:lnTo>
                  <a:pt x="3" y="0"/>
                </a:lnTo>
                <a:lnTo>
                  <a:pt x="0" y="9"/>
                </a:lnTo>
                <a:lnTo>
                  <a:pt x="101" y="48"/>
                </a:lnTo>
                <a:lnTo>
                  <a:pt x="104" y="3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63" name="Freeform 291"/>
          <p:cNvSpPr>
            <a:spLocks/>
          </p:cNvSpPr>
          <p:nvPr/>
        </p:nvSpPr>
        <p:spPr bwMode="auto">
          <a:xfrm>
            <a:off x="1827213" y="2125663"/>
            <a:ext cx="166687" cy="68262"/>
          </a:xfrm>
          <a:custGeom>
            <a:avLst/>
            <a:gdLst/>
            <a:ahLst/>
            <a:cxnLst>
              <a:cxn ang="0">
                <a:pos x="104" y="32"/>
              </a:cxn>
              <a:cxn ang="0">
                <a:pos x="104" y="32"/>
              </a:cxn>
              <a:cxn ang="0">
                <a:pos x="3" y="0"/>
              </a:cxn>
              <a:cxn ang="0">
                <a:pos x="0" y="10"/>
              </a:cxn>
              <a:cxn ang="0">
                <a:pos x="101" y="42"/>
              </a:cxn>
              <a:cxn ang="0">
                <a:pos x="102" y="42"/>
              </a:cxn>
              <a:cxn ang="0">
                <a:pos x="101" y="42"/>
              </a:cxn>
              <a:cxn ang="0">
                <a:pos x="102" y="42"/>
              </a:cxn>
              <a:cxn ang="0">
                <a:pos x="104" y="32"/>
              </a:cxn>
            </a:cxnLst>
            <a:rect l="0" t="0" r="r" b="b"/>
            <a:pathLst>
              <a:path w="105" h="43">
                <a:moveTo>
                  <a:pt x="104" y="32"/>
                </a:moveTo>
                <a:lnTo>
                  <a:pt x="104" y="32"/>
                </a:lnTo>
                <a:lnTo>
                  <a:pt x="3" y="0"/>
                </a:lnTo>
                <a:lnTo>
                  <a:pt x="0" y="10"/>
                </a:lnTo>
                <a:lnTo>
                  <a:pt x="101" y="42"/>
                </a:lnTo>
                <a:lnTo>
                  <a:pt x="102" y="42"/>
                </a:lnTo>
                <a:lnTo>
                  <a:pt x="101" y="42"/>
                </a:lnTo>
                <a:lnTo>
                  <a:pt x="102" y="42"/>
                </a:lnTo>
                <a:lnTo>
                  <a:pt x="104" y="3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64" name="Freeform 292"/>
          <p:cNvSpPr>
            <a:spLocks/>
          </p:cNvSpPr>
          <p:nvPr/>
        </p:nvSpPr>
        <p:spPr bwMode="auto">
          <a:xfrm>
            <a:off x="1998663" y="2182813"/>
            <a:ext cx="165100" cy="58737"/>
          </a:xfrm>
          <a:custGeom>
            <a:avLst/>
            <a:gdLst/>
            <a:ahLst/>
            <a:cxnLst>
              <a:cxn ang="0">
                <a:pos x="103" y="27"/>
              </a:cxn>
              <a:cxn ang="0">
                <a:pos x="103" y="27"/>
              </a:cxn>
              <a:cxn ang="0">
                <a:pos x="2" y="0"/>
              </a:cxn>
              <a:cxn ang="0">
                <a:pos x="0" y="10"/>
              </a:cxn>
              <a:cxn ang="0">
                <a:pos x="100" y="36"/>
              </a:cxn>
              <a:cxn ang="0">
                <a:pos x="103" y="27"/>
              </a:cxn>
            </a:cxnLst>
            <a:rect l="0" t="0" r="r" b="b"/>
            <a:pathLst>
              <a:path w="104" h="37">
                <a:moveTo>
                  <a:pt x="103" y="27"/>
                </a:moveTo>
                <a:lnTo>
                  <a:pt x="103" y="27"/>
                </a:lnTo>
                <a:lnTo>
                  <a:pt x="2" y="0"/>
                </a:lnTo>
                <a:lnTo>
                  <a:pt x="0" y="10"/>
                </a:lnTo>
                <a:lnTo>
                  <a:pt x="100" y="36"/>
                </a:lnTo>
                <a:lnTo>
                  <a:pt x="103" y="2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65" name="Freeform 293"/>
          <p:cNvSpPr>
            <a:spLocks/>
          </p:cNvSpPr>
          <p:nvPr/>
        </p:nvSpPr>
        <p:spPr bwMode="auto">
          <a:xfrm>
            <a:off x="2165350" y="2232025"/>
            <a:ext cx="163513" cy="42863"/>
          </a:xfrm>
          <a:custGeom>
            <a:avLst/>
            <a:gdLst/>
            <a:ahLst/>
            <a:cxnLst>
              <a:cxn ang="0">
                <a:pos x="101" y="17"/>
              </a:cxn>
              <a:cxn ang="0">
                <a:pos x="102" y="17"/>
              </a:cxn>
              <a:cxn ang="0">
                <a:pos x="3" y="0"/>
              </a:cxn>
              <a:cxn ang="0">
                <a:pos x="0" y="9"/>
              </a:cxn>
              <a:cxn ang="0">
                <a:pos x="99" y="26"/>
              </a:cxn>
              <a:cxn ang="0">
                <a:pos x="100" y="26"/>
              </a:cxn>
              <a:cxn ang="0">
                <a:pos x="99" y="26"/>
              </a:cxn>
              <a:cxn ang="0">
                <a:pos x="100" y="26"/>
              </a:cxn>
              <a:cxn ang="0">
                <a:pos x="101" y="17"/>
              </a:cxn>
            </a:cxnLst>
            <a:rect l="0" t="0" r="r" b="b"/>
            <a:pathLst>
              <a:path w="103" h="27">
                <a:moveTo>
                  <a:pt x="101" y="17"/>
                </a:moveTo>
                <a:lnTo>
                  <a:pt x="102" y="17"/>
                </a:lnTo>
                <a:lnTo>
                  <a:pt x="3" y="0"/>
                </a:lnTo>
                <a:lnTo>
                  <a:pt x="0" y="9"/>
                </a:lnTo>
                <a:lnTo>
                  <a:pt x="99" y="26"/>
                </a:lnTo>
                <a:lnTo>
                  <a:pt x="100" y="26"/>
                </a:lnTo>
                <a:lnTo>
                  <a:pt x="99" y="26"/>
                </a:lnTo>
                <a:lnTo>
                  <a:pt x="100" y="26"/>
                </a:lnTo>
                <a:lnTo>
                  <a:pt x="101" y="1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66" name="Freeform 294"/>
          <p:cNvSpPr>
            <a:spLocks/>
          </p:cNvSpPr>
          <p:nvPr/>
        </p:nvSpPr>
        <p:spPr bwMode="auto">
          <a:xfrm>
            <a:off x="2332038" y="2265363"/>
            <a:ext cx="165100" cy="36512"/>
          </a:xfrm>
          <a:custGeom>
            <a:avLst/>
            <a:gdLst/>
            <a:ahLst/>
            <a:cxnLst>
              <a:cxn ang="0">
                <a:pos x="103" y="13"/>
              </a:cxn>
              <a:cxn ang="0">
                <a:pos x="103" y="13"/>
              </a:cxn>
              <a:cxn ang="0">
                <a:pos x="1" y="0"/>
              </a:cxn>
              <a:cxn ang="0">
                <a:pos x="0" y="9"/>
              </a:cxn>
              <a:cxn ang="0">
                <a:pos x="102" y="22"/>
              </a:cxn>
              <a:cxn ang="0">
                <a:pos x="103" y="13"/>
              </a:cxn>
            </a:cxnLst>
            <a:rect l="0" t="0" r="r" b="b"/>
            <a:pathLst>
              <a:path w="104" h="23">
                <a:moveTo>
                  <a:pt x="103" y="13"/>
                </a:moveTo>
                <a:lnTo>
                  <a:pt x="103" y="13"/>
                </a:lnTo>
                <a:lnTo>
                  <a:pt x="1" y="0"/>
                </a:lnTo>
                <a:lnTo>
                  <a:pt x="0" y="9"/>
                </a:lnTo>
                <a:lnTo>
                  <a:pt x="102" y="22"/>
                </a:lnTo>
                <a:lnTo>
                  <a:pt x="103" y="1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67" name="Freeform 295"/>
          <p:cNvSpPr>
            <a:spLocks/>
          </p:cNvSpPr>
          <p:nvPr/>
        </p:nvSpPr>
        <p:spPr bwMode="auto">
          <a:xfrm>
            <a:off x="2503488" y="2292350"/>
            <a:ext cx="158750" cy="26988"/>
          </a:xfrm>
          <a:custGeom>
            <a:avLst/>
            <a:gdLst/>
            <a:ahLst/>
            <a:cxnLst>
              <a:cxn ang="0">
                <a:pos x="98" y="7"/>
              </a:cxn>
              <a:cxn ang="0">
                <a:pos x="99" y="7"/>
              </a:cxn>
              <a:cxn ang="0">
                <a:pos x="1" y="0"/>
              </a:cxn>
              <a:cxn ang="0">
                <a:pos x="0" y="8"/>
              </a:cxn>
              <a:cxn ang="0">
                <a:pos x="98" y="16"/>
              </a:cxn>
              <a:cxn ang="0">
                <a:pos x="98" y="7"/>
              </a:cxn>
            </a:cxnLst>
            <a:rect l="0" t="0" r="r" b="b"/>
            <a:pathLst>
              <a:path w="100" h="17">
                <a:moveTo>
                  <a:pt x="98" y="7"/>
                </a:moveTo>
                <a:lnTo>
                  <a:pt x="99" y="7"/>
                </a:lnTo>
                <a:lnTo>
                  <a:pt x="1" y="0"/>
                </a:lnTo>
                <a:lnTo>
                  <a:pt x="0" y="8"/>
                </a:lnTo>
                <a:lnTo>
                  <a:pt x="98" y="16"/>
                </a:lnTo>
                <a:lnTo>
                  <a:pt x="98"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68" name="Freeform 296"/>
          <p:cNvSpPr>
            <a:spLocks/>
          </p:cNvSpPr>
          <p:nvPr/>
        </p:nvSpPr>
        <p:spPr bwMode="auto">
          <a:xfrm>
            <a:off x="2668588" y="2308225"/>
            <a:ext cx="158750" cy="26988"/>
          </a:xfrm>
          <a:custGeom>
            <a:avLst/>
            <a:gdLst/>
            <a:ahLst/>
            <a:cxnLst>
              <a:cxn ang="0">
                <a:pos x="99" y="2"/>
              </a:cxn>
              <a:cxn ang="0">
                <a:pos x="99" y="2"/>
              </a:cxn>
              <a:cxn ang="0">
                <a:pos x="0" y="0"/>
              </a:cxn>
              <a:cxn ang="0">
                <a:pos x="0" y="13"/>
              </a:cxn>
              <a:cxn ang="0">
                <a:pos x="99" y="16"/>
              </a:cxn>
              <a:cxn ang="0">
                <a:pos x="99" y="2"/>
              </a:cxn>
            </a:cxnLst>
            <a:rect l="0" t="0" r="r" b="b"/>
            <a:pathLst>
              <a:path w="100" h="17">
                <a:moveTo>
                  <a:pt x="99" y="2"/>
                </a:moveTo>
                <a:lnTo>
                  <a:pt x="99" y="2"/>
                </a:lnTo>
                <a:lnTo>
                  <a:pt x="0" y="0"/>
                </a:lnTo>
                <a:lnTo>
                  <a:pt x="0" y="13"/>
                </a:lnTo>
                <a:lnTo>
                  <a:pt x="99" y="16"/>
                </a:lnTo>
                <a:lnTo>
                  <a:pt x="99"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69" name="Freeform 297"/>
          <p:cNvSpPr>
            <a:spLocks/>
          </p:cNvSpPr>
          <p:nvPr/>
        </p:nvSpPr>
        <p:spPr bwMode="auto">
          <a:xfrm>
            <a:off x="2835275" y="2301875"/>
            <a:ext cx="158750" cy="26988"/>
          </a:xfrm>
          <a:custGeom>
            <a:avLst/>
            <a:gdLst/>
            <a:ahLst/>
            <a:cxnLst>
              <a:cxn ang="0">
                <a:pos x="98" y="0"/>
              </a:cxn>
              <a:cxn ang="0">
                <a:pos x="99" y="0"/>
              </a:cxn>
              <a:cxn ang="0">
                <a:pos x="0" y="5"/>
              </a:cxn>
              <a:cxn ang="0">
                <a:pos x="0" y="16"/>
              </a:cxn>
              <a:cxn ang="0">
                <a:pos x="99" y="10"/>
              </a:cxn>
              <a:cxn ang="0">
                <a:pos x="98" y="0"/>
              </a:cxn>
            </a:cxnLst>
            <a:rect l="0" t="0" r="r" b="b"/>
            <a:pathLst>
              <a:path w="100" h="17">
                <a:moveTo>
                  <a:pt x="98" y="0"/>
                </a:moveTo>
                <a:lnTo>
                  <a:pt x="99" y="0"/>
                </a:lnTo>
                <a:lnTo>
                  <a:pt x="0" y="5"/>
                </a:lnTo>
                <a:lnTo>
                  <a:pt x="0" y="16"/>
                </a:lnTo>
                <a:lnTo>
                  <a:pt x="99" y="10"/>
                </a:lnTo>
                <a:lnTo>
                  <a:pt x="9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70" name="Freeform 298"/>
          <p:cNvSpPr>
            <a:spLocks/>
          </p:cNvSpPr>
          <p:nvPr/>
        </p:nvSpPr>
        <p:spPr bwMode="auto">
          <a:xfrm>
            <a:off x="3000375" y="2282825"/>
            <a:ext cx="158750" cy="28575"/>
          </a:xfrm>
          <a:custGeom>
            <a:avLst/>
            <a:gdLst/>
            <a:ahLst/>
            <a:cxnLst>
              <a:cxn ang="0">
                <a:pos x="98" y="0"/>
              </a:cxn>
              <a:cxn ang="0">
                <a:pos x="98" y="0"/>
              </a:cxn>
              <a:cxn ang="0">
                <a:pos x="0" y="9"/>
              </a:cxn>
              <a:cxn ang="0">
                <a:pos x="1" y="17"/>
              </a:cxn>
              <a:cxn ang="0">
                <a:pos x="99" y="8"/>
              </a:cxn>
              <a:cxn ang="0">
                <a:pos x="98" y="0"/>
              </a:cxn>
            </a:cxnLst>
            <a:rect l="0" t="0" r="r" b="b"/>
            <a:pathLst>
              <a:path w="100" h="18">
                <a:moveTo>
                  <a:pt x="98" y="0"/>
                </a:moveTo>
                <a:lnTo>
                  <a:pt x="98" y="0"/>
                </a:lnTo>
                <a:lnTo>
                  <a:pt x="0" y="9"/>
                </a:lnTo>
                <a:lnTo>
                  <a:pt x="1" y="17"/>
                </a:lnTo>
                <a:lnTo>
                  <a:pt x="99" y="8"/>
                </a:lnTo>
                <a:lnTo>
                  <a:pt x="9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71" name="Freeform 299"/>
          <p:cNvSpPr>
            <a:spLocks/>
          </p:cNvSpPr>
          <p:nvPr/>
        </p:nvSpPr>
        <p:spPr bwMode="auto">
          <a:xfrm>
            <a:off x="3165475" y="2255838"/>
            <a:ext cx="158750" cy="36512"/>
          </a:xfrm>
          <a:custGeom>
            <a:avLst/>
            <a:gdLst/>
            <a:ahLst/>
            <a:cxnLst>
              <a:cxn ang="0">
                <a:pos x="97" y="0"/>
              </a:cxn>
              <a:cxn ang="0">
                <a:pos x="98" y="0"/>
              </a:cxn>
              <a:cxn ang="0">
                <a:pos x="0" y="13"/>
              </a:cxn>
              <a:cxn ang="0">
                <a:pos x="1" y="22"/>
              </a:cxn>
              <a:cxn ang="0">
                <a:pos x="99" y="9"/>
              </a:cxn>
              <a:cxn ang="0">
                <a:pos x="97" y="0"/>
              </a:cxn>
            </a:cxnLst>
            <a:rect l="0" t="0" r="r" b="b"/>
            <a:pathLst>
              <a:path w="100" h="23">
                <a:moveTo>
                  <a:pt x="97" y="0"/>
                </a:moveTo>
                <a:lnTo>
                  <a:pt x="98" y="0"/>
                </a:lnTo>
                <a:lnTo>
                  <a:pt x="0" y="13"/>
                </a:lnTo>
                <a:lnTo>
                  <a:pt x="1" y="22"/>
                </a:lnTo>
                <a:lnTo>
                  <a:pt x="99" y="9"/>
                </a:lnTo>
                <a:lnTo>
                  <a:pt x="9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72" name="Freeform 300"/>
          <p:cNvSpPr>
            <a:spLocks/>
          </p:cNvSpPr>
          <p:nvPr/>
        </p:nvSpPr>
        <p:spPr bwMode="auto">
          <a:xfrm>
            <a:off x="3328988" y="2212975"/>
            <a:ext cx="158750" cy="52388"/>
          </a:xfrm>
          <a:custGeom>
            <a:avLst/>
            <a:gdLst/>
            <a:ahLst/>
            <a:cxnLst>
              <a:cxn ang="0">
                <a:pos x="97" y="0"/>
              </a:cxn>
              <a:cxn ang="0">
                <a:pos x="97" y="0"/>
              </a:cxn>
              <a:cxn ang="0">
                <a:pos x="0" y="23"/>
              </a:cxn>
              <a:cxn ang="0">
                <a:pos x="2" y="32"/>
              </a:cxn>
              <a:cxn ang="0">
                <a:pos x="99" y="10"/>
              </a:cxn>
              <a:cxn ang="0">
                <a:pos x="97" y="0"/>
              </a:cxn>
            </a:cxnLst>
            <a:rect l="0" t="0" r="r" b="b"/>
            <a:pathLst>
              <a:path w="100" h="33">
                <a:moveTo>
                  <a:pt x="97" y="0"/>
                </a:moveTo>
                <a:lnTo>
                  <a:pt x="97" y="0"/>
                </a:lnTo>
                <a:lnTo>
                  <a:pt x="0" y="23"/>
                </a:lnTo>
                <a:lnTo>
                  <a:pt x="2" y="32"/>
                </a:lnTo>
                <a:lnTo>
                  <a:pt x="99" y="10"/>
                </a:lnTo>
                <a:lnTo>
                  <a:pt x="9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73" name="Freeform 301"/>
          <p:cNvSpPr>
            <a:spLocks/>
          </p:cNvSpPr>
          <p:nvPr/>
        </p:nvSpPr>
        <p:spPr bwMode="auto">
          <a:xfrm>
            <a:off x="3492500" y="2165350"/>
            <a:ext cx="160338" cy="58738"/>
          </a:xfrm>
          <a:custGeom>
            <a:avLst/>
            <a:gdLst/>
            <a:ahLst/>
            <a:cxnLst>
              <a:cxn ang="0">
                <a:pos x="97" y="1"/>
              </a:cxn>
              <a:cxn ang="0">
                <a:pos x="98" y="0"/>
              </a:cxn>
              <a:cxn ang="0">
                <a:pos x="0" y="26"/>
              </a:cxn>
              <a:cxn ang="0">
                <a:pos x="2" y="36"/>
              </a:cxn>
              <a:cxn ang="0">
                <a:pos x="100" y="10"/>
              </a:cxn>
              <a:cxn ang="0">
                <a:pos x="100" y="9"/>
              </a:cxn>
              <a:cxn ang="0">
                <a:pos x="100" y="10"/>
              </a:cxn>
              <a:cxn ang="0">
                <a:pos x="100" y="9"/>
              </a:cxn>
              <a:cxn ang="0">
                <a:pos x="97" y="1"/>
              </a:cxn>
            </a:cxnLst>
            <a:rect l="0" t="0" r="r" b="b"/>
            <a:pathLst>
              <a:path w="101" h="37">
                <a:moveTo>
                  <a:pt x="97" y="1"/>
                </a:moveTo>
                <a:lnTo>
                  <a:pt x="98" y="0"/>
                </a:lnTo>
                <a:lnTo>
                  <a:pt x="0" y="26"/>
                </a:lnTo>
                <a:lnTo>
                  <a:pt x="2" y="36"/>
                </a:lnTo>
                <a:lnTo>
                  <a:pt x="100" y="10"/>
                </a:lnTo>
                <a:lnTo>
                  <a:pt x="100" y="9"/>
                </a:lnTo>
                <a:lnTo>
                  <a:pt x="100" y="10"/>
                </a:lnTo>
                <a:lnTo>
                  <a:pt x="100" y="9"/>
                </a:lnTo>
                <a:lnTo>
                  <a:pt x="97"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74" name="Freeform 302"/>
          <p:cNvSpPr>
            <a:spLocks/>
          </p:cNvSpPr>
          <p:nvPr/>
        </p:nvSpPr>
        <p:spPr bwMode="auto">
          <a:xfrm>
            <a:off x="3656013" y="2100263"/>
            <a:ext cx="161925" cy="74612"/>
          </a:xfrm>
          <a:custGeom>
            <a:avLst/>
            <a:gdLst/>
            <a:ahLst/>
            <a:cxnLst>
              <a:cxn ang="0">
                <a:pos x="98" y="0"/>
              </a:cxn>
              <a:cxn ang="0">
                <a:pos x="98" y="0"/>
              </a:cxn>
              <a:cxn ang="0">
                <a:pos x="0" y="37"/>
              </a:cxn>
              <a:cxn ang="0">
                <a:pos x="3" y="46"/>
              </a:cxn>
              <a:cxn ang="0">
                <a:pos x="101" y="10"/>
              </a:cxn>
              <a:cxn ang="0">
                <a:pos x="98" y="0"/>
              </a:cxn>
            </a:cxnLst>
            <a:rect l="0" t="0" r="r" b="b"/>
            <a:pathLst>
              <a:path w="102" h="47">
                <a:moveTo>
                  <a:pt x="98" y="0"/>
                </a:moveTo>
                <a:lnTo>
                  <a:pt x="98" y="0"/>
                </a:lnTo>
                <a:lnTo>
                  <a:pt x="0" y="37"/>
                </a:lnTo>
                <a:lnTo>
                  <a:pt x="3" y="46"/>
                </a:lnTo>
                <a:lnTo>
                  <a:pt x="101" y="10"/>
                </a:lnTo>
                <a:lnTo>
                  <a:pt x="9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75" name="Freeform 303"/>
          <p:cNvSpPr>
            <a:spLocks/>
          </p:cNvSpPr>
          <p:nvPr/>
        </p:nvSpPr>
        <p:spPr bwMode="auto">
          <a:xfrm>
            <a:off x="3817938" y="2028825"/>
            <a:ext cx="163512" cy="80963"/>
          </a:xfrm>
          <a:custGeom>
            <a:avLst/>
            <a:gdLst/>
            <a:ahLst/>
            <a:cxnLst>
              <a:cxn ang="0">
                <a:pos x="100" y="4"/>
              </a:cxn>
              <a:cxn ang="0">
                <a:pos x="98" y="0"/>
              </a:cxn>
              <a:cxn ang="0">
                <a:pos x="0" y="40"/>
              </a:cxn>
              <a:cxn ang="0">
                <a:pos x="3" y="50"/>
              </a:cxn>
              <a:cxn ang="0">
                <a:pos x="102" y="9"/>
              </a:cxn>
              <a:cxn ang="0">
                <a:pos x="100" y="4"/>
              </a:cxn>
            </a:cxnLst>
            <a:rect l="0" t="0" r="r" b="b"/>
            <a:pathLst>
              <a:path w="103" h="51">
                <a:moveTo>
                  <a:pt x="100" y="4"/>
                </a:moveTo>
                <a:lnTo>
                  <a:pt x="98" y="0"/>
                </a:lnTo>
                <a:lnTo>
                  <a:pt x="0" y="40"/>
                </a:lnTo>
                <a:lnTo>
                  <a:pt x="3" y="50"/>
                </a:lnTo>
                <a:lnTo>
                  <a:pt x="102" y="9"/>
                </a:lnTo>
                <a:lnTo>
                  <a:pt x="10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76" name="Freeform 304"/>
          <p:cNvSpPr>
            <a:spLocks/>
          </p:cNvSpPr>
          <p:nvPr/>
        </p:nvSpPr>
        <p:spPr bwMode="auto">
          <a:xfrm>
            <a:off x="5516563" y="1752600"/>
            <a:ext cx="87312" cy="55563"/>
          </a:xfrm>
          <a:custGeom>
            <a:avLst/>
            <a:gdLst/>
            <a:ahLst/>
            <a:cxnLst>
              <a:cxn ang="0">
                <a:pos x="54" y="26"/>
              </a:cxn>
              <a:cxn ang="0">
                <a:pos x="54" y="26"/>
              </a:cxn>
              <a:cxn ang="0">
                <a:pos x="3" y="0"/>
              </a:cxn>
              <a:cxn ang="0">
                <a:pos x="0" y="9"/>
              </a:cxn>
              <a:cxn ang="0">
                <a:pos x="50" y="34"/>
              </a:cxn>
              <a:cxn ang="0">
                <a:pos x="54" y="26"/>
              </a:cxn>
            </a:cxnLst>
            <a:rect l="0" t="0" r="r" b="b"/>
            <a:pathLst>
              <a:path w="55" h="35">
                <a:moveTo>
                  <a:pt x="54" y="26"/>
                </a:moveTo>
                <a:lnTo>
                  <a:pt x="54" y="26"/>
                </a:lnTo>
                <a:lnTo>
                  <a:pt x="3" y="0"/>
                </a:lnTo>
                <a:lnTo>
                  <a:pt x="0" y="9"/>
                </a:lnTo>
                <a:lnTo>
                  <a:pt x="50" y="34"/>
                </a:lnTo>
                <a:lnTo>
                  <a:pt x="54" y="2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77" name="Freeform 305"/>
          <p:cNvSpPr>
            <a:spLocks/>
          </p:cNvSpPr>
          <p:nvPr/>
        </p:nvSpPr>
        <p:spPr bwMode="auto">
          <a:xfrm>
            <a:off x="5603875" y="1800225"/>
            <a:ext cx="85725" cy="49213"/>
          </a:xfrm>
          <a:custGeom>
            <a:avLst/>
            <a:gdLst/>
            <a:ahLst/>
            <a:cxnLst>
              <a:cxn ang="0">
                <a:pos x="53" y="22"/>
              </a:cxn>
              <a:cxn ang="0">
                <a:pos x="53" y="22"/>
              </a:cxn>
              <a:cxn ang="0">
                <a:pos x="4" y="0"/>
              </a:cxn>
              <a:cxn ang="0">
                <a:pos x="0" y="8"/>
              </a:cxn>
              <a:cxn ang="0">
                <a:pos x="49" y="30"/>
              </a:cxn>
              <a:cxn ang="0">
                <a:pos x="53" y="22"/>
              </a:cxn>
            </a:cxnLst>
            <a:rect l="0" t="0" r="r" b="b"/>
            <a:pathLst>
              <a:path w="54" h="31">
                <a:moveTo>
                  <a:pt x="53" y="22"/>
                </a:moveTo>
                <a:lnTo>
                  <a:pt x="53" y="22"/>
                </a:lnTo>
                <a:lnTo>
                  <a:pt x="4" y="0"/>
                </a:lnTo>
                <a:lnTo>
                  <a:pt x="0" y="8"/>
                </a:lnTo>
                <a:lnTo>
                  <a:pt x="49" y="30"/>
                </a:lnTo>
                <a:lnTo>
                  <a:pt x="53" y="2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78" name="Freeform 306"/>
          <p:cNvSpPr>
            <a:spLocks/>
          </p:cNvSpPr>
          <p:nvPr/>
        </p:nvSpPr>
        <p:spPr bwMode="auto">
          <a:xfrm>
            <a:off x="5689600" y="1841500"/>
            <a:ext cx="84138" cy="50800"/>
          </a:xfrm>
          <a:custGeom>
            <a:avLst/>
            <a:gdLst/>
            <a:ahLst/>
            <a:cxnLst>
              <a:cxn ang="0">
                <a:pos x="52" y="21"/>
              </a:cxn>
              <a:cxn ang="0">
                <a:pos x="52" y="22"/>
              </a:cxn>
              <a:cxn ang="0">
                <a:pos x="4" y="0"/>
              </a:cxn>
              <a:cxn ang="0">
                <a:pos x="0" y="8"/>
              </a:cxn>
              <a:cxn ang="0">
                <a:pos x="49" y="30"/>
              </a:cxn>
              <a:cxn ang="0">
                <a:pos x="49" y="31"/>
              </a:cxn>
              <a:cxn ang="0">
                <a:pos x="49" y="30"/>
              </a:cxn>
              <a:cxn ang="0">
                <a:pos x="49" y="31"/>
              </a:cxn>
              <a:cxn ang="0">
                <a:pos x="52" y="21"/>
              </a:cxn>
            </a:cxnLst>
            <a:rect l="0" t="0" r="r" b="b"/>
            <a:pathLst>
              <a:path w="53" h="32">
                <a:moveTo>
                  <a:pt x="52" y="21"/>
                </a:moveTo>
                <a:lnTo>
                  <a:pt x="52" y="22"/>
                </a:lnTo>
                <a:lnTo>
                  <a:pt x="4" y="0"/>
                </a:lnTo>
                <a:lnTo>
                  <a:pt x="0" y="8"/>
                </a:lnTo>
                <a:lnTo>
                  <a:pt x="49" y="30"/>
                </a:lnTo>
                <a:lnTo>
                  <a:pt x="49" y="31"/>
                </a:lnTo>
                <a:lnTo>
                  <a:pt x="49" y="30"/>
                </a:lnTo>
                <a:lnTo>
                  <a:pt x="49" y="31"/>
                </a:lnTo>
                <a:lnTo>
                  <a:pt x="52" y="2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79" name="Freeform 307"/>
          <p:cNvSpPr>
            <a:spLocks/>
          </p:cNvSpPr>
          <p:nvPr/>
        </p:nvSpPr>
        <p:spPr bwMode="auto">
          <a:xfrm>
            <a:off x="5775325" y="1881188"/>
            <a:ext cx="85725" cy="41275"/>
          </a:xfrm>
          <a:custGeom>
            <a:avLst/>
            <a:gdLst/>
            <a:ahLst/>
            <a:cxnLst>
              <a:cxn ang="0">
                <a:pos x="53" y="15"/>
              </a:cxn>
              <a:cxn ang="0">
                <a:pos x="53" y="15"/>
              </a:cxn>
              <a:cxn ang="0">
                <a:pos x="3" y="0"/>
              </a:cxn>
              <a:cxn ang="0">
                <a:pos x="0" y="10"/>
              </a:cxn>
              <a:cxn ang="0">
                <a:pos x="50" y="25"/>
              </a:cxn>
              <a:cxn ang="0">
                <a:pos x="53" y="15"/>
              </a:cxn>
            </a:cxnLst>
            <a:rect l="0" t="0" r="r" b="b"/>
            <a:pathLst>
              <a:path w="54" h="26">
                <a:moveTo>
                  <a:pt x="53" y="15"/>
                </a:moveTo>
                <a:lnTo>
                  <a:pt x="53" y="15"/>
                </a:lnTo>
                <a:lnTo>
                  <a:pt x="3" y="0"/>
                </a:lnTo>
                <a:lnTo>
                  <a:pt x="0" y="10"/>
                </a:lnTo>
                <a:lnTo>
                  <a:pt x="50" y="25"/>
                </a:lnTo>
                <a:lnTo>
                  <a:pt x="53" y="1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80" name="Freeform 308"/>
          <p:cNvSpPr>
            <a:spLocks/>
          </p:cNvSpPr>
          <p:nvPr/>
        </p:nvSpPr>
        <p:spPr bwMode="auto">
          <a:xfrm>
            <a:off x="5861050" y="1911350"/>
            <a:ext cx="85725" cy="36513"/>
          </a:xfrm>
          <a:custGeom>
            <a:avLst/>
            <a:gdLst/>
            <a:ahLst/>
            <a:cxnLst>
              <a:cxn ang="0">
                <a:pos x="52" y="13"/>
              </a:cxn>
              <a:cxn ang="0">
                <a:pos x="53" y="13"/>
              </a:cxn>
              <a:cxn ang="0">
                <a:pos x="3" y="0"/>
              </a:cxn>
              <a:cxn ang="0">
                <a:pos x="0" y="9"/>
              </a:cxn>
              <a:cxn ang="0">
                <a:pos x="50" y="22"/>
              </a:cxn>
              <a:cxn ang="0">
                <a:pos x="51" y="22"/>
              </a:cxn>
              <a:cxn ang="0">
                <a:pos x="50" y="22"/>
              </a:cxn>
              <a:cxn ang="0">
                <a:pos x="51" y="22"/>
              </a:cxn>
              <a:cxn ang="0">
                <a:pos x="52" y="13"/>
              </a:cxn>
            </a:cxnLst>
            <a:rect l="0" t="0" r="r" b="b"/>
            <a:pathLst>
              <a:path w="54" h="23">
                <a:moveTo>
                  <a:pt x="52" y="13"/>
                </a:moveTo>
                <a:lnTo>
                  <a:pt x="53" y="13"/>
                </a:lnTo>
                <a:lnTo>
                  <a:pt x="3" y="0"/>
                </a:lnTo>
                <a:lnTo>
                  <a:pt x="0" y="9"/>
                </a:lnTo>
                <a:lnTo>
                  <a:pt x="50" y="22"/>
                </a:lnTo>
                <a:lnTo>
                  <a:pt x="51" y="22"/>
                </a:lnTo>
                <a:lnTo>
                  <a:pt x="50" y="22"/>
                </a:lnTo>
                <a:lnTo>
                  <a:pt x="51" y="22"/>
                </a:lnTo>
                <a:lnTo>
                  <a:pt x="52" y="1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81" name="Freeform 309"/>
          <p:cNvSpPr>
            <a:spLocks/>
          </p:cNvSpPr>
          <p:nvPr/>
        </p:nvSpPr>
        <p:spPr bwMode="auto">
          <a:xfrm>
            <a:off x="5949950" y="1936750"/>
            <a:ext cx="77788" cy="30163"/>
          </a:xfrm>
          <a:custGeom>
            <a:avLst/>
            <a:gdLst/>
            <a:ahLst/>
            <a:cxnLst>
              <a:cxn ang="0">
                <a:pos x="47" y="10"/>
              </a:cxn>
              <a:cxn ang="0">
                <a:pos x="48" y="10"/>
              </a:cxn>
              <a:cxn ang="0">
                <a:pos x="2" y="0"/>
              </a:cxn>
              <a:cxn ang="0">
                <a:pos x="0" y="9"/>
              </a:cxn>
              <a:cxn ang="0">
                <a:pos x="46" y="18"/>
              </a:cxn>
              <a:cxn ang="0">
                <a:pos x="47" y="10"/>
              </a:cxn>
            </a:cxnLst>
            <a:rect l="0" t="0" r="r" b="b"/>
            <a:pathLst>
              <a:path w="49" h="19">
                <a:moveTo>
                  <a:pt x="47" y="10"/>
                </a:moveTo>
                <a:lnTo>
                  <a:pt x="48" y="10"/>
                </a:lnTo>
                <a:lnTo>
                  <a:pt x="2" y="0"/>
                </a:lnTo>
                <a:lnTo>
                  <a:pt x="0" y="9"/>
                </a:lnTo>
                <a:lnTo>
                  <a:pt x="46" y="18"/>
                </a:lnTo>
                <a:lnTo>
                  <a:pt x="47" y="1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82" name="Freeform 310"/>
          <p:cNvSpPr>
            <a:spLocks/>
          </p:cNvSpPr>
          <p:nvPr/>
        </p:nvSpPr>
        <p:spPr bwMode="auto">
          <a:xfrm>
            <a:off x="6032500" y="1957388"/>
            <a:ext cx="80963" cy="26987"/>
          </a:xfrm>
          <a:custGeom>
            <a:avLst/>
            <a:gdLst/>
            <a:ahLst/>
            <a:cxnLst>
              <a:cxn ang="0">
                <a:pos x="50" y="6"/>
              </a:cxn>
              <a:cxn ang="0">
                <a:pos x="50" y="6"/>
              </a:cxn>
              <a:cxn ang="0">
                <a:pos x="1" y="0"/>
              </a:cxn>
              <a:cxn ang="0">
                <a:pos x="0" y="9"/>
              </a:cxn>
              <a:cxn ang="0">
                <a:pos x="49" y="16"/>
              </a:cxn>
              <a:cxn ang="0">
                <a:pos x="50" y="6"/>
              </a:cxn>
            </a:cxnLst>
            <a:rect l="0" t="0" r="r" b="b"/>
            <a:pathLst>
              <a:path w="51" h="17">
                <a:moveTo>
                  <a:pt x="50" y="6"/>
                </a:moveTo>
                <a:lnTo>
                  <a:pt x="50" y="6"/>
                </a:lnTo>
                <a:lnTo>
                  <a:pt x="1" y="0"/>
                </a:lnTo>
                <a:lnTo>
                  <a:pt x="0" y="9"/>
                </a:lnTo>
                <a:lnTo>
                  <a:pt x="49" y="16"/>
                </a:lnTo>
                <a:lnTo>
                  <a:pt x="5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83" name="Freeform 311"/>
          <p:cNvSpPr>
            <a:spLocks/>
          </p:cNvSpPr>
          <p:nvPr/>
        </p:nvSpPr>
        <p:spPr bwMode="auto">
          <a:xfrm>
            <a:off x="6118225" y="1968500"/>
            <a:ext cx="76200" cy="26988"/>
          </a:xfrm>
          <a:custGeom>
            <a:avLst/>
            <a:gdLst/>
            <a:ahLst/>
            <a:cxnLst>
              <a:cxn ang="0">
                <a:pos x="47" y="5"/>
              </a:cxn>
              <a:cxn ang="0">
                <a:pos x="47" y="5"/>
              </a:cxn>
              <a:cxn ang="0">
                <a:pos x="1" y="0"/>
              </a:cxn>
              <a:cxn ang="0">
                <a:pos x="0" y="9"/>
              </a:cxn>
              <a:cxn ang="0">
                <a:pos x="46" y="16"/>
              </a:cxn>
              <a:cxn ang="0">
                <a:pos x="47" y="16"/>
              </a:cxn>
              <a:cxn ang="0">
                <a:pos x="46" y="16"/>
              </a:cxn>
              <a:cxn ang="0">
                <a:pos x="47" y="16"/>
              </a:cxn>
              <a:cxn ang="0">
                <a:pos x="47" y="5"/>
              </a:cxn>
            </a:cxnLst>
            <a:rect l="0" t="0" r="r" b="b"/>
            <a:pathLst>
              <a:path w="48" h="17">
                <a:moveTo>
                  <a:pt x="47" y="5"/>
                </a:moveTo>
                <a:lnTo>
                  <a:pt x="47" y="5"/>
                </a:lnTo>
                <a:lnTo>
                  <a:pt x="1" y="0"/>
                </a:lnTo>
                <a:lnTo>
                  <a:pt x="0" y="9"/>
                </a:lnTo>
                <a:lnTo>
                  <a:pt x="46" y="16"/>
                </a:lnTo>
                <a:lnTo>
                  <a:pt x="47" y="16"/>
                </a:lnTo>
                <a:lnTo>
                  <a:pt x="46" y="16"/>
                </a:lnTo>
                <a:lnTo>
                  <a:pt x="47" y="16"/>
                </a:lnTo>
                <a:lnTo>
                  <a:pt x="47"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84" name="Freeform 312"/>
          <p:cNvSpPr>
            <a:spLocks/>
          </p:cNvSpPr>
          <p:nvPr/>
        </p:nvSpPr>
        <p:spPr bwMode="auto">
          <a:xfrm>
            <a:off x="6202363" y="1978025"/>
            <a:ext cx="79375" cy="26988"/>
          </a:xfrm>
          <a:custGeom>
            <a:avLst/>
            <a:gdLst/>
            <a:ahLst/>
            <a:cxnLst>
              <a:cxn ang="0">
                <a:pos x="49" y="0"/>
              </a:cxn>
              <a:cxn ang="0">
                <a:pos x="49" y="0"/>
              </a:cxn>
              <a:cxn ang="0">
                <a:pos x="0" y="0"/>
              </a:cxn>
              <a:cxn ang="0">
                <a:pos x="0" y="16"/>
              </a:cxn>
              <a:cxn ang="0">
                <a:pos x="49" y="16"/>
              </a:cxn>
              <a:cxn ang="0">
                <a:pos x="49" y="0"/>
              </a:cxn>
            </a:cxnLst>
            <a:rect l="0" t="0" r="r" b="b"/>
            <a:pathLst>
              <a:path w="50" h="17">
                <a:moveTo>
                  <a:pt x="49" y="0"/>
                </a:moveTo>
                <a:lnTo>
                  <a:pt x="49" y="0"/>
                </a:lnTo>
                <a:lnTo>
                  <a:pt x="0" y="0"/>
                </a:lnTo>
                <a:lnTo>
                  <a:pt x="0" y="16"/>
                </a:lnTo>
                <a:lnTo>
                  <a:pt x="49" y="16"/>
                </a:lnTo>
                <a:lnTo>
                  <a:pt x="4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85" name="Freeform 313"/>
          <p:cNvSpPr>
            <a:spLocks/>
          </p:cNvSpPr>
          <p:nvPr/>
        </p:nvSpPr>
        <p:spPr bwMode="auto">
          <a:xfrm>
            <a:off x="6288088" y="1974850"/>
            <a:ext cx="76200" cy="26988"/>
          </a:xfrm>
          <a:custGeom>
            <a:avLst/>
            <a:gdLst/>
            <a:ahLst/>
            <a:cxnLst>
              <a:cxn ang="0">
                <a:pos x="46" y="0"/>
              </a:cxn>
              <a:cxn ang="0">
                <a:pos x="46" y="0"/>
              </a:cxn>
              <a:cxn ang="0">
                <a:pos x="0" y="2"/>
              </a:cxn>
              <a:cxn ang="0">
                <a:pos x="0" y="16"/>
              </a:cxn>
              <a:cxn ang="0">
                <a:pos x="46" y="12"/>
              </a:cxn>
              <a:cxn ang="0">
                <a:pos x="47" y="12"/>
              </a:cxn>
              <a:cxn ang="0">
                <a:pos x="46" y="12"/>
              </a:cxn>
              <a:cxn ang="0">
                <a:pos x="47" y="12"/>
              </a:cxn>
              <a:cxn ang="0">
                <a:pos x="46" y="0"/>
              </a:cxn>
            </a:cxnLst>
            <a:rect l="0" t="0" r="r" b="b"/>
            <a:pathLst>
              <a:path w="48" h="17">
                <a:moveTo>
                  <a:pt x="46" y="0"/>
                </a:moveTo>
                <a:lnTo>
                  <a:pt x="46" y="0"/>
                </a:lnTo>
                <a:lnTo>
                  <a:pt x="0" y="2"/>
                </a:lnTo>
                <a:lnTo>
                  <a:pt x="0" y="16"/>
                </a:lnTo>
                <a:lnTo>
                  <a:pt x="46" y="12"/>
                </a:lnTo>
                <a:lnTo>
                  <a:pt x="47" y="12"/>
                </a:lnTo>
                <a:lnTo>
                  <a:pt x="46" y="12"/>
                </a:lnTo>
                <a:lnTo>
                  <a:pt x="47" y="12"/>
                </a:lnTo>
                <a:lnTo>
                  <a:pt x="4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86" name="Freeform 314"/>
          <p:cNvSpPr>
            <a:spLocks/>
          </p:cNvSpPr>
          <p:nvPr/>
        </p:nvSpPr>
        <p:spPr bwMode="auto">
          <a:xfrm>
            <a:off x="6369050" y="1965325"/>
            <a:ext cx="79375" cy="26988"/>
          </a:xfrm>
          <a:custGeom>
            <a:avLst/>
            <a:gdLst/>
            <a:ahLst/>
            <a:cxnLst>
              <a:cxn ang="0">
                <a:pos x="47" y="0"/>
              </a:cxn>
              <a:cxn ang="0">
                <a:pos x="47" y="0"/>
              </a:cxn>
              <a:cxn ang="0">
                <a:pos x="0" y="5"/>
              </a:cxn>
              <a:cxn ang="0">
                <a:pos x="1" y="16"/>
              </a:cxn>
              <a:cxn ang="0">
                <a:pos x="49" y="11"/>
              </a:cxn>
              <a:cxn ang="0">
                <a:pos x="47" y="0"/>
              </a:cxn>
            </a:cxnLst>
            <a:rect l="0" t="0" r="r" b="b"/>
            <a:pathLst>
              <a:path w="50" h="17">
                <a:moveTo>
                  <a:pt x="47" y="0"/>
                </a:moveTo>
                <a:lnTo>
                  <a:pt x="47" y="0"/>
                </a:lnTo>
                <a:lnTo>
                  <a:pt x="0" y="5"/>
                </a:lnTo>
                <a:lnTo>
                  <a:pt x="1" y="16"/>
                </a:lnTo>
                <a:lnTo>
                  <a:pt x="49" y="11"/>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87" name="Freeform 315"/>
          <p:cNvSpPr>
            <a:spLocks/>
          </p:cNvSpPr>
          <p:nvPr/>
        </p:nvSpPr>
        <p:spPr bwMode="auto">
          <a:xfrm>
            <a:off x="6453188" y="1949450"/>
            <a:ext cx="77787" cy="26988"/>
          </a:xfrm>
          <a:custGeom>
            <a:avLst/>
            <a:gdLst/>
            <a:ahLst/>
            <a:cxnLst>
              <a:cxn ang="0">
                <a:pos x="46" y="0"/>
              </a:cxn>
              <a:cxn ang="0">
                <a:pos x="46" y="0"/>
              </a:cxn>
              <a:cxn ang="0">
                <a:pos x="0" y="7"/>
              </a:cxn>
              <a:cxn ang="0">
                <a:pos x="2" y="16"/>
              </a:cxn>
              <a:cxn ang="0">
                <a:pos x="48" y="9"/>
              </a:cxn>
              <a:cxn ang="0">
                <a:pos x="46" y="0"/>
              </a:cxn>
            </a:cxnLst>
            <a:rect l="0" t="0" r="r" b="b"/>
            <a:pathLst>
              <a:path w="49" h="17">
                <a:moveTo>
                  <a:pt x="46" y="0"/>
                </a:moveTo>
                <a:lnTo>
                  <a:pt x="46" y="0"/>
                </a:lnTo>
                <a:lnTo>
                  <a:pt x="0" y="7"/>
                </a:lnTo>
                <a:lnTo>
                  <a:pt x="2" y="16"/>
                </a:lnTo>
                <a:lnTo>
                  <a:pt x="48" y="9"/>
                </a:lnTo>
                <a:lnTo>
                  <a:pt x="4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88" name="Freeform 316"/>
          <p:cNvSpPr>
            <a:spLocks/>
          </p:cNvSpPr>
          <p:nvPr/>
        </p:nvSpPr>
        <p:spPr bwMode="auto">
          <a:xfrm>
            <a:off x="6534150" y="1930400"/>
            <a:ext cx="80963" cy="30163"/>
          </a:xfrm>
          <a:custGeom>
            <a:avLst/>
            <a:gdLst/>
            <a:ahLst/>
            <a:cxnLst>
              <a:cxn ang="0">
                <a:pos x="47" y="1"/>
              </a:cxn>
              <a:cxn ang="0">
                <a:pos x="48" y="0"/>
              </a:cxn>
              <a:cxn ang="0">
                <a:pos x="0" y="9"/>
              </a:cxn>
              <a:cxn ang="0">
                <a:pos x="2" y="18"/>
              </a:cxn>
              <a:cxn ang="0">
                <a:pos x="49" y="9"/>
              </a:cxn>
              <a:cxn ang="0">
                <a:pos x="50" y="8"/>
              </a:cxn>
              <a:cxn ang="0">
                <a:pos x="49" y="9"/>
              </a:cxn>
              <a:cxn ang="0">
                <a:pos x="50" y="9"/>
              </a:cxn>
              <a:cxn ang="0">
                <a:pos x="50" y="8"/>
              </a:cxn>
              <a:cxn ang="0">
                <a:pos x="47" y="1"/>
              </a:cxn>
            </a:cxnLst>
            <a:rect l="0" t="0" r="r" b="b"/>
            <a:pathLst>
              <a:path w="51" h="19">
                <a:moveTo>
                  <a:pt x="47" y="1"/>
                </a:moveTo>
                <a:lnTo>
                  <a:pt x="48" y="0"/>
                </a:lnTo>
                <a:lnTo>
                  <a:pt x="0" y="9"/>
                </a:lnTo>
                <a:lnTo>
                  <a:pt x="2" y="18"/>
                </a:lnTo>
                <a:lnTo>
                  <a:pt x="49" y="9"/>
                </a:lnTo>
                <a:lnTo>
                  <a:pt x="50" y="8"/>
                </a:lnTo>
                <a:lnTo>
                  <a:pt x="49" y="9"/>
                </a:lnTo>
                <a:lnTo>
                  <a:pt x="50" y="9"/>
                </a:lnTo>
                <a:lnTo>
                  <a:pt x="50" y="8"/>
                </a:lnTo>
                <a:lnTo>
                  <a:pt x="47"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89" name="Freeform 317"/>
          <p:cNvSpPr>
            <a:spLocks/>
          </p:cNvSpPr>
          <p:nvPr/>
        </p:nvSpPr>
        <p:spPr bwMode="auto">
          <a:xfrm>
            <a:off x="6616700" y="1901825"/>
            <a:ext cx="79375" cy="38100"/>
          </a:xfrm>
          <a:custGeom>
            <a:avLst/>
            <a:gdLst/>
            <a:ahLst/>
            <a:cxnLst>
              <a:cxn ang="0">
                <a:pos x="47" y="0"/>
              </a:cxn>
              <a:cxn ang="0">
                <a:pos x="47" y="0"/>
              </a:cxn>
              <a:cxn ang="0">
                <a:pos x="0" y="15"/>
              </a:cxn>
              <a:cxn ang="0">
                <a:pos x="3" y="23"/>
              </a:cxn>
              <a:cxn ang="0">
                <a:pos x="49" y="9"/>
              </a:cxn>
              <a:cxn ang="0">
                <a:pos x="47" y="0"/>
              </a:cxn>
            </a:cxnLst>
            <a:rect l="0" t="0" r="r" b="b"/>
            <a:pathLst>
              <a:path w="50" h="24">
                <a:moveTo>
                  <a:pt x="47" y="0"/>
                </a:moveTo>
                <a:lnTo>
                  <a:pt x="47" y="0"/>
                </a:lnTo>
                <a:lnTo>
                  <a:pt x="0" y="15"/>
                </a:lnTo>
                <a:lnTo>
                  <a:pt x="3" y="23"/>
                </a:lnTo>
                <a:lnTo>
                  <a:pt x="49" y="9"/>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90" name="Freeform 318"/>
          <p:cNvSpPr>
            <a:spLocks/>
          </p:cNvSpPr>
          <p:nvPr/>
        </p:nvSpPr>
        <p:spPr bwMode="auto">
          <a:xfrm>
            <a:off x="6699250" y="1871663"/>
            <a:ext cx="80963" cy="39687"/>
          </a:xfrm>
          <a:custGeom>
            <a:avLst/>
            <a:gdLst/>
            <a:ahLst/>
            <a:cxnLst>
              <a:cxn ang="0">
                <a:pos x="47" y="0"/>
              </a:cxn>
              <a:cxn ang="0">
                <a:pos x="47" y="0"/>
              </a:cxn>
              <a:cxn ang="0">
                <a:pos x="0" y="15"/>
              </a:cxn>
              <a:cxn ang="0">
                <a:pos x="2" y="24"/>
              </a:cxn>
              <a:cxn ang="0">
                <a:pos x="50" y="8"/>
              </a:cxn>
              <a:cxn ang="0">
                <a:pos x="47" y="0"/>
              </a:cxn>
            </a:cxnLst>
            <a:rect l="0" t="0" r="r" b="b"/>
            <a:pathLst>
              <a:path w="51" h="25">
                <a:moveTo>
                  <a:pt x="47" y="0"/>
                </a:moveTo>
                <a:lnTo>
                  <a:pt x="47" y="0"/>
                </a:lnTo>
                <a:lnTo>
                  <a:pt x="0" y="15"/>
                </a:lnTo>
                <a:lnTo>
                  <a:pt x="2" y="24"/>
                </a:lnTo>
                <a:lnTo>
                  <a:pt x="50" y="8"/>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91" name="Freeform 319"/>
          <p:cNvSpPr>
            <a:spLocks/>
          </p:cNvSpPr>
          <p:nvPr/>
        </p:nvSpPr>
        <p:spPr bwMode="auto">
          <a:xfrm>
            <a:off x="6781800" y="1830388"/>
            <a:ext cx="80963" cy="49212"/>
          </a:xfrm>
          <a:custGeom>
            <a:avLst/>
            <a:gdLst/>
            <a:ahLst/>
            <a:cxnLst>
              <a:cxn ang="0">
                <a:pos x="46" y="0"/>
              </a:cxn>
              <a:cxn ang="0">
                <a:pos x="46" y="0"/>
              </a:cxn>
              <a:cxn ang="0">
                <a:pos x="0" y="22"/>
              </a:cxn>
              <a:cxn ang="0">
                <a:pos x="3" y="30"/>
              </a:cxn>
              <a:cxn ang="0">
                <a:pos x="50" y="8"/>
              </a:cxn>
              <a:cxn ang="0">
                <a:pos x="46" y="0"/>
              </a:cxn>
            </a:cxnLst>
            <a:rect l="0" t="0" r="r" b="b"/>
            <a:pathLst>
              <a:path w="51" h="31">
                <a:moveTo>
                  <a:pt x="46" y="0"/>
                </a:moveTo>
                <a:lnTo>
                  <a:pt x="46" y="0"/>
                </a:lnTo>
                <a:lnTo>
                  <a:pt x="0" y="22"/>
                </a:lnTo>
                <a:lnTo>
                  <a:pt x="3" y="30"/>
                </a:lnTo>
                <a:lnTo>
                  <a:pt x="50" y="8"/>
                </a:lnTo>
                <a:lnTo>
                  <a:pt x="4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92" name="Freeform 320"/>
          <p:cNvSpPr>
            <a:spLocks/>
          </p:cNvSpPr>
          <p:nvPr/>
        </p:nvSpPr>
        <p:spPr bwMode="auto">
          <a:xfrm>
            <a:off x="6862763" y="1782763"/>
            <a:ext cx="79375" cy="55562"/>
          </a:xfrm>
          <a:custGeom>
            <a:avLst/>
            <a:gdLst/>
            <a:ahLst/>
            <a:cxnLst>
              <a:cxn ang="0">
                <a:pos x="44" y="0"/>
              </a:cxn>
              <a:cxn ang="0">
                <a:pos x="44" y="0"/>
              </a:cxn>
              <a:cxn ang="0">
                <a:pos x="0" y="26"/>
              </a:cxn>
              <a:cxn ang="0">
                <a:pos x="4" y="34"/>
              </a:cxn>
              <a:cxn ang="0">
                <a:pos x="49" y="9"/>
              </a:cxn>
              <a:cxn ang="0">
                <a:pos x="44" y="0"/>
              </a:cxn>
            </a:cxnLst>
            <a:rect l="0" t="0" r="r" b="b"/>
            <a:pathLst>
              <a:path w="50" h="35">
                <a:moveTo>
                  <a:pt x="44" y="0"/>
                </a:moveTo>
                <a:lnTo>
                  <a:pt x="44" y="0"/>
                </a:lnTo>
                <a:lnTo>
                  <a:pt x="0" y="26"/>
                </a:lnTo>
                <a:lnTo>
                  <a:pt x="4" y="34"/>
                </a:lnTo>
                <a:lnTo>
                  <a:pt x="49" y="9"/>
                </a:lnTo>
                <a:lnTo>
                  <a:pt x="4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93" name="Freeform 321"/>
          <p:cNvSpPr>
            <a:spLocks/>
          </p:cNvSpPr>
          <p:nvPr/>
        </p:nvSpPr>
        <p:spPr bwMode="auto">
          <a:xfrm>
            <a:off x="6940550" y="1733550"/>
            <a:ext cx="80963" cy="58738"/>
          </a:xfrm>
          <a:custGeom>
            <a:avLst/>
            <a:gdLst/>
            <a:ahLst/>
            <a:cxnLst>
              <a:cxn ang="0">
                <a:pos x="48" y="4"/>
              </a:cxn>
              <a:cxn ang="0">
                <a:pos x="45" y="0"/>
              </a:cxn>
              <a:cxn ang="0">
                <a:pos x="0" y="27"/>
              </a:cxn>
              <a:cxn ang="0">
                <a:pos x="5" y="36"/>
              </a:cxn>
              <a:cxn ang="0">
                <a:pos x="50" y="9"/>
              </a:cxn>
              <a:cxn ang="0">
                <a:pos x="48" y="4"/>
              </a:cxn>
            </a:cxnLst>
            <a:rect l="0" t="0" r="r" b="b"/>
            <a:pathLst>
              <a:path w="51" h="37">
                <a:moveTo>
                  <a:pt x="48" y="4"/>
                </a:moveTo>
                <a:lnTo>
                  <a:pt x="45" y="0"/>
                </a:lnTo>
                <a:lnTo>
                  <a:pt x="0" y="27"/>
                </a:lnTo>
                <a:lnTo>
                  <a:pt x="5" y="36"/>
                </a:lnTo>
                <a:lnTo>
                  <a:pt x="50" y="9"/>
                </a:lnTo>
                <a:lnTo>
                  <a:pt x="48"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94" name="Freeform 322"/>
          <p:cNvSpPr>
            <a:spLocks/>
          </p:cNvSpPr>
          <p:nvPr/>
        </p:nvSpPr>
        <p:spPr bwMode="auto">
          <a:xfrm>
            <a:off x="2070100" y="1752600"/>
            <a:ext cx="87313" cy="55563"/>
          </a:xfrm>
          <a:custGeom>
            <a:avLst/>
            <a:gdLst/>
            <a:ahLst/>
            <a:cxnLst>
              <a:cxn ang="0">
                <a:pos x="54" y="26"/>
              </a:cxn>
              <a:cxn ang="0">
                <a:pos x="54" y="26"/>
              </a:cxn>
              <a:cxn ang="0">
                <a:pos x="3" y="0"/>
              </a:cxn>
              <a:cxn ang="0">
                <a:pos x="0" y="9"/>
              </a:cxn>
              <a:cxn ang="0">
                <a:pos x="50" y="34"/>
              </a:cxn>
              <a:cxn ang="0">
                <a:pos x="54" y="26"/>
              </a:cxn>
            </a:cxnLst>
            <a:rect l="0" t="0" r="r" b="b"/>
            <a:pathLst>
              <a:path w="55" h="35">
                <a:moveTo>
                  <a:pt x="54" y="26"/>
                </a:moveTo>
                <a:lnTo>
                  <a:pt x="54" y="26"/>
                </a:lnTo>
                <a:lnTo>
                  <a:pt x="3" y="0"/>
                </a:lnTo>
                <a:lnTo>
                  <a:pt x="0" y="9"/>
                </a:lnTo>
                <a:lnTo>
                  <a:pt x="50" y="34"/>
                </a:lnTo>
                <a:lnTo>
                  <a:pt x="54" y="2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95" name="Freeform 323"/>
          <p:cNvSpPr>
            <a:spLocks/>
          </p:cNvSpPr>
          <p:nvPr/>
        </p:nvSpPr>
        <p:spPr bwMode="auto">
          <a:xfrm>
            <a:off x="2157413" y="1800225"/>
            <a:ext cx="85725" cy="49213"/>
          </a:xfrm>
          <a:custGeom>
            <a:avLst/>
            <a:gdLst/>
            <a:ahLst/>
            <a:cxnLst>
              <a:cxn ang="0">
                <a:pos x="53" y="22"/>
              </a:cxn>
              <a:cxn ang="0">
                <a:pos x="53" y="22"/>
              </a:cxn>
              <a:cxn ang="0">
                <a:pos x="4" y="0"/>
              </a:cxn>
              <a:cxn ang="0">
                <a:pos x="0" y="8"/>
              </a:cxn>
              <a:cxn ang="0">
                <a:pos x="49" y="30"/>
              </a:cxn>
              <a:cxn ang="0">
                <a:pos x="53" y="22"/>
              </a:cxn>
            </a:cxnLst>
            <a:rect l="0" t="0" r="r" b="b"/>
            <a:pathLst>
              <a:path w="54" h="31">
                <a:moveTo>
                  <a:pt x="53" y="22"/>
                </a:moveTo>
                <a:lnTo>
                  <a:pt x="53" y="22"/>
                </a:lnTo>
                <a:lnTo>
                  <a:pt x="4" y="0"/>
                </a:lnTo>
                <a:lnTo>
                  <a:pt x="0" y="8"/>
                </a:lnTo>
                <a:lnTo>
                  <a:pt x="49" y="30"/>
                </a:lnTo>
                <a:lnTo>
                  <a:pt x="53" y="2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96" name="Freeform 324"/>
          <p:cNvSpPr>
            <a:spLocks/>
          </p:cNvSpPr>
          <p:nvPr/>
        </p:nvSpPr>
        <p:spPr bwMode="auto">
          <a:xfrm>
            <a:off x="2243138" y="1841500"/>
            <a:ext cx="85725" cy="50800"/>
          </a:xfrm>
          <a:custGeom>
            <a:avLst/>
            <a:gdLst/>
            <a:ahLst/>
            <a:cxnLst>
              <a:cxn ang="0">
                <a:pos x="53" y="21"/>
              </a:cxn>
              <a:cxn ang="0">
                <a:pos x="53" y="22"/>
              </a:cxn>
              <a:cxn ang="0">
                <a:pos x="4" y="0"/>
              </a:cxn>
              <a:cxn ang="0">
                <a:pos x="0" y="8"/>
              </a:cxn>
              <a:cxn ang="0">
                <a:pos x="50" y="30"/>
              </a:cxn>
              <a:cxn ang="0">
                <a:pos x="50" y="31"/>
              </a:cxn>
              <a:cxn ang="0">
                <a:pos x="50" y="30"/>
              </a:cxn>
              <a:cxn ang="0">
                <a:pos x="50" y="31"/>
              </a:cxn>
              <a:cxn ang="0">
                <a:pos x="53" y="21"/>
              </a:cxn>
            </a:cxnLst>
            <a:rect l="0" t="0" r="r" b="b"/>
            <a:pathLst>
              <a:path w="54" h="32">
                <a:moveTo>
                  <a:pt x="53" y="21"/>
                </a:moveTo>
                <a:lnTo>
                  <a:pt x="53" y="22"/>
                </a:lnTo>
                <a:lnTo>
                  <a:pt x="4" y="0"/>
                </a:lnTo>
                <a:lnTo>
                  <a:pt x="0" y="8"/>
                </a:lnTo>
                <a:lnTo>
                  <a:pt x="50" y="30"/>
                </a:lnTo>
                <a:lnTo>
                  <a:pt x="50" y="31"/>
                </a:lnTo>
                <a:lnTo>
                  <a:pt x="50" y="30"/>
                </a:lnTo>
                <a:lnTo>
                  <a:pt x="50" y="31"/>
                </a:lnTo>
                <a:lnTo>
                  <a:pt x="53" y="2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97" name="Freeform 325"/>
          <p:cNvSpPr>
            <a:spLocks/>
          </p:cNvSpPr>
          <p:nvPr/>
        </p:nvSpPr>
        <p:spPr bwMode="auto">
          <a:xfrm>
            <a:off x="2330450" y="1881188"/>
            <a:ext cx="84138" cy="41275"/>
          </a:xfrm>
          <a:custGeom>
            <a:avLst/>
            <a:gdLst/>
            <a:ahLst/>
            <a:cxnLst>
              <a:cxn ang="0">
                <a:pos x="52" y="15"/>
              </a:cxn>
              <a:cxn ang="0">
                <a:pos x="52" y="15"/>
              </a:cxn>
              <a:cxn ang="0">
                <a:pos x="3" y="0"/>
              </a:cxn>
              <a:cxn ang="0">
                <a:pos x="0" y="10"/>
              </a:cxn>
              <a:cxn ang="0">
                <a:pos x="49" y="25"/>
              </a:cxn>
              <a:cxn ang="0">
                <a:pos x="52" y="15"/>
              </a:cxn>
            </a:cxnLst>
            <a:rect l="0" t="0" r="r" b="b"/>
            <a:pathLst>
              <a:path w="53" h="26">
                <a:moveTo>
                  <a:pt x="52" y="15"/>
                </a:moveTo>
                <a:lnTo>
                  <a:pt x="52" y="15"/>
                </a:lnTo>
                <a:lnTo>
                  <a:pt x="3" y="0"/>
                </a:lnTo>
                <a:lnTo>
                  <a:pt x="0" y="10"/>
                </a:lnTo>
                <a:lnTo>
                  <a:pt x="49" y="25"/>
                </a:lnTo>
                <a:lnTo>
                  <a:pt x="52" y="1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98" name="Freeform 326"/>
          <p:cNvSpPr>
            <a:spLocks/>
          </p:cNvSpPr>
          <p:nvPr/>
        </p:nvSpPr>
        <p:spPr bwMode="auto">
          <a:xfrm>
            <a:off x="2416175" y="1911350"/>
            <a:ext cx="84138" cy="36513"/>
          </a:xfrm>
          <a:custGeom>
            <a:avLst/>
            <a:gdLst/>
            <a:ahLst/>
            <a:cxnLst>
              <a:cxn ang="0">
                <a:pos x="51" y="13"/>
              </a:cxn>
              <a:cxn ang="0">
                <a:pos x="52" y="13"/>
              </a:cxn>
              <a:cxn ang="0">
                <a:pos x="3" y="0"/>
              </a:cxn>
              <a:cxn ang="0">
                <a:pos x="0" y="9"/>
              </a:cxn>
              <a:cxn ang="0">
                <a:pos x="49" y="22"/>
              </a:cxn>
              <a:cxn ang="0">
                <a:pos x="50" y="22"/>
              </a:cxn>
              <a:cxn ang="0">
                <a:pos x="49" y="22"/>
              </a:cxn>
              <a:cxn ang="0">
                <a:pos x="50" y="22"/>
              </a:cxn>
              <a:cxn ang="0">
                <a:pos x="51" y="13"/>
              </a:cxn>
            </a:cxnLst>
            <a:rect l="0" t="0" r="r" b="b"/>
            <a:pathLst>
              <a:path w="53" h="23">
                <a:moveTo>
                  <a:pt x="51" y="13"/>
                </a:moveTo>
                <a:lnTo>
                  <a:pt x="52" y="13"/>
                </a:lnTo>
                <a:lnTo>
                  <a:pt x="3" y="0"/>
                </a:lnTo>
                <a:lnTo>
                  <a:pt x="0" y="9"/>
                </a:lnTo>
                <a:lnTo>
                  <a:pt x="49" y="22"/>
                </a:lnTo>
                <a:lnTo>
                  <a:pt x="50" y="22"/>
                </a:lnTo>
                <a:lnTo>
                  <a:pt x="49" y="22"/>
                </a:lnTo>
                <a:lnTo>
                  <a:pt x="50" y="22"/>
                </a:lnTo>
                <a:lnTo>
                  <a:pt x="51" y="1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399" name="Freeform 327"/>
          <p:cNvSpPr>
            <a:spLocks/>
          </p:cNvSpPr>
          <p:nvPr/>
        </p:nvSpPr>
        <p:spPr bwMode="auto">
          <a:xfrm>
            <a:off x="2503488" y="1936750"/>
            <a:ext cx="79375" cy="30163"/>
          </a:xfrm>
          <a:custGeom>
            <a:avLst/>
            <a:gdLst/>
            <a:ahLst/>
            <a:cxnLst>
              <a:cxn ang="0">
                <a:pos x="48" y="10"/>
              </a:cxn>
              <a:cxn ang="0">
                <a:pos x="49" y="10"/>
              </a:cxn>
              <a:cxn ang="0">
                <a:pos x="2" y="0"/>
              </a:cxn>
              <a:cxn ang="0">
                <a:pos x="0" y="9"/>
              </a:cxn>
              <a:cxn ang="0">
                <a:pos x="47" y="18"/>
              </a:cxn>
              <a:cxn ang="0">
                <a:pos x="48" y="10"/>
              </a:cxn>
            </a:cxnLst>
            <a:rect l="0" t="0" r="r" b="b"/>
            <a:pathLst>
              <a:path w="50" h="19">
                <a:moveTo>
                  <a:pt x="48" y="10"/>
                </a:moveTo>
                <a:lnTo>
                  <a:pt x="49" y="10"/>
                </a:lnTo>
                <a:lnTo>
                  <a:pt x="2" y="0"/>
                </a:lnTo>
                <a:lnTo>
                  <a:pt x="0" y="9"/>
                </a:lnTo>
                <a:lnTo>
                  <a:pt x="47" y="18"/>
                </a:lnTo>
                <a:lnTo>
                  <a:pt x="48" y="1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00" name="Freeform 328"/>
          <p:cNvSpPr>
            <a:spLocks/>
          </p:cNvSpPr>
          <p:nvPr/>
        </p:nvSpPr>
        <p:spPr bwMode="auto">
          <a:xfrm>
            <a:off x="2586038" y="1957388"/>
            <a:ext cx="80962" cy="26987"/>
          </a:xfrm>
          <a:custGeom>
            <a:avLst/>
            <a:gdLst/>
            <a:ahLst/>
            <a:cxnLst>
              <a:cxn ang="0">
                <a:pos x="50" y="6"/>
              </a:cxn>
              <a:cxn ang="0">
                <a:pos x="50" y="6"/>
              </a:cxn>
              <a:cxn ang="0">
                <a:pos x="1" y="0"/>
              </a:cxn>
              <a:cxn ang="0">
                <a:pos x="0" y="9"/>
              </a:cxn>
              <a:cxn ang="0">
                <a:pos x="49" y="16"/>
              </a:cxn>
              <a:cxn ang="0">
                <a:pos x="50" y="6"/>
              </a:cxn>
            </a:cxnLst>
            <a:rect l="0" t="0" r="r" b="b"/>
            <a:pathLst>
              <a:path w="51" h="17">
                <a:moveTo>
                  <a:pt x="50" y="6"/>
                </a:moveTo>
                <a:lnTo>
                  <a:pt x="50" y="6"/>
                </a:lnTo>
                <a:lnTo>
                  <a:pt x="1" y="0"/>
                </a:lnTo>
                <a:lnTo>
                  <a:pt x="0" y="9"/>
                </a:lnTo>
                <a:lnTo>
                  <a:pt x="49" y="16"/>
                </a:lnTo>
                <a:lnTo>
                  <a:pt x="5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01" name="Freeform 329"/>
          <p:cNvSpPr>
            <a:spLocks/>
          </p:cNvSpPr>
          <p:nvPr/>
        </p:nvSpPr>
        <p:spPr bwMode="auto">
          <a:xfrm>
            <a:off x="2673350" y="1968500"/>
            <a:ext cx="76200" cy="26988"/>
          </a:xfrm>
          <a:custGeom>
            <a:avLst/>
            <a:gdLst/>
            <a:ahLst/>
            <a:cxnLst>
              <a:cxn ang="0">
                <a:pos x="47" y="5"/>
              </a:cxn>
              <a:cxn ang="0">
                <a:pos x="47" y="5"/>
              </a:cxn>
              <a:cxn ang="0">
                <a:pos x="1" y="0"/>
              </a:cxn>
              <a:cxn ang="0">
                <a:pos x="0" y="9"/>
              </a:cxn>
              <a:cxn ang="0">
                <a:pos x="46" y="16"/>
              </a:cxn>
              <a:cxn ang="0">
                <a:pos x="47" y="16"/>
              </a:cxn>
              <a:cxn ang="0">
                <a:pos x="46" y="16"/>
              </a:cxn>
              <a:cxn ang="0">
                <a:pos x="47" y="16"/>
              </a:cxn>
              <a:cxn ang="0">
                <a:pos x="47" y="5"/>
              </a:cxn>
            </a:cxnLst>
            <a:rect l="0" t="0" r="r" b="b"/>
            <a:pathLst>
              <a:path w="48" h="17">
                <a:moveTo>
                  <a:pt x="47" y="5"/>
                </a:moveTo>
                <a:lnTo>
                  <a:pt x="47" y="5"/>
                </a:lnTo>
                <a:lnTo>
                  <a:pt x="1" y="0"/>
                </a:lnTo>
                <a:lnTo>
                  <a:pt x="0" y="9"/>
                </a:lnTo>
                <a:lnTo>
                  <a:pt x="46" y="16"/>
                </a:lnTo>
                <a:lnTo>
                  <a:pt x="47" y="16"/>
                </a:lnTo>
                <a:lnTo>
                  <a:pt x="46" y="16"/>
                </a:lnTo>
                <a:lnTo>
                  <a:pt x="47" y="16"/>
                </a:lnTo>
                <a:lnTo>
                  <a:pt x="47"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02" name="Freeform 330"/>
          <p:cNvSpPr>
            <a:spLocks/>
          </p:cNvSpPr>
          <p:nvPr/>
        </p:nvSpPr>
        <p:spPr bwMode="auto">
          <a:xfrm>
            <a:off x="2755900" y="1978025"/>
            <a:ext cx="79375" cy="26988"/>
          </a:xfrm>
          <a:custGeom>
            <a:avLst/>
            <a:gdLst/>
            <a:ahLst/>
            <a:cxnLst>
              <a:cxn ang="0">
                <a:pos x="49" y="0"/>
              </a:cxn>
              <a:cxn ang="0">
                <a:pos x="49" y="0"/>
              </a:cxn>
              <a:cxn ang="0">
                <a:pos x="0" y="0"/>
              </a:cxn>
              <a:cxn ang="0">
                <a:pos x="0" y="16"/>
              </a:cxn>
              <a:cxn ang="0">
                <a:pos x="49" y="16"/>
              </a:cxn>
              <a:cxn ang="0">
                <a:pos x="49" y="0"/>
              </a:cxn>
            </a:cxnLst>
            <a:rect l="0" t="0" r="r" b="b"/>
            <a:pathLst>
              <a:path w="50" h="17">
                <a:moveTo>
                  <a:pt x="49" y="0"/>
                </a:moveTo>
                <a:lnTo>
                  <a:pt x="49" y="0"/>
                </a:lnTo>
                <a:lnTo>
                  <a:pt x="0" y="0"/>
                </a:lnTo>
                <a:lnTo>
                  <a:pt x="0" y="16"/>
                </a:lnTo>
                <a:lnTo>
                  <a:pt x="49" y="16"/>
                </a:lnTo>
                <a:lnTo>
                  <a:pt x="4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03" name="Freeform 331"/>
          <p:cNvSpPr>
            <a:spLocks/>
          </p:cNvSpPr>
          <p:nvPr/>
        </p:nvSpPr>
        <p:spPr bwMode="auto">
          <a:xfrm>
            <a:off x="2841625" y="1974850"/>
            <a:ext cx="76200" cy="26988"/>
          </a:xfrm>
          <a:custGeom>
            <a:avLst/>
            <a:gdLst/>
            <a:ahLst/>
            <a:cxnLst>
              <a:cxn ang="0">
                <a:pos x="46" y="0"/>
              </a:cxn>
              <a:cxn ang="0">
                <a:pos x="46" y="0"/>
              </a:cxn>
              <a:cxn ang="0">
                <a:pos x="0" y="2"/>
              </a:cxn>
              <a:cxn ang="0">
                <a:pos x="0" y="16"/>
              </a:cxn>
              <a:cxn ang="0">
                <a:pos x="46" y="12"/>
              </a:cxn>
              <a:cxn ang="0">
                <a:pos x="47" y="12"/>
              </a:cxn>
              <a:cxn ang="0">
                <a:pos x="46" y="12"/>
              </a:cxn>
              <a:cxn ang="0">
                <a:pos x="47" y="12"/>
              </a:cxn>
              <a:cxn ang="0">
                <a:pos x="46" y="0"/>
              </a:cxn>
            </a:cxnLst>
            <a:rect l="0" t="0" r="r" b="b"/>
            <a:pathLst>
              <a:path w="48" h="17">
                <a:moveTo>
                  <a:pt x="46" y="0"/>
                </a:moveTo>
                <a:lnTo>
                  <a:pt x="46" y="0"/>
                </a:lnTo>
                <a:lnTo>
                  <a:pt x="0" y="2"/>
                </a:lnTo>
                <a:lnTo>
                  <a:pt x="0" y="16"/>
                </a:lnTo>
                <a:lnTo>
                  <a:pt x="46" y="12"/>
                </a:lnTo>
                <a:lnTo>
                  <a:pt x="47" y="12"/>
                </a:lnTo>
                <a:lnTo>
                  <a:pt x="46" y="12"/>
                </a:lnTo>
                <a:lnTo>
                  <a:pt x="47" y="12"/>
                </a:lnTo>
                <a:lnTo>
                  <a:pt x="4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04" name="Freeform 332"/>
          <p:cNvSpPr>
            <a:spLocks/>
          </p:cNvSpPr>
          <p:nvPr/>
        </p:nvSpPr>
        <p:spPr bwMode="auto">
          <a:xfrm>
            <a:off x="2924175" y="1965325"/>
            <a:ext cx="79375" cy="26988"/>
          </a:xfrm>
          <a:custGeom>
            <a:avLst/>
            <a:gdLst/>
            <a:ahLst/>
            <a:cxnLst>
              <a:cxn ang="0">
                <a:pos x="47" y="0"/>
              </a:cxn>
              <a:cxn ang="0">
                <a:pos x="47" y="0"/>
              </a:cxn>
              <a:cxn ang="0">
                <a:pos x="0" y="5"/>
              </a:cxn>
              <a:cxn ang="0">
                <a:pos x="1" y="16"/>
              </a:cxn>
              <a:cxn ang="0">
                <a:pos x="49" y="11"/>
              </a:cxn>
              <a:cxn ang="0">
                <a:pos x="47" y="0"/>
              </a:cxn>
            </a:cxnLst>
            <a:rect l="0" t="0" r="r" b="b"/>
            <a:pathLst>
              <a:path w="50" h="17">
                <a:moveTo>
                  <a:pt x="47" y="0"/>
                </a:moveTo>
                <a:lnTo>
                  <a:pt x="47" y="0"/>
                </a:lnTo>
                <a:lnTo>
                  <a:pt x="0" y="5"/>
                </a:lnTo>
                <a:lnTo>
                  <a:pt x="1" y="16"/>
                </a:lnTo>
                <a:lnTo>
                  <a:pt x="49" y="11"/>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05" name="Freeform 333"/>
          <p:cNvSpPr>
            <a:spLocks/>
          </p:cNvSpPr>
          <p:nvPr/>
        </p:nvSpPr>
        <p:spPr bwMode="auto">
          <a:xfrm>
            <a:off x="3006725" y="1949450"/>
            <a:ext cx="77788" cy="26988"/>
          </a:xfrm>
          <a:custGeom>
            <a:avLst/>
            <a:gdLst/>
            <a:ahLst/>
            <a:cxnLst>
              <a:cxn ang="0">
                <a:pos x="46" y="0"/>
              </a:cxn>
              <a:cxn ang="0">
                <a:pos x="46" y="0"/>
              </a:cxn>
              <a:cxn ang="0">
                <a:pos x="0" y="7"/>
              </a:cxn>
              <a:cxn ang="0">
                <a:pos x="2" y="16"/>
              </a:cxn>
              <a:cxn ang="0">
                <a:pos x="48" y="9"/>
              </a:cxn>
              <a:cxn ang="0">
                <a:pos x="46" y="0"/>
              </a:cxn>
            </a:cxnLst>
            <a:rect l="0" t="0" r="r" b="b"/>
            <a:pathLst>
              <a:path w="49" h="17">
                <a:moveTo>
                  <a:pt x="46" y="0"/>
                </a:moveTo>
                <a:lnTo>
                  <a:pt x="46" y="0"/>
                </a:lnTo>
                <a:lnTo>
                  <a:pt x="0" y="7"/>
                </a:lnTo>
                <a:lnTo>
                  <a:pt x="2" y="16"/>
                </a:lnTo>
                <a:lnTo>
                  <a:pt x="48" y="9"/>
                </a:lnTo>
                <a:lnTo>
                  <a:pt x="4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06" name="Freeform 334"/>
          <p:cNvSpPr>
            <a:spLocks/>
          </p:cNvSpPr>
          <p:nvPr/>
        </p:nvSpPr>
        <p:spPr bwMode="auto">
          <a:xfrm>
            <a:off x="3087688" y="1930400"/>
            <a:ext cx="82550" cy="30163"/>
          </a:xfrm>
          <a:custGeom>
            <a:avLst/>
            <a:gdLst/>
            <a:ahLst/>
            <a:cxnLst>
              <a:cxn ang="0">
                <a:pos x="48" y="1"/>
              </a:cxn>
              <a:cxn ang="0">
                <a:pos x="49" y="0"/>
              </a:cxn>
              <a:cxn ang="0">
                <a:pos x="0" y="9"/>
              </a:cxn>
              <a:cxn ang="0">
                <a:pos x="2" y="18"/>
              </a:cxn>
              <a:cxn ang="0">
                <a:pos x="50" y="9"/>
              </a:cxn>
              <a:cxn ang="0">
                <a:pos x="51" y="8"/>
              </a:cxn>
              <a:cxn ang="0">
                <a:pos x="50" y="9"/>
              </a:cxn>
              <a:cxn ang="0">
                <a:pos x="51" y="9"/>
              </a:cxn>
              <a:cxn ang="0">
                <a:pos x="51" y="8"/>
              </a:cxn>
              <a:cxn ang="0">
                <a:pos x="48" y="1"/>
              </a:cxn>
            </a:cxnLst>
            <a:rect l="0" t="0" r="r" b="b"/>
            <a:pathLst>
              <a:path w="52" h="19">
                <a:moveTo>
                  <a:pt x="48" y="1"/>
                </a:moveTo>
                <a:lnTo>
                  <a:pt x="49" y="0"/>
                </a:lnTo>
                <a:lnTo>
                  <a:pt x="0" y="9"/>
                </a:lnTo>
                <a:lnTo>
                  <a:pt x="2" y="18"/>
                </a:lnTo>
                <a:lnTo>
                  <a:pt x="50" y="9"/>
                </a:lnTo>
                <a:lnTo>
                  <a:pt x="51" y="8"/>
                </a:lnTo>
                <a:lnTo>
                  <a:pt x="50" y="9"/>
                </a:lnTo>
                <a:lnTo>
                  <a:pt x="51" y="9"/>
                </a:lnTo>
                <a:lnTo>
                  <a:pt x="51" y="8"/>
                </a:lnTo>
                <a:lnTo>
                  <a:pt x="48"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07" name="Freeform 335"/>
          <p:cNvSpPr>
            <a:spLocks/>
          </p:cNvSpPr>
          <p:nvPr/>
        </p:nvSpPr>
        <p:spPr bwMode="auto">
          <a:xfrm>
            <a:off x="3170238" y="1901825"/>
            <a:ext cx="79375" cy="38100"/>
          </a:xfrm>
          <a:custGeom>
            <a:avLst/>
            <a:gdLst/>
            <a:ahLst/>
            <a:cxnLst>
              <a:cxn ang="0">
                <a:pos x="47" y="0"/>
              </a:cxn>
              <a:cxn ang="0">
                <a:pos x="47" y="0"/>
              </a:cxn>
              <a:cxn ang="0">
                <a:pos x="0" y="15"/>
              </a:cxn>
              <a:cxn ang="0">
                <a:pos x="3" y="23"/>
              </a:cxn>
              <a:cxn ang="0">
                <a:pos x="49" y="9"/>
              </a:cxn>
              <a:cxn ang="0">
                <a:pos x="47" y="0"/>
              </a:cxn>
            </a:cxnLst>
            <a:rect l="0" t="0" r="r" b="b"/>
            <a:pathLst>
              <a:path w="50" h="24">
                <a:moveTo>
                  <a:pt x="47" y="0"/>
                </a:moveTo>
                <a:lnTo>
                  <a:pt x="47" y="0"/>
                </a:lnTo>
                <a:lnTo>
                  <a:pt x="0" y="15"/>
                </a:lnTo>
                <a:lnTo>
                  <a:pt x="3" y="23"/>
                </a:lnTo>
                <a:lnTo>
                  <a:pt x="49" y="9"/>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08" name="Freeform 336"/>
          <p:cNvSpPr>
            <a:spLocks/>
          </p:cNvSpPr>
          <p:nvPr/>
        </p:nvSpPr>
        <p:spPr bwMode="auto">
          <a:xfrm>
            <a:off x="3252788" y="1871663"/>
            <a:ext cx="82550" cy="39687"/>
          </a:xfrm>
          <a:custGeom>
            <a:avLst/>
            <a:gdLst/>
            <a:ahLst/>
            <a:cxnLst>
              <a:cxn ang="0">
                <a:pos x="48" y="0"/>
              </a:cxn>
              <a:cxn ang="0">
                <a:pos x="48" y="0"/>
              </a:cxn>
              <a:cxn ang="0">
                <a:pos x="0" y="15"/>
              </a:cxn>
              <a:cxn ang="0">
                <a:pos x="2" y="24"/>
              </a:cxn>
              <a:cxn ang="0">
                <a:pos x="51" y="8"/>
              </a:cxn>
              <a:cxn ang="0">
                <a:pos x="48" y="0"/>
              </a:cxn>
            </a:cxnLst>
            <a:rect l="0" t="0" r="r" b="b"/>
            <a:pathLst>
              <a:path w="52" h="25">
                <a:moveTo>
                  <a:pt x="48" y="0"/>
                </a:moveTo>
                <a:lnTo>
                  <a:pt x="48" y="0"/>
                </a:lnTo>
                <a:lnTo>
                  <a:pt x="0" y="15"/>
                </a:lnTo>
                <a:lnTo>
                  <a:pt x="2" y="24"/>
                </a:lnTo>
                <a:lnTo>
                  <a:pt x="51" y="8"/>
                </a:lnTo>
                <a:lnTo>
                  <a:pt x="4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09" name="Freeform 337"/>
          <p:cNvSpPr>
            <a:spLocks/>
          </p:cNvSpPr>
          <p:nvPr/>
        </p:nvSpPr>
        <p:spPr bwMode="auto">
          <a:xfrm>
            <a:off x="3335338" y="1830388"/>
            <a:ext cx="80962" cy="49212"/>
          </a:xfrm>
          <a:custGeom>
            <a:avLst/>
            <a:gdLst/>
            <a:ahLst/>
            <a:cxnLst>
              <a:cxn ang="0">
                <a:pos x="46" y="0"/>
              </a:cxn>
              <a:cxn ang="0">
                <a:pos x="46" y="0"/>
              </a:cxn>
              <a:cxn ang="0">
                <a:pos x="0" y="22"/>
              </a:cxn>
              <a:cxn ang="0">
                <a:pos x="3" y="30"/>
              </a:cxn>
              <a:cxn ang="0">
                <a:pos x="50" y="8"/>
              </a:cxn>
              <a:cxn ang="0">
                <a:pos x="46" y="0"/>
              </a:cxn>
            </a:cxnLst>
            <a:rect l="0" t="0" r="r" b="b"/>
            <a:pathLst>
              <a:path w="51" h="31">
                <a:moveTo>
                  <a:pt x="46" y="0"/>
                </a:moveTo>
                <a:lnTo>
                  <a:pt x="46" y="0"/>
                </a:lnTo>
                <a:lnTo>
                  <a:pt x="0" y="22"/>
                </a:lnTo>
                <a:lnTo>
                  <a:pt x="3" y="30"/>
                </a:lnTo>
                <a:lnTo>
                  <a:pt x="50" y="8"/>
                </a:lnTo>
                <a:lnTo>
                  <a:pt x="4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10" name="Freeform 338"/>
          <p:cNvSpPr>
            <a:spLocks/>
          </p:cNvSpPr>
          <p:nvPr/>
        </p:nvSpPr>
        <p:spPr bwMode="auto">
          <a:xfrm>
            <a:off x="3416300" y="1782763"/>
            <a:ext cx="79375" cy="55562"/>
          </a:xfrm>
          <a:custGeom>
            <a:avLst/>
            <a:gdLst/>
            <a:ahLst/>
            <a:cxnLst>
              <a:cxn ang="0">
                <a:pos x="44" y="0"/>
              </a:cxn>
              <a:cxn ang="0">
                <a:pos x="44" y="0"/>
              </a:cxn>
              <a:cxn ang="0">
                <a:pos x="0" y="26"/>
              </a:cxn>
              <a:cxn ang="0">
                <a:pos x="4" y="34"/>
              </a:cxn>
              <a:cxn ang="0">
                <a:pos x="49" y="9"/>
              </a:cxn>
              <a:cxn ang="0">
                <a:pos x="44" y="0"/>
              </a:cxn>
            </a:cxnLst>
            <a:rect l="0" t="0" r="r" b="b"/>
            <a:pathLst>
              <a:path w="50" h="35">
                <a:moveTo>
                  <a:pt x="44" y="0"/>
                </a:moveTo>
                <a:lnTo>
                  <a:pt x="44" y="0"/>
                </a:lnTo>
                <a:lnTo>
                  <a:pt x="0" y="26"/>
                </a:lnTo>
                <a:lnTo>
                  <a:pt x="4" y="34"/>
                </a:lnTo>
                <a:lnTo>
                  <a:pt x="49" y="9"/>
                </a:lnTo>
                <a:lnTo>
                  <a:pt x="4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11" name="Freeform 339"/>
          <p:cNvSpPr>
            <a:spLocks/>
          </p:cNvSpPr>
          <p:nvPr/>
        </p:nvSpPr>
        <p:spPr bwMode="auto">
          <a:xfrm>
            <a:off x="3494088" y="1733550"/>
            <a:ext cx="82550" cy="58738"/>
          </a:xfrm>
          <a:custGeom>
            <a:avLst/>
            <a:gdLst/>
            <a:ahLst/>
            <a:cxnLst>
              <a:cxn ang="0">
                <a:pos x="49" y="4"/>
              </a:cxn>
              <a:cxn ang="0">
                <a:pos x="46" y="0"/>
              </a:cxn>
              <a:cxn ang="0">
                <a:pos x="0" y="27"/>
              </a:cxn>
              <a:cxn ang="0">
                <a:pos x="5" y="36"/>
              </a:cxn>
              <a:cxn ang="0">
                <a:pos x="51" y="9"/>
              </a:cxn>
              <a:cxn ang="0">
                <a:pos x="49" y="4"/>
              </a:cxn>
            </a:cxnLst>
            <a:rect l="0" t="0" r="r" b="b"/>
            <a:pathLst>
              <a:path w="52" h="37">
                <a:moveTo>
                  <a:pt x="49" y="4"/>
                </a:moveTo>
                <a:lnTo>
                  <a:pt x="46" y="0"/>
                </a:lnTo>
                <a:lnTo>
                  <a:pt x="0" y="27"/>
                </a:lnTo>
                <a:lnTo>
                  <a:pt x="5" y="36"/>
                </a:lnTo>
                <a:lnTo>
                  <a:pt x="51" y="9"/>
                </a:lnTo>
                <a:lnTo>
                  <a:pt x="49"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12" name="Freeform 340"/>
          <p:cNvSpPr>
            <a:spLocks/>
          </p:cNvSpPr>
          <p:nvPr/>
        </p:nvSpPr>
        <p:spPr bwMode="auto">
          <a:xfrm>
            <a:off x="5110163" y="2057400"/>
            <a:ext cx="166687" cy="77788"/>
          </a:xfrm>
          <a:custGeom>
            <a:avLst/>
            <a:gdLst/>
            <a:ahLst/>
            <a:cxnLst>
              <a:cxn ang="0">
                <a:pos x="104" y="38"/>
              </a:cxn>
              <a:cxn ang="0">
                <a:pos x="104" y="38"/>
              </a:cxn>
              <a:cxn ang="0">
                <a:pos x="3" y="0"/>
              </a:cxn>
              <a:cxn ang="0">
                <a:pos x="0" y="9"/>
              </a:cxn>
              <a:cxn ang="0">
                <a:pos x="101" y="48"/>
              </a:cxn>
              <a:cxn ang="0">
                <a:pos x="104" y="38"/>
              </a:cxn>
            </a:cxnLst>
            <a:rect l="0" t="0" r="r" b="b"/>
            <a:pathLst>
              <a:path w="105" h="49">
                <a:moveTo>
                  <a:pt x="104" y="38"/>
                </a:moveTo>
                <a:lnTo>
                  <a:pt x="104" y="38"/>
                </a:lnTo>
                <a:lnTo>
                  <a:pt x="3" y="0"/>
                </a:lnTo>
                <a:lnTo>
                  <a:pt x="0" y="9"/>
                </a:lnTo>
                <a:lnTo>
                  <a:pt x="101" y="48"/>
                </a:lnTo>
                <a:lnTo>
                  <a:pt x="104" y="3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13" name="Freeform 341"/>
          <p:cNvSpPr>
            <a:spLocks/>
          </p:cNvSpPr>
          <p:nvPr/>
        </p:nvSpPr>
        <p:spPr bwMode="auto">
          <a:xfrm>
            <a:off x="5278438" y="2125663"/>
            <a:ext cx="168275" cy="68262"/>
          </a:xfrm>
          <a:custGeom>
            <a:avLst/>
            <a:gdLst/>
            <a:ahLst/>
            <a:cxnLst>
              <a:cxn ang="0">
                <a:pos x="104" y="32"/>
              </a:cxn>
              <a:cxn ang="0">
                <a:pos x="105" y="32"/>
              </a:cxn>
              <a:cxn ang="0">
                <a:pos x="3" y="0"/>
              </a:cxn>
              <a:cxn ang="0">
                <a:pos x="0" y="10"/>
              </a:cxn>
              <a:cxn ang="0">
                <a:pos x="102" y="42"/>
              </a:cxn>
              <a:cxn ang="0">
                <a:pos x="104" y="32"/>
              </a:cxn>
            </a:cxnLst>
            <a:rect l="0" t="0" r="r" b="b"/>
            <a:pathLst>
              <a:path w="106" h="43">
                <a:moveTo>
                  <a:pt x="104" y="32"/>
                </a:moveTo>
                <a:lnTo>
                  <a:pt x="105" y="32"/>
                </a:lnTo>
                <a:lnTo>
                  <a:pt x="3" y="0"/>
                </a:lnTo>
                <a:lnTo>
                  <a:pt x="0" y="10"/>
                </a:lnTo>
                <a:lnTo>
                  <a:pt x="102" y="42"/>
                </a:lnTo>
                <a:lnTo>
                  <a:pt x="104" y="3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14" name="Freeform 342"/>
          <p:cNvSpPr>
            <a:spLocks/>
          </p:cNvSpPr>
          <p:nvPr/>
        </p:nvSpPr>
        <p:spPr bwMode="auto">
          <a:xfrm>
            <a:off x="5449888" y="2182813"/>
            <a:ext cx="165100" cy="58737"/>
          </a:xfrm>
          <a:custGeom>
            <a:avLst/>
            <a:gdLst/>
            <a:ahLst/>
            <a:cxnLst>
              <a:cxn ang="0">
                <a:pos x="103" y="27"/>
              </a:cxn>
              <a:cxn ang="0">
                <a:pos x="103" y="27"/>
              </a:cxn>
              <a:cxn ang="0">
                <a:pos x="2" y="0"/>
              </a:cxn>
              <a:cxn ang="0">
                <a:pos x="0" y="10"/>
              </a:cxn>
              <a:cxn ang="0">
                <a:pos x="101" y="36"/>
              </a:cxn>
              <a:cxn ang="0">
                <a:pos x="103" y="27"/>
              </a:cxn>
            </a:cxnLst>
            <a:rect l="0" t="0" r="r" b="b"/>
            <a:pathLst>
              <a:path w="104" h="37">
                <a:moveTo>
                  <a:pt x="103" y="27"/>
                </a:moveTo>
                <a:lnTo>
                  <a:pt x="103" y="27"/>
                </a:lnTo>
                <a:lnTo>
                  <a:pt x="2" y="0"/>
                </a:lnTo>
                <a:lnTo>
                  <a:pt x="0" y="10"/>
                </a:lnTo>
                <a:lnTo>
                  <a:pt x="101" y="36"/>
                </a:lnTo>
                <a:lnTo>
                  <a:pt x="103" y="2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15" name="Freeform 343"/>
          <p:cNvSpPr>
            <a:spLocks/>
          </p:cNvSpPr>
          <p:nvPr/>
        </p:nvSpPr>
        <p:spPr bwMode="auto">
          <a:xfrm>
            <a:off x="5619750" y="2232025"/>
            <a:ext cx="163513" cy="42863"/>
          </a:xfrm>
          <a:custGeom>
            <a:avLst/>
            <a:gdLst/>
            <a:ahLst/>
            <a:cxnLst>
              <a:cxn ang="0">
                <a:pos x="102" y="17"/>
              </a:cxn>
              <a:cxn ang="0">
                <a:pos x="102" y="17"/>
              </a:cxn>
              <a:cxn ang="0">
                <a:pos x="2" y="0"/>
              </a:cxn>
              <a:cxn ang="0">
                <a:pos x="0" y="9"/>
              </a:cxn>
              <a:cxn ang="0">
                <a:pos x="100" y="26"/>
              </a:cxn>
              <a:cxn ang="0">
                <a:pos x="101" y="26"/>
              </a:cxn>
              <a:cxn ang="0">
                <a:pos x="100" y="26"/>
              </a:cxn>
              <a:cxn ang="0">
                <a:pos x="101" y="26"/>
              </a:cxn>
              <a:cxn ang="0">
                <a:pos x="102" y="17"/>
              </a:cxn>
            </a:cxnLst>
            <a:rect l="0" t="0" r="r" b="b"/>
            <a:pathLst>
              <a:path w="103" h="27">
                <a:moveTo>
                  <a:pt x="102" y="17"/>
                </a:moveTo>
                <a:lnTo>
                  <a:pt x="102" y="17"/>
                </a:lnTo>
                <a:lnTo>
                  <a:pt x="2" y="0"/>
                </a:lnTo>
                <a:lnTo>
                  <a:pt x="0" y="9"/>
                </a:lnTo>
                <a:lnTo>
                  <a:pt x="100" y="26"/>
                </a:lnTo>
                <a:lnTo>
                  <a:pt x="101" y="26"/>
                </a:lnTo>
                <a:lnTo>
                  <a:pt x="100" y="26"/>
                </a:lnTo>
                <a:lnTo>
                  <a:pt x="101" y="26"/>
                </a:lnTo>
                <a:lnTo>
                  <a:pt x="102" y="1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16" name="Freeform 344"/>
          <p:cNvSpPr>
            <a:spLocks/>
          </p:cNvSpPr>
          <p:nvPr/>
        </p:nvSpPr>
        <p:spPr bwMode="auto">
          <a:xfrm>
            <a:off x="5788025" y="2265363"/>
            <a:ext cx="160338" cy="36512"/>
          </a:xfrm>
          <a:custGeom>
            <a:avLst/>
            <a:gdLst/>
            <a:ahLst/>
            <a:cxnLst>
              <a:cxn ang="0">
                <a:pos x="100" y="13"/>
              </a:cxn>
              <a:cxn ang="0">
                <a:pos x="100" y="13"/>
              </a:cxn>
              <a:cxn ang="0">
                <a:pos x="1" y="0"/>
              </a:cxn>
              <a:cxn ang="0">
                <a:pos x="0" y="9"/>
              </a:cxn>
              <a:cxn ang="0">
                <a:pos x="99" y="22"/>
              </a:cxn>
              <a:cxn ang="0">
                <a:pos x="100" y="13"/>
              </a:cxn>
            </a:cxnLst>
            <a:rect l="0" t="0" r="r" b="b"/>
            <a:pathLst>
              <a:path w="101" h="23">
                <a:moveTo>
                  <a:pt x="100" y="13"/>
                </a:moveTo>
                <a:lnTo>
                  <a:pt x="100" y="13"/>
                </a:lnTo>
                <a:lnTo>
                  <a:pt x="1" y="0"/>
                </a:lnTo>
                <a:lnTo>
                  <a:pt x="0" y="9"/>
                </a:lnTo>
                <a:lnTo>
                  <a:pt x="99" y="22"/>
                </a:lnTo>
                <a:lnTo>
                  <a:pt x="100" y="1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17" name="Freeform 345"/>
          <p:cNvSpPr>
            <a:spLocks/>
          </p:cNvSpPr>
          <p:nvPr/>
        </p:nvSpPr>
        <p:spPr bwMode="auto">
          <a:xfrm>
            <a:off x="5953125" y="2292350"/>
            <a:ext cx="165100" cy="26988"/>
          </a:xfrm>
          <a:custGeom>
            <a:avLst/>
            <a:gdLst/>
            <a:ahLst/>
            <a:cxnLst>
              <a:cxn ang="0">
                <a:pos x="102" y="7"/>
              </a:cxn>
              <a:cxn ang="0">
                <a:pos x="103" y="7"/>
              </a:cxn>
              <a:cxn ang="0">
                <a:pos x="1" y="0"/>
              </a:cxn>
              <a:cxn ang="0">
                <a:pos x="0" y="8"/>
              </a:cxn>
              <a:cxn ang="0">
                <a:pos x="102" y="16"/>
              </a:cxn>
              <a:cxn ang="0">
                <a:pos x="102" y="7"/>
              </a:cxn>
            </a:cxnLst>
            <a:rect l="0" t="0" r="r" b="b"/>
            <a:pathLst>
              <a:path w="104" h="17">
                <a:moveTo>
                  <a:pt x="102" y="7"/>
                </a:moveTo>
                <a:lnTo>
                  <a:pt x="103" y="7"/>
                </a:lnTo>
                <a:lnTo>
                  <a:pt x="1" y="0"/>
                </a:lnTo>
                <a:lnTo>
                  <a:pt x="0" y="8"/>
                </a:lnTo>
                <a:lnTo>
                  <a:pt x="102" y="16"/>
                </a:lnTo>
                <a:lnTo>
                  <a:pt x="102"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18" name="Freeform 346"/>
          <p:cNvSpPr>
            <a:spLocks/>
          </p:cNvSpPr>
          <p:nvPr/>
        </p:nvSpPr>
        <p:spPr bwMode="auto">
          <a:xfrm>
            <a:off x="6124575" y="2308225"/>
            <a:ext cx="158750" cy="26988"/>
          </a:xfrm>
          <a:custGeom>
            <a:avLst/>
            <a:gdLst/>
            <a:ahLst/>
            <a:cxnLst>
              <a:cxn ang="0">
                <a:pos x="99" y="2"/>
              </a:cxn>
              <a:cxn ang="0">
                <a:pos x="99" y="2"/>
              </a:cxn>
              <a:cxn ang="0">
                <a:pos x="0" y="0"/>
              </a:cxn>
              <a:cxn ang="0">
                <a:pos x="0" y="13"/>
              </a:cxn>
              <a:cxn ang="0">
                <a:pos x="99" y="16"/>
              </a:cxn>
              <a:cxn ang="0">
                <a:pos x="99" y="2"/>
              </a:cxn>
            </a:cxnLst>
            <a:rect l="0" t="0" r="r" b="b"/>
            <a:pathLst>
              <a:path w="100" h="17">
                <a:moveTo>
                  <a:pt x="99" y="2"/>
                </a:moveTo>
                <a:lnTo>
                  <a:pt x="99" y="2"/>
                </a:lnTo>
                <a:lnTo>
                  <a:pt x="0" y="0"/>
                </a:lnTo>
                <a:lnTo>
                  <a:pt x="0" y="13"/>
                </a:lnTo>
                <a:lnTo>
                  <a:pt x="99" y="16"/>
                </a:lnTo>
                <a:lnTo>
                  <a:pt x="99"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19" name="Freeform 347"/>
          <p:cNvSpPr>
            <a:spLocks/>
          </p:cNvSpPr>
          <p:nvPr/>
        </p:nvSpPr>
        <p:spPr bwMode="auto">
          <a:xfrm>
            <a:off x="6291263" y="2301875"/>
            <a:ext cx="158750" cy="26988"/>
          </a:xfrm>
          <a:custGeom>
            <a:avLst/>
            <a:gdLst/>
            <a:ahLst/>
            <a:cxnLst>
              <a:cxn ang="0">
                <a:pos x="98" y="0"/>
              </a:cxn>
              <a:cxn ang="0">
                <a:pos x="99" y="0"/>
              </a:cxn>
              <a:cxn ang="0">
                <a:pos x="0" y="5"/>
              </a:cxn>
              <a:cxn ang="0">
                <a:pos x="0" y="16"/>
              </a:cxn>
              <a:cxn ang="0">
                <a:pos x="99" y="10"/>
              </a:cxn>
              <a:cxn ang="0">
                <a:pos x="98" y="0"/>
              </a:cxn>
            </a:cxnLst>
            <a:rect l="0" t="0" r="r" b="b"/>
            <a:pathLst>
              <a:path w="100" h="17">
                <a:moveTo>
                  <a:pt x="98" y="0"/>
                </a:moveTo>
                <a:lnTo>
                  <a:pt x="99" y="0"/>
                </a:lnTo>
                <a:lnTo>
                  <a:pt x="0" y="5"/>
                </a:lnTo>
                <a:lnTo>
                  <a:pt x="0" y="16"/>
                </a:lnTo>
                <a:lnTo>
                  <a:pt x="99" y="10"/>
                </a:lnTo>
                <a:lnTo>
                  <a:pt x="9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20" name="Freeform 348"/>
          <p:cNvSpPr>
            <a:spLocks/>
          </p:cNvSpPr>
          <p:nvPr/>
        </p:nvSpPr>
        <p:spPr bwMode="auto">
          <a:xfrm>
            <a:off x="6456363" y="2282825"/>
            <a:ext cx="158750" cy="28575"/>
          </a:xfrm>
          <a:custGeom>
            <a:avLst/>
            <a:gdLst/>
            <a:ahLst/>
            <a:cxnLst>
              <a:cxn ang="0">
                <a:pos x="98" y="0"/>
              </a:cxn>
              <a:cxn ang="0">
                <a:pos x="98" y="0"/>
              </a:cxn>
              <a:cxn ang="0">
                <a:pos x="0" y="9"/>
              </a:cxn>
              <a:cxn ang="0">
                <a:pos x="1" y="17"/>
              </a:cxn>
              <a:cxn ang="0">
                <a:pos x="99" y="8"/>
              </a:cxn>
              <a:cxn ang="0">
                <a:pos x="98" y="0"/>
              </a:cxn>
            </a:cxnLst>
            <a:rect l="0" t="0" r="r" b="b"/>
            <a:pathLst>
              <a:path w="100" h="18">
                <a:moveTo>
                  <a:pt x="98" y="0"/>
                </a:moveTo>
                <a:lnTo>
                  <a:pt x="98" y="0"/>
                </a:lnTo>
                <a:lnTo>
                  <a:pt x="0" y="9"/>
                </a:lnTo>
                <a:lnTo>
                  <a:pt x="1" y="17"/>
                </a:lnTo>
                <a:lnTo>
                  <a:pt x="99" y="8"/>
                </a:lnTo>
                <a:lnTo>
                  <a:pt x="9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21" name="Freeform 349"/>
          <p:cNvSpPr>
            <a:spLocks/>
          </p:cNvSpPr>
          <p:nvPr/>
        </p:nvSpPr>
        <p:spPr bwMode="auto">
          <a:xfrm>
            <a:off x="6621463" y="2255838"/>
            <a:ext cx="161925" cy="36512"/>
          </a:xfrm>
          <a:custGeom>
            <a:avLst/>
            <a:gdLst/>
            <a:ahLst/>
            <a:cxnLst>
              <a:cxn ang="0">
                <a:pos x="99" y="0"/>
              </a:cxn>
              <a:cxn ang="0">
                <a:pos x="99" y="0"/>
              </a:cxn>
              <a:cxn ang="0">
                <a:pos x="0" y="13"/>
              </a:cxn>
              <a:cxn ang="0">
                <a:pos x="1" y="22"/>
              </a:cxn>
              <a:cxn ang="0">
                <a:pos x="100" y="9"/>
              </a:cxn>
              <a:cxn ang="0">
                <a:pos x="101" y="9"/>
              </a:cxn>
              <a:cxn ang="0">
                <a:pos x="100" y="9"/>
              </a:cxn>
              <a:cxn ang="0">
                <a:pos x="101" y="9"/>
              </a:cxn>
              <a:cxn ang="0">
                <a:pos x="99" y="0"/>
              </a:cxn>
            </a:cxnLst>
            <a:rect l="0" t="0" r="r" b="b"/>
            <a:pathLst>
              <a:path w="102" h="23">
                <a:moveTo>
                  <a:pt x="99" y="0"/>
                </a:moveTo>
                <a:lnTo>
                  <a:pt x="99" y="0"/>
                </a:lnTo>
                <a:lnTo>
                  <a:pt x="0" y="13"/>
                </a:lnTo>
                <a:lnTo>
                  <a:pt x="1" y="22"/>
                </a:lnTo>
                <a:lnTo>
                  <a:pt x="100" y="9"/>
                </a:lnTo>
                <a:lnTo>
                  <a:pt x="101" y="9"/>
                </a:lnTo>
                <a:lnTo>
                  <a:pt x="100" y="9"/>
                </a:lnTo>
                <a:lnTo>
                  <a:pt x="101" y="9"/>
                </a:lnTo>
                <a:lnTo>
                  <a:pt x="9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22" name="Freeform 350"/>
          <p:cNvSpPr>
            <a:spLocks/>
          </p:cNvSpPr>
          <p:nvPr/>
        </p:nvSpPr>
        <p:spPr bwMode="auto">
          <a:xfrm>
            <a:off x="6788150" y="2212975"/>
            <a:ext cx="158750" cy="52388"/>
          </a:xfrm>
          <a:custGeom>
            <a:avLst/>
            <a:gdLst/>
            <a:ahLst/>
            <a:cxnLst>
              <a:cxn ang="0">
                <a:pos x="96" y="0"/>
              </a:cxn>
              <a:cxn ang="0">
                <a:pos x="96" y="0"/>
              </a:cxn>
              <a:cxn ang="0">
                <a:pos x="0" y="23"/>
              </a:cxn>
              <a:cxn ang="0">
                <a:pos x="2" y="32"/>
              </a:cxn>
              <a:cxn ang="0">
                <a:pos x="99" y="10"/>
              </a:cxn>
              <a:cxn ang="0">
                <a:pos x="96" y="0"/>
              </a:cxn>
            </a:cxnLst>
            <a:rect l="0" t="0" r="r" b="b"/>
            <a:pathLst>
              <a:path w="100" h="33">
                <a:moveTo>
                  <a:pt x="96" y="0"/>
                </a:moveTo>
                <a:lnTo>
                  <a:pt x="96" y="0"/>
                </a:lnTo>
                <a:lnTo>
                  <a:pt x="0" y="23"/>
                </a:lnTo>
                <a:lnTo>
                  <a:pt x="2" y="32"/>
                </a:lnTo>
                <a:lnTo>
                  <a:pt x="99" y="10"/>
                </a:lnTo>
                <a:lnTo>
                  <a:pt x="9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23" name="Freeform 351"/>
          <p:cNvSpPr>
            <a:spLocks/>
          </p:cNvSpPr>
          <p:nvPr/>
        </p:nvSpPr>
        <p:spPr bwMode="auto">
          <a:xfrm>
            <a:off x="6950075" y="2165350"/>
            <a:ext cx="161925" cy="58738"/>
          </a:xfrm>
          <a:custGeom>
            <a:avLst/>
            <a:gdLst/>
            <a:ahLst/>
            <a:cxnLst>
              <a:cxn ang="0">
                <a:pos x="98" y="1"/>
              </a:cxn>
              <a:cxn ang="0">
                <a:pos x="98" y="0"/>
              </a:cxn>
              <a:cxn ang="0">
                <a:pos x="0" y="26"/>
              </a:cxn>
              <a:cxn ang="0">
                <a:pos x="3" y="36"/>
              </a:cxn>
              <a:cxn ang="0">
                <a:pos x="101" y="10"/>
              </a:cxn>
              <a:cxn ang="0">
                <a:pos x="101" y="9"/>
              </a:cxn>
              <a:cxn ang="0">
                <a:pos x="101" y="10"/>
              </a:cxn>
              <a:cxn ang="0">
                <a:pos x="101" y="9"/>
              </a:cxn>
              <a:cxn ang="0">
                <a:pos x="98" y="1"/>
              </a:cxn>
            </a:cxnLst>
            <a:rect l="0" t="0" r="r" b="b"/>
            <a:pathLst>
              <a:path w="102" h="37">
                <a:moveTo>
                  <a:pt x="98" y="1"/>
                </a:moveTo>
                <a:lnTo>
                  <a:pt x="98" y="0"/>
                </a:lnTo>
                <a:lnTo>
                  <a:pt x="0" y="26"/>
                </a:lnTo>
                <a:lnTo>
                  <a:pt x="3" y="36"/>
                </a:lnTo>
                <a:lnTo>
                  <a:pt x="101" y="10"/>
                </a:lnTo>
                <a:lnTo>
                  <a:pt x="101" y="9"/>
                </a:lnTo>
                <a:lnTo>
                  <a:pt x="101" y="10"/>
                </a:lnTo>
                <a:lnTo>
                  <a:pt x="101" y="9"/>
                </a:lnTo>
                <a:lnTo>
                  <a:pt x="98"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24" name="Freeform 352"/>
          <p:cNvSpPr>
            <a:spLocks/>
          </p:cNvSpPr>
          <p:nvPr/>
        </p:nvSpPr>
        <p:spPr bwMode="auto">
          <a:xfrm>
            <a:off x="7115175" y="2100263"/>
            <a:ext cx="163513" cy="74612"/>
          </a:xfrm>
          <a:custGeom>
            <a:avLst/>
            <a:gdLst/>
            <a:ahLst/>
            <a:cxnLst>
              <a:cxn ang="0">
                <a:pos x="98" y="0"/>
              </a:cxn>
              <a:cxn ang="0">
                <a:pos x="99" y="0"/>
              </a:cxn>
              <a:cxn ang="0">
                <a:pos x="0" y="37"/>
              </a:cxn>
              <a:cxn ang="0">
                <a:pos x="3" y="46"/>
              </a:cxn>
              <a:cxn ang="0">
                <a:pos x="101" y="10"/>
              </a:cxn>
              <a:cxn ang="0">
                <a:pos x="102" y="10"/>
              </a:cxn>
              <a:cxn ang="0">
                <a:pos x="101" y="10"/>
              </a:cxn>
              <a:cxn ang="0">
                <a:pos x="102" y="10"/>
              </a:cxn>
              <a:cxn ang="0">
                <a:pos x="98" y="0"/>
              </a:cxn>
            </a:cxnLst>
            <a:rect l="0" t="0" r="r" b="b"/>
            <a:pathLst>
              <a:path w="103" h="47">
                <a:moveTo>
                  <a:pt x="98" y="0"/>
                </a:moveTo>
                <a:lnTo>
                  <a:pt x="99" y="0"/>
                </a:lnTo>
                <a:lnTo>
                  <a:pt x="0" y="37"/>
                </a:lnTo>
                <a:lnTo>
                  <a:pt x="3" y="46"/>
                </a:lnTo>
                <a:lnTo>
                  <a:pt x="101" y="10"/>
                </a:lnTo>
                <a:lnTo>
                  <a:pt x="102" y="10"/>
                </a:lnTo>
                <a:lnTo>
                  <a:pt x="101" y="10"/>
                </a:lnTo>
                <a:lnTo>
                  <a:pt x="102" y="10"/>
                </a:lnTo>
                <a:lnTo>
                  <a:pt x="9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25" name="Freeform 353"/>
          <p:cNvSpPr>
            <a:spLocks/>
          </p:cNvSpPr>
          <p:nvPr/>
        </p:nvSpPr>
        <p:spPr bwMode="auto">
          <a:xfrm>
            <a:off x="7278688" y="2028825"/>
            <a:ext cx="160337" cy="80963"/>
          </a:xfrm>
          <a:custGeom>
            <a:avLst/>
            <a:gdLst/>
            <a:ahLst/>
            <a:cxnLst>
              <a:cxn ang="0">
                <a:pos x="97" y="4"/>
              </a:cxn>
              <a:cxn ang="0">
                <a:pos x="96" y="0"/>
              </a:cxn>
              <a:cxn ang="0">
                <a:pos x="0" y="40"/>
              </a:cxn>
              <a:cxn ang="0">
                <a:pos x="4" y="50"/>
              </a:cxn>
              <a:cxn ang="0">
                <a:pos x="100" y="9"/>
              </a:cxn>
              <a:cxn ang="0">
                <a:pos x="97" y="4"/>
              </a:cxn>
            </a:cxnLst>
            <a:rect l="0" t="0" r="r" b="b"/>
            <a:pathLst>
              <a:path w="101" h="51">
                <a:moveTo>
                  <a:pt x="97" y="4"/>
                </a:moveTo>
                <a:lnTo>
                  <a:pt x="96" y="0"/>
                </a:lnTo>
                <a:lnTo>
                  <a:pt x="0" y="40"/>
                </a:lnTo>
                <a:lnTo>
                  <a:pt x="4" y="50"/>
                </a:lnTo>
                <a:lnTo>
                  <a:pt x="100" y="9"/>
                </a:lnTo>
                <a:lnTo>
                  <a:pt x="97"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26" name="Freeform 354"/>
          <p:cNvSpPr>
            <a:spLocks/>
          </p:cNvSpPr>
          <p:nvPr/>
        </p:nvSpPr>
        <p:spPr bwMode="auto">
          <a:xfrm>
            <a:off x="4846638" y="2413000"/>
            <a:ext cx="209550" cy="96838"/>
          </a:xfrm>
          <a:custGeom>
            <a:avLst/>
            <a:gdLst/>
            <a:ahLst/>
            <a:cxnLst>
              <a:cxn ang="0">
                <a:pos x="131" y="50"/>
              </a:cxn>
              <a:cxn ang="0">
                <a:pos x="131" y="50"/>
              </a:cxn>
              <a:cxn ang="0">
                <a:pos x="3" y="0"/>
              </a:cxn>
              <a:cxn ang="0">
                <a:pos x="0" y="9"/>
              </a:cxn>
              <a:cxn ang="0">
                <a:pos x="128" y="60"/>
              </a:cxn>
              <a:cxn ang="0">
                <a:pos x="131" y="50"/>
              </a:cxn>
            </a:cxnLst>
            <a:rect l="0" t="0" r="r" b="b"/>
            <a:pathLst>
              <a:path w="132" h="61">
                <a:moveTo>
                  <a:pt x="131" y="50"/>
                </a:moveTo>
                <a:lnTo>
                  <a:pt x="131" y="50"/>
                </a:lnTo>
                <a:lnTo>
                  <a:pt x="3" y="0"/>
                </a:lnTo>
                <a:lnTo>
                  <a:pt x="0" y="9"/>
                </a:lnTo>
                <a:lnTo>
                  <a:pt x="128" y="60"/>
                </a:lnTo>
                <a:lnTo>
                  <a:pt x="131" y="5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27" name="Freeform 355"/>
          <p:cNvSpPr>
            <a:spLocks/>
          </p:cNvSpPr>
          <p:nvPr/>
        </p:nvSpPr>
        <p:spPr bwMode="auto">
          <a:xfrm>
            <a:off x="5059363" y="2500313"/>
            <a:ext cx="206375" cy="87312"/>
          </a:xfrm>
          <a:custGeom>
            <a:avLst/>
            <a:gdLst/>
            <a:ahLst/>
            <a:cxnLst>
              <a:cxn ang="0">
                <a:pos x="129" y="44"/>
              </a:cxn>
              <a:cxn ang="0">
                <a:pos x="129" y="44"/>
              </a:cxn>
              <a:cxn ang="0">
                <a:pos x="3" y="0"/>
              </a:cxn>
              <a:cxn ang="0">
                <a:pos x="0" y="10"/>
              </a:cxn>
              <a:cxn ang="0">
                <a:pos x="126" y="54"/>
              </a:cxn>
              <a:cxn ang="0">
                <a:pos x="129" y="44"/>
              </a:cxn>
            </a:cxnLst>
            <a:rect l="0" t="0" r="r" b="b"/>
            <a:pathLst>
              <a:path w="130" h="55">
                <a:moveTo>
                  <a:pt x="129" y="44"/>
                </a:moveTo>
                <a:lnTo>
                  <a:pt x="129" y="44"/>
                </a:lnTo>
                <a:lnTo>
                  <a:pt x="3" y="0"/>
                </a:lnTo>
                <a:lnTo>
                  <a:pt x="0" y="10"/>
                </a:lnTo>
                <a:lnTo>
                  <a:pt x="126" y="54"/>
                </a:lnTo>
                <a:lnTo>
                  <a:pt x="129" y="4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28" name="Freeform 356"/>
          <p:cNvSpPr>
            <a:spLocks/>
          </p:cNvSpPr>
          <p:nvPr/>
        </p:nvSpPr>
        <p:spPr bwMode="auto">
          <a:xfrm>
            <a:off x="5268913" y="2578100"/>
            <a:ext cx="209550" cy="73025"/>
          </a:xfrm>
          <a:custGeom>
            <a:avLst/>
            <a:gdLst/>
            <a:ahLst/>
            <a:cxnLst>
              <a:cxn ang="0">
                <a:pos x="130" y="35"/>
              </a:cxn>
              <a:cxn ang="0">
                <a:pos x="131" y="35"/>
              </a:cxn>
              <a:cxn ang="0">
                <a:pos x="3" y="0"/>
              </a:cxn>
              <a:cxn ang="0">
                <a:pos x="0" y="10"/>
              </a:cxn>
              <a:cxn ang="0">
                <a:pos x="128" y="45"/>
              </a:cxn>
              <a:cxn ang="0">
                <a:pos x="128" y="45"/>
              </a:cxn>
              <a:cxn ang="0">
                <a:pos x="128" y="45"/>
              </a:cxn>
              <a:cxn ang="0">
                <a:pos x="128" y="45"/>
              </a:cxn>
              <a:cxn ang="0">
                <a:pos x="130" y="35"/>
              </a:cxn>
            </a:cxnLst>
            <a:rect l="0" t="0" r="r" b="b"/>
            <a:pathLst>
              <a:path w="132" h="46">
                <a:moveTo>
                  <a:pt x="130" y="35"/>
                </a:moveTo>
                <a:lnTo>
                  <a:pt x="131" y="35"/>
                </a:lnTo>
                <a:lnTo>
                  <a:pt x="3" y="0"/>
                </a:lnTo>
                <a:lnTo>
                  <a:pt x="0" y="10"/>
                </a:lnTo>
                <a:lnTo>
                  <a:pt x="128" y="45"/>
                </a:lnTo>
                <a:lnTo>
                  <a:pt x="128" y="45"/>
                </a:lnTo>
                <a:lnTo>
                  <a:pt x="128" y="45"/>
                </a:lnTo>
                <a:lnTo>
                  <a:pt x="128" y="45"/>
                </a:lnTo>
                <a:lnTo>
                  <a:pt x="130" y="3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29" name="Freeform 357"/>
          <p:cNvSpPr>
            <a:spLocks/>
          </p:cNvSpPr>
          <p:nvPr/>
        </p:nvSpPr>
        <p:spPr bwMode="auto">
          <a:xfrm>
            <a:off x="5480050" y="2641600"/>
            <a:ext cx="204788" cy="55563"/>
          </a:xfrm>
          <a:custGeom>
            <a:avLst/>
            <a:gdLst/>
            <a:ahLst/>
            <a:cxnLst>
              <a:cxn ang="0">
                <a:pos x="128" y="24"/>
              </a:cxn>
              <a:cxn ang="0">
                <a:pos x="128" y="24"/>
              </a:cxn>
              <a:cxn ang="0">
                <a:pos x="2" y="0"/>
              </a:cxn>
              <a:cxn ang="0">
                <a:pos x="0" y="9"/>
              </a:cxn>
              <a:cxn ang="0">
                <a:pos x="126" y="34"/>
              </a:cxn>
              <a:cxn ang="0">
                <a:pos x="128" y="24"/>
              </a:cxn>
            </a:cxnLst>
            <a:rect l="0" t="0" r="r" b="b"/>
            <a:pathLst>
              <a:path w="129" h="35">
                <a:moveTo>
                  <a:pt x="128" y="24"/>
                </a:moveTo>
                <a:lnTo>
                  <a:pt x="128" y="24"/>
                </a:lnTo>
                <a:lnTo>
                  <a:pt x="2" y="0"/>
                </a:lnTo>
                <a:lnTo>
                  <a:pt x="0" y="9"/>
                </a:lnTo>
                <a:lnTo>
                  <a:pt x="126" y="34"/>
                </a:lnTo>
                <a:lnTo>
                  <a:pt x="128" y="2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30" name="Freeform 358"/>
          <p:cNvSpPr>
            <a:spLocks/>
          </p:cNvSpPr>
          <p:nvPr/>
        </p:nvSpPr>
        <p:spPr bwMode="auto">
          <a:xfrm>
            <a:off x="5689600" y="2686050"/>
            <a:ext cx="203200" cy="47625"/>
          </a:xfrm>
          <a:custGeom>
            <a:avLst/>
            <a:gdLst/>
            <a:ahLst/>
            <a:cxnLst>
              <a:cxn ang="0">
                <a:pos x="127" y="19"/>
              </a:cxn>
              <a:cxn ang="0">
                <a:pos x="127" y="19"/>
              </a:cxn>
              <a:cxn ang="0">
                <a:pos x="2" y="0"/>
              </a:cxn>
              <a:cxn ang="0">
                <a:pos x="0" y="10"/>
              </a:cxn>
              <a:cxn ang="0">
                <a:pos x="125" y="29"/>
              </a:cxn>
              <a:cxn ang="0">
                <a:pos x="126" y="29"/>
              </a:cxn>
              <a:cxn ang="0">
                <a:pos x="125" y="29"/>
              </a:cxn>
              <a:cxn ang="0">
                <a:pos x="126" y="29"/>
              </a:cxn>
              <a:cxn ang="0">
                <a:pos x="127" y="19"/>
              </a:cxn>
            </a:cxnLst>
            <a:rect l="0" t="0" r="r" b="b"/>
            <a:pathLst>
              <a:path w="128" h="30">
                <a:moveTo>
                  <a:pt x="127" y="19"/>
                </a:moveTo>
                <a:lnTo>
                  <a:pt x="127" y="19"/>
                </a:lnTo>
                <a:lnTo>
                  <a:pt x="2" y="0"/>
                </a:lnTo>
                <a:lnTo>
                  <a:pt x="0" y="10"/>
                </a:lnTo>
                <a:lnTo>
                  <a:pt x="125" y="29"/>
                </a:lnTo>
                <a:lnTo>
                  <a:pt x="126" y="29"/>
                </a:lnTo>
                <a:lnTo>
                  <a:pt x="125" y="29"/>
                </a:lnTo>
                <a:lnTo>
                  <a:pt x="126" y="29"/>
                </a:lnTo>
                <a:lnTo>
                  <a:pt x="127" y="1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31" name="Freeform 359"/>
          <p:cNvSpPr>
            <a:spLocks/>
          </p:cNvSpPr>
          <p:nvPr/>
        </p:nvSpPr>
        <p:spPr bwMode="auto">
          <a:xfrm>
            <a:off x="5899150" y="2722563"/>
            <a:ext cx="203200" cy="31750"/>
          </a:xfrm>
          <a:custGeom>
            <a:avLst/>
            <a:gdLst/>
            <a:ahLst/>
            <a:cxnLst>
              <a:cxn ang="0">
                <a:pos x="127" y="11"/>
              </a:cxn>
              <a:cxn ang="0">
                <a:pos x="127" y="11"/>
              </a:cxn>
              <a:cxn ang="0">
                <a:pos x="1" y="0"/>
              </a:cxn>
              <a:cxn ang="0">
                <a:pos x="0" y="9"/>
              </a:cxn>
              <a:cxn ang="0">
                <a:pos x="126" y="19"/>
              </a:cxn>
              <a:cxn ang="0">
                <a:pos x="127" y="19"/>
              </a:cxn>
              <a:cxn ang="0">
                <a:pos x="126" y="19"/>
              </a:cxn>
              <a:cxn ang="0">
                <a:pos x="127" y="19"/>
              </a:cxn>
              <a:cxn ang="0">
                <a:pos x="127" y="11"/>
              </a:cxn>
            </a:cxnLst>
            <a:rect l="0" t="0" r="r" b="b"/>
            <a:pathLst>
              <a:path w="128" h="20">
                <a:moveTo>
                  <a:pt x="127" y="11"/>
                </a:moveTo>
                <a:lnTo>
                  <a:pt x="127" y="11"/>
                </a:lnTo>
                <a:lnTo>
                  <a:pt x="1" y="0"/>
                </a:lnTo>
                <a:lnTo>
                  <a:pt x="0" y="9"/>
                </a:lnTo>
                <a:lnTo>
                  <a:pt x="126" y="19"/>
                </a:lnTo>
                <a:lnTo>
                  <a:pt x="127" y="19"/>
                </a:lnTo>
                <a:lnTo>
                  <a:pt x="126" y="19"/>
                </a:lnTo>
                <a:lnTo>
                  <a:pt x="127" y="19"/>
                </a:lnTo>
                <a:lnTo>
                  <a:pt x="127" y="1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32" name="Freeform 360"/>
          <p:cNvSpPr>
            <a:spLocks/>
          </p:cNvSpPr>
          <p:nvPr/>
        </p:nvSpPr>
        <p:spPr bwMode="auto">
          <a:xfrm>
            <a:off x="6108700" y="2744788"/>
            <a:ext cx="200025" cy="26987"/>
          </a:xfrm>
          <a:custGeom>
            <a:avLst/>
            <a:gdLst/>
            <a:ahLst/>
            <a:cxnLst>
              <a:cxn ang="0">
                <a:pos x="125" y="3"/>
              </a:cxn>
              <a:cxn ang="0">
                <a:pos x="125" y="3"/>
              </a:cxn>
              <a:cxn ang="0">
                <a:pos x="0" y="0"/>
              </a:cxn>
              <a:cxn ang="0">
                <a:pos x="0" y="12"/>
              </a:cxn>
              <a:cxn ang="0">
                <a:pos x="125" y="16"/>
              </a:cxn>
              <a:cxn ang="0">
                <a:pos x="125" y="3"/>
              </a:cxn>
            </a:cxnLst>
            <a:rect l="0" t="0" r="r" b="b"/>
            <a:pathLst>
              <a:path w="126" h="17">
                <a:moveTo>
                  <a:pt x="125" y="3"/>
                </a:moveTo>
                <a:lnTo>
                  <a:pt x="125" y="3"/>
                </a:lnTo>
                <a:lnTo>
                  <a:pt x="0" y="0"/>
                </a:lnTo>
                <a:lnTo>
                  <a:pt x="0" y="12"/>
                </a:lnTo>
                <a:lnTo>
                  <a:pt x="125" y="16"/>
                </a:lnTo>
                <a:lnTo>
                  <a:pt x="125"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33" name="Freeform 361"/>
          <p:cNvSpPr>
            <a:spLocks/>
          </p:cNvSpPr>
          <p:nvPr/>
        </p:nvSpPr>
        <p:spPr bwMode="auto">
          <a:xfrm>
            <a:off x="6316663" y="2744788"/>
            <a:ext cx="198437" cy="26987"/>
          </a:xfrm>
          <a:custGeom>
            <a:avLst/>
            <a:gdLst/>
            <a:ahLst/>
            <a:cxnLst>
              <a:cxn ang="0">
                <a:pos x="123" y="0"/>
              </a:cxn>
              <a:cxn ang="0">
                <a:pos x="124" y="0"/>
              </a:cxn>
              <a:cxn ang="0">
                <a:pos x="0" y="3"/>
              </a:cxn>
              <a:cxn ang="0">
                <a:pos x="0" y="16"/>
              </a:cxn>
              <a:cxn ang="0">
                <a:pos x="124" y="12"/>
              </a:cxn>
              <a:cxn ang="0">
                <a:pos x="123" y="0"/>
              </a:cxn>
            </a:cxnLst>
            <a:rect l="0" t="0" r="r" b="b"/>
            <a:pathLst>
              <a:path w="125" h="17">
                <a:moveTo>
                  <a:pt x="123" y="0"/>
                </a:moveTo>
                <a:lnTo>
                  <a:pt x="124" y="0"/>
                </a:lnTo>
                <a:lnTo>
                  <a:pt x="0" y="3"/>
                </a:lnTo>
                <a:lnTo>
                  <a:pt x="0" y="16"/>
                </a:lnTo>
                <a:lnTo>
                  <a:pt x="124" y="12"/>
                </a:lnTo>
                <a:lnTo>
                  <a:pt x="12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34" name="Freeform 362"/>
          <p:cNvSpPr>
            <a:spLocks/>
          </p:cNvSpPr>
          <p:nvPr/>
        </p:nvSpPr>
        <p:spPr bwMode="auto">
          <a:xfrm>
            <a:off x="6521450" y="2727325"/>
            <a:ext cx="200025" cy="26988"/>
          </a:xfrm>
          <a:custGeom>
            <a:avLst/>
            <a:gdLst/>
            <a:ahLst/>
            <a:cxnLst>
              <a:cxn ang="0">
                <a:pos x="123" y="0"/>
              </a:cxn>
              <a:cxn ang="0">
                <a:pos x="123" y="0"/>
              </a:cxn>
              <a:cxn ang="0">
                <a:pos x="0" y="8"/>
              </a:cxn>
              <a:cxn ang="0">
                <a:pos x="1" y="16"/>
              </a:cxn>
              <a:cxn ang="0">
                <a:pos x="125" y="8"/>
              </a:cxn>
              <a:cxn ang="0">
                <a:pos x="123" y="0"/>
              </a:cxn>
            </a:cxnLst>
            <a:rect l="0" t="0" r="r" b="b"/>
            <a:pathLst>
              <a:path w="126" h="17">
                <a:moveTo>
                  <a:pt x="123" y="0"/>
                </a:moveTo>
                <a:lnTo>
                  <a:pt x="123" y="0"/>
                </a:lnTo>
                <a:lnTo>
                  <a:pt x="0" y="8"/>
                </a:lnTo>
                <a:lnTo>
                  <a:pt x="1" y="16"/>
                </a:lnTo>
                <a:lnTo>
                  <a:pt x="125" y="8"/>
                </a:lnTo>
                <a:lnTo>
                  <a:pt x="12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35" name="Freeform 363"/>
          <p:cNvSpPr>
            <a:spLocks/>
          </p:cNvSpPr>
          <p:nvPr/>
        </p:nvSpPr>
        <p:spPr bwMode="auto">
          <a:xfrm>
            <a:off x="6724650" y="2692400"/>
            <a:ext cx="203200" cy="44450"/>
          </a:xfrm>
          <a:custGeom>
            <a:avLst/>
            <a:gdLst/>
            <a:ahLst/>
            <a:cxnLst>
              <a:cxn ang="0">
                <a:pos x="125" y="0"/>
              </a:cxn>
              <a:cxn ang="0">
                <a:pos x="125" y="0"/>
              </a:cxn>
              <a:cxn ang="0">
                <a:pos x="0" y="18"/>
              </a:cxn>
              <a:cxn ang="0">
                <a:pos x="2" y="27"/>
              </a:cxn>
              <a:cxn ang="0">
                <a:pos x="126" y="10"/>
              </a:cxn>
              <a:cxn ang="0">
                <a:pos x="127" y="10"/>
              </a:cxn>
              <a:cxn ang="0">
                <a:pos x="126" y="10"/>
              </a:cxn>
              <a:cxn ang="0">
                <a:pos x="127" y="10"/>
              </a:cxn>
              <a:cxn ang="0">
                <a:pos x="125" y="0"/>
              </a:cxn>
            </a:cxnLst>
            <a:rect l="0" t="0" r="r" b="b"/>
            <a:pathLst>
              <a:path w="128" h="28">
                <a:moveTo>
                  <a:pt x="125" y="0"/>
                </a:moveTo>
                <a:lnTo>
                  <a:pt x="125" y="0"/>
                </a:lnTo>
                <a:lnTo>
                  <a:pt x="0" y="18"/>
                </a:lnTo>
                <a:lnTo>
                  <a:pt x="2" y="27"/>
                </a:lnTo>
                <a:lnTo>
                  <a:pt x="126" y="10"/>
                </a:lnTo>
                <a:lnTo>
                  <a:pt x="127" y="10"/>
                </a:lnTo>
                <a:lnTo>
                  <a:pt x="126" y="10"/>
                </a:lnTo>
                <a:lnTo>
                  <a:pt x="127" y="10"/>
                </a:lnTo>
                <a:lnTo>
                  <a:pt x="12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36" name="Freeform 364"/>
          <p:cNvSpPr>
            <a:spLocks/>
          </p:cNvSpPr>
          <p:nvPr/>
        </p:nvSpPr>
        <p:spPr bwMode="auto">
          <a:xfrm>
            <a:off x="6931025" y="2644775"/>
            <a:ext cx="201613" cy="58738"/>
          </a:xfrm>
          <a:custGeom>
            <a:avLst/>
            <a:gdLst/>
            <a:ahLst/>
            <a:cxnLst>
              <a:cxn ang="0">
                <a:pos x="123" y="0"/>
              </a:cxn>
              <a:cxn ang="0">
                <a:pos x="123" y="0"/>
              </a:cxn>
              <a:cxn ang="0">
                <a:pos x="0" y="26"/>
              </a:cxn>
              <a:cxn ang="0">
                <a:pos x="2" y="36"/>
              </a:cxn>
              <a:cxn ang="0">
                <a:pos x="125" y="9"/>
              </a:cxn>
              <a:cxn ang="0">
                <a:pos x="126" y="9"/>
              </a:cxn>
              <a:cxn ang="0">
                <a:pos x="125" y="9"/>
              </a:cxn>
              <a:cxn ang="0">
                <a:pos x="126" y="9"/>
              </a:cxn>
              <a:cxn ang="0">
                <a:pos x="123" y="0"/>
              </a:cxn>
            </a:cxnLst>
            <a:rect l="0" t="0" r="r" b="b"/>
            <a:pathLst>
              <a:path w="127" h="37">
                <a:moveTo>
                  <a:pt x="123" y="0"/>
                </a:moveTo>
                <a:lnTo>
                  <a:pt x="123" y="0"/>
                </a:lnTo>
                <a:lnTo>
                  <a:pt x="0" y="26"/>
                </a:lnTo>
                <a:lnTo>
                  <a:pt x="2" y="36"/>
                </a:lnTo>
                <a:lnTo>
                  <a:pt x="125" y="9"/>
                </a:lnTo>
                <a:lnTo>
                  <a:pt x="126" y="9"/>
                </a:lnTo>
                <a:lnTo>
                  <a:pt x="125" y="9"/>
                </a:lnTo>
                <a:lnTo>
                  <a:pt x="126" y="9"/>
                </a:lnTo>
                <a:lnTo>
                  <a:pt x="12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37" name="Freeform 365"/>
          <p:cNvSpPr>
            <a:spLocks/>
          </p:cNvSpPr>
          <p:nvPr/>
        </p:nvSpPr>
        <p:spPr bwMode="auto">
          <a:xfrm>
            <a:off x="7134225" y="2582863"/>
            <a:ext cx="201613" cy="71437"/>
          </a:xfrm>
          <a:custGeom>
            <a:avLst/>
            <a:gdLst/>
            <a:ahLst/>
            <a:cxnLst>
              <a:cxn ang="0">
                <a:pos x="123" y="0"/>
              </a:cxn>
              <a:cxn ang="0">
                <a:pos x="123" y="0"/>
              </a:cxn>
              <a:cxn ang="0">
                <a:pos x="0" y="34"/>
              </a:cxn>
              <a:cxn ang="0">
                <a:pos x="3" y="44"/>
              </a:cxn>
              <a:cxn ang="0">
                <a:pos x="126" y="10"/>
              </a:cxn>
              <a:cxn ang="0">
                <a:pos x="123" y="0"/>
              </a:cxn>
            </a:cxnLst>
            <a:rect l="0" t="0" r="r" b="b"/>
            <a:pathLst>
              <a:path w="127" h="45">
                <a:moveTo>
                  <a:pt x="123" y="0"/>
                </a:moveTo>
                <a:lnTo>
                  <a:pt x="123" y="0"/>
                </a:lnTo>
                <a:lnTo>
                  <a:pt x="0" y="34"/>
                </a:lnTo>
                <a:lnTo>
                  <a:pt x="3" y="44"/>
                </a:lnTo>
                <a:lnTo>
                  <a:pt x="126" y="10"/>
                </a:lnTo>
                <a:lnTo>
                  <a:pt x="12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38" name="Freeform 366"/>
          <p:cNvSpPr>
            <a:spLocks/>
          </p:cNvSpPr>
          <p:nvPr/>
        </p:nvSpPr>
        <p:spPr bwMode="auto">
          <a:xfrm>
            <a:off x="7337425" y="2509838"/>
            <a:ext cx="201613" cy="82550"/>
          </a:xfrm>
          <a:custGeom>
            <a:avLst/>
            <a:gdLst/>
            <a:ahLst/>
            <a:cxnLst>
              <a:cxn ang="0">
                <a:pos x="122" y="0"/>
              </a:cxn>
              <a:cxn ang="0">
                <a:pos x="123" y="0"/>
              </a:cxn>
              <a:cxn ang="0">
                <a:pos x="0" y="41"/>
              </a:cxn>
              <a:cxn ang="0">
                <a:pos x="3" y="51"/>
              </a:cxn>
              <a:cxn ang="0">
                <a:pos x="125" y="10"/>
              </a:cxn>
              <a:cxn ang="0">
                <a:pos x="126" y="10"/>
              </a:cxn>
              <a:cxn ang="0">
                <a:pos x="125" y="10"/>
              </a:cxn>
              <a:cxn ang="0">
                <a:pos x="126" y="10"/>
              </a:cxn>
              <a:cxn ang="0">
                <a:pos x="122" y="0"/>
              </a:cxn>
            </a:cxnLst>
            <a:rect l="0" t="0" r="r" b="b"/>
            <a:pathLst>
              <a:path w="127" h="52">
                <a:moveTo>
                  <a:pt x="122" y="0"/>
                </a:moveTo>
                <a:lnTo>
                  <a:pt x="123" y="0"/>
                </a:lnTo>
                <a:lnTo>
                  <a:pt x="0" y="41"/>
                </a:lnTo>
                <a:lnTo>
                  <a:pt x="3" y="51"/>
                </a:lnTo>
                <a:lnTo>
                  <a:pt x="125" y="10"/>
                </a:lnTo>
                <a:lnTo>
                  <a:pt x="126" y="10"/>
                </a:lnTo>
                <a:lnTo>
                  <a:pt x="125" y="10"/>
                </a:lnTo>
                <a:lnTo>
                  <a:pt x="126" y="10"/>
                </a:lnTo>
                <a:lnTo>
                  <a:pt x="12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39" name="Freeform 367"/>
          <p:cNvSpPr>
            <a:spLocks/>
          </p:cNvSpPr>
          <p:nvPr/>
        </p:nvSpPr>
        <p:spPr bwMode="auto">
          <a:xfrm>
            <a:off x="7539038" y="2420938"/>
            <a:ext cx="201612" cy="98425"/>
          </a:xfrm>
          <a:custGeom>
            <a:avLst/>
            <a:gdLst/>
            <a:ahLst/>
            <a:cxnLst>
              <a:cxn ang="0">
                <a:pos x="124" y="5"/>
              </a:cxn>
              <a:cxn ang="0">
                <a:pos x="123" y="0"/>
              </a:cxn>
              <a:cxn ang="0">
                <a:pos x="0" y="51"/>
              </a:cxn>
              <a:cxn ang="0">
                <a:pos x="4" y="61"/>
              </a:cxn>
              <a:cxn ang="0">
                <a:pos x="126" y="10"/>
              </a:cxn>
              <a:cxn ang="0">
                <a:pos x="124" y="5"/>
              </a:cxn>
            </a:cxnLst>
            <a:rect l="0" t="0" r="r" b="b"/>
            <a:pathLst>
              <a:path w="127" h="62">
                <a:moveTo>
                  <a:pt x="124" y="5"/>
                </a:moveTo>
                <a:lnTo>
                  <a:pt x="123" y="0"/>
                </a:lnTo>
                <a:lnTo>
                  <a:pt x="0" y="51"/>
                </a:lnTo>
                <a:lnTo>
                  <a:pt x="4" y="61"/>
                </a:lnTo>
                <a:lnTo>
                  <a:pt x="126" y="10"/>
                </a:lnTo>
                <a:lnTo>
                  <a:pt x="124"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40" name="Freeform 368"/>
          <p:cNvSpPr>
            <a:spLocks/>
          </p:cNvSpPr>
          <p:nvPr/>
        </p:nvSpPr>
        <p:spPr bwMode="auto">
          <a:xfrm>
            <a:off x="4678363" y="2830513"/>
            <a:ext cx="327025" cy="109537"/>
          </a:xfrm>
          <a:custGeom>
            <a:avLst/>
            <a:gdLst/>
            <a:ahLst/>
            <a:cxnLst>
              <a:cxn ang="0">
                <a:pos x="205" y="58"/>
              </a:cxn>
              <a:cxn ang="0">
                <a:pos x="205" y="58"/>
              </a:cxn>
              <a:cxn ang="0">
                <a:pos x="3" y="0"/>
              </a:cxn>
              <a:cxn ang="0">
                <a:pos x="0" y="11"/>
              </a:cxn>
              <a:cxn ang="0">
                <a:pos x="202" y="68"/>
              </a:cxn>
              <a:cxn ang="0">
                <a:pos x="205" y="58"/>
              </a:cxn>
            </a:cxnLst>
            <a:rect l="0" t="0" r="r" b="b"/>
            <a:pathLst>
              <a:path w="206" h="69">
                <a:moveTo>
                  <a:pt x="205" y="58"/>
                </a:moveTo>
                <a:lnTo>
                  <a:pt x="205" y="58"/>
                </a:lnTo>
                <a:lnTo>
                  <a:pt x="3" y="0"/>
                </a:lnTo>
                <a:lnTo>
                  <a:pt x="0" y="11"/>
                </a:lnTo>
                <a:lnTo>
                  <a:pt x="202" y="68"/>
                </a:lnTo>
                <a:lnTo>
                  <a:pt x="205" y="5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41" name="Freeform 369"/>
          <p:cNvSpPr>
            <a:spLocks/>
          </p:cNvSpPr>
          <p:nvPr/>
        </p:nvSpPr>
        <p:spPr bwMode="auto">
          <a:xfrm>
            <a:off x="5008563" y="2930525"/>
            <a:ext cx="323850" cy="82550"/>
          </a:xfrm>
          <a:custGeom>
            <a:avLst/>
            <a:gdLst/>
            <a:ahLst/>
            <a:cxnLst>
              <a:cxn ang="0">
                <a:pos x="203" y="41"/>
              </a:cxn>
              <a:cxn ang="0">
                <a:pos x="203" y="41"/>
              </a:cxn>
              <a:cxn ang="0">
                <a:pos x="3" y="0"/>
              </a:cxn>
              <a:cxn ang="0">
                <a:pos x="0" y="10"/>
              </a:cxn>
              <a:cxn ang="0">
                <a:pos x="201" y="51"/>
              </a:cxn>
              <a:cxn ang="0">
                <a:pos x="202" y="51"/>
              </a:cxn>
              <a:cxn ang="0">
                <a:pos x="201" y="51"/>
              </a:cxn>
              <a:cxn ang="0">
                <a:pos x="202" y="51"/>
              </a:cxn>
              <a:cxn ang="0">
                <a:pos x="203" y="41"/>
              </a:cxn>
            </a:cxnLst>
            <a:rect l="0" t="0" r="r" b="b"/>
            <a:pathLst>
              <a:path w="204" h="52">
                <a:moveTo>
                  <a:pt x="203" y="41"/>
                </a:moveTo>
                <a:lnTo>
                  <a:pt x="203" y="41"/>
                </a:lnTo>
                <a:lnTo>
                  <a:pt x="3" y="0"/>
                </a:lnTo>
                <a:lnTo>
                  <a:pt x="0" y="10"/>
                </a:lnTo>
                <a:lnTo>
                  <a:pt x="201" y="51"/>
                </a:lnTo>
                <a:lnTo>
                  <a:pt x="202" y="51"/>
                </a:lnTo>
                <a:lnTo>
                  <a:pt x="201" y="51"/>
                </a:lnTo>
                <a:lnTo>
                  <a:pt x="202" y="51"/>
                </a:lnTo>
                <a:lnTo>
                  <a:pt x="203" y="4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42" name="Freeform 370"/>
          <p:cNvSpPr>
            <a:spLocks/>
          </p:cNvSpPr>
          <p:nvPr/>
        </p:nvSpPr>
        <p:spPr bwMode="auto">
          <a:xfrm>
            <a:off x="5338763" y="3003550"/>
            <a:ext cx="320675" cy="65088"/>
          </a:xfrm>
          <a:custGeom>
            <a:avLst/>
            <a:gdLst/>
            <a:ahLst/>
            <a:cxnLst>
              <a:cxn ang="0">
                <a:pos x="201" y="30"/>
              </a:cxn>
              <a:cxn ang="0">
                <a:pos x="201" y="30"/>
              </a:cxn>
              <a:cxn ang="0">
                <a:pos x="1" y="0"/>
              </a:cxn>
              <a:cxn ang="0">
                <a:pos x="0" y="10"/>
              </a:cxn>
              <a:cxn ang="0">
                <a:pos x="200" y="40"/>
              </a:cxn>
              <a:cxn ang="0">
                <a:pos x="201" y="30"/>
              </a:cxn>
            </a:cxnLst>
            <a:rect l="0" t="0" r="r" b="b"/>
            <a:pathLst>
              <a:path w="202" h="41">
                <a:moveTo>
                  <a:pt x="201" y="30"/>
                </a:moveTo>
                <a:lnTo>
                  <a:pt x="201" y="30"/>
                </a:lnTo>
                <a:lnTo>
                  <a:pt x="1" y="0"/>
                </a:lnTo>
                <a:lnTo>
                  <a:pt x="0" y="10"/>
                </a:lnTo>
                <a:lnTo>
                  <a:pt x="200" y="40"/>
                </a:lnTo>
                <a:lnTo>
                  <a:pt x="201" y="3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43" name="Freeform 371"/>
          <p:cNvSpPr>
            <a:spLocks/>
          </p:cNvSpPr>
          <p:nvPr/>
        </p:nvSpPr>
        <p:spPr bwMode="auto">
          <a:xfrm>
            <a:off x="5664200" y="3059113"/>
            <a:ext cx="320675" cy="39687"/>
          </a:xfrm>
          <a:custGeom>
            <a:avLst/>
            <a:gdLst/>
            <a:ahLst/>
            <a:cxnLst>
              <a:cxn ang="0">
                <a:pos x="200" y="15"/>
              </a:cxn>
              <a:cxn ang="0">
                <a:pos x="201" y="15"/>
              </a:cxn>
              <a:cxn ang="0">
                <a:pos x="1" y="0"/>
              </a:cxn>
              <a:cxn ang="0">
                <a:pos x="0" y="9"/>
              </a:cxn>
              <a:cxn ang="0">
                <a:pos x="200" y="24"/>
              </a:cxn>
              <a:cxn ang="0">
                <a:pos x="200" y="15"/>
              </a:cxn>
            </a:cxnLst>
            <a:rect l="0" t="0" r="r" b="b"/>
            <a:pathLst>
              <a:path w="202" h="25">
                <a:moveTo>
                  <a:pt x="200" y="15"/>
                </a:moveTo>
                <a:lnTo>
                  <a:pt x="201" y="15"/>
                </a:lnTo>
                <a:lnTo>
                  <a:pt x="1" y="0"/>
                </a:lnTo>
                <a:lnTo>
                  <a:pt x="0" y="9"/>
                </a:lnTo>
                <a:lnTo>
                  <a:pt x="200" y="24"/>
                </a:lnTo>
                <a:lnTo>
                  <a:pt x="200" y="1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44" name="Freeform 372"/>
          <p:cNvSpPr>
            <a:spLocks/>
          </p:cNvSpPr>
          <p:nvPr/>
        </p:nvSpPr>
        <p:spPr bwMode="auto">
          <a:xfrm>
            <a:off x="5989638" y="3089275"/>
            <a:ext cx="322262" cy="26988"/>
          </a:xfrm>
          <a:custGeom>
            <a:avLst/>
            <a:gdLst/>
            <a:ahLst/>
            <a:cxnLst>
              <a:cxn ang="0">
                <a:pos x="202" y="6"/>
              </a:cxn>
              <a:cxn ang="0">
                <a:pos x="202" y="6"/>
              </a:cxn>
              <a:cxn ang="0">
                <a:pos x="0" y="0"/>
              </a:cxn>
              <a:cxn ang="0">
                <a:pos x="0" y="9"/>
              </a:cxn>
              <a:cxn ang="0">
                <a:pos x="202" y="16"/>
              </a:cxn>
              <a:cxn ang="0">
                <a:pos x="202" y="6"/>
              </a:cxn>
            </a:cxnLst>
            <a:rect l="0" t="0" r="r" b="b"/>
            <a:pathLst>
              <a:path w="203" h="17">
                <a:moveTo>
                  <a:pt x="202" y="6"/>
                </a:moveTo>
                <a:lnTo>
                  <a:pt x="202" y="6"/>
                </a:lnTo>
                <a:lnTo>
                  <a:pt x="0" y="0"/>
                </a:lnTo>
                <a:lnTo>
                  <a:pt x="0" y="9"/>
                </a:lnTo>
                <a:lnTo>
                  <a:pt x="202" y="16"/>
                </a:lnTo>
                <a:lnTo>
                  <a:pt x="202"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45" name="Freeform 373"/>
          <p:cNvSpPr>
            <a:spLocks/>
          </p:cNvSpPr>
          <p:nvPr/>
        </p:nvSpPr>
        <p:spPr bwMode="auto">
          <a:xfrm>
            <a:off x="6318250" y="3090863"/>
            <a:ext cx="317500" cy="26987"/>
          </a:xfrm>
          <a:custGeom>
            <a:avLst/>
            <a:gdLst/>
            <a:ahLst/>
            <a:cxnLst>
              <a:cxn ang="0">
                <a:pos x="198" y="0"/>
              </a:cxn>
              <a:cxn ang="0">
                <a:pos x="199" y="0"/>
              </a:cxn>
              <a:cxn ang="0">
                <a:pos x="0" y="5"/>
              </a:cxn>
              <a:cxn ang="0">
                <a:pos x="0" y="16"/>
              </a:cxn>
              <a:cxn ang="0">
                <a:pos x="199" y="10"/>
              </a:cxn>
              <a:cxn ang="0">
                <a:pos x="198" y="0"/>
              </a:cxn>
            </a:cxnLst>
            <a:rect l="0" t="0" r="r" b="b"/>
            <a:pathLst>
              <a:path w="200" h="17">
                <a:moveTo>
                  <a:pt x="198" y="0"/>
                </a:moveTo>
                <a:lnTo>
                  <a:pt x="199" y="0"/>
                </a:lnTo>
                <a:lnTo>
                  <a:pt x="0" y="5"/>
                </a:lnTo>
                <a:lnTo>
                  <a:pt x="0" y="16"/>
                </a:lnTo>
                <a:lnTo>
                  <a:pt x="199" y="10"/>
                </a:lnTo>
                <a:lnTo>
                  <a:pt x="19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46" name="Freeform 374"/>
          <p:cNvSpPr>
            <a:spLocks/>
          </p:cNvSpPr>
          <p:nvPr/>
        </p:nvSpPr>
        <p:spPr bwMode="auto">
          <a:xfrm>
            <a:off x="6640513" y="3060700"/>
            <a:ext cx="319087" cy="41275"/>
          </a:xfrm>
          <a:custGeom>
            <a:avLst/>
            <a:gdLst/>
            <a:ahLst/>
            <a:cxnLst>
              <a:cxn ang="0">
                <a:pos x="199" y="0"/>
              </a:cxn>
              <a:cxn ang="0">
                <a:pos x="199" y="0"/>
              </a:cxn>
              <a:cxn ang="0">
                <a:pos x="0" y="15"/>
              </a:cxn>
              <a:cxn ang="0">
                <a:pos x="1" y="25"/>
              </a:cxn>
              <a:cxn ang="0">
                <a:pos x="200" y="10"/>
              </a:cxn>
              <a:cxn ang="0">
                <a:pos x="199" y="0"/>
              </a:cxn>
            </a:cxnLst>
            <a:rect l="0" t="0" r="r" b="b"/>
            <a:pathLst>
              <a:path w="201" h="26">
                <a:moveTo>
                  <a:pt x="199" y="0"/>
                </a:moveTo>
                <a:lnTo>
                  <a:pt x="199" y="0"/>
                </a:lnTo>
                <a:lnTo>
                  <a:pt x="0" y="15"/>
                </a:lnTo>
                <a:lnTo>
                  <a:pt x="1" y="25"/>
                </a:lnTo>
                <a:lnTo>
                  <a:pt x="200" y="10"/>
                </a:lnTo>
                <a:lnTo>
                  <a:pt x="19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47" name="Freeform 375"/>
          <p:cNvSpPr>
            <a:spLocks/>
          </p:cNvSpPr>
          <p:nvPr/>
        </p:nvSpPr>
        <p:spPr bwMode="auto">
          <a:xfrm>
            <a:off x="6965950" y="3009900"/>
            <a:ext cx="317500" cy="61913"/>
          </a:xfrm>
          <a:custGeom>
            <a:avLst/>
            <a:gdLst/>
            <a:ahLst/>
            <a:cxnLst>
              <a:cxn ang="0">
                <a:pos x="196" y="0"/>
              </a:cxn>
              <a:cxn ang="0">
                <a:pos x="197" y="0"/>
              </a:cxn>
              <a:cxn ang="0">
                <a:pos x="0" y="28"/>
              </a:cxn>
              <a:cxn ang="0">
                <a:pos x="1" y="38"/>
              </a:cxn>
              <a:cxn ang="0">
                <a:pos x="198" y="10"/>
              </a:cxn>
              <a:cxn ang="0">
                <a:pos x="199" y="10"/>
              </a:cxn>
              <a:cxn ang="0">
                <a:pos x="198" y="10"/>
              </a:cxn>
              <a:cxn ang="0">
                <a:pos x="199" y="10"/>
              </a:cxn>
              <a:cxn ang="0">
                <a:pos x="196" y="0"/>
              </a:cxn>
            </a:cxnLst>
            <a:rect l="0" t="0" r="r" b="b"/>
            <a:pathLst>
              <a:path w="200" h="39">
                <a:moveTo>
                  <a:pt x="196" y="0"/>
                </a:moveTo>
                <a:lnTo>
                  <a:pt x="197" y="0"/>
                </a:lnTo>
                <a:lnTo>
                  <a:pt x="0" y="28"/>
                </a:lnTo>
                <a:lnTo>
                  <a:pt x="1" y="38"/>
                </a:lnTo>
                <a:lnTo>
                  <a:pt x="198" y="10"/>
                </a:lnTo>
                <a:lnTo>
                  <a:pt x="199" y="10"/>
                </a:lnTo>
                <a:lnTo>
                  <a:pt x="198" y="10"/>
                </a:lnTo>
                <a:lnTo>
                  <a:pt x="199" y="10"/>
                </a:lnTo>
                <a:lnTo>
                  <a:pt x="19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48" name="Freeform 376"/>
          <p:cNvSpPr>
            <a:spLocks/>
          </p:cNvSpPr>
          <p:nvPr/>
        </p:nvSpPr>
        <p:spPr bwMode="auto">
          <a:xfrm>
            <a:off x="7285038" y="2936875"/>
            <a:ext cx="317500" cy="82550"/>
          </a:xfrm>
          <a:custGeom>
            <a:avLst/>
            <a:gdLst/>
            <a:ahLst/>
            <a:cxnLst>
              <a:cxn ang="0">
                <a:pos x="196" y="0"/>
              </a:cxn>
              <a:cxn ang="0">
                <a:pos x="196" y="0"/>
              </a:cxn>
              <a:cxn ang="0">
                <a:pos x="0" y="41"/>
              </a:cxn>
              <a:cxn ang="0">
                <a:pos x="3" y="51"/>
              </a:cxn>
              <a:cxn ang="0">
                <a:pos x="198" y="10"/>
              </a:cxn>
              <a:cxn ang="0">
                <a:pos x="199" y="10"/>
              </a:cxn>
              <a:cxn ang="0">
                <a:pos x="198" y="10"/>
              </a:cxn>
              <a:cxn ang="0">
                <a:pos x="199" y="10"/>
              </a:cxn>
              <a:cxn ang="0">
                <a:pos x="196" y="0"/>
              </a:cxn>
            </a:cxnLst>
            <a:rect l="0" t="0" r="r" b="b"/>
            <a:pathLst>
              <a:path w="200" h="52">
                <a:moveTo>
                  <a:pt x="196" y="0"/>
                </a:moveTo>
                <a:lnTo>
                  <a:pt x="196" y="0"/>
                </a:lnTo>
                <a:lnTo>
                  <a:pt x="0" y="41"/>
                </a:lnTo>
                <a:lnTo>
                  <a:pt x="3" y="51"/>
                </a:lnTo>
                <a:lnTo>
                  <a:pt x="198" y="10"/>
                </a:lnTo>
                <a:lnTo>
                  <a:pt x="199" y="10"/>
                </a:lnTo>
                <a:lnTo>
                  <a:pt x="198" y="10"/>
                </a:lnTo>
                <a:lnTo>
                  <a:pt x="199" y="10"/>
                </a:lnTo>
                <a:lnTo>
                  <a:pt x="19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49" name="Freeform 377"/>
          <p:cNvSpPr>
            <a:spLocks/>
          </p:cNvSpPr>
          <p:nvPr/>
        </p:nvSpPr>
        <p:spPr bwMode="auto">
          <a:xfrm>
            <a:off x="7605713" y="2841625"/>
            <a:ext cx="319087" cy="104775"/>
          </a:xfrm>
          <a:custGeom>
            <a:avLst/>
            <a:gdLst/>
            <a:ahLst/>
            <a:cxnLst>
              <a:cxn ang="0">
                <a:pos x="198" y="5"/>
              </a:cxn>
              <a:cxn ang="0">
                <a:pos x="197" y="0"/>
              </a:cxn>
              <a:cxn ang="0">
                <a:pos x="0" y="55"/>
              </a:cxn>
              <a:cxn ang="0">
                <a:pos x="3" y="65"/>
              </a:cxn>
              <a:cxn ang="0">
                <a:pos x="200" y="10"/>
              </a:cxn>
              <a:cxn ang="0">
                <a:pos x="198" y="5"/>
              </a:cxn>
            </a:cxnLst>
            <a:rect l="0" t="0" r="r" b="b"/>
            <a:pathLst>
              <a:path w="201" h="66">
                <a:moveTo>
                  <a:pt x="198" y="5"/>
                </a:moveTo>
                <a:lnTo>
                  <a:pt x="197" y="0"/>
                </a:lnTo>
                <a:lnTo>
                  <a:pt x="0" y="55"/>
                </a:lnTo>
                <a:lnTo>
                  <a:pt x="3" y="65"/>
                </a:lnTo>
                <a:lnTo>
                  <a:pt x="200" y="10"/>
                </a:lnTo>
                <a:lnTo>
                  <a:pt x="198"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50" name="Freeform 378"/>
          <p:cNvSpPr>
            <a:spLocks/>
          </p:cNvSpPr>
          <p:nvPr/>
        </p:nvSpPr>
        <p:spPr bwMode="auto">
          <a:xfrm>
            <a:off x="6178550" y="5199063"/>
            <a:ext cx="115888" cy="52387"/>
          </a:xfrm>
          <a:custGeom>
            <a:avLst/>
            <a:gdLst/>
            <a:ahLst/>
            <a:cxnLst>
              <a:cxn ang="0">
                <a:pos x="0" y="9"/>
              </a:cxn>
              <a:cxn ang="0">
                <a:pos x="0" y="9"/>
              </a:cxn>
              <a:cxn ang="0">
                <a:pos x="70" y="32"/>
              </a:cxn>
              <a:cxn ang="0">
                <a:pos x="72" y="22"/>
              </a:cxn>
              <a:cxn ang="0">
                <a:pos x="3" y="0"/>
              </a:cxn>
              <a:cxn ang="0">
                <a:pos x="0" y="9"/>
              </a:cxn>
            </a:cxnLst>
            <a:rect l="0" t="0" r="r" b="b"/>
            <a:pathLst>
              <a:path w="73" h="33">
                <a:moveTo>
                  <a:pt x="0" y="9"/>
                </a:moveTo>
                <a:lnTo>
                  <a:pt x="0" y="9"/>
                </a:lnTo>
                <a:lnTo>
                  <a:pt x="70" y="32"/>
                </a:lnTo>
                <a:lnTo>
                  <a:pt x="72" y="22"/>
                </a:lnTo>
                <a:lnTo>
                  <a:pt x="3" y="0"/>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51" name="Freeform 379"/>
          <p:cNvSpPr>
            <a:spLocks/>
          </p:cNvSpPr>
          <p:nvPr/>
        </p:nvSpPr>
        <p:spPr bwMode="auto">
          <a:xfrm>
            <a:off x="6067425" y="5153025"/>
            <a:ext cx="111125" cy="55563"/>
          </a:xfrm>
          <a:custGeom>
            <a:avLst/>
            <a:gdLst/>
            <a:ahLst/>
            <a:cxnLst>
              <a:cxn ang="0">
                <a:pos x="0" y="9"/>
              </a:cxn>
              <a:cxn ang="0">
                <a:pos x="1" y="9"/>
              </a:cxn>
              <a:cxn ang="0">
                <a:pos x="66" y="34"/>
              </a:cxn>
              <a:cxn ang="0">
                <a:pos x="69" y="25"/>
              </a:cxn>
              <a:cxn ang="0">
                <a:pos x="3" y="0"/>
              </a:cxn>
              <a:cxn ang="0">
                <a:pos x="4" y="0"/>
              </a:cxn>
              <a:cxn ang="0">
                <a:pos x="0" y="9"/>
              </a:cxn>
              <a:cxn ang="0">
                <a:pos x="1" y="9"/>
              </a:cxn>
              <a:cxn ang="0">
                <a:pos x="0" y="9"/>
              </a:cxn>
            </a:cxnLst>
            <a:rect l="0" t="0" r="r" b="b"/>
            <a:pathLst>
              <a:path w="70" h="35">
                <a:moveTo>
                  <a:pt x="0" y="9"/>
                </a:moveTo>
                <a:lnTo>
                  <a:pt x="1" y="9"/>
                </a:lnTo>
                <a:lnTo>
                  <a:pt x="66" y="34"/>
                </a:lnTo>
                <a:lnTo>
                  <a:pt x="69" y="25"/>
                </a:lnTo>
                <a:lnTo>
                  <a:pt x="3" y="0"/>
                </a:lnTo>
                <a:lnTo>
                  <a:pt x="4" y="0"/>
                </a:lnTo>
                <a:lnTo>
                  <a:pt x="0" y="9"/>
                </a:lnTo>
                <a:lnTo>
                  <a:pt x="1" y="9"/>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52" name="Freeform 380"/>
          <p:cNvSpPr>
            <a:spLocks/>
          </p:cNvSpPr>
          <p:nvPr/>
        </p:nvSpPr>
        <p:spPr bwMode="auto">
          <a:xfrm>
            <a:off x="5961063" y="5103813"/>
            <a:ext cx="106362" cy="57150"/>
          </a:xfrm>
          <a:custGeom>
            <a:avLst/>
            <a:gdLst/>
            <a:ahLst/>
            <a:cxnLst>
              <a:cxn ang="0">
                <a:pos x="0" y="9"/>
              </a:cxn>
              <a:cxn ang="0">
                <a:pos x="0" y="9"/>
              </a:cxn>
              <a:cxn ang="0">
                <a:pos x="62" y="35"/>
              </a:cxn>
              <a:cxn ang="0">
                <a:pos x="66" y="26"/>
              </a:cxn>
              <a:cxn ang="0">
                <a:pos x="4" y="0"/>
              </a:cxn>
              <a:cxn ang="0">
                <a:pos x="5" y="0"/>
              </a:cxn>
              <a:cxn ang="0">
                <a:pos x="0" y="9"/>
              </a:cxn>
            </a:cxnLst>
            <a:rect l="0" t="0" r="r" b="b"/>
            <a:pathLst>
              <a:path w="67" h="36">
                <a:moveTo>
                  <a:pt x="0" y="9"/>
                </a:moveTo>
                <a:lnTo>
                  <a:pt x="0" y="9"/>
                </a:lnTo>
                <a:lnTo>
                  <a:pt x="62" y="35"/>
                </a:lnTo>
                <a:lnTo>
                  <a:pt x="66" y="26"/>
                </a:lnTo>
                <a:lnTo>
                  <a:pt x="4" y="0"/>
                </a:lnTo>
                <a:lnTo>
                  <a:pt x="5" y="0"/>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53" name="Freeform 381"/>
          <p:cNvSpPr>
            <a:spLocks/>
          </p:cNvSpPr>
          <p:nvPr/>
        </p:nvSpPr>
        <p:spPr bwMode="auto">
          <a:xfrm>
            <a:off x="5861050" y="5043488"/>
            <a:ext cx="101600" cy="68262"/>
          </a:xfrm>
          <a:custGeom>
            <a:avLst/>
            <a:gdLst/>
            <a:ahLst/>
            <a:cxnLst>
              <a:cxn ang="0">
                <a:pos x="0" y="9"/>
              </a:cxn>
              <a:cxn ang="0">
                <a:pos x="0" y="9"/>
              </a:cxn>
              <a:cxn ang="0">
                <a:pos x="58" y="42"/>
              </a:cxn>
              <a:cxn ang="0">
                <a:pos x="63" y="33"/>
              </a:cxn>
              <a:cxn ang="0">
                <a:pos x="5" y="0"/>
              </a:cxn>
              <a:cxn ang="0">
                <a:pos x="0" y="9"/>
              </a:cxn>
            </a:cxnLst>
            <a:rect l="0" t="0" r="r" b="b"/>
            <a:pathLst>
              <a:path w="64" h="43">
                <a:moveTo>
                  <a:pt x="0" y="9"/>
                </a:moveTo>
                <a:lnTo>
                  <a:pt x="0" y="9"/>
                </a:lnTo>
                <a:lnTo>
                  <a:pt x="58" y="42"/>
                </a:lnTo>
                <a:lnTo>
                  <a:pt x="63" y="33"/>
                </a:lnTo>
                <a:lnTo>
                  <a:pt x="5" y="0"/>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54" name="Freeform 382"/>
          <p:cNvSpPr>
            <a:spLocks/>
          </p:cNvSpPr>
          <p:nvPr/>
        </p:nvSpPr>
        <p:spPr bwMode="auto">
          <a:xfrm>
            <a:off x="5764213" y="4984750"/>
            <a:ext cx="98425" cy="66675"/>
          </a:xfrm>
          <a:custGeom>
            <a:avLst/>
            <a:gdLst/>
            <a:ahLst/>
            <a:cxnLst>
              <a:cxn ang="0">
                <a:pos x="0" y="9"/>
              </a:cxn>
              <a:cxn ang="0">
                <a:pos x="0" y="9"/>
              </a:cxn>
              <a:cxn ang="0">
                <a:pos x="56" y="41"/>
              </a:cxn>
              <a:cxn ang="0">
                <a:pos x="61" y="32"/>
              </a:cxn>
              <a:cxn ang="0">
                <a:pos x="5" y="0"/>
              </a:cxn>
              <a:cxn ang="0">
                <a:pos x="5" y="1"/>
              </a:cxn>
              <a:cxn ang="0">
                <a:pos x="0" y="9"/>
              </a:cxn>
            </a:cxnLst>
            <a:rect l="0" t="0" r="r" b="b"/>
            <a:pathLst>
              <a:path w="62" h="42">
                <a:moveTo>
                  <a:pt x="0" y="9"/>
                </a:moveTo>
                <a:lnTo>
                  <a:pt x="0" y="9"/>
                </a:lnTo>
                <a:lnTo>
                  <a:pt x="56" y="41"/>
                </a:lnTo>
                <a:lnTo>
                  <a:pt x="61" y="32"/>
                </a:lnTo>
                <a:lnTo>
                  <a:pt x="5" y="0"/>
                </a:lnTo>
                <a:lnTo>
                  <a:pt x="5" y="1"/>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55" name="Freeform 383"/>
          <p:cNvSpPr>
            <a:spLocks/>
          </p:cNvSpPr>
          <p:nvPr/>
        </p:nvSpPr>
        <p:spPr bwMode="auto">
          <a:xfrm>
            <a:off x="5673725" y="4919663"/>
            <a:ext cx="92075" cy="73025"/>
          </a:xfrm>
          <a:custGeom>
            <a:avLst/>
            <a:gdLst/>
            <a:ahLst/>
            <a:cxnLst>
              <a:cxn ang="0">
                <a:pos x="0" y="8"/>
              </a:cxn>
              <a:cxn ang="0">
                <a:pos x="0" y="8"/>
              </a:cxn>
              <a:cxn ang="0">
                <a:pos x="52" y="45"/>
              </a:cxn>
              <a:cxn ang="0">
                <a:pos x="57" y="37"/>
              </a:cxn>
              <a:cxn ang="0">
                <a:pos x="5" y="0"/>
              </a:cxn>
              <a:cxn ang="0">
                <a:pos x="0" y="8"/>
              </a:cxn>
            </a:cxnLst>
            <a:rect l="0" t="0" r="r" b="b"/>
            <a:pathLst>
              <a:path w="58" h="46">
                <a:moveTo>
                  <a:pt x="0" y="8"/>
                </a:moveTo>
                <a:lnTo>
                  <a:pt x="0" y="8"/>
                </a:lnTo>
                <a:lnTo>
                  <a:pt x="52" y="45"/>
                </a:lnTo>
                <a:lnTo>
                  <a:pt x="57" y="37"/>
                </a:lnTo>
                <a:lnTo>
                  <a:pt x="5" y="0"/>
                </a:lnTo>
                <a:lnTo>
                  <a:pt x="0" y="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56" name="Freeform 384"/>
          <p:cNvSpPr>
            <a:spLocks/>
          </p:cNvSpPr>
          <p:nvPr/>
        </p:nvSpPr>
        <p:spPr bwMode="auto">
          <a:xfrm>
            <a:off x="5588000" y="4848225"/>
            <a:ext cx="87313" cy="77788"/>
          </a:xfrm>
          <a:custGeom>
            <a:avLst/>
            <a:gdLst/>
            <a:ahLst/>
            <a:cxnLst>
              <a:cxn ang="0">
                <a:pos x="0" y="8"/>
              </a:cxn>
              <a:cxn ang="0">
                <a:pos x="1" y="8"/>
              </a:cxn>
              <a:cxn ang="0">
                <a:pos x="49" y="48"/>
              </a:cxn>
              <a:cxn ang="0">
                <a:pos x="54" y="40"/>
              </a:cxn>
              <a:cxn ang="0">
                <a:pos x="6" y="0"/>
              </a:cxn>
              <a:cxn ang="0">
                <a:pos x="0" y="8"/>
              </a:cxn>
              <a:cxn ang="0">
                <a:pos x="1" y="8"/>
              </a:cxn>
              <a:cxn ang="0">
                <a:pos x="0" y="8"/>
              </a:cxn>
            </a:cxnLst>
            <a:rect l="0" t="0" r="r" b="b"/>
            <a:pathLst>
              <a:path w="55" h="49">
                <a:moveTo>
                  <a:pt x="0" y="8"/>
                </a:moveTo>
                <a:lnTo>
                  <a:pt x="1" y="8"/>
                </a:lnTo>
                <a:lnTo>
                  <a:pt x="49" y="48"/>
                </a:lnTo>
                <a:lnTo>
                  <a:pt x="54" y="40"/>
                </a:lnTo>
                <a:lnTo>
                  <a:pt x="6" y="0"/>
                </a:lnTo>
                <a:lnTo>
                  <a:pt x="0" y="8"/>
                </a:lnTo>
                <a:lnTo>
                  <a:pt x="1" y="8"/>
                </a:lnTo>
                <a:lnTo>
                  <a:pt x="0" y="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57" name="Freeform 385"/>
          <p:cNvSpPr>
            <a:spLocks/>
          </p:cNvSpPr>
          <p:nvPr/>
        </p:nvSpPr>
        <p:spPr bwMode="auto">
          <a:xfrm>
            <a:off x="5508625" y="4770438"/>
            <a:ext cx="84138" cy="84137"/>
          </a:xfrm>
          <a:custGeom>
            <a:avLst/>
            <a:gdLst/>
            <a:ahLst/>
            <a:cxnLst>
              <a:cxn ang="0">
                <a:pos x="0" y="7"/>
              </a:cxn>
              <a:cxn ang="0">
                <a:pos x="0" y="8"/>
              </a:cxn>
              <a:cxn ang="0">
                <a:pos x="46" y="52"/>
              </a:cxn>
              <a:cxn ang="0">
                <a:pos x="52" y="44"/>
              </a:cxn>
              <a:cxn ang="0">
                <a:pos x="7" y="0"/>
              </a:cxn>
              <a:cxn ang="0">
                <a:pos x="0" y="7"/>
              </a:cxn>
              <a:cxn ang="0">
                <a:pos x="0" y="8"/>
              </a:cxn>
              <a:cxn ang="0">
                <a:pos x="0" y="7"/>
              </a:cxn>
            </a:cxnLst>
            <a:rect l="0" t="0" r="r" b="b"/>
            <a:pathLst>
              <a:path w="53" h="53">
                <a:moveTo>
                  <a:pt x="0" y="7"/>
                </a:moveTo>
                <a:lnTo>
                  <a:pt x="0" y="8"/>
                </a:lnTo>
                <a:lnTo>
                  <a:pt x="46" y="52"/>
                </a:lnTo>
                <a:lnTo>
                  <a:pt x="52" y="44"/>
                </a:lnTo>
                <a:lnTo>
                  <a:pt x="7" y="0"/>
                </a:lnTo>
                <a:lnTo>
                  <a:pt x="0" y="7"/>
                </a:lnTo>
                <a:lnTo>
                  <a:pt x="0" y="8"/>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58" name="Freeform 386"/>
          <p:cNvSpPr>
            <a:spLocks/>
          </p:cNvSpPr>
          <p:nvPr/>
        </p:nvSpPr>
        <p:spPr bwMode="auto">
          <a:xfrm>
            <a:off x="5435600" y="4697413"/>
            <a:ext cx="77788" cy="77787"/>
          </a:xfrm>
          <a:custGeom>
            <a:avLst/>
            <a:gdLst/>
            <a:ahLst/>
            <a:cxnLst>
              <a:cxn ang="0">
                <a:pos x="0" y="7"/>
              </a:cxn>
              <a:cxn ang="0">
                <a:pos x="0" y="7"/>
              </a:cxn>
              <a:cxn ang="0">
                <a:pos x="42" y="48"/>
              </a:cxn>
              <a:cxn ang="0">
                <a:pos x="48" y="41"/>
              </a:cxn>
              <a:cxn ang="0">
                <a:pos x="6" y="0"/>
              </a:cxn>
              <a:cxn ang="0">
                <a:pos x="0" y="7"/>
              </a:cxn>
            </a:cxnLst>
            <a:rect l="0" t="0" r="r" b="b"/>
            <a:pathLst>
              <a:path w="49" h="49">
                <a:moveTo>
                  <a:pt x="0" y="7"/>
                </a:moveTo>
                <a:lnTo>
                  <a:pt x="0" y="7"/>
                </a:lnTo>
                <a:lnTo>
                  <a:pt x="42" y="48"/>
                </a:lnTo>
                <a:lnTo>
                  <a:pt x="48" y="41"/>
                </a:lnTo>
                <a:lnTo>
                  <a:pt x="6"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59" name="Freeform 387"/>
          <p:cNvSpPr>
            <a:spLocks/>
          </p:cNvSpPr>
          <p:nvPr/>
        </p:nvSpPr>
        <p:spPr bwMode="auto">
          <a:xfrm>
            <a:off x="5365750" y="4613275"/>
            <a:ext cx="74613" cy="88900"/>
          </a:xfrm>
          <a:custGeom>
            <a:avLst/>
            <a:gdLst/>
            <a:ahLst/>
            <a:cxnLst>
              <a:cxn ang="0">
                <a:pos x="0" y="7"/>
              </a:cxn>
              <a:cxn ang="0">
                <a:pos x="1" y="7"/>
              </a:cxn>
              <a:cxn ang="0">
                <a:pos x="40" y="55"/>
              </a:cxn>
              <a:cxn ang="0">
                <a:pos x="46" y="48"/>
              </a:cxn>
              <a:cxn ang="0">
                <a:pos x="7" y="0"/>
              </a:cxn>
              <a:cxn ang="0">
                <a:pos x="8" y="1"/>
              </a:cxn>
              <a:cxn ang="0">
                <a:pos x="0" y="7"/>
              </a:cxn>
              <a:cxn ang="0">
                <a:pos x="1" y="7"/>
              </a:cxn>
              <a:cxn ang="0">
                <a:pos x="0" y="7"/>
              </a:cxn>
            </a:cxnLst>
            <a:rect l="0" t="0" r="r" b="b"/>
            <a:pathLst>
              <a:path w="47" h="56">
                <a:moveTo>
                  <a:pt x="0" y="7"/>
                </a:moveTo>
                <a:lnTo>
                  <a:pt x="1" y="7"/>
                </a:lnTo>
                <a:lnTo>
                  <a:pt x="40" y="55"/>
                </a:lnTo>
                <a:lnTo>
                  <a:pt x="46" y="48"/>
                </a:lnTo>
                <a:lnTo>
                  <a:pt x="7" y="0"/>
                </a:lnTo>
                <a:lnTo>
                  <a:pt x="8" y="1"/>
                </a:lnTo>
                <a:lnTo>
                  <a:pt x="0" y="7"/>
                </a:lnTo>
                <a:lnTo>
                  <a:pt x="1" y="7"/>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60" name="Freeform 388"/>
          <p:cNvSpPr>
            <a:spLocks/>
          </p:cNvSpPr>
          <p:nvPr/>
        </p:nvSpPr>
        <p:spPr bwMode="auto">
          <a:xfrm>
            <a:off x="5305425" y="4530725"/>
            <a:ext cx="68263" cy="87313"/>
          </a:xfrm>
          <a:custGeom>
            <a:avLst/>
            <a:gdLst/>
            <a:ahLst/>
            <a:cxnLst>
              <a:cxn ang="0">
                <a:pos x="0" y="6"/>
              </a:cxn>
              <a:cxn ang="0">
                <a:pos x="0" y="6"/>
              </a:cxn>
              <a:cxn ang="0">
                <a:pos x="34" y="54"/>
              </a:cxn>
              <a:cxn ang="0">
                <a:pos x="42" y="48"/>
              </a:cxn>
              <a:cxn ang="0">
                <a:pos x="7" y="0"/>
              </a:cxn>
              <a:cxn ang="0">
                <a:pos x="0" y="6"/>
              </a:cxn>
            </a:cxnLst>
            <a:rect l="0" t="0" r="r" b="b"/>
            <a:pathLst>
              <a:path w="43" h="55">
                <a:moveTo>
                  <a:pt x="0" y="6"/>
                </a:moveTo>
                <a:lnTo>
                  <a:pt x="0" y="6"/>
                </a:lnTo>
                <a:lnTo>
                  <a:pt x="34" y="54"/>
                </a:lnTo>
                <a:lnTo>
                  <a:pt x="42" y="48"/>
                </a:lnTo>
                <a:lnTo>
                  <a:pt x="7"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61" name="Freeform 389"/>
          <p:cNvSpPr>
            <a:spLocks/>
          </p:cNvSpPr>
          <p:nvPr/>
        </p:nvSpPr>
        <p:spPr bwMode="auto">
          <a:xfrm>
            <a:off x="5245100" y="4440238"/>
            <a:ext cx="66675" cy="93662"/>
          </a:xfrm>
          <a:custGeom>
            <a:avLst/>
            <a:gdLst/>
            <a:ahLst/>
            <a:cxnLst>
              <a:cxn ang="0">
                <a:pos x="0" y="6"/>
              </a:cxn>
              <a:cxn ang="0">
                <a:pos x="0" y="6"/>
              </a:cxn>
              <a:cxn ang="0">
                <a:pos x="34" y="58"/>
              </a:cxn>
              <a:cxn ang="0">
                <a:pos x="41" y="52"/>
              </a:cxn>
              <a:cxn ang="0">
                <a:pos x="7" y="0"/>
              </a:cxn>
              <a:cxn ang="0">
                <a:pos x="7" y="1"/>
              </a:cxn>
              <a:cxn ang="0">
                <a:pos x="0" y="6"/>
              </a:cxn>
            </a:cxnLst>
            <a:rect l="0" t="0" r="r" b="b"/>
            <a:pathLst>
              <a:path w="42" h="59">
                <a:moveTo>
                  <a:pt x="0" y="6"/>
                </a:moveTo>
                <a:lnTo>
                  <a:pt x="0" y="6"/>
                </a:lnTo>
                <a:lnTo>
                  <a:pt x="34" y="58"/>
                </a:lnTo>
                <a:lnTo>
                  <a:pt x="41" y="52"/>
                </a:lnTo>
                <a:lnTo>
                  <a:pt x="7" y="0"/>
                </a:lnTo>
                <a:lnTo>
                  <a:pt x="7" y="1"/>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62" name="Freeform 390"/>
          <p:cNvSpPr>
            <a:spLocks/>
          </p:cNvSpPr>
          <p:nvPr/>
        </p:nvSpPr>
        <p:spPr bwMode="auto">
          <a:xfrm>
            <a:off x="5194300" y="4351338"/>
            <a:ext cx="57150" cy="92075"/>
          </a:xfrm>
          <a:custGeom>
            <a:avLst/>
            <a:gdLst/>
            <a:ahLst/>
            <a:cxnLst>
              <a:cxn ang="0">
                <a:pos x="0" y="5"/>
              </a:cxn>
              <a:cxn ang="0">
                <a:pos x="1" y="5"/>
              </a:cxn>
              <a:cxn ang="0">
                <a:pos x="28" y="57"/>
              </a:cxn>
              <a:cxn ang="0">
                <a:pos x="35" y="52"/>
              </a:cxn>
              <a:cxn ang="0">
                <a:pos x="8" y="0"/>
              </a:cxn>
              <a:cxn ang="0">
                <a:pos x="9" y="0"/>
              </a:cxn>
              <a:cxn ang="0">
                <a:pos x="0" y="5"/>
              </a:cxn>
              <a:cxn ang="0">
                <a:pos x="1" y="5"/>
              </a:cxn>
              <a:cxn ang="0">
                <a:pos x="0" y="5"/>
              </a:cxn>
            </a:cxnLst>
            <a:rect l="0" t="0" r="r" b="b"/>
            <a:pathLst>
              <a:path w="36" h="58">
                <a:moveTo>
                  <a:pt x="0" y="5"/>
                </a:moveTo>
                <a:lnTo>
                  <a:pt x="1" y="5"/>
                </a:lnTo>
                <a:lnTo>
                  <a:pt x="28" y="57"/>
                </a:lnTo>
                <a:lnTo>
                  <a:pt x="35" y="52"/>
                </a:lnTo>
                <a:lnTo>
                  <a:pt x="8" y="0"/>
                </a:lnTo>
                <a:lnTo>
                  <a:pt x="9" y="0"/>
                </a:lnTo>
                <a:lnTo>
                  <a:pt x="0" y="5"/>
                </a:lnTo>
                <a:lnTo>
                  <a:pt x="1" y="5"/>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63" name="Freeform 391"/>
          <p:cNvSpPr>
            <a:spLocks/>
          </p:cNvSpPr>
          <p:nvPr/>
        </p:nvSpPr>
        <p:spPr bwMode="auto">
          <a:xfrm>
            <a:off x="5146675" y="4259263"/>
            <a:ext cx="55563" cy="93662"/>
          </a:xfrm>
          <a:custGeom>
            <a:avLst/>
            <a:gdLst/>
            <a:ahLst/>
            <a:cxnLst>
              <a:cxn ang="0">
                <a:pos x="0" y="5"/>
              </a:cxn>
              <a:cxn ang="0">
                <a:pos x="0" y="5"/>
              </a:cxn>
              <a:cxn ang="0">
                <a:pos x="26" y="58"/>
              </a:cxn>
              <a:cxn ang="0">
                <a:pos x="34" y="53"/>
              </a:cxn>
              <a:cxn ang="0">
                <a:pos x="8" y="0"/>
              </a:cxn>
              <a:cxn ang="0">
                <a:pos x="0" y="5"/>
              </a:cxn>
              <a:cxn ang="0">
                <a:pos x="0" y="5"/>
              </a:cxn>
              <a:cxn ang="0">
                <a:pos x="0" y="5"/>
              </a:cxn>
            </a:cxnLst>
            <a:rect l="0" t="0" r="r" b="b"/>
            <a:pathLst>
              <a:path w="35" h="59">
                <a:moveTo>
                  <a:pt x="0" y="5"/>
                </a:moveTo>
                <a:lnTo>
                  <a:pt x="0" y="5"/>
                </a:lnTo>
                <a:lnTo>
                  <a:pt x="26" y="58"/>
                </a:lnTo>
                <a:lnTo>
                  <a:pt x="34" y="53"/>
                </a:lnTo>
                <a:lnTo>
                  <a:pt x="8" y="0"/>
                </a:lnTo>
                <a:lnTo>
                  <a:pt x="0" y="5"/>
                </a:lnTo>
                <a:lnTo>
                  <a:pt x="0" y="5"/>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64" name="Freeform 392"/>
          <p:cNvSpPr>
            <a:spLocks/>
          </p:cNvSpPr>
          <p:nvPr/>
        </p:nvSpPr>
        <p:spPr bwMode="auto">
          <a:xfrm>
            <a:off x="5108575" y="4167188"/>
            <a:ext cx="46038" cy="92075"/>
          </a:xfrm>
          <a:custGeom>
            <a:avLst/>
            <a:gdLst/>
            <a:ahLst/>
            <a:cxnLst>
              <a:cxn ang="0">
                <a:pos x="0" y="4"/>
              </a:cxn>
              <a:cxn ang="0">
                <a:pos x="0" y="4"/>
              </a:cxn>
              <a:cxn ang="0">
                <a:pos x="20" y="57"/>
              </a:cxn>
              <a:cxn ang="0">
                <a:pos x="28" y="52"/>
              </a:cxn>
              <a:cxn ang="0">
                <a:pos x="8" y="0"/>
              </a:cxn>
              <a:cxn ang="0">
                <a:pos x="0" y="4"/>
              </a:cxn>
            </a:cxnLst>
            <a:rect l="0" t="0" r="r" b="b"/>
            <a:pathLst>
              <a:path w="29" h="58">
                <a:moveTo>
                  <a:pt x="0" y="4"/>
                </a:moveTo>
                <a:lnTo>
                  <a:pt x="0" y="4"/>
                </a:lnTo>
                <a:lnTo>
                  <a:pt x="20" y="57"/>
                </a:lnTo>
                <a:lnTo>
                  <a:pt x="28" y="52"/>
                </a:lnTo>
                <a:lnTo>
                  <a:pt x="8" y="0"/>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65" name="Freeform 393"/>
          <p:cNvSpPr>
            <a:spLocks/>
          </p:cNvSpPr>
          <p:nvPr/>
        </p:nvSpPr>
        <p:spPr bwMode="auto">
          <a:xfrm>
            <a:off x="5070475" y="4067175"/>
            <a:ext cx="46038" cy="98425"/>
          </a:xfrm>
          <a:custGeom>
            <a:avLst/>
            <a:gdLst/>
            <a:ahLst/>
            <a:cxnLst>
              <a:cxn ang="0">
                <a:pos x="0" y="4"/>
              </a:cxn>
              <a:cxn ang="0">
                <a:pos x="0" y="5"/>
              </a:cxn>
              <a:cxn ang="0">
                <a:pos x="20" y="61"/>
              </a:cxn>
              <a:cxn ang="0">
                <a:pos x="28" y="57"/>
              </a:cxn>
              <a:cxn ang="0">
                <a:pos x="8" y="0"/>
              </a:cxn>
              <a:cxn ang="0">
                <a:pos x="8" y="1"/>
              </a:cxn>
              <a:cxn ang="0">
                <a:pos x="0" y="4"/>
              </a:cxn>
              <a:cxn ang="0">
                <a:pos x="0" y="5"/>
              </a:cxn>
              <a:cxn ang="0">
                <a:pos x="0" y="4"/>
              </a:cxn>
            </a:cxnLst>
            <a:rect l="0" t="0" r="r" b="b"/>
            <a:pathLst>
              <a:path w="29" h="62">
                <a:moveTo>
                  <a:pt x="0" y="4"/>
                </a:moveTo>
                <a:lnTo>
                  <a:pt x="0" y="5"/>
                </a:lnTo>
                <a:lnTo>
                  <a:pt x="20" y="61"/>
                </a:lnTo>
                <a:lnTo>
                  <a:pt x="28" y="57"/>
                </a:lnTo>
                <a:lnTo>
                  <a:pt x="8" y="0"/>
                </a:lnTo>
                <a:lnTo>
                  <a:pt x="8" y="1"/>
                </a:lnTo>
                <a:lnTo>
                  <a:pt x="0" y="4"/>
                </a:lnTo>
                <a:lnTo>
                  <a:pt x="0" y="5"/>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66" name="Freeform 394"/>
          <p:cNvSpPr>
            <a:spLocks/>
          </p:cNvSpPr>
          <p:nvPr/>
        </p:nvSpPr>
        <p:spPr bwMode="auto">
          <a:xfrm>
            <a:off x="5038725" y="3968750"/>
            <a:ext cx="39688" cy="96838"/>
          </a:xfrm>
          <a:custGeom>
            <a:avLst/>
            <a:gdLst/>
            <a:ahLst/>
            <a:cxnLst>
              <a:cxn ang="0">
                <a:pos x="0" y="4"/>
              </a:cxn>
              <a:cxn ang="0">
                <a:pos x="1" y="4"/>
              </a:cxn>
              <a:cxn ang="0">
                <a:pos x="16" y="60"/>
              </a:cxn>
              <a:cxn ang="0">
                <a:pos x="24" y="57"/>
              </a:cxn>
              <a:cxn ang="0">
                <a:pos x="8" y="0"/>
              </a:cxn>
              <a:cxn ang="0">
                <a:pos x="9" y="0"/>
              </a:cxn>
              <a:cxn ang="0">
                <a:pos x="0" y="4"/>
              </a:cxn>
              <a:cxn ang="0">
                <a:pos x="1" y="4"/>
              </a:cxn>
              <a:cxn ang="0">
                <a:pos x="0" y="4"/>
              </a:cxn>
            </a:cxnLst>
            <a:rect l="0" t="0" r="r" b="b"/>
            <a:pathLst>
              <a:path w="25" h="61">
                <a:moveTo>
                  <a:pt x="0" y="4"/>
                </a:moveTo>
                <a:lnTo>
                  <a:pt x="1" y="4"/>
                </a:lnTo>
                <a:lnTo>
                  <a:pt x="16" y="60"/>
                </a:lnTo>
                <a:lnTo>
                  <a:pt x="24" y="57"/>
                </a:lnTo>
                <a:lnTo>
                  <a:pt x="8" y="0"/>
                </a:lnTo>
                <a:lnTo>
                  <a:pt x="9" y="0"/>
                </a:lnTo>
                <a:lnTo>
                  <a:pt x="0" y="4"/>
                </a:lnTo>
                <a:lnTo>
                  <a:pt x="1" y="4"/>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67" name="Freeform 395"/>
          <p:cNvSpPr>
            <a:spLocks/>
          </p:cNvSpPr>
          <p:nvPr/>
        </p:nvSpPr>
        <p:spPr bwMode="auto">
          <a:xfrm>
            <a:off x="5013325" y="3868738"/>
            <a:ext cx="36513" cy="98425"/>
          </a:xfrm>
          <a:custGeom>
            <a:avLst/>
            <a:gdLst/>
            <a:ahLst/>
            <a:cxnLst>
              <a:cxn ang="0">
                <a:pos x="0" y="3"/>
              </a:cxn>
              <a:cxn ang="0">
                <a:pos x="0" y="3"/>
              </a:cxn>
              <a:cxn ang="0">
                <a:pos x="13" y="61"/>
              </a:cxn>
              <a:cxn ang="0">
                <a:pos x="22" y="57"/>
              </a:cxn>
              <a:cxn ang="0">
                <a:pos x="9" y="0"/>
              </a:cxn>
              <a:cxn ang="0">
                <a:pos x="0" y="3"/>
              </a:cxn>
            </a:cxnLst>
            <a:rect l="0" t="0" r="r" b="b"/>
            <a:pathLst>
              <a:path w="23" h="62">
                <a:moveTo>
                  <a:pt x="0" y="3"/>
                </a:moveTo>
                <a:lnTo>
                  <a:pt x="0" y="3"/>
                </a:lnTo>
                <a:lnTo>
                  <a:pt x="13" y="61"/>
                </a:lnTo>
                <a:lnTo>
                  <a:pt x="22" y="57"/>
                </a:lnTo>
                <a:lnTo>
                  <a:pt x="9" y="0"/>
                </a:lnTo>
                <a:lnTo>
                  <a:pt x="0"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68" name="Freeform 396"/>
          <p:cNvSpPr>
            <a:spLocks/>
          </p:cNvSpPr>
          <p:nvPr/>
        </p:nvSpPr>
        <p:spPr bwMode="auto">
          <a:xfrm>
            <a:off x="4992688" y="3768725"/>
            <a:ext cx="31750" cy="96838"/>
          </a:xfrm>
          <a:custGeom>
            <a:avLst/>
            <a:gdLst/>
            <a:ahLst/>
            <a:cxnLst>
              <a:cxn ang="0">
                <a:pos x="0" y="1"/>
              </a:cxn>
              <a:cxn ang="0">
                <a:pos x="0" y="2"/>
              </a:cxn>
              <a:cxn ang="0">
                <a:pos x="11" y="60"/>
              </a:cxn>
              <a:cxn ang="0">
                <a:pos x="19" y="57"/>
              </a:cxn>
              <a:cxn ang="0">
                <a:pos x="8" y="0"/>
              </a:cxn>
              <a:cxn ang="0">
                <a:pos x="0" y="1"/>
              </a:cxn>
              <a:cxn ang="0">
                <a:pos x="0" y="2"/>
              </a:cxn>
              <a:cxn ang="0">
                <a:pos x="0" y="1"/>
              </a:cxn>
            </a:cxnLst>
            <a:rect l="0" t="0" r="r" b="b"/>
            <a:pathLst>
              <a:path w="20" h="61">
                <a:moveTo>
                  <a:pt x="0" y="1"/>
                </a:moveTo>
                <a:lnTo>
                  <a:pt x="0" y="2"/>
                </a:lnTo>
                <a:lnTo>
                  <a:pt x="11" y="60"/>
                </a:lnTo>
                <a:lnTo>
                  <a:pt x="19" y="57"/>
                </a:lnTo>
                <a:lnTo>
                  <a:pt x="8" y="0"/>
                </a:lnTo>
                <a:lnTo>
                  <a:pt x="0" y="1"/>
                </a:lnTo>
                <a:lnTo>
                  <a:pt x="0" y="2"/>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69" name="Freeform 397"/>
          <p:cNvSpPr>
            <a:spLocks/>
          </p:cNvSpPr>
          <p:nvPr/>
        </p:nvSpPr>
        <p:spPr bwMode="auto">
          <a:xfrm>
            <a:off x="4979988" y="3667125"/>
            <a:ext cx="26987" cy="95250"/>
          </a:xfrm>
          <a:custGeom>
            <a:avLst/>
            <a:gdLst/>
            <a:ahLst/>
            <a:cxnLst>
              <a:cxn ang="0">
                <a:pos x="0" y="1"/>
              </a:cxn>
              <a:cxn ang="0">
                <a:pos x="0" y="1"/>
              </a:cxn>
              <a:cxn ang="0">
                <a:pos x="7" y="59"/>
              </a:cxn>
              <a:cxn ang="0">
                <a:pos x="16" y="58"/>
              </a:cxn>
              <a:cxn ang="0">
                <a:pos x="8" y="0"/>
              </a:cxn>
              <a:cxn ang="0">
                <a:pos x="0" y="1"/>
              </a:cxn>
            </a:cxnLst>
            <a:rect l="0" t="0" r="r" b="b"/>
            <a:pathLst>
              <a:path w="17" h="60">
                <a:moveTo>
                  <a:pt x="0" y="1"/>
                </a:moveTo>
                <a:lnTo>
                  <a:pt x="0" y="1"/>
                </a:lnTo>
                <a:lnTo>
                  <a:pt x="7" y="59"/>
                </a:lnTo>
                <a:lnTo>
                  <a:pt x="16" y="58"/>
                </a:lnTo>
                <a:lnTo>
                  <a:pt x="8"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70" name="Freeform 398"/>
          <p:cNvSpPr>
            <a:spLocks/>
          </p:cNvSpPr>
          <p:nvPr/>
        </p:nvSpPr>
        <p:spPr bwMode="auto">
          <a:xfrm>
            <a:off x="4972050" y="3563938"/>
            <a:ext cx="26988" cy="96837"/>
          </a:xfrm>
          <a:custGeom>
            <a:avLst/>
            <a:gdLst/>
            <a:ahLst/>
            <a:cxnLst>
              <a:cxn ang="0">
                <a:pos x="0" y="1"/>
              </a:cxn>
              <a:cxn ang="0">
                <a:pos x="0" y="1"/>
              </a:cxn>
              <a:cxn ang="0">
                <a:pos x="5" y="60"/>
              </a:cxn>
              <a:cxn ang="0">
                <a:pos x="16" y="59"/>
              </a:cxn>
              <a:cxn ang="0">
                <a:pos x="10" y="0"/>
              </a:cxn>
              <a:cxn ang="0">
                <a:pos x="0" y="1"/>
              </a:cxn>
            </a:cxnLst>
            <a:rect l="0" t="0" r="r" b="b"/>
            <a:pathLst>
              <a:path w="17" h="61">
                <a:moveTo>
                  <a:pt x="0" y="1"/>
                </a:moveTo>
                <a:lnTo>
                  <a:pt x="0" y="1"/>
                </a:lnTo>
                <a:lnTo>
                  <a:pt x="5" y="60"/>
                </a:lnTo>
                <a:lnTo>
                  <a:pt x="16" y="59"/>
                </a:lnTo>
                <a:lnTo>
                  <a:pt x="10"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71" name="Freeform 399"/>
          <p:cNvSpPr>
            <a:spLocks/>
          </p:cNvSpPr>
          <p:nvPr/>
        </p:nvSpPr>
        <p:spPr bwMode="auto">
          <a:xfrm>
            <a:off x="4964113" y="3457575"/>
            <a:ext cx="26987" cy="100013"/>
          </a:xfrm>
          <a:custGeom>
            <a:avLst/>
            <a:gdLst/>
            <a:ahLst/>
            <a:cxnLst>
              <a:cxn ang="0">
                <a:pos x="0" y="0"/>
              </a:cxn>
              <a:cxn ang="0">
                <a:pos x="0" y="2"/>
              </a:cxn>
              <a:cxn ang="0">
                <a:pos x="6" y="62"/>
              </a:cxn>
              <a:cxn ang="0">
                <a:pos x="16" y="61"/>
              </a:cxn>
              <a:cxn ang="0">
                <a:pos x="11" y="0"/>
              </a:cxn>
              <a:cxn ang="0">
                <a:pos x="11" y="2"/>
              </a:cxn>
              <a:cxn ang="0">
                <a:pos x="0" y="0"/>
              </a:cxn>
              <a:cxn ang="0">
                <a:pos x="0" y="1"/>
              </a:cxn>
              <a:cxn ang="0">
                <a:pos x="0" y="2"/>
              </a:cxn>
              <a:cxn ang="0">
                <a:pos x="0" y="0"/>
              </a:cxn>
            </a:cxnLst>
            <a:rect l="0" t="0" r="r" b="b"/>
            <a:pathLst>
              <a:path w="17" h="63">
                <a:moveTo>
                  <a:pt x="0" y="0"/>
                </a:moveTo>
                <a:lnTo>
                  <a:pt x="0" y="2"/>
                </a:lnTo>
                <a:lnTo>
                  <a:pt x="6" y="62"/>
                </a:lnTo>
                <a:lnTo>
                  <a:pt x="16" y="61"/>
                </a:lnTo>
                <a:lnTo>
                  <a:pt x="11" y="0"/>
                </a:lnTo>
                <a:lnTo>
                  <a:pt x="11" y="2"/>
                </a:lnTo>
                <a:lnTo>
                  <a:pt x="0" y="0"/>
                </a:lnTo>
                <a:lnTo>
                  <a:pt x="0" y="1"/>
                </a:lnTo>
                <a:lnTo>
                  <a:pt x="0" y="2"/>
                </a:lnTo>
                <a:lnTo>
                  <a:pt x="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72" name="Freeform 400"/>
          <p:cNvSpPr>
            <a:spLocks/>
          </p:cNvSpPr>
          <p:nvPr/>
        </p:nvSpPr>
        <p:spPr bwMode="auto">
          <a:xfrm>
            <a:off x="4964113" y="3354388"/>
            <a:ext cx="26987" cy="98425"/>
          </a:xfrm>
          <a:custGeom>
            <a:avLst/>
            <a:gdLst/>
            <a:ahLst/>
            <a:cxnLst>
              <a:cxn ang="0">
                <a:pos x="4" y="1"/>
              </a:cxn>
              <a:cxn ang="0">
                <a:pos x="4" y="0"/>
              </a:cxn>
              <a:cxn ang="0">
                <a:pos x="0" y="59"/>
              </a:cxn>
              <a:cxn ang="0">
                <a:pos x="12" y="61"/>
              </a:cxn>
              <a:cxn ang="0">
                <a:pos x="16" y="1"/>
              </a:cxn>
              <a:cxn ang="0">
                <a:pos x="4" y="1"/>
              </a:cxn>
            </a:cxnLst>
            <a:rect l="0" t="0" r="r" b="b"/>
            <a:pathLst>
              <a:path w="17" h="62">
                <a:moveTo>
                  <a:pt x="4" y="1"/>
                </a:moveTo>
                <a:lnTo>
                  <a:pt x="4" y="0"/>
                </a:lnTo>
                <a:lnTo>
                  <a:pt x="0" y="59"/>
                </a:lnTo>
                <a:lnTo>
                  <a:pt x="12" y="61"/>
                </a:lnTo>
                <a:lnTo>
                  <a:pt x="16" y="1"/>
                </a:lnTo>
                <a:lnTo>
                  <a:pt x="4"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73" name="Freeform 401"/>
          <p:cNvSpPr>
            <a:spLocks/>
          </p:cNvSpPr>
          <p:nvPr/>
        </p:nvSpPr>
        <p:spPr bwMode="auto">
          <a:xfrm>
            <a:off x="4970463" y="3251200"/>
            <a:ext cx="26987" cy="96838"/>
          </a:xfrm>
          <a:custGeom>
            <a:avLst/>
            <a:gdLst/>
            <a:ahLst/>
            <a:cxnLst>
              <a:cxn ang="0">
                <a:pos x="4" y="0"/>
              </a:cxn>
              <a:cxn ang="0">
                <a:pos x="4" y="0"/>
              </a:cxn>
              <a:cxn ang="0">
                <a:pos x="0" y="60"/>
              </a:cxn>
              <a:cxn ang="0">
                <a:pos x="13" y="60"/>
              </a:cxn>
              <a:cxn ang="0">
                <a:pos x="16" y="0"/>
              </a:cxn>
              <a:cxn ang="0">
                <a:pos x="16" y="1"/>
              </a:cxn>
              <a:cxn ang="0">
                <a:pos x="4" y="0"/>
              </a:cxn>
            </a:cxnLst>
            <a:rect l="0" t="0" r="r" b="b"/>
            <a:pathLst>
              <a:path w="17" h="61">
                <a:moveTo>
                  <a:pt x="4" y="0"/>
                </a:moveTo>
                <a:lnTo>
                  <a:pt x="4" y="0"/>
                </a:lnTo>
                <a:lnTo>
                  <a:pt x="0" y="60"/>
                </a:lnTo>
                <a:lnTo>
                  <a:pt x="13" y="60"/>
                </a:lnTo>
                <a:lnTo>
                  <a:pt x="16" y="0"/>
                </a:lnTo>
                <a:lnTo>
                  <a:pt x="16" y="1"/>
                </a:lnTo>
                <a:lnTo>
                  <a:pt x="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74" name="Freeform 402"/>
          <p:cNvSpPr>
            <a:spLocks/>
          </p:cNvSpPr>
          <p:nvPr/>
        </p:nvSpPr>
        <p:spPr bwMode="auto">
          <a:xfrm>
            <a:off x="4973638" y="3144838"/>
            <a:ext cx="26987" cy="100012"/>
          </a:xfrm>
          <a:custGeom>
            <a:avLst/>
            <a:gdLst/>
            <a:ahLst/>
            <a:cxnLst>
              <a:cxn ang="0">
                <a:pos x="6" y="0"/>
              </a:cxn>
              <a:cxn ang="0">
                <a:pos x="6" y="0"/>
              </a:cxn>
              <a:cxn ang="0">
                <a:pos x="0" y="61"/>
              </a:cxn>
              <a:cxn ang="0">
                <a:pos x="8" y="62"/>
              </a:cxn>
              <a:cxn ang="0">
                <a:pos x="16" y="2"/>
              </a:cxn>
              <a:cxn ang="0">
                <a:pos x="6" y="0"/>
              </a:cxn>
            </a:cxnLst>
            <a:rect l="0" t="0" r="r" b="b"/>
            <a:pathLst>
              <a:path w="17" h="63">
                <a:moveTo>
                  <a:pt x="6" y="0"/>
                </a:moveTo>
                <a:lnTo>
                  <a:pt x="6" y="0"/>
                </a:lnTo>
                <a:lnTo>
                  <a:pt x="0" y="61"/>
                </a:lnTo>
                <a:lnTo>
                  <a:pt x="8" y="62"/>
                </a:lnTo>
                <a:lnTo>
                  <a:pt x="16" y="2"/>
                </a:lnTo>
                <a:lnTo>
                  <a:pt x="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75" name="Freeform 403"/>
          <p:cNvSpPr>
            <a:spLocks/>
          </p:cNvSpPr>
          <p:nvPr/>
        </p:nvSpPr>
        <p:spPr bwMode="auto">
          <a:xfrm>
            <a:off x="4986338" y="3044825"/>
            <a:ext cx="28575" cy="95250"/>
          </a:xfrm>
          <a:custGeom>
            <a:avLst/>
            <a:gdLst/>
            <a:ahLst/>
            <a:cxnLst>
              <a:cxn ang="0">
                <a:pos x="10" y="0"/>
              </a:cxn>
              <a:cxn ang="0">
                <a:pos x="10" y="0"/>
              </a:cxn>
              <a:cxn ang="0">
                <a:pos x="0" y="57"/>
              </a:cxn>
              <a:cxn ang="0">
                <a:pos x="8" y="59"/>
              </a:cxn>
              <a:cxn ang="0">
                <a:pos x="17" y="2"/>
              </a:cxn>
              <a:cxn ang="0">
                <a:pos x="10" y="0"/>
              </a:cxn>
            </a:cxnLst>
            <a:rect l="0" t="0" r="r" b="b"/>
            <a:pathLst>
              <a:path w="18" h="60">
                <a:moveTo>
                  <a:pt x="10" y="0"/>
                </a:moveTo>
                <a:lnTo>
                  <a:pt x="10" y="0"/>
                </a:lnTo>
                <a:lnTo>
                  <a:pt x="0" y="57"/>
                </a:lnTo>
                <a:lnTo>
                  <a:pt x="8" y="59"/>
                </a:lnTo>
                <a:lnTo>
                  <a:pt x="17" y="2"/>
                </a:lnTo>
                <a:lnTo>
                  <a:pt x="1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76" name="Freeform 404"/>
          <p:cNvSpPr>
            <a:spLocks/>
          </p:cNvSpPr>
          <p:nvPr/>
        </p:nvSpPr>
        <p:spPr bwMode="auto">
          <a:xfrm>
            <a:off x="5006975" y="2940050"/>
            <a:ext cx="30163" cy="100013"/>
          </a:xfrm>
          <a:custGeom>
            <a:avLst/>
            <a:gdLst/>
            <a:ahLst/>
            <a:cxnLst>
              <a:cxn ang="0">
                <a:pos x="10" y="0"/>
              </a:cxn>
              <a:cxn ang="0">
                <a:pos x="10" y="1"/>
              </a:cxn>
              <a:cxn ang="0">
                <a:pos x="0" y="60"/>
              </a:cxn>
              <a:cxn ang="0">
                <a:pos x="8" y="62"/>
              </a:cxn>
              <a:cxn ang="0">
                <a:pos x="18" y="3"/>
              </a:cxn>
              <a:cxn ang="0">
                <a:pos x="18" y="4"/>
              </a:cxn>
              <a:cxn ang="0">
                <a:pos x="10" y="0"/>
              </a:cxn>
              <a:cxn ang="0">
                <a:pos x="10" y="1"/>
              </a:cxn>
              <a:cxn ang="0">
                <a:pos x="10" y="0"/>
              </a:cxn>
            </a:cxnLst>
            <a:rect l="0" t="0" r="r" b="b"/>
            <a:pathLst>
              <a:path w="19" h="63">
                <a:moveTo>
                  <a:pt x="10" y="0"/>
                </a:moveTo>
                <a:lnTo>
                  <a:pt x="10" y="1"/>
                </a:lnTo>
                <a:lnTo>
                  <a:pt x="0" y="60"/>
                </a:lnTo>
                <a:lnTo>
                  <a:pt x="8" y="62"/>
                </a:lnTo>
                <a:lnTo>
                  <a:pt x="18" y="3"/>
                </a:lnTo>
                <a:lnTo>
                  <a:pt x="18" y="4"/>
                </a:lnTo>
                <a:lnTo>
                  <a:pt x="10" y="0"/>
                </a:lnTo>
                <a:lnTo>
                  <a:pt x="10" y="1"/>
                </a:lnTo>
                <a:lnTo>
                  <a:pt x="1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77" name="Freeform 405"/>
          <p:cNvSpPr>
            <a:spLocks/>
          </p:cNvSpPr>
          <p:nvPr/>
        </p:nvSpPr>
        <p:spPr bwMode="auto">
          <a:xfrm>
            <a:off x="5027613" y="2835275"/>
            <a:ext cx="41275" cy="103188"/>
          </a:xfrm>
          <a:custGeom>
            <a:avLst/>
            <a:gdLst/>
            <a:ahLst/>
            <a:cxnLst>
              <a:cxn ang="0">
                <a:pos x="17" y="0"/>
              </a:cxn>
              <a:cxn ang="0">
                <a:pos x="17" y="1"/>
              </a:cxn>
              <a:cxn ang="0">
                <a:pos x="0" y="60"/>
              </a:cxn>
              <a:cxn ang="0">
                <a:pos x="8" y="64"/>
              </a:cxn>
              <a:cxn ang="0">
                <a:pos x="25" y="4"/>
              </a:cxn>
              <a:cxn ang="0">
                <a:pos x="25" y="5"/>
              </a:cxn>
              <a:cxn ang="0">
                <a:pos x="17" y="0"/>
              </a:cxn>
              <a:cxn ang="0">
                <a:pos x="17" y="1"/>
              </a:cxn>
              <a:cxn ang="0">
                <a:pos x="17" y="0"/>
              </a:cxn>
            </a:cxnLst>
            <a:rect l="0" t="0" r="r" b="b"/>
            <a:pathLst>
              <a:path w="26" h="65">
                <a:moveTo>
                  <a:pt x="17" y="0"/>
                </a:moveTo>
                <a:lnTo>
                  <a:pt x="17" y="1"/>
                </a:lnTo>
                <a:lnTo>
                  <a:pt x="0" y="60"/>
                </a:lnTo>
                <a:lnTo>
                  <a:pt x="8" y="64"/>
                </a:lnTo>
                <a:lnTo>
                  <a:pt x="25" y="4"/>
                </a:lnTo>
                <a:lnTo>
                  <a:pt x="25" y="5"/>
                </a:lnTo>
                <a:lnTo>
                  <a:pt x="17" y="0"/>
                </a:lnTo>
                <a:lnTo>
                  <a:pt x="17" y="1"/>
                </a:lnTo>
                <a:lnTo>
                  <a:pt x="1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78" name="Freeform 406"/>
          <p:cNvSpPr>
            <a:spLocks/>
          </p:cNvSpPr>
          <p:nvPr/>
        </p:nvSpPr>
        <p:spPr bwMode="auto">
          <a:xfrm>
            <a:off x="5060950" y="2738438"/>
            <a:ext cx="39688" cy="96837"/>
          </a:xfrm>
          <a:custGeom>
            <a:avLst/>
            <a:gdLst/>
            <a:ahLst/>
            <a:cxnLst>
              <a:cxn ang="0">
                <a:pos x="17" y="0"/>
              </a:cxn>
              <a:cxn ang="0">
                <a:pos x="17" y="0"/>
              </a:cxn>
              <a:cxn ang="0">
                <a:pos x="0" y="55"/>
              </a:cxn>
              <a:cxn ang="0">
                <a:pos x="8" y="60"/>
              </a:cxn>
              <a:cxn ang="0">
                <a:pos x="24" y="5"/>
              </a:cxn>
              <a:cxn ang="0">
                <a:pos x="17" y="0"/>
              </a:cxn>
            </a:cxnLst>
            <a:rect l="0" t="0" r="r" b="b"/>
            <a:pathLst>
              <a:path w="25" h="61">
                <a:moveTo>
                  <a:pt x="17" y="0"/>
                </a:moveTo>
                <a:lnTo>
                  <a:pt x="17" y="0"/>
                </a:lnTo>
                <a:lnTo>
                  <a:pt x="0" y="55"/>
                </a:lnTo>
                <a:lnTo>
                  <a:pt x="8" y="60"/>
                </a:lnTo>
                <a:lnTo>
                  <a:pt x="24" y="5"/>
                </a:lnTo>
                <a:lnTo>
                  <a:pt x="1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79" name="Freeform 407"/>
          <p:cNvSpPr>
            <a:spLocks/>
          </p:cNvSpPr>
          <p:nvPr/>
        </p:nvSpPr>
        <p:spPr bwMode="auto">
          <a:xfrm>
            <a:off x="5094288" y="2636838"/>
            <a:ext cx="44450" cy="101600"/>
          </a:xfrm>
          <a:custGeom>
            <a:avLst/>
            <a:gdLst/>
            <a:ahLst/>
            <a:cxnLst>
              <a:cxn ang="0">
                <a:pos x="20" y="0"/>
              </a:cxn>
              <a:cxn ang="0">
                <a:pos x="20" y="0"/>
              </a:cxn>
              <a:cxn ang="0">
                <a:pos x="0" y="58"/>
              </a:cxn>
              <a:cxn ang="0">
                <a:pos x="7" y="63"/>
              </a:cxn>
              <a:cxn ang="0">
                <a:pos x="27" y="5"/>
              </a:cxn>
              <a:cxn ang="0">
                <a:pos x="20" y="0"/>
              </a:cxn>
            </a:cxnLst>
            <a:rect l="0" t="0" r="r" b="b"/>
            <a:pathLst>
              <a:path w="28" h="64">
                <a:moveTo>
                  <a:pt x="20" y="0"/>
                </a:moveTo>
                <a:lnTo>
                  <a:pt x="20" y="0"/>
                </a:lnTo>
                <a:lnTo>
                  <a:pt x="0" y="58"/>
                </a:lnTo>
                <a:lnTo>
                  <a:pt x="7" y="63"/>
                </a:lnTo>
                <a:lnTo>
                  <a:pt x="27" y="5"/>
                </a:lnTo>
                <a:lnTo>
                  <a:pt x="2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80" name="Freeform 408"/>
          <p:cNvSpPr>
            <a:spLocks/>
          </p:cNvSpPr>
          <p:nvPr/>
        </p:nvSpPr>
        <p:spPr bwMode="auto">
          <a:xfrm>
            <a:off x="5132388" y="2540000"/>
            <a:ext cx="55562" cy="96838"/>
          </a:xfrm>
          <a:custGeom>
            <a:avLst/>
            <a:gdLst/>
            <a:ahLst/>
            <a:cxnLst>
              <a:cxn ang="0">
                <a:pos x="26" y="0"/>
              </a:cxn>
              <a:cxn ang="0">
                <a:pos x="26" y="0"/>
              </a:cxn>
              <a:cxn ang="0">
                <a:pos x="0" y="55"/>
              </a:cxn>
              <a:cxn ang="0">
                <a:pos x="8" y="60"/>
              </a:cxn>
              <a:cxn ang="0">
                <a:pos x="34" y="5"/>
              </a:cxn>
              <a:cxn ang="0">
                <a:pos x="26" y="0"/>
              </a:cxn>
            </a:cxnLst>
            <a:rect l="0" t="0" r="r" b="b"/>
            <a:pathLst>
              <a:path w="35" h="61">
                <a:moveTo>
                  <a:pt x="26" y="0"/>
                </a:moveTo>
                <a:lnTo>
                  <a:pt x="26" y="0"/>
                </a:lnTo>
                <a:lnTo>
                  <a:pt x="0" y="55"/>
                </a:lnTo>
                <a:lnTo>
                  <a:pt x="8" y="60"/>
                </a:lnTo>
                <a:lnTo>
                  <a:pt x="34" y="5"/>
                </a:lnTo>
                <a:lnTo>
                  <a:pt x="2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81" name="Freeform 409"/>
          <p:cNvSpPr>
            <a:spLocks/>
          </p:cNvSpPr>
          <p:nvPr/>
        </p:nvSpPr>
        <p:spPr bwMode="auto">
          <a:xfrm>
            <a:off x="5178425" y="2443163"/>
            <a:ext cx="57150" cy="96837"/>
          </a:xfrm>
          <a:custGeom>
            <a:avLst/>
            <a:gdLst/>
            <a:ahLst/>
            <a:cxnLst>
              <a:cxn ang="0">
                <a:pos x="28" y="0"/>
              </a:cxn>
              <a:cxn ang="0">
                <a:pos x="27" y="1"/>
              </a:cxn>
              <a:cxn ang="0">
                <a:pos x="0" y="55"/>
              </a:cxn>
              <a:cxn ang="0">
                <a:pos x="9" y="60"/>
              </a:cxn>
              <a:cxn ang="0">
                <a:pos x="35" y="6"/>
              </a:cxn>
              <a:cxn ang="0">
                <a:pos x="28" y="0"/>
              </a:cxn>
              <a:cxn ang="0">
                <a:pos x="28" y="1"/>
              </a:cxn>
              <a:cxn ang="0">
                <a:pos x="27" y="1"/>
              </a:cxn>
              <a:cxn ang="0">
                <a:pos x="28" y="0"/>
              </a:cxn>
            </a:cxnLst>
            <a:rect l="0" t="0" r="r" b="b"/>
            <a:pathLst>
              <a:path w="36" h="61">
                <a:moveTo>
                  <a:pt x="28" y="0"/>
                </a:moveTo>
                <a:lnTo>
                  <a:pt x="27" y="1"/>
                </a:lnTo>
                <a:lnTo>
                  <a:pt x="0" y="55"/>
                </a:lnTo>
                <a:lnTo>
                  <a:pt x="9" y="60"/>
                </a:lnTo>
                <a:lnTo>
                  <a:pt x="35" y="6"/>
                </a:lnTo>
                <a:lnTo>
                  <a:pt x="28" y="0"/>
                </a:lnTo>
                <a:lnTo>
                  <a:pt x="28" y="1"/>
                </a:lnTo>
                <a:lnTo>
                  <a:pt x="27" y="1"/>
                </a:lnTo>
                <a:lnTo>
                  <a:pt x="2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82" name="Freeform 410"/>
          <p:cNvSpPr>
            <a:spLocks/>
          </p:cNvSpPr>
          <p:nvPr/>
        </p:nvSpPr>
        <p:spPr bwMode="auto">
          <a:xfrm>
            <a:off x="5229225" y="2352675"/>
            <a:ext cx="65088" cy="93663"/>
          </a:xfrm>
          <a:custGeom>
            <a:avLst/>
            <a:gdLst/>
            <a:ahLst/>
            <a:cxnLst>
              <a:cxn ang="0">
                <a:pos x="33" y="0"/>
              </a:cxn>
              <a:cxn ang="0">
                <a:pos x="33" y="0"/>
              </a:cxn>
              <a:cxn ang="0">
                <a:pos x="0" y="52"/>
              </a:cxn>
              <a:cxn ang="0">
                <a:pos x="7" y="58"/>
              </a:cxn>
              <a:cxn ang="0">
                <a:pos x="40" y="6"/>
              </a:cxn>
              <a:cxn ang="0">
                <a:pos x="33" y="0"/>
              </a:cxn>
            </a:cxnLst>
            <a:rect l="0" t="0" r="r" b="b"/>
            <a:pathLst>
              <a:path w="41" h="59">
                <a:moveTo>
                  <a:pt x="33" y="0"/>
                </a:moveTo>
                <a:lnTo>
                  <a:pt x="33" y="0"/>
                </a:lnTo>
                <a:lnTo>
                  <a:pt x="0" y="52"/>
                </a:lnTo>
                <a:lnTo>
                  <a:pt x="7" y="58"/>
                </a:lnTo>
                <a:lnTo>
                  <a:pt x="40" y="6"/>
                </a:lnTo>
                <a:lnTo>
                  <a:pt x="3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83" name="Freeform 411"/>
          <p:cNvSpPr>
            <a:spLocks/>
          </p:cNvSpPr>
          <p:nvPr/>
        </p:nvSpPr>
        <p:spPr bwMode="auto">
          <a:xfrm>
            <a:off x="5289550" y="2259013"/>
            <a:ext cx="66675" cy="96837"/>
          </a:xfrm>
          <a:custGeom>
            <a:avLst/>
            <a:gdLst/>
            <a:ahLst/>
            <a:cxnLst>
              <a:cxn ang="0">
                <a:pos x="34" y="0"/>
              </a:cxn>
              <a:cxn ang="0">
                <a:pos x="34" y="1"/>
              </a:cxn>
              <a:cxn ang="0">
                <a:pos x="0" y="54"/>
              </a:cxn>
              <a:cxn ang="0">
                <a:pos x="7" y="60"/>
              </a:cxn>
              <a:cxn ang="0">
                <a:pos x="41" y="7"/>
              </a:cxn>
              <a:cxn ang="0">
                <a:pos x="41" y="8"/>
              </a:cxn>
              <a:cxn ang="0">
                <a:pos x="34" y="0"/>
              </a:cxn>
              <a:cxn ang="0">
                <a:pos x="34" y="1"/>
              </a:cxn>
              <a:cxn ang="0">
                <a:pos x="34" y="0"/>
              </a:cxn>
            </a:cxnLst>
            <a:rect l="0" t="0" r="r" b="b"/>
            <a:pathLst>
              <a:path w="42" h="61">
                <a:moveTo>
                  <a:pt x="34" y="0"/>
                </a:moveTo>
                <a:lnTo>
                  <a:pt x="34" y="1"/>
                </a:lnTo>
                <a:lnTo>
                  <a:pt x="0" y="54"/>
                </a:lnTo>
                <a:lnTo>
                  <a:pt x="7" y="60"/>
                </a:lnTo>
                <a:lnTo>
                  <a:pt x="41" y="7"/>
                </a:lnTo>
                <a:lnTo>
                  <a:pt x="41" y="8"/>
                </a:lnTo>
                <a:lnTo>
                  <a:pt x="34" y="0"/>
                </a:lnTo>
                <a:lnTo>
                  <a:pt x="34" y="1"/>
                </a:lnTo>
                <a:lnTo>
                  <a:pt x="3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84" name="Freeform 412"/>
          <p:cNvSpPr>
            <a:spLocks/>
          </p:cNvSpPr>
          <p:nvPr/>
        </p:nvSpPr>
        <p:spPr bwMode="auto">
          <a:xfrm>
            <a:off x="5351463" y="2171700"/>
            <a:ext cx="74612" cy="93663"/>
          </a:xfrm>
          <a:custGeom>
            <a:avLst/>
            <a:gdLst/>
            <a:ahLst/>
            <a:cxnLst>
              <a:cxn ang="0">
                <a:pos x="39" y="0"/>
              </a:cxn>
              <a:cxn ang="0">
                <a:pos x="39" y="0"/>
              </a:cxn>
              <a:cxn ang="0">
                <a:pos x="0" y="50"/>
              </a:cxn>
              <a:cxn ang="0">
                <a:pos x="7" y="58"/>
              </a:cxn>
              <a:cxn ang="0">
                <a:pos x="46" y="7"/>
              </a:cxn>
              <a:cxn ang="0">
                <a:pos x="45" y="7"/>
              </a:cxn>
              <a:cxn ang="0">
                <a:pos x="39" y="0"/>
              </a:cxn>
            </a:cxnLst>
            <a:rect l="0" t="0" r="r" b="b"/>
            <a:pathLst>
              <a:path w="47" h="59">
                <a:moveTo>
                  <a:pt x="39" y="0"/>
                </a:moveTo>
                <a:lnTo>
                  <a:pt x="39" y="0"/>
                </a:lnTo>
                <a:lnTo>
                  <a:pt x="0" y="50"/>
                </a:lnTo>
                <a:lnTo>
                  <a:pt x="7" y="58"/>
                </a:lnTo>
                <a:lnTo>
                  <a:pt x="46" y="7"/>
                </a:lnTo>
                <a:lnTo>
                  <a:pt x="45" y="7"/>
                </a:lnTo>
                <a:lnTo>
                  <a:pt x="3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85" name="Freeform 413"/>
          <p:cNvSpPr>
            <a:spLocks/>
          </p:cNvSpPr>
          <p:nvPr/>
        </p:nvSpPr>
        <p:spPr bwMode="auto">
          <a:xfrm>
            <a:off x="5419725" y="2089150"/>
            <a:ext cx="76200" cy="87313"/>
          </a:xfrm>
          <a:custGeom>
            <a:avLst/>
            <a:gdLst/>
            <a:ahLst/>
            <a:cxnLst>
              <a:cxn ang="0">
                <a:pos x="41" y="0"/>
              </a:cxn>
              <a:cxn ang="0">
                <a:pos x="41" y="0"/>
              </a:cxn>
              <a:cxn ang="0">
                <a:pos x="0" y="47"/>
              </a:cxn>
              <a:cxn ang="0">
                <a:pos x="6" y="54"/>
              </a:cxn>
              <a:cxn ang="0">
                <a:pos x="47" y="7"/>
              </a:cxn>
              <a:cxn ang="0">
                <a:pos x="41" y="0"/>
              </a:cxn>
            </a:cxnLst>
            <a:rect l="0" t="0" r="r" b="b"/>
            <a:pathLst>
              <a:path w="48" h="55">
                <a:moveTo>
                  <a:pt x="41" y="0"/>
                </a:moveTo>
                <a:lnTo>
                  <a:pt x="41" y="0"/>
                </a:lnTo>
                <a:lnTo>
                  <a:pt x="0" y="47"/>
                </a:lnTo>
                <a:lnTo>
                  <a:pt x="6" y="54"/>
                </a:lnTo>
                <a:lnTo>
                  <a:pt x="47" y="7"/>
                </a:lnTo>
                <a:lnTo>
                  <a:pt x="4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86" name="Freeform 414"/>
          <p:cNvSpPr>
            <a:spLocks/>
          </p:cNvSpPr>
          <p:nvPr/>
        </p:nvSpPr>
        <p:spPr bwMode="auto">
          <a:xfrm>
            <a:off x="5492750" y="2006600"/>
            <a:ext cx="85725" cy="87313"/>
          </a:xfrm>
          <a:custGeom>
            <a:avLst/>
            <a:gdLst/>
            <a:ahLst/>
            <a:cxnLst>
              <a:cxn ang="0">
                <a:pos x="47" y="0"/>
              </a:cxn>
              <a:cxn ang="0">
                <a:pos x="47" y="1"/>
              </a:cxn>
              <a:cxn ang="0">
                <a:pos x="0" y="47"/>
              </a:cxn>
              <a:cxn ang="0">
                <a:pos x="6" y="54"/>
              </a:cxn>
              <a:cxn ang="0">
                <a:pos x="53" y="8"/>
              </a:cxn>
              <a:cxn ang="0">
                <a:pos x="52" y="8"/>
              </a:cxn>
              <a:cxn ang="0">
                <a:pos x="47" y="0"/>
              </a:cxn>
              <a:cxn ang="0">
                <a:pos x="47" y="1"/>
              </a:cxn>
              <a:cxn ang="0">
                <a:pos x="47" y="0"/>
              </a:cxn>
            </a:cxnLst>
            <a:rect l="0" t="0" r="r" b="b"/>
            <a:pathLst>
              <a:path w="54" h="55">
                <a:moveTo>
                  <a:pt x="47" y="0"/>
                </a:moveTo>
                <a:lnTo>
                  <a:pt x="47" y="1"/>
                </a:lnTo>
                <a:lnTo>
                  <a:pt x="0" y="47"/>
                </a:lnTo>
                <a:lnTo>
                  <a:pt x="6" y="54"/>
                </a:lnTo>
                <a:lnTo>
                  <a:pt x="53" y="8"/>
                </a:lnTo>
                <a:lnTo>
                  <a:pt x="52" y="8"/>
                </a:lnTo>
                <a:lnTo>
                  <a:pt x="47" y="0"/>
                </a:lnTo>
                <a:lnTo>
                  <a:pt x="47" y="1"/>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87" name="Freeform 415"/>
          <p:cNvSpPr>
            <a:spLocks/>
          </p:cNvSpPr>
          <p:nvPr/>
        </p:nvSpPr>
        <p:spPr bwMode="auto">
          <a:xfrm>
            <a:off x="5573713" y="1930400"/>
            <a:ext cx="87312" cy="82550"/>
          </a:xfrm>
          <a:custGeom>
            <a:avLst/>
            <a:gdLst/>
            <a:ahLst/>
            <a:cxnLst>
              <a:cxn ang="0">
                <a:pos x="48" y="0"/>
              </a:cxn>
              <a:cxn ang="0">
                <a:pos x="48" y="0"/>
              </a:cxn>
              <a:cxn ang="0">
                <a:pos x="0" y="43"/>
              </a:cxn>
              <a:cxn ang="0">
                <a:pos x="6" y="51"/>
              </a:cxn>
              <a:cxn ang="0">
                <a:pos x="54" y="8"/>
              </a:cxn>
              <a:cxn ang="0">
                <a:pos x="48" y="0"/>
              </a:cxn>
            </a:cxnLst>
            <a:rect l="0" t="0" r="r" b="b"/>
            <a:pathLst>
              <a:path w="55" h="52">
                <a:moveTo>
                  <a:pt x="48" y="0"/>
                </a:moveTo>
                <a:lnTo>
                  <a:pt x="48" y="0"/>
                </a:lnTo>
                <a:lnTo>
                  <a:pt x="0" y="43"/>
                </a:lnTo>
                <a:lnTo>
                  <a:pt x="6" y="51"/>
                </a:lnTo>
                <a:lnTo>
                  <a:pt x="54" y="8"/>
                </a:lnTo>
                <a:lnTo>
                  <a:pt x="4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88" name="Freeform 416"/>
          <p:cNvSpPr>
            <a:spLocks/>
          </p:cNvSpPr>
          <p:nvPr/>
        </p:nvSpPr>
        <p:spPr bwMode="auto">
          <a:xfrm>
            <a:off x="5657850" y="1857375"/>
            <a:ext cx="96838" cy="79375"/>
          </a:xfrm>
          <a:custGeom>
            <a:avLst/>
            <a:gdLst/>
            <a:ahLst/>
            <a:cxnLst>
              <a:cxn ang="0">
                <a:pos x="54" y="0"/>
              </a:cxn>
              <a:cxn ang="0">
                <a:pos x="54" y="0"/>
              </a:cxn>
              <a:cxn ang="0">
                <a:pos x="0" y="41"/>
              </a:cxn>
              <a:cxn ang="0">
                <a:pos x="6" y="49"/>
              </a:cxn>
              <a:cxn ang="0">
                <a:pos x="60" y="8"/>
              </a:cxn>
              <a:cxn ang="0">
                <a:pos x="54" y="0"/>
              </a:cxn>
            </a:cxnLst>
            <a:rect l="0" t="0" r="r" b="b"/>
            <a:pathLst>
              <a:path w="61" h="50">
                <a:moveTo>
                  <a:pt x="54" y="0"/>
                </a:moveTo>
                <a:lnTo>
                  <a:pt x="54" y="0"/>
                </a:lnTo>
                <a:lnTo>
                  <a:pt x="0" y="41"/>
                </a:lnTo>
                <a:lnTo>
                  <a:pt x="6" y="49"/>
                </a:lnTo>
                <a:lnTo>
                  <a:pt x="60" y="8"/>
                </a:lnTo>
                <a:lnTo>
                  <a:pt x="5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89" name="Freeform 417"/>
          <p:cNvSpPr>
            <a:spLocks/>
          </p:cNvSpPr>
          <p:nvPr/>
        </p:nvSpPr>
        <p:spPr bwMode="auto">
          <a:xfrm>
            <a:off x="5751513" y="1785938"/>
            <a:ext cx="98425" cy="77787"/>
          </a:xfrm>
          <a:custGeom>
            <a:avLst/>
            <a:gdLst/>
            <a:ahLst/>
            <a:cxnLst>
              <a:cxn ang="0">
                <a:pos x="56" y="0"/>
              </a:cxn>
              <a:cxn ang="0">
                <a:pos x="55" y="0"/>
              </a:cxn>
              <a:cxn ang="0">
                <a:pos x="0" y="40"/>
              </a:cxn>
              <a:cxn ang="0">
                <a:pos x="6" y="48"/>
              </a:cxn>
              <a:cxn ang="0">
                <a:pos x="61" y="8"/>
              </a:cxn>
              <a:cxn ang="0">
                <a:pos x="61" y="9"/>
              </a:cxn>
              <a:cxn ang="0">
                <a:pos x="56" y="0"/>
              </a:cxn>
              <a:cxn ang="0">
                <a:pos x="55" y="0"/>
              </a:cxn>
              <a:cxn ang="0">
                <a:pos x="56" y="0"/>
              </a:cxn>
            </a:cxnLst>
            <a:rect l="0" t="0" r="r" b="b"/>
            <a:pathLst>
              <a:path w="62" h="49">
                <a:moveTo>
                  <a:pt x="56" y="0"/>
                </a:moveTo>
                <a:lnTo>
                  <a:pt x="55" y="0"/>
                </a:lnTo>
                <a:lnTo>
                  <a:pt x="0" y="40"/>
                </a:lnTo>
                <a:lnTo>
                  <a:pt x="6" y="48"/>
                </a:lnTo>
                <a:lnTo>
                  <a:pt x="61" y="8"/>
                </a:lnTo>
                <a:lnTo>
                  <a:pt x="61" y="9"/>
                </a:lnTo>
                <a:lnTo>
                  <a:pt x="56" y="0"/>
                </a:lnTo>
                <a:lnTo>
                  <a:pt x="55" y="0"/>
                </a:lnTo>
                <a:lnTo>
                  <a:pt x="5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90" name="Freeform 418"/>
          <p:cNvSpPr>
            <a:spLocks/>
          </p:cNvSpPr>
          <p:nvPr/>
        </p:nvSpPr>
        <p:spPr bwMode="auto">
          <a:xfrm>
            <a:off x="5848350" y="1722438"/>
            <a:ext cx="106363" cy="71437"/>
          </a:xfrm>
          <a:custGeom>
            <a:avLst/>
            <a:gdLst/>
            <a:ahLst/>
            <a:cxnLst>
              <a:cxn ang="0">
                <a:pos x="62" y="0"/>
              </a:cxn>
              <a:cxn ang="0">
                <a:pos x="61" y="0"/>
              </a:cxn>
              <a:cxn ang="0">
                <a:pos x="0" y="35"/>
              </a:cxn>
              <a:cxn ang="0">
                <a:pos x="5" y="44"/>
              </a:cxn>
              <a:cxn ang="0">
                <a:pos x="66" y="9"/>
              </a:cxn>
              <a:cxn ang="0">
                <a:pos x="65" y="9"/>
              </a:cxn>
              <a:cxn ang="0">
                <a:pos x="62" y="0"/>
              </a:cxn>
              <a:cxn ang="0">
                <a:pos x="61" y="0"/>
              </a:cxn>
              <a:cxn ang="0">
                <a:pos x="62" y="0"/>
              </a:cxn>
            </a:cxnLst>
            <a:rect l="0" t="0" r="r" b="b"/>
            <a:pathLst>
              <a:path w="67" h="45">
                <a:moveTo>
                  <a:pt x="62" y="0"/>
                </a:moveTo>
                <a:lnTo>
                  <a:pt x="61" y="0"/>
                </a:lnTo>
                <a:lnTo>
                  <a:pt x="0" y="35"/>
                </a:lnTo>
                <a:lnTo>
                  <a:pt x="5" y="44"/>
                </a:lnTo>
                <a:lnTo>
                  <a:pt x="66" y="9"/>
                </a:lnTo>
                <a:lnTo>
                  <a:pt x="65" y="9"/>
                </a:lnTo>
                <a:lnTo>
                  <a:pt x="62" y="0"/>
                </a:lnTo>
                <a:lnTo>
                  <a:pt x="61" y="0"/>
                </a:lnTo>
                <a:lnTo>
                  <a:pt x="6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91" name="Freeform 419"/>
          <p:cNvSpPr>
            <a:spLocks/>
          </p:cNvSpPr>
          <p:nvPr/>
        </p:nvSpPr>
        <p:spPr bwMode="auto">
          <a:xfrm>
            <a:off x="5954713" y="1660525"/>
            <a:ext cx="109537" cy="69850"/>
          </a:xfrm>
          <a:custGeom>
            <a:avLst/>
            <a:gdLst/>
            <a:ahLst/>
            <a:cxnLst>
              <a:cxn ang="0">
                <a:pos x="65" y="0"/>
              </a:cxn>
              <a:cxn ang="0">
                <a:pos x="65" y="0"/>
              </a:cxn>
              <a:cxn ang="0">
                <a:pos x="0" y="34"/>
              </a:cxn>
              <a:cxn ang="0">
                <a:pos x="3" y="43"/>
              </a:cxn>
              <a:cxn ang="0">
                <a:pos x="68" y="9"/>
              </a:cxn>
              <a:cxn ang="0">
                <a:pos x="65" y="0"/>
              </a:cxn>
            </a:cxnLst>
            <a:rect l="0" t="0" r="r" b="b"/>
            <a:pathLst>
              <a:path w="69" h="44">
                <a:moveTo>
                  <a:pt x="65" y="0"/>
                </a:moveTo>
                <a:lnTo>
                  <a:pt x="65" y="0"/>
                </a:lnTo>
                <a:lnTo>
                  <a:pt x="0" y="34"/>
                </a:lnTo>
                <a:lnTo>
                  <a:pt x="3" y="43"/>
                </a:lnTo>
                <a:lnTo>
                  <a:pt x="68" y="9"/>
                </a:lnTo>
                <a:lnTo>
                  <a:pt x="6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92" name="Freeform 420"/>
          <p:cNvSpPr>
            <a:spLocks/>
          </p:cNvSpPr>
          <p:nvPr/>
        </p:nvSpPr>
        <p:spPr bwMode="auto">
          <a:xfrm>
            <a:off x="6064250" y="1606550"/>
            <a:ext cx="115888" cy="61913"/>
          </a:xfrm>
          <a:custGeom>
            <a:avLst/>
            <a:gdLst/>
            <a:ahLst/>
            <a:cxnLst>
              <a:cxn ang="0">
                <a:pos x="69" y="0"/>
              </a:cxn>
              <a:cxn ang="0">
                <a:pos x="69" y="0"/>
              </a:cxn>
              <a:cxn ang="0">
                <a:pos x="0" y="29"/>
              </a:cxn>
              <a:cxn ang="0">
                <a:pos x="3" y="38"/>
              </a:cxn>
              <a:cxn ang="0">
                <a:pos x="72" y="9"/>
              </a:cxn>
              <a:cxn ang="0">
                <a:pos x="69" y="0"/>
              </a:cxn>
            </a:cxnLst>
            <a:rect l="0" t="0" r="r" b="b"/>
            <a:pathLst>
              <a:path w="73" h="39">
                <a:moveTo>
                  <a:pt x="69" y="0"/>
                </a:moveTo>
                <a:lnTo>
                  <a:pt x="69" y="0"/>
                </a:lnTo>
                <a:lnTo>
                  <a:pt x="0" y="29"/>
                </a:lnTo>
                <a:lnTo>
                  <a:pt x="3" y="38"/>
                </a:lnTo>
                <a:lnTo>
                  <a:pt x="72" y="9"/>
                </a:lnTo>
                <a:lnTo>
                  <a:pt x="6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93" name="Freeform 421"/>
          <p:cNvSpPr>
            <a:spLocks/>
          </p:cNvSpPr>
          <p:nvPr/>
        </p:nvSpPr>
        <p:spPr bwMode="auto">
          <a:xfrm>
            <a:off x="6181725" y="1557338"/>
            <a:ext cx="119063" cy="57150"/>
          </a:xfrm>
          <a:custGeom>
            <a:avLst/>
            <a:gdLst/>
            <a:ahLst/>
            <a:cxnLst>
              <a:cxn ang="0">
                <a:pos x="73" y="4"/>
              </a:cxn>
              <a:cxn ang="0">
                <a:pos x="72" y="0"/>
              </a:cxn>
              <a:cxn ang="0">
                <a:pos x="0" y="26"/>
              </a:cxn>
              <a:cxn ang="0">
                <a:pos x="3" y="35"/>
              </a:cxn>
              <a:cxn ang="0">
                <a:pos x="74" y="9"/>
              </a:cxn>
              <a:cxn ang="0">
                <a:pos x="73" y="4"/>
              </a:cxn>
            </a:cxnLst>
            <a:rect l="0" t="0" r="r" b="b"/>
            <a:pathLst>
              <a:path w="75" h="36">
                <a:moveTo>
                  <a:pt x="73" y="4"/>
                </a:moveTo>
                <a:lnTo>
                  <a:pt x="72" y="0"/>
                </a:lnTo>
                <a:lnTo>
                  <a:pt x="0" y="26"/>
                </a:lnTo>
                <a:lnTo>
                  <a:pt x="3" y="35"/>
                </a:lnTo>
                <a:lnTo>
                  <a:pt x="74" y="9"/>
                </a:lnTo>
                <a:lnTo>
                  <a:pt x="73"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94" name="Freeform 422"/>
          <p:cNvSpPr>
            <a:spLocks/>
          </p:cNvSpPr>
          <p:nvPr/>
        </p:nvSpPr>
        <p:spPr bwMode="auto">
          <a:xfrm>
            <a:off x="6153150" y="5137150"/>
            <a:ext cx="127000" cy="117475"/>
          </a:xfrm>
          <a:custGeom>
            <a:avLst/>
            <a:gdLst/>
            <a:ahLst/>
            <a:cxnLst>
              <a:cxn ang="0">
                <a:pos x="0" y="3"/>
              </a:cxn>
              <a:cxn ang="0">
                <a:pos x="0" y="3"/>
              </a:cxn>
              <a:cxn ang="0">
                <a:pos x="76" y="73"/>
              </a:cxn>
              <a:cxn ang="0">
                <a:pos x="79" y="70"/>
              </a:cxn>
              <a:cxn ang="0">
                <a:pos x="3" y="0"/>
              </a:cxn>
              <a:cxn ang="0">
                <a:pos x="0" y="3"/>
              </a:cxn>
            </a:cxnLst>
            <a:rect l="0" t="0" r="r" b="b"/>
            <a:pathLst>
              <a:path w="80" h="74">
                <a:moveTo>
                  <a:pt x="0" y="3"/>
                </a:moveTo>
                <a:lnTo>
                  <a:pt x="0" y="3"/>
                </a:lnTo>
                <a:lnTo>
                  <a:pt x="76" y="73"/>
                </a:lnTo>
                <a:lnTo>
                  <a:pt x="79" y="70"/>
                </a:lnTo>
                <a:lnTo>
                  <a:pt x="3" y="0"/>
                </a:lnTo>
                <a:lnTo>
                  <a:pt x="0" y="3"/>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95" name="Freeform 423"/>
          <p:cNvSpPr>
            <a:spLocks/>
          </p:cNvSpPr>
          <p:nvPr/>
        </p:nvSpPr>
        <p:spPr bwMode="auto">
          <a:xfrm>
            <a:off x="6037263" y="5010150"/>
            <a:ext cx="114300" cy="123825"/>
          </a:xfrm>
          <a:custGeom>
            <a:avLst/>
            <a:gdLst/>
            <a:ahLst/>
            <a:cxnLst>
              <a:cxn ang="0">
                <a:pos x="0" y="3"/>
              </a:cxn>
              <a:cxn ang="0">
                <a:pos x="0" y="3"/>
              </a:cxn>
              <a:cxn ang="0">
                <a:pos x="69" y="77"/>
              </a:cxn>
              <a:cxn ang="0">
                <a:pos x="71" y="74"/>
              </a:cxn>
              <a:cxn ang="0">
                <a:pos x="2" y="0"/>
              </a:cxn>
              <a:cxn ang="0">
                <a:pos x="0" y="3"/>
              </a:cxn>
            </a:cxnLst>
            <a:rect l="0" t="0" r="r" b="b"/>
            <a:pathLst>
              <a:path w="72" h="78">
                <a:moveTo>
                  <a:pt x="0" y="3"/>
                </a:moveTo>
                <a:lnTo>
                  <a:pt x="0" y="3"/>
                </a:lnTo>
                <a:lnTo>
                  <a:pt x="69" y="77"/>
                </a:lnTo>
                <a:lnTo>
                  <a:pt x="71" y="74"/>
                </a:lnTo>
                <a:lnTo>
                  <a:pt x="2" y="0"/>
                </a:lnTo>
                <a:lnTo>
                  <a:pt x="0" y="3"/>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96" name="Freeform 424"/>
          <p:cNvSpPr>
            <a:spLocks/>
          </p:cNvSpPr>
          <p:nvPr/>
        </p:nvSpPr>
        <p:spPr bwMode="auto">
          <a:xfrm>
            <a:off x="5930900" y="4889500"/>
            <a:ext cx="103188" cy="117475"/>
          </a:xfrm>
          <a:custGeom>
            <a:avLst/>
            <a:gdLst/>
            <a:ahLst/>
            <a:cxnLst>
              <a:cxn ang="0">
                <a:pos x="0" y="3"/>
              </a:cxn>
              <a:cxn ang="0">
                <a:pos x="0" y="3"/>
              </a:cxn>
              <a:cxn ang="0">
                <a:pos x="62" y="73"/>
              </a:cxn>
              <a:cxn ang="0">
                <a:pos x="64" y="70"/>
              </a:cxn>
              <a:cxn ang="0">
                <a:pos x="2" y="0"/>
              </a:cxn>
              <a:cxn ang="0">
                <a:pos x="0" y="3"/>
              </a:cxn>
            </a:cxnLst>
            <a:rect l="0" t="0" r="r" b="b"/>
            <a:pathLst>
              <a:path w="65" h="74">
                <a:moveTo>
                  <a:pt x="0" y="3"/>
                </a:moveTo>
                <a:lnTo>
                  <a:pt x="0" y="3"/>
                </a:lnTo>
                <a:lnTo>
                  <a:pt x="62" y="73"/>
                </a:lnTo>
                <a:lnTo>
                  <a:pt x="64" y="70"/>
                </a:lnTo>
                <a:lnTo>
                  <a:pt x="2" y="0"/>
                </a:lnTo>
                <a:lnTo>
                  <a:pt x="0" y="3"/>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97" name="Freeform 425"/>
          <p:cNvSpPr>
            <a:spLocks/>
          </p:cNvSpPr>
          <p:nvPr/>
        </p:nvSpPr>
        <p:spPr bwMode="auto">
          <a:xfrm>
            <a:off x="5830888" y="4767263"/>
            <a:ext cx="96837" cy="119062"/>
          </a:xfrm>
          <a:custGeom>
            <a:avLst/>
            <a:gdLst/>
            <a:ahLst/>
            <a:cxnLst>
              <a:cxn ang="0">
                <a:pos x="0" y="3"/>
              </a:cxn>
              <a:cxn ang="0">
                <a:pos x="0" y="3"/>
              </a:cxn>
              <a:cxn ang="0">
                <a:pos x="58" y="74"/>
              </a:cxn>
              <a:cxn ang="0">
                <a:pos x="60" y="71"/>
              </a:cxn>
              <a:cxn ang="0">
                <a:pos x="3" y="0"/>
              </a:cxn>
              <a:cxn ang="0">
                <a:pos x="0" y="3"/>
              </a:cxn>
            </a:cxnLst>
            <a:rect l="0" t="0" r="r" b="b"/>
            <a:pathLst>
              <a:path w="61" h="75">
                <a:moveTo>
                  <a:pt x="0" y="3"/>
                </a:moveTo>
                <a:lnTo>
                  <a:pt x="0" y="3"/>
                </a:lnTo>
                <a:lnTo>
                  <a:pt x="58" y="74"/>
                </a:lnTo>
                <a:lnTo>
                  <a:pt x="60" y="71"/>
                </a:lnTo>
                <a:lnTo>
                  <a:pt x="3" y="0"/>
                </a:lnTo>
                <a:lnTo>
                  <a:pt x="0" y="3"/>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98" name="Freeform 426"/>
          <p:cNvSpPr>
            <a:spLocks/>
          </p:cNvSpPr>
          <p:nvPr/>
        </p:nvSpPr>
        <p:spPr bwMode="auto">
          <a:xfrm>
            <a:off x="5740400" y="4643438"/>
            <a:ext cx="88900" cy="120650"/>
          </a:xfrm>
          <a:custGeom>
            <a:avLst/>
            <a:gdLst/>
            <a:ahLst/>
            <a:cxnLst>
              <a:cxn ang="0">
                <a:pos x="0" y="3"/>
              </a:cxn>
              <a:cxn ang="0">
                <a:pos x="0" y="3"/>
              </a:cxn>
              <a:cxn ang="0">
                <a:pos x="52" y="75"/>
              </a:cxn>
              <a:cxn ang="0">
                <a:pos x="55" y="72"/>
              </a:cxn>
              <a:cxn ang="0">
                <a:pos x="2" y="0"/>
              </a:cxn>
              <a:cxn ang="0">
                <a:pos x="0" y="3"/>
              </a:cxn>
            </a:cxnLst>
            <a:rect l="0" t="0" r="r" b="b"/>
            <a:pathLst>
              <a:path w="56" h="76">
                <a:moveTo>
                  <a:pt x="0" y="3"/>
                </a:moveTo>
                <a:lnTo>
                  <a:pt x="0" y="3"/>
                </a:lnTo>
                <a:lnTo>
                  <a:pt x="52" y="75"/>
                </a:lnTo>
                <a:lnTo>
                  <a:pt x="55" y="72"/>
                </a:lnTo>
                <a:lnTo>
                  <a:pt x="2" y="0"/>
                </a:lnTo>
                <a:lnTo>
                  <a:pt x="0" y="3"/>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499" name="Freeform 427"/>
          <p:cNvSpPr>
            <a:spLocks/>
          </p:cNvSpPr>
          <p:nvPr/>
        </p:nvSpPr>
        <p:spPr bwMode="auto">
          <a:xfrm>
            <a:off x="5657850" y="4518025"/>
            <a:ext cx="79375" cy="122238"/>
          </a:xfrm>
          <a:custGeom>
            <a:avLst/>
            <a:gdLst/>
            <a:ahLst/>
            <a:cxnLst>
              <a:cxn ang="0">
                <a:pos x="0" y="3"/>
              </a:cxn>
              <a:cxn ang="0">
                <a:pos x="0" y="3"/>
              </a:cxn>
              <a:cxn ang="0">
                <a:pos x="47" y="76"/>
              </a:cxn>
              <a:cxn ang="0">
                <a:pos x="49" y="73"/>
              </a:cxn>
              <a:cxn ang="0">
                <a:pos x="3" y="0"/>
              </a:cxn>
              <a:cxn ang="0">
                <a:pos x="0" y="3"/>
              </a:cxn>
            </a:cxnLst>
            <a:rect l="0" t="0" r="r" b="b"/>
            <a:pathLst>
              <a:path w="50" h="77">
                <a:moveTo>
                  <a:pt x="0" y="3"/>
                </a:moveTo>
                <a:lnTo>
                  <a:pt x="0" y="3"/>
                </a:lnTo>
                <a:lnTo>
                  <a:pt x="47" y="76"/>
                </a:lnTo>
                <a:lnTo>
                  <a:pt x="49" y="73"/>
                </a:lnTo>
                <a:lnTo>
                  <a:pt x="3" y="0"/>
                </a:lnTo>
                <a:lnTo>
                  <a:pt x="0" y="3"/>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00" name="Freeform 428"/>
          <p:cNvSpPr>
            <a:spLocks/>
          </p:cNvSpPr>
          <p:nvPr/>
        </p:nvSpPr>
        <p:spPr bwMode="auto">
          <a:xfrm>
            <a:off x="5583238" y="4395788"/>
            <a:ext cx="74612" cy="119062"/>
          </a:xfrm>
          <a:custGeom>
            <a:avLst/>
            <a:gdLst/>
            <a:ahLst/>
            <a:cxnLst>
              <a:cxn ang="0">
                <a:pos x="0" y="2"/>
              </a:cxn>
              <a:cxn ang="0">
                <a:pos x="0" y="2"/>
              </a:cxn>
              <a:cxn ang="0">
                <a:pos x="43" y="74"/>
              </a:cxn>
              <a:cxn ang="0">
                <a:pos x="46" y="71"/>
              </a:cxn>
              <a:cxn ang="0">
                <a:pos x="3" y="0"/>
              </a:cxn>
              <a:cxn ang="0">
                <a:pos x="0" y="2"/>
              </a:cxn>
            </a:cxnLst>
            <a:rect l="0" t="0" r="r" b="b"/>
            <a:pathLst>
              <a:path w="47" h="75">
                <a:moveTo>
                  <a:pt x="0" y="2"/>
                </a:moveTo>
                <a:lnTo>
                  <a:pt x="0" y="2"/>
                </a:lnTo>
                <a:lnTo>
                  <a:pt x="43" y="74"/>
                </a:lnTo>
                <a:lnTo>
                  <a:pt x="46" y="71"/>
                </a:lnTo>
                <a:lnTo>
                  <a:pt x="3" y="0"/>
                </a:lnTo>
                <a:lnTo>
                  <a:pt x="0" y="2"/>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01" name="Freeform 429"/>
          <p:cNvSpPr>
            <a:spLocks/>
          </p:cNvSpPr>
          <p:nvPr/>
        </p:nvSpPr>
        <p:spPr bwMode="auto">
          <a:xfrm>
            <a:off x="5524500" y="4268788"/>
            <a:ext cx="58738" cy="122237"/>
          </a:xfrm>
          <a:custGeom>
            <a:avLst/>
            <a:gdLst/>
            <a:ahLst/>
            <a:cxnLst>
              <a:cxn ang="0">
                <a:pos x="0" y="2"/>
              </a:cxn>
              <a:cxn ang="0">
                <a:pos x="0" y="2"/>
              </a:cxn>
              <a:cxn ang="0">
                <a:pos x="33" y="76"/>
              </a:cxn>
              <a:cxn ang="0">
                <a:pos x="36" y="74"/>
              </a:cxn>
              <a:cxn ang="0">
                <a:pos x="3" y="0"/>
              </a:cxn>
              <a:cxn ang="0">
                <a:pos x="0" y="2"/>
              </a:cxn>
            </a:cxnLst>
            <a:rect l="0" t="0" r="r" b="b"/>
            <a:pathLst>
              <a:path w="37" h="77">
                <a:moveTo>
                  <a:pt x="0" y="2"/>
                </a:moveTo>
                <a:lnTo>
                  <a:pt x="0" y="2"/>
                </a:lnTo>
                <a:lnTo>
                  <a:pt x="33" y="76"/>
                </a:lnTo>
                <a:lnTo>
                  <a:pt x="36" y="74"/>
                </a:lnTo>
                <a:lnTo>
                  <a:pt x="3" y="0"/>
                </a:lnTo>
                <a:lnTo>
                  <a:pt x="0" y="2"/>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02" name="Freeform 430"/>
          <p:cNvSpPr>
            <a:spLocks/>
          </p:cNvSpPr>
          <p:nvPr/>
        </p:nvSpPr>
        <p:spPr bwMode="auto">
          <a:xfrm>
            <a:off x="5468938" y="4143375"/>
            <a:ext cx="53975" cy="120650"/>
          </a:xfrm>
          <a:custGeom>
            <a:avLst/>
            <a:gdLst/>
            <a:ahLst/>
            <a:cxnLst>
              <a:cxn ang="0">
                <a:pos x="0" y="2"/>
              </a:cxn>
              <a:cxn ang="0">
                <a:pos x="0" y="2"/>
              </a:cxn>
              <a:cxn ang="0">
                <a:pos x="30" y="75"/>
              </a:cxn>
              <a:cxn ang="0">
                <a:pos x="33" y="73"/>
              </a:cxn>
              <a:cxn ang="0">
                <a:pos x="4" y="0"/>
              </a:cxn>
              <a:cxn ang="0">
                <a:pos x="0" y="2"/>
              </a:cxn>
            </a:cxnLst>
            <a:rect l="0" t="0" r="r" b="b"/>
            <a:pathLst>
              <a:path w="34" h="76">
                <a:moveTo>
                  <a:pt x="0" y="2"/>
                </a:moveTo>
                <a:lnTo>
                  <a:pt x="0" y="2"/>
                </a:lnTo>
                <a:lnTo>
                  <a:pt x="30" y="75"/>
                </a:lnTo>
                <a:lnTo>
                  <a:pt x="33" y="73"/>
                </a:lnTo>
                <a:lnTo>
                  <a:pt x="4" y="0"/>
                </a:lnTo>
                <a:lnTo>
                  <a:pt x="0" y="2"/>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03" name="Freeform 431"/>
          <p:cNvSpPr>
            <a:spLocks/>
          </p:cNvSpPr>
          <p:nvPr/>
        </p:nvSpPr>
        <p:spPr bwMode="auto">
          <a:xfrm>
            <a:off x="5424488" y="4017963"/>
            <a:ext cx="44450" cy="120650"/>
          </a:xfrm>
          <a:custGeom>
            <a:avLst/>
            <a:gdLst/>
            <a:ahLst/>
            <a:cxnLst>
              <a:cxn ang="0">
                <a:pos x="0" y="2"/>
              </a:cxn>
              <a:cxn ang="0">
                <a:pos x="0" y="2"/>
              </a:cxn>
              <a:cxn ang="0">
                <a:pos x="23" y="75"/>
              </a:cxn>
              <a:cxn ang="0">
                <a:pos x="27" y="73"/>
              </a:cxn>
              <a:cxn ang="0">
                <a:pos x="3" y="0"/>
              </a:cxn>
              <a:cxn ang="0">
                <a:pos x="0" y="2"/>
              </a:cxn>
            </a:cxnLst>
            <a:rect l="0" t="0" r="r" b="b"/>
            <a:pathLst>
              <a:path w="28" h="76">
                <a:moveTo>
                  <a:pt x="0" y="2"/>
                </a:moveTo>
                <a:lnTo>
                  <a:pt x="0" y="2"/>
                </a:lnTo>
                <a:lnTo>
                  <a:pt x="23" y="75"/>
                </a:lnTo>
                <a:lnTo>
                  <a:pt x="27" y="73"/>
                </a:lnTo>
                <a:lnTo>
                  <a:pt x="3" y="0"/>
                </a:lnTo>
                <a:lnTo>
                  <a:pt x="0" y="2"/>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04" name="Freeform 432"/>
          <p:cNvSpPr>
            <a:spLocks/>
          </p:cNvSpPr>
          <p:nvPr/>
        </p:nvSpPr>
        <p:spPr bwMode="auto">
          <a:xfrm>
            <a:off x="5387975" y="3892550"/>
            <a:ext cx="34925" cy="120650"/>
          </a:xfrm>
          <a:custGeom>
            <a:avLst/>
            <a:gdLst/>
            <a:ahLst/>
            <a:cxnLst>
              <a:cxn ang="0">
                <a:pos x="0" y="2"/>
              </a:cxn>
              <a:cxn ang="0">
                <a:pos x="0" y="2"/>
              </a:cxn>
              <a:cxn ang="0">
                <a:pos x="18" y="75"/>
              </a:cxn>
              <a:cxn ang="0">
                <a:pos x="21" y="73"/>
              </a:cxn>
              <a:cxn ang="0">
                <a:pos x="3" y="0"/>
              </a:cxn>
              <a:cxn ang="0">
                <a:pos x="0" y="2"/>
              </a:cxn>
            </a:cxnLst>
            <a:rect l="0" t="0" r="r" b="b"/>
            <a:pathLst>
              <a:path w="22" h="76">
                <a:moveTo>
                  <a:pt x="0" y="2"/>
                </a:moveTo>
                <a:lnTo>
                  <a:pt x="0" y="2"/>
                </a:lnTo>
                <a:lnTo>
                  <a:pt x="18" y="75"/>
                </a:lnTo>
                <a:lnTo>
                  <a:pt x="21" y="73"/>
                </a:lnTo>
                <a:lnTo>
                  <a:pt x="3" y="0"/>
                </a:lnTo>
                <a:lnTo>
                  <a:pt x="0" y="2"/>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05" name="Freeform 433"/>
          <p:cNvSpPr>
            <a:spLocks/>
          </p:cNvSpPr>
          <p:nvPr/>
        </p:nvSpPr>
        <p:spPr bwMode="auto">
          <a:xfrm>
            <a:off x="5362575" y="3765550"/>
            <a:ext cx="26988" cy="122238"/>
          </a:xfrm>
          <a:custGeom>
            <a:avLst/>
            <a:gdLst/>
            <a:ahLst/>
            <a:cxnLst>
              <a:cxn ang="0">
                <a:pos x="0" y="2"/>
              </a:cxn>
              <a:cxn ang="0">
                <a:pos x="0" y="2"/>
              </a:cxn>
              <a:cxn ang="0">
                <a:pos x="12" y="76"/>
              </a:cxn>
              <a:cxn ang="0">
                <a:pos x="16" y="74"/>
              </a:cxn>
              <a:cxn ang="0">
                <a:pos x="3" y="0"/>
              </a:cxn>
              <a:cxn ang="0">
                <a:pos x="0" y="2"/>
              </a:cxn>
            </a:cxnLst>
            <a:rect l="0" t="0" r="r" b="b"/>
            <a:pathLst>
              <a:path w="17" h="77">
                <a:moveTo>
                  <a:pt x="0" y="2"/>
                </a:moveTo>
                <a:lnTo>
                  <a:pt x="0" y="2"/>
                </a:lnTo>
                <a:lnTo>
                  <a:pt x="12" y="76"/>
                </a:lnTo>
                <a:lnTo>
                  <a:pt x="16" y="74"/>
                </a:lnTo>
                <a:lnTo>
                  <a:pt x="3" y="0"/>
                </a:lnTo>
                <a:lnTo>
                  <a:pt x="0" y="2"/>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06" name="Freeform 434"/>
          <p:cNvSpPr>
            <a:spLocks/>
          </p:cNvSpPr>
          <p:nvPr/>
        </p:nvSpPr>
        <p:spPr bwMode="auto">
          <a:xfrm>
            <a:off x="5341938" y="3638550"/>
            <a:ext cx="26987" cy="122238"/>
          </a:xfrm>
          <a:custGeom>
            <a:avLst/>
            <a:gdLst/>
            <a:ahLst/>
            <a:cxnLst>
              <a:cxn ang="0">
                <a:pos x="0" y="1"/>
              </a:cxn>
              <a:cxn ang="0">
                <a:pos x="0" y="2"/>
              </a:cxn>
              <a:cxn ang="0">
                <a:pos x="12" y="76"/>
              </a:cxn>
              <a:cxn ang="0">
                <a:pos x="16" y="74"/>
              </a:cxn>
              <a:cxn ang="0">
                <a:pos x="4" y="0"/>
              </a:cxn>
              <a:cxn ang="0">
                <a:pos x="4" y="1"/>
              </a:cxn>
              <a:cxn ang="0">
                <a:pos x="0" y="1"/>
              </a:cxn>
              <a:cxn ang="0">
                <a:pos x="0" y="2"/>
              </a:cxn>
              <a:cxn ang="0">
                <a:pos x="0" y="1"/>
              </a:cxn>
            </a:cxnLst>
            <a:rect l="0" t="0" r="r" b="b"/>
            <a:pathLst>
              <a:path w="17" h="77">
                <a:moveTo>
                  <a:pt x="0" y="1"/>
                </a:moveTo>
                <a:lnTo>
                  <a:pt x="0" y="2"/>
                </a:lnTo>
                <a:lnTo>
                  <a:pt x="12" y="76"/>
                </a:lnTo>
                <a:lnTo>
                  <a:pt x="16" y="74"/>
                </a:lnTo>
                <a:lnTo>
                  <a:pt x="4" y="0"/>
                </a:lnTo>
                <a:lnTo>
                  <a:pt x="4" y="1"/>
                </a:lnTo>
                <a:lnTo>
                  <a:pt x="0" y="1"/>
                </a:lnTo>
                <a:lnTo>
                  <a:pt x="0" y="2"/>
                </a:lnTo>
                <a:lnTo>
                  <a:pt x="0" y="1"/>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07" name="Freeform 435"/>
          <p:cNvSpPr>
            <a:spLocks/>
          </p:cNvSpPr>
          <p:nvPr/>
        </p:nvSpPr>
        <p:spPr bwMode="auto">
          <a:xfrm>
            <a:off x="5334000" y="3514725"/>
            <a:ext cx="26988" cy="117475"/>
          </a:xfrm>
          <a:custGeom>
            <a:avLst/>
            <a:gdLst/>
            <a:ahLst/>
            <a:cxnLst>
              <a:cxn ang="0">
                <a:pos x="0" y="0"/>
              </a:cxn>
              <a:cxn ang="0">
                <a:pos x="0" y="0"/>
              </a:cxn>
              <a:cxn ang="0">
                <a:pos x="8" y="73"/>
              </a:cxn>
              <a:cxn ang="0">
                <a:pos x="16" y="73"/>
              </a:cxn>
              <a:cxn ang="0">
                <a:pos x="4" y="0"/>
              </a:cxn>
              <a:cxn ang="0">
                <a:pos x="0" y="0"/>
              </a:cxn>
            </a:cxnLst>
            <a:rect l="0" t="0" r="r" b="b"/>
            <a:pathLst>
              <a:path w="17" h="74">
                <a:moveTo>
                  <a:pt x="0" y="0"/>
                </a:moveTo>
                <a:lnTo>
                  <a:pt x="0" y="0"/>
                </a:lnTo>
                <a:lnTo>
                  <a:pt x="8" y="73"/>
                </a:lnTo>
                <a:lnTo>
                  <a:pt x="16" y="73"/>
                </a:lnTo>
                <a:lnTo>
                  <a:pt x="4" y="0"/>
                </a:lnTo>
                <a:lnTo>
                  <a:pt x="0"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08" name="Freeform 436"/>
          <p:cNvSpPr>
            <a:spLocks/>
          </p:cNvSpPr>
          <p:nvPr/>
        </p:nvSpPr>
        <p:spPr bwMode="auto">
          <a:xfrm>
            <a:off x="5330825" y="3386138"/>
            <a:ext cx="26988" cy="120650"/>
          </a:xfrm>
          <a:custGeom>
            <a:avLst/>
            <a:gdLst/>
            <a:ahLst/>
            <a:cxnLst>
              <a:cxn ang="0">
                <a:pos x="16" y="0"/>
              </a:cxn>
              <a:cxn ang="0">
                <a:pos x="16" y="0"/>
              </a:cxn>
              <a:cxn ang="0">
                <a:pos x="16" y="75"/>
              </a:cxn>
              <a:cxn ang="0">
                <a:pos x="0" y="75"/>
              </a:cxn>
              <a:cxn ang="0">
                <a:pos x="0" y="0"/>
              </a:cxn>
              <a:cxn ang="0">
                <a:pos x="16" y="0"/>
              </a:cxn>
            </a:cxnLst>
            <a:rect l="0" t="0" r="r" b="b"/>
            <a:pathLst>
              <a:path w="17" h="76">
                <a:moveTo>
                  <a:pt x="16" y="0"/>
                </a:moveTo>
                <a:lnTo>
                  <a:pt x="16" y="0"/>
                </a:lnTo>
                <a:lnTo>
                  <a:pt x="16" y="75"/>
                </a:lnTo>
                <a:lnTo>
                  <a:pt x="0" y="75"/>
                </a:lnTo>
                <a:lnTo>
                  <a:pt x="0" y="0"/>
                </a:lnTo>
                <a:lnTo>
                  <a:pt x="16"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09" name="Freeform 437"/>
          <p:cNvSpPr>
            <a:spLocks/>
          </p:cNvSpPr>
          <p:nvPr/>
        </p:nvSpPr>
        <p:spPr bwMode="auto">
          <a:xfrm>
            <a:off x="5334000" y="3259138"/>
            <a:ext cx="26988" cy="119062"/>
          </a:xfrm>
          <a:custGeom>
            <a:avLst/>
            <a:gdLst/>
            <a:ahLst/>
            <a:cxnLst>
              <a:cxn ang="0">
                <a:pos x="9" y="0"/>
              </a:cxn>
              <a:cxn ang="0">
                <a:pos x="9" y="0"/>
              </a:cxn>
              <a:cxn ang="0">
                <a:pos x="0" y="74"/>
              </a:cxn>
              <a:cxn ang="0">
                <a:pos x="6" y="74"/>
              </a:cxn>
              <a:cxn ang="0">
                <a:pos x="16" y="0"/>
              </a:cxn>
              <a:cxn ang="0">
                <a:pos x="16" y="1"/>
              </a:cxn>
              <a:cxn ang="0">
                <a:pos x="9" y="0"/>
              </a:cxn>
            </a:cxnLst>
            <a:rect l="0" t="0" r="r" b="b"/>
            <a:pathLst>
              <a:path w="17" h="75">
                <a:moveTo>
                  <a:pt x="9" y="0"/>
                </a:moveTo>
                <a:lnTo>
                  <a:pt x="9" y="0"/>
                </a:lnTo>
                <a:lnTo>
                  <a:pt x="0" y="74"/>
                </a:lnTo>
                <a:lnTo>
                  <a:pt x="6" y="74"/>
                </a:lnTo>
                <a:lnTo>
                  <a:pt x="16" y="0"/>
                </a:lnTo>
                <a:lnTo>
                  <a:pt x="16" y="1"/>
                </a:lnTo>
                <a:lnTo>
                  <a:pt x="9"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10" name="Freeform 438"/>
          <p:cNvSpPr>
            <a:spLocks/>
          </p:cNvSpPr>
          <p:nvPr/>
        </p:nvSpPr>
        <p:spPr bwMode="auto">
          <a:xfrm>
            <a:off x="5345113" y="3130550"/>
            <a:ext cx="26987" cy="122238"/>
          </a:xfrm>
          <a:custGeom>
            <a:avLst/>
            <a:gdLst/>
            <a:ahLst/>
            <a:cxnLst>
              <a:cxn ang="0">
                <a:pos x="11" y="0"/>
              </a:cxn>
              <a:cxn ang="0">
                <a:pos x="11" y="0"/>
              </a:cxn>
              <a:cxn ang="0">
                <a:pos x="0" y="75"/>
              </a:cxn>
              <a:cxn ang="0">
                <a:pos x="3" y="76"/>
              </a:cxn>
              <a:cxn ang="0">
                <a:pos x="16" y="1"/>
              </a:cxn>
              <a:cxn ang="0">
                <a:pos x="11" y="0"/>
              </a:cxn>
            </a:cxnLst>
            <a:rect l="0" t="0" r="r" b="b"/>
            <a:pathLst>
              <a:path w="17" h="77">
                <a:moveTo>
                  <a:pt x="11" y="0"/>
                </a:moveTo>
                <a:lnTo>
                  <a:pt x="11" y="0"/>
                </a:lnTo>
                <a:lnTo>
                  <a:pt x="0" y="75"/>
                </a:lnTo>
                <a:lnTo>
                  <a:pt x="3" y="76"/>
                </a:lnTo>
                <a:lnTo>
                  <a:pt x="16" y="1"/>
                </a:lnTo>
                <a:lnTo>
                  <a:pt x="11"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11" name="Freeform 439"/>
          <p:cNvSpPr>
            <a:spLocks/>
          </p:cNvSpPr>
          <p:nvPr/>
        </p:nvSpPr>
        <p:spPr bwMode="auto">
          <a:xfrm>
            <a:off x="5362575" y="3000375"/>
            <a:ext cx="28575" cy="123825"/>
          </a:xfrm>
          <a:custGeom>
            <a:avLst/>
            <a:gdLst/>
            <a:ahLst/>
            <a:cxnLst>
              <a:cxn ang="0">
                <a:pos x="14" y="0"/>
              </a:cxn>
              <a:cxn ang="0">
                <a:pos x="14" y="0"/>
              </a:cxn>
              <a:cxn ang="0">
                <a:pos x="0" y="76"/>
              </a:cxn>
              <a:cxn ang="0">
                <a:pos x="3" y="77"/>
              </a:cxn>
              <a:cxn ang="0">
                <a:pos x="17" y="2"/>
              </a:cxn>
              <a:cxn ang="0">
                <a:pos x="14" y="0"/>
              </a:cxn>
            </a:cxnLst>
            <a:rect l="0" t="0" r="r" b="b"/>
            <a:pathLst>
              <a:path w="18" h="78">
                <a:moveTo>
                  <a:pt x="14" y="0"/>
                </a:moveTo>
                <a:lnTo>
                  <a:pt x="14" y="0"/>
                </a:lnTo>
                <a:lnTo>
                  <a:pt x="0" y="76"/>
                </a:lnTo>
                <a:lnTo>
                  <a:pt x="3" y="77"/>
                </a:lnTo>
                <a:lnTo>
                  <a:pt x="17" y="2"/>
                </a:lnTo>
                <a:lnTo>
                  <a:pt x="14"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12" name="Freeform 440"/>
          <p:cNvSpPr>
            <a:spLocks/>
          </p:cNvSpPr>
          <p:nvPr/>
        </p:nvSpPr>
        <p:spPr bwMode="auto">
          <a:xfrm>
            <a:off x="5391150" y="2871788"/>
            <a:ext cx="36513" cy="123825"/>
          </a:xfrm>
          <a:custGeom>
            <a:avLst/>
            <a:gdLst/>
            <a:ahLst/>
            <a:cxnLst>
              <a:cxn ang="0">
                <a:pos x="19" y="0"/>
              </a:cxn>
              <a:cxn ang="0">
                <a:pos x="19" y="0"/>
              </a:cxn>
              <a:cxn ang="0">
                <a:pos x="0" y="75"/>
              </a:cxn>
              <a:cxn ang="0">
                <a:pos x="4" y="77"/>
              </a:cxn>
              <a:cxn ang="0">
                <a:pos x="22" y="1"/>
              </a:cxn>
              <a:cxn ang="0">
                <a:pos x="19" y="0"/>
              </a:cxn>
            </a:cxnLst>
            <a:rect l="0" t="0" r="r" b="b"/>
            <a:pathLst>
              <a:path w="23" h="78">
                <a:moveTo>
                  <a:pt x="19" y="0"/>
                </a:moveTo>
                <a:lnTo>
                  <a:pt x="19" y="0"/>
                </a:lnTo>
                <a:lnTo>
                  <a:pt x="0" y="75"/>
                </a:lnTo>
                <a:lnTo>
                  <a:pt x="4" y="77"/>
                </a:lnTo>
                <a:lnTo>
                  <a:pt x="22" y="1"/>
                </a:lnTo>
                <a:lnTo>
                  <a:pt x="19"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13" name="Freeform 441"/>
          <p:cNvSpPr>
            <a:spLocks/>
          </p:cNvSpPr>
          <p:nvPr/>
        </p:nvSpPr>
        <p:spPr bwMode="auto">
          <a:xfrm>
            <a:off x="5429250" y="2741613"/>
            <a:ext cx="41275" cy="123825"/>
          </a:xfrm>
          <a:custGeom>
            <a:avLst/>
            <a:gdLst/>
            <a:ahLst/>
            <a:cxnLst>
              <a:cxn ang="0">
                <a:pos x="22" y="0"/>
              </a:cxn>
              <a:cxn ang="0">
                <a:pos x="22" y="1"/>
              </a:cxn>
              <a:cxn ang="0">
                <a:pos x="0" y="76"/>
              </a:cxn>
              <a:cxn ang="0">
                <a:pos x="3" y="77"/>
              </a:cxn>
              <a:cxn ang="0">
                <a:pos x="25" y="2"/>
              </a:cxn>
              <a:cxn ang="0">
                <a:pos x="25" y="3"/>
              </a:cxn>
              <a:cxn ang="0">
                <a:pos x="22" y="0"/>
              </a:cxn>
              <a:cxn ang="0">
                <a:pos x="22" y="1"/>
              </a:cxn>
              <a:cxn ang="0">
                <a:pos x="22" y="0"/>
              </a:cxn>
            </a:cxnLst>
            <a:rect l="0" t="0" r="r" b="b"/>
            <a:pathLst>
              <a:path w="26" h="78">
                <a:moveTo>
                  <a:pt x="22" y="0"/>
                </a:moveTo>
                <a:lnTo>
                  <a:pt x="22" y="1"/>
                </a:lnTo>
                <a:lnTo>
                  <a:pt x="0" y="76"/>
                </a:lnTo>
                <a:lnTo>
                  <a:pt x="3" y="77"/>
                </a:lnTo>
                <a:lnTo>
                  <a:pt x="25" y="2"/>
                </a:lnTo>
                <a:lnTo>
                  <a:pt x="25" y="3"/>
                </a:lnTo>
                <a:lnTo>
                  <a:pt x="22" y="0"/>
                </a:lnTo>
                <a:lnTo>
                  <a:pt x="22" y="1"/>
                </a:lnTo>
                <a:lnTo>
                  <a:pt x="22"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14" name="Freeform 442"/>
          <p:cNvSpPr>
            <a:spLocks/>
          </p:cNvSpPr>
          <p:nvPr/>
        </p:nvSpPr>
        <p:spPr bwMode="auto">
          <a:xfrm>
            <a:off x="5472113" y="2611438"/>
            <a:ext cx="52387" cy="127000"/>
          </a:xfrm>
          <a:custGeom>
            <a:avLst/>
            <a:gdLst/>
            <a:ahLst/>
            <a:cxnLst>
              <a:cxn ang="0">
                <a:pos x="29" y="0"/>
              </a:cxn>
              <a:cxn ang="0">
                <a:pos x="29" y="0"/>
              </a:cxn>
              <a:cxn ang="0">
                <a:pos x="0" y="76"/>
              </a:cxn>
              <a:cxn ang="0">
                <a:pos x="3" y="79"/>
              </a:cxn>
              <a:cxn ang="0">
                <a:pos x="32" y="2"/>
              </a:cxn>
              <a:cxn ang="0">
                <a:pos x="29" y="0"/>
              </a:cxn>
            </a:cxnLst>
            <a:rect l="0" t="0" r="r" b="b"/>
            <a:pathLst>
              <a:path w="33" h="80">
                <a:moveTo>
                  <a:pt x="29" y="0"/>
                </a:moveTo>
                <a:lnTo>
                  <a:pt x="29" y="0"/>
                </a:lnTo>
                <a:lnTo>
                  <a:pt x="0" y="76"/>
                </a:lnTo>
                <a:lnTo>
                  <a:pt x="3" y="79"/>
                </a:lnTo>
                <a:lnTo>
                  <a:pt x="32" y="2"/>
                </a:lnTo>
                <a:lnTo>
                  <a:pt x="29"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15" name="Freeform 443"/>
          <p:cNvSpPr>
            <a:spLocks/>
          </p:cNvSpPr>
          <p:nvPr/>
        </p:nvSpPr>
        <p:spPr bwMode="auto">
          <a:xfrm>
            <a:off x="5526088" y="2484438"/>
            <a:ext cx="63500" cy="122237"/>
          </a:xfrm>
          <a:custGeom>
            <a:avLst/>
            <a:gdLst/>
            <a:ahLst/>
            <a:cxnLst>
              <a:cxn ang="0">
                <a:pos x="36" y="0"/>
              </a:cxn>
              <a:cxn ang="0">
                <a:pos x="36" y="0"/>
              </a:cxn>
              <a:cxn ang="0">
                <a:pos x="0" y="74"/>
              </a:cxn>
              <a:cxn ang="0">
                <a:pos x="3" y="76"/>
              </a:cxn>
              <a:cxn ang="0">
                <a:pos x="39" y="2"/>
              </a:cxn>
              <a:cxn ang="0">
                <a:pos x="36" y="0"/>
              </a:cxn>
            </a:cxnLst>
            <a:rect l="0" t="0" r="r" b="b"/>
            <a:pathLst>
              <a:path w="40" h="77">
                <a:moveTo>
                  <a:pt x="36" y="0"/>
                </a:moveTo>
                <a:lnTo>
                  <a:pt x="36" y="0"/>
                </a:lnTo>
                <a:lnTo>
                  <a:pt x="0" y="74"/>
                </a:lnTo>
                <a:lnTo>
                  <a:pt x="3" y="76"/>
                </a:lnTo>
                <a:lnTo>
                  <a:pt x="39" y="2"/>
                </a:lnTo>
                <a:lnTo>
                  <a:pt x="36"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16" name="Freeform 444"/>
          <p:cNvSpPr>
            <a:spLocks/>
          </p:cNvSpPr>
          <p:nvPr/>
        </p:nvSpPr>
        <p:spPr bwMode="auto">
          <a:xfrm>
            <a:off x="5591175" y="2352675"/>
            <a:ext cx="71438" cy="127000"/>
          </a:xfrm>
          <a:custGeom>
            <a:avLst/>
            <a:gdLst/>
            <a:ahLst/>
            <a:cxnLst>
              <a:cxn ang="0">
                <a:pos x="41" y="0"/>
              </a:cxn>
              <a:cxn ang="0">
                <a:pos x="41" y="0"/>
              </a:cxn>
              <a:cxn ang="0">
                <a:pos x="0" y="77"/>
              </a:cxn>
              <a:cxn ang="0">
                <a:pos x="3" y="79"/>
              </a:cxn>
              <a:cxn ang="0">
                <a:pos x="44" y="2"/>
              </a:cxn>
              <a:cxn ang="0">
                <a:pos x="41" y="0"/>
              </a:cxn>
            </a:cxnLst>
            <a:rect l="0" t="0" r="r" b="b"/>
            <a:pathLst>
              <a:path w="45" h="80">
                <a:moveTo>
                  <a:pt x="41" y="0"/>
                </a:moveTo>
                <a:lnTo>
                  <a:pt x="41" y="0"/>
                </a:lnTo>
                <a:lnTo>
                  <a:pt x="0" y="77"/>
                </a:lnTo>
                <a:lnTo>
                  <a:pt x="3" y="79"/>
                </a:lnTo>
                <a:lnTo>
                  <a:pt x="44" y="2"/>
                </a:lnTo>
                <a:lnTo>
                  <a:pt x="41"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17" name="Freeform 445"/>
          <p:cNvSpPr>
            <a:spLocks/>
          </p:cNvSpPr>
          <p:nvPr/>
        </p:nvSpPr>
        <p:spPr bwMode="auto">
          <a:xfrm>
            <a:off x="5664200" y="2220913"/>
            <a:ext cx="80963" cy="127000"/>
          </a:xfrm>
          <a:custGeom>
            <a:avLst/>
            <a:gdLst/>
            <a:ahLst/>
            <a:cxnLst>
              <a:cxn ang="0">
                <a:pos x="47" y="0"/>
              </a:cxn>
              <a:cxn ang="0">
                <a:pos x="47" y="0"/>
              </a:cxn>
              <a:cxn ang="0">
                <a:pos x="0" y="77"/>
              </a:cxn>
              <a:cxn ang="0">
                <a:pos x="3" y="79"/>
              </a:cxn>
              <a:cxn ang="0">
                <a:pos x="50" y="3"/>
              </a:cxn>
              <a:cxn ang="0">
                <a:pos x="47" y="0"/>
              </a:cxn>
            </a:cxnLst>
            <a:rect l="0" t="0" r="r" b="b"/>
            <a:pathLst>
              <a:path w="51" h="80">
                <a:moveTo>
                  <a:pt x="47" y="0"/>
                </a:moveTo>
                <a:lnTo>
                  <a:pt x="47" y="0"/>
                </a:lnTo>
                <a:lnTo>
                  <a:pt x="0" y="77"/>
                </a:lnTo>
                <a:lnTo>
                  <a:pt x="3" y="79"/>
                </a:lnTo>
                <a:lnTo>
                  <a:pt x="50" y="3"/>
                </a:lnTo>
                <a:lnTo>
                  <a:pt x="47"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18" name="Freeform 446"/>
          <p:cNvSpPr>
            <a:spLocks/>
          </p:cNvSpPr>
          <p:nvPr/>
        </p:nvSpPr>
        <p:spPr bwMode="auto">
          <a:xfrm>
            <a:off x="5746750" y="2090738"/>
            <a:ext cx="88900" cy="127000"/>
          </a:xfrm>
          <a:custGeom>
            <a:avLst/>
            <a:gdLst/>
            <a:ahLst/>
            <a:cxnLst>
              <a:cxn ang="0">
                <a:pos x="52" y="0"/>
              </a:cxn>
              <a:cxn ang="0">
                <a:pos x="52" y="0"/>
              </a:cxn>
              <a:cxn ang="0">
                <a:pos x="0" y="76"/>
              </a:cxn>
              <a:cxn ang="0">
                <a:pos x="3" y="79"/>
              </a:cxn>
              <a:cxn ang="0">
                <a:pos x="55" y="3"/>
              </a:cxn>
              <a:cxn ang="0">
                <a:pos x="52" y="0"/>
              </a:cxn>
            </a:cxnLst>
            <a:rect l="0" t="0" r="r" b="b"/>
            <a:pathLst>
              <a:path w="56" h="80">
                <a:moveTo>
                  <a:pt x="52" y="0"/>
                </a:moveTo>
                <a:lnTo>
                  <a:pt x="52" y="0"/>
                </a:lnTo>
                <a:lnTo>
                  <a:pt x="0" y="76"/>
                </a:lnTo>
                <a:lnTo>
                  <a:pt x="3" y="79"/>
                </a:lnTo>
                <a:lnTo>
                  <a:pt x="55" y="3"/>
                </a:lnTo>
                <a:lnTo>
                  <a:pt x="52"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19" name="Freeform 447"/>
          <p:cNvSpPr>
            <a:spLocks/>
          </p:cNvSpPr>
          <p:nvPr/>
        </p:nvSpPr>
        <p:spPr bwMode="auto">
          <a:xfrm>
            <a:off x="5835650" y="1957388"/>
            <a:ext cx="96838" cy="130175"/>
          </a:xfrm>
          <a:custGeom>
            <a:avLst/>
            <a:gdLst/>
            <a:ahLst/>
            <a:cxnLst>
              <a:cxn ang="0">
                <a:pos x="57" y="0"/>
              </a:cxn>
              <a:cxn ang="0">
                <a:pos x="57" y="0"/>
              </a:cxn>
              <a:cxn ang="0">
                <a:pos x="0" y="78"/>
              </a:cxn>
              <a:cxn ang="0">
                <a:pos x="3" y="81"/>
              </a:cxn>
              <a:cxn ang="0">
                <a:pos x="60" y="3"/>
              </a:cxn>
              <a:cxn ang="0">
                <a:pos x="57" y="0"/>
              </a:cxn>
            </a:cxnLst>
            <a:rect l="0" t="0" r="r" b="b"/>
            <a:pathLst>
              <a:path w="61" h="82">
                <a:moveTo>
                  <a:pt x="57" y="0"/>
                </a:moveTo>
                <a:lnTo>
                  <a:pt x="57" y="0"/>
                </a:lnTo>
                <a:lnTo>
                  <a:pt x="0" y="78"/>
                </a:lnTo>
                <a:lnTo>
                  <a:pt x="3" y="81"/>
                </a:lnTo>
                <a:lnTo>
                  <a:pt x="60" y="3"/>
                </a:lnTo>
                <a:lnTo>
                  <a:pt x="57"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20" name="Freeform 448"/>
          <p:cNvSpPr>
            <a:spLocks/>
          </p:cNvSpPr>
          <p:nvPr/>
        </p:nvSpPr>
        <p:spPr bwMode="auto">
          <a:xfrm>
            <a:off x="5934075" y="1827213"/>
            <a:ext cx="107950" cy="127000"/>
          </a:xfrm>
          <a:custGeom>
            <a:avLst/>
            <a:gdLst/>
            <a:ahLst/>
            <a:cxnLst>
              <a:cxn ang="0">
                <a:pos x="64" y="0"/>
              </a:cxn>
              <a:cxn ang="0">
                <a:pos x="64" y="0"/>
              </a:cxn>
              <a:cxn ang="0">
                <a:pos x="0" y="76"/>
              </a:cxn>
              <a:cxn ang="0">
                <a:pos x="3" y="79"/>
              </a:cxn>
              <a:cxn ang="0">
                <a:pos x="67" y="4"/>
              </a:cxn>
              <a:cxn ang="0">
                <a:pos x="64" y="0"/>
              </a:cxn>
            </a:cxnLst>
            <a:rect l="0" t="0" r="r" b="b"/>
            <a:pathLst>
              <a:path w="68" h="80">
                <a:moveTo>
                  <a:pt x="64" y="0"/>
                </a:moveTo>
                <a:lnTo>
                  <a:pt x="64" y="0"/>
                </a:lnTo>
                <a:lnTo>
                  <a:pt x="0" y="76"/>
                </a:lnTo>
                <a:lnTo>
                  <a:pt x="3" y="79"/>
                </a:lnTo>
                <a:lnTo>
                  <a:pt x="67" y="4"/>
                </a:lnTo>
                <a:lnTo>
                  <a:pt x="64"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21" name="Freeform 449"/>
          <p:cNvSpPr>
            <a:spLocks/>
          </p:cNvSpPr>
          <p:nvPr/>
        </p:nvSpPr>
        <p:spPr bwMode="auto">
          <a:xfrm>
            <a:off x="6043613" y="1693863"/>
            <a:ext cx="119062" cy="131762"/>
          </a:xfrm>
          <a:custGeom>
            <a:avLst/>
            <a:gdLst/>
            <a:ahLst/>
            <a:cxnLst>
              <a:cxn ang="0">
                <a:pos x="71" y="0"/>
              </a:cxn>
              <a:cxn ang="0">
                <a:pos x="71" y="0"/>
              </a:cxn>
              <a:cxn ang="0">
                <a:pos x="0" y="78"/>
              </a:cxn>
              <a:cxn ang="0">
                <a:pos x="3" y="82"/>
              </a:cxn>
              <a:cxn ang="0">
                <a:pos x="74" y="3"/>
              </a:cxn>
              <a:cxn ang="0">
                <a:pos x="71" y="0"/>
              </a:cxn>
            </a:cxnLst>
            <a:rect l="0" t="0" r="r" b="b"/>
            <a:pathLst>
              <a:path w="75" h="83">
                <a:moveTo>
                  <a:pt x="71" y="0"/>
                </a:moveTo>
                <a:lnTo>
                  <a:pt x="71" y="0"/>
                </a:lnTo>
                <a:lnTo>
                  <a:pt x="0" y="78"/>
                </a:lnTo>
                <a:lnTo>
                  <a:pt x="3" y="82"/>
                </a:lnTo>
                <a:lnTo>
                  <a:pt x="74" y="3"/>
                </a:lnTo>
                <a:lnTo>
                  <a:pt x="71"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22" name="Freeform 450"/>
          <p:cNvSpPr>
            <a:spLocks/>
          </p:cNvSpPr>
          <p:nvPr/>
        </p:nvSpPr>
        <p:spPr bwMode="auto">
          <a:xfrm>
            <a:off x="6164263" y="1562100"/>
            <a:ext cx="123825" cy="128588"/>
          </a:xfrm>
          <a:custGeom>
            <a:avLst/>
            <a:gdLst/>
            <a:ahLst/>
            <a:cxnLst>
              <a:cxn ang="0">
                <a:pos x="75" y="2"/>
              </a:cxn>
              <a:cxn ang="0">
                <a:pos x="74" y="0"/>
              </a:cxn>
              <a:cxn ang="0">
                <a:pos x="0" y="77"/>
              </a:cxn>
              <a:cxn ang="0">
                <a:pos x="3" y="80"/>
              </a:cxn>
              <a:cxn ang="0">
                <a:pos x="77" y="4"/>
              </a:cxn>
              <a:cxn ang="0">
                <a:pos x="75" y="2"/>
              </a:cxn>
            </a:cxnLst>
            <a:rect l="0" t="0" r="r" b="b"/>
            <a:pathLst>
              <a:path w="78" h="81">
                <a:moveTo>
                  <a:pt x="75" y="2"/>
                </a:moveTo>
                <a:lnTo>
                  <a:pt x="74" y="0"/>
                </a:lnTo>
                <a:lnTo>
                  <a:pt x="0" y="77"/>
                </a:lnTo>
                <a:lnTo>
                  <a:pt x="3" y="80"/>
                </a:lnTo>
                <a:lnTo>
                  <a:pt x="77" y="4"/>
                </a:lnTo>
                <a:lnTo>
                  <a:pt x="75" y="2"/>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23" name="Freeform 451"/>
          <p:cNvSpPr>
            <a:spLocks/>
          </p:cNvSpPr>
          <p:nvPr/>
        </p:nvSpPr>
        <p:spPr bwMode="auto">
          <a:xfrm>
            <a:off x="2060575" y="5002213"/>
            <a:ext cx="82550" cy="55562"/>
          </a:xfrm>
          <a:custGeom>
            <a:avLst/>
            <a:gdLst/>
            <a:ahLst/>
            <a:cxnLst>
              <a:cxn ang="0">
                <a:pos x="47" y="0"/>
              </a:cxn>
              <a:cxn ang="0">
                <a:pos x="47" y="0"/>
              </a:cxn>
              <a:cxn ang="0">
                <a:pos x="0" y="26"/>
              </a:cxn>
              <a:cxn ang="0">
                <a:pos x="5" y="34"/>
              </a:cxn>
              <a:cxn ang="0">
                <a:pos x="51" y="9"/>
              </a:cxn>
              <a:cxn ang="0">
                <a:pos x="47" y="0"/>
              </a:cxn>
            </a:cxnLst>
            <a:rect l="0" t="0" r="r" b="b"/>
            <a:pathLst>
              <a:path w="52" h="35">
                <a:moveTo>
                  <a:pt x="47" y="0"/>
                </a:moveTo>
                <a:lnTo>
                  <a:pt x="47" y="0"/>
                </a:lnTo>
                <a:lnTo>
                  <a:pt x="0" y="26"/>
                </a:lnTo>
                <a:lnTo>
                  <a:pt x="5" y="34"/>
                </a:lnTo>
                <a:lnTo>
                  <a:pt x="51" y="9"/>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24" name="Freeform 452"/>
          <p:cNvSpPr>
            <a:spLocks/>
          </p:cNvSpPr>
          <p:nvPr/>
        </p:nvSpPr>
        <p:spPr bwMode="auto">
          <a:xfrm>
            <a:off x="2143125" y="4959350"/>
            <a:ext cx="80963" cy="50800"/>
          </a:xfrm>
          <a:custGeom>
            <a:avLst/>
            <a:gdLst/>
            <a:ahLst/>
            <a:cxnLst>
              <a:cxn ang="0">
                <a:pos x="47" y="0"/>
              </a:cxn>
              <a:cxn ang="0">
                <a:pos x="47" y="0"/>
              </a:cxn>
              <a:cxn ang="0">
                <a:pos x="0" y="23"/>
              </a:cxn>
              <a:cxn ang="0">
                <a:pos x="4" y="31"/>
              </a:cxn>
              <a:cxn ang="0">
                <a:pos x="50" y="9"/>
              </a:cxn>
              <a:cxn ang="0">
                <a:pos x="47" y="0"/>
              </a:cxn>
            </a:cxnLst>
            <a:rect l="0" t="0" r="r" b="b"/>
            <a:pathLst>
              <a:path w="51" h="32">
                <a:moveTo>
                  <a:pt x="47" y="0"/>
                </a:moveTo>
                <a:lnTo>
                  <a:pt x="47" y="0"/>
                </a:lnTo>
                <a:lnTo>
                  <a:pt x="0" y="23"/>
                </a:lnTo>
                <a:lnTo>
                  <a:pt x="4" y="31"/>
                </a:lnTo>
                <a:lnTo>
                  <a:pt x="50" y="9"/>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25" name="Freeform 453"/>
          <p:cNvSpPr>
            <a:spLocks/>
          </p:cNvSpPr>
          <p:nvPr/>
        </p:nvSpPr>
        <p:spPr bwMode="auto">
          <a:xfrm>
            <a:off x="2225675" y="4919663"/>
            <a:ext cx="84138" cy="49212"/>
          </a:xfrm>
          <a:custGeom>
            <a:avLst/>
            <a:gdLst/>
            <a:ahLst/>
            <a:cxnLst>
              <a:cxn ang="0">
                <a:pos x="49" y="0"/>
              </a:cxn>
              <a:cxn ang="0">
                <a:pos x="48" y="0"/>
              </a:cxn>
              <a:cxn ang="0">
                <a:pos x="0" y="21"/>
              </a:cxn>
              <a:cxn ang="0">
                <a:pos x="3" y="30"/>
              </a:cxn>
              <a:cxn ang="0">
                <a:pos x="52" y="8"/>
              </a:cxn>
              <a:cxn ang="0">
                <a:pos x="51" y="8"/>
              </a:cxn>
              <a:cxn ang="0">
                <a:pos x="49" y="0"/>
              </a:cxn>
              <a:cxn ang="0">
                <a:pos x="48" y="0"/>
              </a:cxn>
              <a:cxn ang="0">
                <a:pos x="49" y="0"/>
              </a:cxn>
            </a:cxnLst>
            <a:rect l="0" t="0" r="r" b="b"/>
            <a:pathLst>
              <a:path w="53" h="31">
                <a:moveTo>
                  <a:pt x="49" y="0"/>
                </a:moveTo>
                <a:lnTo>
                  <a:pt x="48" y="0"/>
                </a:lnTo>
                <a:lnTo>
                  <a:pt x="0" y="21"/>
                </a:lnTo>
                <a:lnTo>
                  <a:pt x="3" y="30"/>
                </a:lnTo>
                <a:lnTo>
                  <a:pt x="52" y="8"/>
                </a:lnTo>
                <a:lnTo>
                  <a:pt x="51" y="8"/>
                </a:lnTo>
                <a:lnTo>
                  <a:pt x="49" y="0"/>
                </a:lnTo>
                <a:lnTo>
                  <a:pt x="48" y="0"/>
                </a:lnTo>
                <a:lnTo>
                  <a:pt x="4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26" name="Freeform 454"/>
          <p:cNvSpPr>
            <a:spLocks/>
          </p:cNvSpPr>
          <p:nvPr/>
        </p:nvSpPr>
        <p:spPr bwMode="auto">
          <a:xfrm>
            <a:off x="2311400" y="4889500"/>
            <a:ext cx="79375" cy="38100"/>
          </a:xfrm>
          <a:custGeom>
            <a:avLst/>
            <a:gdLst/>
            <a:ahLst/>
            <a:cxnLst>
              <a:cxn ang="0">
                <a:pos x="46" y="0"/>
              </a:cxn>
              <a:cxn ang="0">
                <a:pos x="46" y="0"/>
              </a:cxn>
              <a:cxn ang="0">
                <a:pos x="0" y="15"/>
              </a:cxn>
              <a:cxn ang="0">
                <a:pos x="2" y="23"/>
              </a:cxn>
              <a:cxn ang="0">
                <a:pos x="49" y="8"/>
              </a:cxn>
              <a:cxn ang="0">
                <a:pos x="49" y="9"/>
              </a:cxn>
              <a:cxn ang="0">
                <a:pos x="46" y="0"/>
              </a:cxn>
            </a:cxnLst>
            <a:rect l="0" t="0" r="r" b="b"/>
            <a:pathLst>
              <a:path w="50" h="24">
                <a:moveTo>
                  <a:pt x="46" y="0"/>
                </a:moveTo>
                <a:lnTo>
                  <a:pt x="46" y="0"/>
                </a:lnTo>
                <a:lnTo>
                  <a:pt x="0" y="15"/>
                </a:lnTo>
                <a:lnTo>
                  <a:pt x="2" y="23"/>
                </a:lnTo>
                <a:lnTo>
                  <a:pt x="49" y="8"/>
                </a:lnTo>
                <a:lnTo>
                  <a:pt x="49" y="9"/>
                </a:lnTo>
                <a:lnTo>
                  <a:pt x="4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27" name="Freeform 455"/>
          <p:cNvSpPr>
            <a:spLocks/>
          </p:cNvSpPr>
          <p:nvPr/>
        </p:nvSpPr>
        <p:spPr bwMode="auto">
          <a:xfrm>
            <a:off x="2392363" y="4862513"/>
            <a:ext cx="79375" cy="36512"/>
          </a:xfrm>
          <a:custGeom>
            <a:avLst/>
            <a:gdLst/>
            <a:ahLst/>
            <a:cxnLst>
              <a:cxn ang="0">
                <a:pos x="47" y="0"/>
              </a:cxn>
              <a:cxn ang="0">
                <a:pos x="46" y="0"/>
              </a:cxn>
              <a:cxn ang="0">
                <a:pos x="0" y="13"/>
              </a:cxn>
              <a:cxn ang="0">
                <a:pos x="3" y="22"/>
              </a:cxn>
              <a:cxn ang="0">
                <a:pos x="49" y="9"/>
              </a:cxn>
              <a:cxn ang="0">
                <a:pos x="48" y="9"/>
              </a:cxn>
              <a:cxn ang="0">
                <a:pos x="47" y="0"/>
              </a:cxn>
              <a:cxn ang="0">
                <a:pos x="46" y="0"/>
              </a:cxn>
              <a:cxn ang="0">
                <a:pos x="47" y="0"/>
              </a:cxn>
            </a:cxnLst>
            <a:rect l="0" t="0" r="r" b="b"/>
            <a:pathLst>
              <a:path w="50" h="23">
                <a:moveTo>
                  <a:pt x="47" y="0"/>
                </a:moveTo>
                <a:lnTo>
                  <a:pt x="46" y="0"/>
                </a:lnTo>
                <a:lnTo>
                  <a:pt x="0" y="13"/>
                </a:lnTo>
                <a:lnTo>
                  <a:pt x="3" y="22"/>
                </a:lnTo>
                <a:lnTo>
                  <a:pt x="49" y="9"/>
                </a:lnTo>
                <a:lnTo>
                  <a:pt x="48" y="9"/>
                </a:lnTo>
                <a:lnTo>
                  <a:pt x="47" y="0"/>
                </a:lnTo>
                <a:lnTo>
                  <a:pt x="46" y="0"/>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28" name="Freeform 456"/>
          <p:cNvSpPr>
            <a:spLocks/>
          </p:cNvSpPr>
          <p:nvPr/>
        </p:nvSpPr>
        <p:spPr bwMode="auto">
          <a:xfrm>
            <a:off x="2473325" y="4841875"/>
            <a:ext cx="74613" cy="30163"/>
          </a:xfrm>
          <a:custGeom>
            <a:avLst/>
            <a:gdLst/>
            <a:ahLst/>
            <a:cxnLst>
              <a:cxn ang="0">
                <a:pos x="44" y="0"/>
              </a:cxn>
              <a:cxn ang="0">
                <a:pos x="44" y="0"/>
              </a:cxn>
              <a:cxn ang="0">
                <a:pos x="0" y="10"/>
              </a:cxn>
              <a:cxn ang="0">
                <a:pos x="2" y="18"/>
              </a:cxn>
              <a:cxn ang="0">
                <a:pos x="46" y="8"/>
              </a:cxn>
              <a:cxn ang="0">
                <a:pos x="44" y="0"/>
              </a:cxn>
            </a:cxnLst>
            <a:rect l="0" t="0" r="r" b="b"/>
            <a:pathLst>
              <a:path w="47" h="19">
                <a:moveTo>
                  <a:pt x="44" y="0"/>
                </a:moveTo>
                <a:lnTo>
                  <a:pt x="44" y="0"/>
                </a:lnTo>
                <a:lnTo>
                  <a:pt x="0" y="10"/>
                </a:lnTo>
                <a:lnTo>
                  <a:pt x="2" y="18"/>
                </a:lnTo>
                <a:lnTo>
                  <a:pt x="46" y="8"/>
                </a:lnTo>
                <a:lnTo>
                  <a:pt x="4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29" name="Freeform 457"/>
          <p:cNvSpPr>
            <a:spLocks/>
          </p:cNvSpPr>
          <p:nvPr/>
        </p:nvSpPr>
        <p:spPr bwMode="auto">
          <a:xfrm>
            <a:off x="2552700" y="4822825"/>
            <a:ext cx="76200" cy="28575"/>
          </a:xfrm>
          <a:custGeom>
            <a:avLst/>
            <a:gdLst/>
            <a:ahLst/>
            <a:cxnLst>
              <a:cxn ang="0">
                <a:pos x="45" y="0"/>
              </a:cxn>
              <a:cxn ang="0">
                <a:pos x="45" y="0"/>
              </a:cxn>
              <a:cxn ang="0">
                <a:pos x="0" y="9"/>
              </a:cxn>
              <a:cxn ang="0">
                <a:pos x="2" y="17"/>
              </a:cxn>
              <a:cxn ang="0">
                <a:pos x="47" y="8"/>
              </a:cxn>
              <a:cxn ang="0">
                <a:pos x="46" y="8"/>
              </a:cxn>
              <a:cxn ang="0">
                <a:pos x="45" y="0"/>
              </a:cxn>
              <a:cxn ang="0">
                <a:pos x="45" y="0"/>
              </a:cxn>
              <a:cxn ang="0">
                <a:pos x="45" y="0"/>
              </a:cxn>
            </a:cxnLst>
            <a:rect l="0" t="0" r="r" b="b"/>
            <a:pathLst>
              <a:path w="48" h="18">
                <a:moveTo>
                  <a:pt x="45" y="0"/>
                </a:moveTo>
                <a:lnTo>
                  <a:pt x="45" y="0"/>
                </a:lnTo>
                <a:lnTo>
                  <a:pt x="0" y="9"/>
                </a:lnTo>
                <a:lnTo>
                  <a:pt x="2" y="17"/>
                </a:lnTo>
                <a:lnTo>
                  <a:pt x="47" y="8"/>
                </a:lnTo>
                <a:lnTo>
                  <a:pt x="46" y="8"/>
                </a:lnTo>
                <a:lnTo>
                  <a:pt x="45" y="0"/>
                </a:lnTo>
                <a:lnTo>
                  <a:pt x="45" y="0"/>
                </a:lnTo>
                <a:lnTo>
                  <a:pt x="4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30" name="Freeform 458"/>
          <p:cNvSpPr>
            <a:spLocks/>
          </p:cNvSpPr>
          <p:nvPr/>
        </p:nvSpPr>
        <p:spPr bwMode="auto">
          <a:xfrm>
            <a:off x="2633663" y="4814888"/>
            <a:ext cx="77787" cy="26987"/>
          </a:xfrm>
          <a:custGeom>
            <a:avLst/>
            <a:gdLst/>
            <a:ahLst/>
            <a:cxnLst>
              <a:cxn ang="0">
                <a:pos x="47" y="0"/>
              </a:cxn>
              <a:cxn ang="0">
                <a:pos x="47" y="0"/>
              </a:cxn>
              <a:cxn ang="0">
                <a:pos x="0" y="4"/>
              </a:cxn>
              <a:cxn ang="0">
                <a:pos x="1" y="16"/>
              </a:cxn>
              <a:cxn ang="0">
                <a:pos x="48" y="11"/>
              </a:cxn>
              <a:cxn ang="0">
                <a:pos x="47" y="0"/>
              </a:cxn>
            </a:cxnLst>
            <a:rect l="0" t="0" r="r" b="b"/>
            <a:pathLst>
              <a:path w="49" h="17">
                <a:moveTo>
                  <a:pt x="47" y="0"/>
                </a:moveTo>
                <a:lnTo>
                  <a:pt x="47" y="0"/>
                </a:lnTo>
                <a:lnTo>
                  <a:pt x="0" y="4"/>
                </a:lnTo>
                <a:lnTo>
                  <a:pt x="1" y="16"/>
                </a:lnTo>
                <a:lnTo>
                  <a:pt x="48" y="11"/>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31" name="Freeform 459"/>
          <p:cNvSpPr>
            <a:spLocks/>
          </p:cNvSpPr>
          <p:nvPr/>
        </p:nvSpPr>
        <p:spPr bwMode="auto">
          <a:xfrm>
            <a:off x="2716213" y="4806950"/>
            <a:ext cx="76200" cy="26988"/>
          </a:xfrm>
          <a:custGeom>
            <a:avLst/>
            <a:gdLst/>
            <a:ahLst/>
            <a:cxnLst>
              <a:cxn ang="0">
                <a:pos x="46" y="0"/>
              </a:cxn>
              <a:cxn ang="0">
                <a:pos x="46" y="0"/>
              </a:cxn>
              <a:cxn ang="0">
                <a:pos x="0" y="4"/>
              </a:cxn>
              <a:cxn ang="0">
                <a:pos x="1" y="16"/>
              </a:cxn>
              <a:cxn ang="0">
                <a:pos x="47" y="11"/>
              </a:cxn>
              <a:cxn ang="0">
                <a:pos x="46" y="11"/>
              </a:cxn>
              <a:cxn ang="0">
                <a:pos x="46" y="0"/>
              </a:cxn>
            </a:cxnLst>
            <a:rect l="0" t="0" r="r" b="b"/>
            <a:pathLst>
              <a:path w="48" h="17">
                <a:moveTo>
                  <a:pt x="46" y="0"/>
                </a:moveTo>
                <a:lnTo>
                  <a:pt x="46" y="0"/>
                </a:lnTo>
                <a:lnTo>
                  <a:pt x="0" y="4"/>
                </a:lnTo>
                <a:lnTo>
                  <a:pt x="1" y="16"/>
                </a:lnTo>
                <a:lnTo>
                  <a:pt x="47" y="11"/>
                </a:lnTo>
                <a:lnTo>
                  <a:pt x="46" y="11"/>
                </a:lnTo>
                <a:lnTo>
                  <a:pt x="4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32" name="Freeform 460"/>
          <p:cNvSpPr>
            <a:spLocks/>
          </p:cNvSpPr>
          <p:nvPr/>
        </p:nvSpPr>
        <p:spPr bwMode="auto">
          <a:xfrm>
            <a:off x="2798763" y="4806950"/>
            <a:ext cx="76200" cy="26988"/>
          </a:xfrm>
          <a:custGeom>
            <a:avLst/>
            <a:gdLst/>
            <a:ahLst/>
            <a:cxnLst>
              <a:cxn ang="0">
                <a:pos x="47" y="2"/>
              </a:cxn>
              <a:cxn ang="0">
                <a:pos x="46" y="2"/>
              </a:cxn>
              <a:cxn ang="0">
                <a:pos x="0" y="0"/>
              </a:cxn>
              <a:cxn ang="0">
                <a:pos x="0" y="13"/>
              </a:cxn>
              <a:cxn ang="0">
                <a:pos x="46" y="16"/>
              </a:cxn>
              <a:cxn ang="0">
                <a:pos x="45" y="16"/>
              </a:cxn>
              <a:cxn ang="0">
                <a:pos x="47" y="2"/>
              </a:cxn>
              <a:cxn ang="0">
                <a:pos x="46" y="2"/>
              </a:cxn>
              <a:cxn ang="0">
                <a:pos x="47" y="2"/>
              </a:cxn>
            </a:cxnLst>
            <a:rect l="0" t="0" r="r" b="b"/>
            <a:pathLst>
              <a:path w="48" h="17">
                <a:moveTo>
                  <a:pt x="47" y="2"/>
                </a:moveTo>
                <a:lnTo>
                  <a:pt x="46" y="2"/>
                </a:lnTo>
                <a:lnTo>
                  <a:pt x="0" y="0"/>
                </a:lnTo>
                <a:lnTo>
                  <a:pt x="0" y="13"/>
                </a:lnTo>
                <a:lnTo>
                  <a:pt x="46" y="16"/>
                </a:lnTo>
                <a:lnTo>
                  <a:pt x="45" y="16"/>
                </a:lnTo>
                <a:lnTo>
                  <a:pt x="47" y="2"/>
                </a:lnTo>
                <a:lnTo>
                  <a:pt x="46" y="2"/>
                </a:lnTo>
                <a:lnTo>
                  <a:pt x="47"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33" name="Freeform 461"/>
          <p:cNvSpPr>
            <a:spLocks/>
          </p:cNvSpPr>
          <p:nvPr/>
        </p:nvSpPr>
        <p:spPr bwMode="auto">
          <a:xfrm>
            <a:off x="2878138" y="4808538"/>
            <a:ext cx="74612" cy="26987"/>
          </a:xfrm>
          <a:custGeom>
            <a:avLst/>
            <a:gdLst/>
            <a:ahLst/>
            <a:cxnLst>
              <a:cxn ang="0">
                <a:pos x="46" y="4"/>
              </a:cxn>
              <a:cxn ang="0">
                <a:pos x="46" y="4"/>
              </a:cxn>
              <a:cxn ang="0">
                <a:pos x="2" y="0"/>
              </a:cxn>
              <a:cxn ang="0">
                <a:pos x="0" y="12"/>
              </a:cxn>
              <a:cxn ang="0">
                <a:pos x="45" y="16"/>
              </a:cxn>
              <a:cxn ang="0">
                <a:pos x="46" y="4"/>
              </a:cxn>
            </a:cxnLst>
            <a:rect l="0" t="0" r="r" b="b"/>
            <a:pathLst>
              <a:path w="47" h="17">
                <a:moveTo>
                  <a:pt x="46" y="4"/>
                </a:moveTo>
                <a:lnTo>
                  <a:pt x="46" y="4"/>
                </a:lnTo>
                <a:lnTo>
                  <a:pt x="2" y="0"/>
                </a:lnTo>
                <a:lnTo>
                  <a:pt x="0" y="12"/>
                </a:lnTo>
                <a:lnTo>
                  <a:pt x="45" y="16"/>
                </a:lnTo>
                <a:lnTo>
                  <a:pt x="46"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34" name="Freeform 462"/>
          <p:cNvSpPr>
            <a:spLocks/>
          </p:cNvSpPr>
          <p:nvPr/>
        </p:nvSpPr>
        <p:spPr bwMode="auto">
          <a:xfrm>
            <a:off x="2957513" y="4814888"/>
            <a:ext cx="77787" cy="26987"/>
          </a:xfrm>
          <a:custGeom>
            <a:avLst/>
            <a:gdLst/>
            <a:ahLst/>
            <a:cxnLst>
              <a:cxn ang="0">
                <a:pos x="48" y="6"/>
              </a:cxn>
              <a:cxn ang="0">
                <a:pos x="48" y="6"/>
              </a:cxn>
              <a:cxn ang="0">
                <a:pos x="1" y="0"/>
              </a:cxn>
              <a:cxn ang="0">
                <a:pos x="0" y="10"/>
              </a:cxn>
              <a:cxn ang="0">
                <a:pos x="46" y="16"/>
              </a:cxn>
              <a:cxn ang="0">
                <a:pos x="48" y="6"/>
              </a:cxn>
            </a:cxnLst>
            <a:rect l="0" t="0" r="r" b="b"/>
            <a:pathLst>
              <a:path w="49" h="17">
                <a:moveTo>
                  <a:pt x="48" y="6"/>
                </a:moveTo>
                <a:lnTo>
                  <a:pt x="48" y="6"/>
                </a:lnTo>
                <a:lnTo>
                  <a:pt x="1" y="0"/>
                </a:lnTo>
                <a:lnTo>
                  <a:pt x="0" y="10"/>
                </a:lnTo>
                <a:lnTo>
                  <a:pt x="46" y="16"/>
                </a:lnTo>
                <a:lnTo>
                  <a:pt x="48"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35" name="Freeform 463"/>
          <p:cNvSpPr>
            <a:spLocks/>
          </p:cNvSpPr>
          <p:nvPr/>
        </p:nvSpPr>
        <p:spPr bwMode="auto">
          <a:xfrm>
            <a:off x="3040063" y="4826000"/>
            <a:ext cx="73025" cy="28575"/>
          </a:xfrm>
          <a:custGeom>
            <a:avLst/>
            <a:gdLst/>
            <a:ahLst/>
            <a:cxnLst>
              <a:cxn ang="0">
                <a:pos x="45" y="9"/>
              </a:cxn>
              <a:cxn ang="0">
                <a:pos x="45" y="9"/>
              </a:cxn>
              <a:cxn ang="0">
                <a:pos x="2" y="0"/>
              </a:cxn>
              <a:cxn ang="0">
                <a:pos x="0" y="8"/>
              </a:cxn>
              <a:cxn ang="0">
                <a:pos x="43" y="17"/>
              </a:cxn>
              <a:cxn ang="0">
                <a:pos x="45" y="9"/>
              </a:cxn>
            </a:cxnLst>
            <a:rect l="0" t="0" r="r" b="b"/>
            <a:pathLst>
              <a:path w="46" h="18">
                <a:moveTo>
                  <a:pt x="45" y="9"/>
                </a:moveTo>
                <a:lnTo>
                  <a:pt x="45" y="9"/>
                </a:lnTo>
                <a:lnTo>
                  <a:pt x="2" y="0"/>
                </a:lnTo>
                <a:lnTo>
                  <a:pt x="0" y="8"/>
                </a:lnTo>
                <a:lnTo>
                  <a:pt x="43" y="17"/>
                </a:lnTo>
                <a:lnTo>
                  <a:pt x="45"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36" name="Freeform 464"/>
          <p:cNvSpPr>
            <a:spLocks/>
          </p:cNvSpPr>
          <p:nvPr/>
        </p:nvSpPr>
        <p:spPr bwMode="auto">
          <a:xfrm>
            <a:off x="3117850" y="4845050"/>
            <a:ext cx="77788" cy="30163"/>
          </a:xfrm>
          <a:custGeom>
            <a:avLst/>
            <a:gdLst/>
            <a:ahLst/>
            <a:cxnLst>
              <a:cxn ang="0">
                <a:pos x="48" y="10"/>
              </a:cxn>
              <a:cxn ang="0">
                <a:pos x="47" y="10"/>
              </a:cxn>
              <a:cxn ang="0">
                <a:pos x="2" y="0"/>
              </a:cxn>
              <a:cxn ang="0">
                <a:pos x="0" y="8"/>
              </a:cxn>
              <a:cxn ang="0">
                <a:pos x="46" y="18"/>
              </a:cxn>
              <a:cxn ang="0">
                <a:pos x="45" y="18"/>
              </a:cxn>
              <a:cxn ang="0">
                <a:pos x="48" y="10"/>
              </a:cxn>
              <a:cxn ang="0">
                <a:pos x="47" y="10"/>
              </a:cxn>
              <a:cxn ang="0">
                <a:pos x="48" y="10"/>
              </a:cxn>
            </a:cxnLst>
            <a:rect l="0" t="0" r="r" b="b"/>
            <a:pathLst>
              <a:path w="49" h="19">
                <a:moveTo>
                  <a:pt x="48" y="10"/>
                </a:moveTo>
                <a:lnTo>
                  <a:pt x="47" y="10"/>
                </a:lnTo>
                <a:lnTo>
                  <a:pt x="2" y="0"/>
                </a:lnTo>
                <a:lnTo>
                  <a:pt x="0" y="8"/>
                </a:lnTo>
                <a:lnTo>
                  <a:pt x="46" y="18"/>
                </a:lnTo>
                <a:lnTo>
                  <a:pt x="45" y="18"/>
                </a:lnTo>
                <a:lnTo>
                  <a:pt x="48" y="10"/>
                </a:lnTo>
                <a:lnTo>
                  <a:pt x="47" y="10"/>
                </a:lnTo>
                <a:lnTo>
                  <a:pt x="48" y="1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37" name="Freeform 465"/>
          <p:cNvSpPr>
            <a:spLocks/>
          </p:cNvSpPr>
          <p:nvPr/>
        </p:nvSpPr>
        <p:spPr bwMode="auto">
          <a:xfrm>
            <a:off x="3197225" y="4865688"/>
            <a:ext cx="77788" cy="36512"/>
          </a:xfrm>
          <a:custGeom>
            <a:avLst/>
            <a:gdLst/>
            <a:ahLst/>
            <a:cxnLst>
              <a:cxn ang="0">
                <a:pos x="48" y="13"/>
              </a:cxn>
              <a:cxn ang="0">
                <a:pos x="48" y="13"/>
              </a:cxn>
              <a:cxn ang="0">
                <a:pos x="3" y="0"/>
              </a:cxn>
              <a:cxn ang="0">
                <a:pos x="0" y="9"/>
              </a:cxn>
              <a:cxn ang="0">
                <a:pos x="45" y="22"/>
              </a:cxn>
              <a:cxn ang="0">
                <a:pos x="48" y="13"/>
              </a:cxn>
            </a:cxnLst>
            <a:rect l="0" t="0" r="r" b="b"/>
            <a:pathLst>
              <a:path w="49" h="23">
                <a:moveTo>
                  <a:pt x="48" y="13"/>
                </a:moveTo>
                <a:lnTo>
                  <a:pt x="48" y="13"/>
                </a:lnTo>
                <a:lnTo>
                  <a:pt x="3" y="0"/>
                </a:lnTo>
                <a:lnTo>
                  <a:pt x="0" y="9"/>
                </a:lnTo>
                <a:lnTo>
                  <a:pt x="45" y="22"/>
                </a:lnTo>
                <a:lnTo>
                  <a:pt x="48" y="1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38" name="Freeform 466"/>
          <p:cNvSpPr>
            <a:spLocks/>
          </p:cNvSpPr>
          <p:nvPr/>
        </p:nvSpPr>
        <p:spPr bwMode="auto">
          <a:xfrm>
            <a:off x="3276600" y="4892675"/>
            <a:ext cx="79375" cy="42863"/>
          </a:xfrm>
          <a:custGeom>
            <a:avLst/>
            <a:gdLst/>
            <a:ahLst/>
            <a:cxnLst>
              <a:cxn ang="0">
                <a:pos x="49" y="17"/>
              </a:cxn>
              <a:cxn ang="0">
                <a:pos x="48" y="17"/>
              </a:cxn>
              <a:cxn ang="0">
                <a:pos x="3" y="0"/>
              </a:cxn>
              <a:cxn ang="0">
                <a:pos x="0" y="9"/>
              </a:cxn>
              <a:cxn ang="0">
                <a:pos x="46" y="26"/>
              </a:cxn>
              <a:cxn ang="0">
                <a:pos x="45" y="26"/>
              </a:cxn>
              <a:cxn ang="0">
                <a:pos x="49" y="17"/>
              </a:cxn>
              <a:cxn ang="0">
                <a:pos x="48" y="17"/>
              </a:cxn>
              <a:cxn ang="0">
                <a:pos x="49" y="17"/>
              </a:cxn>
            </a:cxnLst>
            <a:rect l="0" t="0" r="r" b="b"/>
            <a:pathLst>
              <a:path w="50" h="27">
                <a:moveTo>
                  <a:pt x="49" y="17"/>
                </a:moveTo>
                <a:lnTo>
                  <a:pt x="48" y="17"/>
                </a:lnTo>
                <a:lnTo>
                  <a:pt x="3" y="0"/>
                </a:lnTo>
                <a:lnTo>
                  <a:pt x="0" y="9"/>
                </a:lnTo>
                <a:lnTo>
                  <a:pt x="46" y="26"/>
                </a:lnTo>
                <a:lnTo>
                  <a:pt x="45" y="26"/>
                </a:lnTo>
                <a:lnTo>
                  <a:pt x="49" y="17"/>
                </a:lnTo>
                <a:lnTo>
                  <a:pt x="48" y="17"/>
                </a:lnTo>
                <a:lnTo>
                  <a:pt x="49" y="1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39" name="Freeform 467"/>
          <p:cNvSpPr>
            <a:spLocks/>
          </p:cNvSpPr>
          <p:nvPr/>
        </p:nvSpPr>
        <p:spPr bwMode="auto">
          <a:xfrm>
            <a:off x="3355975" y="4926013"/>
            <a:ext cx="80963" cy="47625"/>
          </a:xfrm>
          <a:custGeom>
            <a:avLst/>
            <a:gdLst/>
            <a:ahLst/>
            <a:cxnLst>
              <a:cxn ang="0">
                <a:pos x="50" y="21"/>
              </a:cxn>
              <a:cxn ang="0">
                <a:pos x="49" y="21"/>
              </a:cxn>
              <a:cxn ang="0">
                <a:pos x="4" y="0"/>
              </a:cxn>
              <a:cxn ang="0">
                <a:pos x="0" y="9"/>
              </a:cxn>
              <a:cxn ang="0">
                <a:pos x="45" y="29"/>
              </a:cxn>
              <a:cxn ang="0">
                <a:pos x="50" y="21"/>
              </a:cxn>
              <a:cxn ang="0">
                <a:pos x="49" y="21"/>
              </a:cxn>
              <a:cxn ang="0">
                <a:pos x="50" y="21"/>
              </a:cxn>
            </a:cxnLst>
            <a:rect l="0" t="0" r="r" b="b"/>
            <a:pathLst>
              <a:path w="51" h="30">
                <a:moveTo>
                  <a:pt x="50" y="21"/>
                </a:moveTo>
                <a:lnTo>
                  <a:pt x="49" y="21"/>
                </a:lnTo>
                <a:lnTo>
                  <a:pt x="4" y="0"/>
                </a:lnTo>
                <a:lnTo>
                  <a:pt x="0" y="9"/>
                </a:lnTo>
                <a:lnTo>
                  <a:pt x="45" y="29"/>
                </a:lnTo>
                <a:lnTo>
                  <a:pt x="50" y="21"/>
                </a:lnTo>
                <a:lnTo>
                  <a:pt x="49" y="21"/>
                </a:lnTo>
                <a:lnTo>
                  <a:pt x="50" y="2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40" name="Freeform 468"/>
          <p:cNvSpPr>
            <a:spLocks/>
          </p:cNvSpPr>
          <p:nvPr/>
        </p:nvSpPr>
        <p:spPr bwMode="auto">
          <a:xfrm>
            <a:off x="3435350" y="4965700"/>
            <a:ext cx="80963" cy="55563"/>
          </a:xfrm>
          <a:custGeom>
            <a:avLst/>
            <a:gdLst/>
            <a:ahLst/>
            <a:cxnLst>
              <a:cxn ang="0">
                <a:pos x="50" y="25"/>
              </a:cxn>
              <a:cxn ang="0">
                <a:pos x="50" y="25"/>
              </a:cxn>
              <a:cxn ang="0">
                <a:pos x="5" y="0"/>
              </a:cxn>
              <a:cxn ang="0">
                <a:pos x="0" y="9"/>
              </a:cxn>
              <a:cxn ang="0">
                <a:pos x="45" y="34"/>
              </a:cxn>
              <a:cxn ang="0">
                <a:pos x="50" y="25"/>
              </a:cxn>
            </a:cxnLst>
            <a:rect l="0" t="0" r="r" b="b"/>
            <a:pathLst>
              <a:path w="51" h="35">
                <a:moveTo>
                  <a:pt x="50" y="25"/>
                </a:moveTo>
                <a:lnTo>
                  <a:pt x="50" y="25"/>
                </a:lnTo>
                <a:lnTo>
                  <a:pt x="5" y="0"/>
                </a:lnTo>
                <a:lnTo>
                  <a:pt x="0" y="9"/>
                </a:lnTo>
                <a:lnTo>
                  <a:pt x="45" y="34"/>
                </a:lnTo>
                <a:lnTo>
                  <a:pt x="50" y="2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41" name="Freeform 469"/>
          <p:cNvSpPr>
            <a:spLocks/>
          </p:cNvSpPr>
          <p:nvPr/>
        </p:nvSpPr>
        <p:spPr bwMode="auto">
          <a:xfrm>
            <a:off x="3514725" y="5011738"/>
            <a:ext cx="79375" cy="57150"/>
          </a:xfrm>
          <a:custGeom>
            <a:avLst/>
            <a:gdLst/>
            <a:ahLst/>
            <a:cxnLst>
              <a:cxn ang="0">
                <a:pos x="47" y="30"/>
              </a:cxn>
              <a:cxn ang="0">
                <a:pos x="49" y="26"/>
              </a:cxn>
              <a:cxn ang="0">
                <a:pos x="5" y="0"/>
              </a:cxn>
              <a:cxn ang="0">
                <a:pos x="0" y="9"/>
              </a:cxn>
              <a:cxn ang="0">
                <a:pos x="44" y="35"/>
              </a:cxn>
              <a:cxn ang="0">
                <a:pos x="47" y="30"/>
              </a:cxn>
            </a:cxnLst>
            <a:rect l="0" t="0" r="r" b="b"/>
            <a:pathLst>
              <a:path w="50" h="36">
                <a:moveTo>
                  <a:pt x="47" y="30"/>
                </a:moveTo>
                <a:lnTo>
                  <a:pt x="49" y="26"/>
                </a:lnTo>
                <a:lnTo>
                  <a:pt x="5" y="0"/>
                </a:lnTo>
                <a:lnTo>
                  <a:pt x="0" y="9"/>
                </a:lnTo>
                <a:lnTo>
                  <a:pt x="44" y="35"/>
                </a:lnTo>
                <a:lnTo>
                  <a:pt x="47" y="3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42" name="Freeform 470"/>
          <p:cNvSpPr>
            <a:spLocks/>
          </p:cNvSpPr>
          <p:nvPr/>
        </p:nvSpPr>
        <p:spPr bwMode="auto">
          <a:xfrm>
            <a:off x="2824163" y="5132388"/>
            <a:ext cx="128587" cy="127000"/>
          </a:xfrm>
          <a:custGeom>
            <a:avLst/>
            <a:gdLst/>
            <a:ahLst/>
            <a:cxnLst>
              <a:cxn ang="0">
                <a:pos x="73" y="0"/>
              </a:cxn>
              <a:cxn ang="0">
                <a:pos x="73" y="0"/>
              </a:cxn>
              <a:cxn ang="0">
                <a:pos x="0" y="71"/>
              </a:cxn>
              <a:cxn ang="0">
                <a:pos x="6" y="79"/>
              </a:cxn>
              <a:cxn ang="0">
                <a:pos x="79" y="8"/>
              </a:cxn>
              <a:cxn ang="0">
                <a:pos x="80" y="7"/>
              </a:cxn>
              <a:cxn ang="0">
                <a:pos x="79" y="8"/>
              </a:cxn>
              <a:cxn ang="0">
                <a:pos x="80" y="7"/>
              </a:cxn>
              <a:cxn ang="0">
                <a:pos x="73" y="0"/>
              </a:cxn>
            </a:cxnLst>
            <a:rect l="0" t="0" r="r" b="b"/>
            <a:pathLst>
              <a:path w="81" h="80">
                <a:moveTo>
                  <a:pt x="73" y="0"/>
                </a:moveTo>
                <a:lnTo>
                  <a:pt x="73" y="0"/>
                </a:lnTo>
                <a:lnTo>
                  <a:pt x="0" y="71"/>
                </a:lnTo>
                <a:lnTo>
                  <a:pt x="6" y="79"/>
                </a:lnTo>
                <a:lnTo>
                  <a:pt x="79" y="8"/>
                </a:lnTo>
                <a:lnTo>
                  <a:pt x="80" y="7"/>
                </a:lnTo>
                <a:lnTo>
                  <a:pt x="79" y="8"/>
                </a:lnTo>
                <a:lnTo>
                  <a:pt x="80" y="7"/>
                </a:lnTo>
                <a:lnTo>
                  <a:pt x="7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43" name="Freeform 471"/>
          <p:cNvSpPr>
            <a:spLocks/>
          </p:cNvSpPr>
          <p:nvPr/>
        </p:nvSpPr>
        <p:spPr bwMode="auto">
          <a:xfrm>
            <a:off x="2947988" y="5005388"/>
            <a:ext cx="123825" cy="131762"/>
          </a:xfrm>
          <a:custGeom>
            <a:avLst/>
            <a:gdLst/>
            <a:ahLst/>
            <a:cxnLst>
              <a:cxn ang="0">
                <a:pos x="70" y="0"/>
              </a:cxn>
              <a:cxn ang="0">
                <a:pos x="70" y="0"/>
              </a:cxn>
              <a:cxn ang="0">
                <a:pos x="0" y="75"/>
              </a:cxn>
              <a:cxn ang="0">
                <a:pos x="7" y="82"/>
              </a:cxn>
              <a:cxn ang="0">
                <a:pos x="77" y="7"/>
              </a:cxn>
              <a:cxn ang="0">
                <a:pos x="70" y="0"/>
              </a:cxn>
            </a:cxnLst>
            <a:rect l="0" t="0" r="r" b="b"/>
            <a:pathLst>
              <a:path w="78" h="83">
                <a:moveTo>
                  <a:pt x="70" y="0"/>
                </a:moveTo>
                <a:lnTo>
                  <a:pt x="70" y="0"/>
                </a:lnTo>
                <a:lnTo>
                  <a:pt x="0" y="75"/>
                </a:lnTo>
                <a:lnTo>
                  <a:pt x="7" y="82"/>
                </a:lnTo>
                <a:lnTo>
                  <a:pt x="77" y="7"/>
                </a:lnTo>
                <a:lnTo>
                  <a:pt x="7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44" name="Freeform 472"/>
          <p:cNvSpPr>
            <a:spLocks/>
          </p:cNvSpPr>
          <p:nvPr/>
        </p:nvSpPr>
        <p:spPr bwMode="auto">
          <a:xfrm>
            <a:off x="3067050" y="4884738"/>
            <a:ext cx="115888" cy="125412"/>
          </a:xfrm>
          <a:custGeom>
            <a:avLst/>
            <a:gdLst/>
            <a:ahLst/>
            <a:cxnLst>
              <a:cxn ang="0">
                <a:pos x="65" y="0"/>
              </a:cxn>
              <a:cxn ang="0">
                <a:pos x="65" y="0"/>
              </a:cxn>
              <a:cxn ang="0">
                <a:pos x="0" y="71"/>
              </a:cxn>
              <a:cxn ang="0">
                <a:pos x="7" y="78"/>
              </a:cxn>
              <a:cxn ang="0">
                <a:pos x="72" y="7"/>
              </a:cxn>
              <a:cxn ang="0">
                <a:pos x="65" y="0"/>
              </a:cxn>
            </a:cxnLst>
            <a:rect l="0" t="0" r="r" b="b"/>
            <a:pathLst>
              <a:path w="73" h="79">
                <a:moveTo>
                  <a:pt x="65" y="0"/>
                </a:moveTo>
                <a:lnTo>
                  <a:pt x="65" y="0"/>
                </a:lnTo>
                <a:lnTo>
                  <a:pt x="0" y="71"/>
                </a:lnTo>
                <a:lnTo>
                  <a:pt x="7" y="78"/>
                </a:lnTo>
                <a:lnTo>
                  <a:pt x="72" y="7"/>
                </a:lnTo>
                <a:lnTo>
                  <a:pt x="6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45" name="Freeform 473"/>
          <p:cNvSpPr>
            <a:spLocks/>
          </p:cNvSpPr>
          <p:nvPr/>
        </p:nvSpPr>
        <p:spPr bwMode="auto">
          <a:xfrm>
            <a:off x="3178175" y="4764088"/>
            <a:ext cx="103188" cy="125412"/>
          </a:xfrm>
          <a:custGeom>
            <a:avLst/>
            <a:gdLst/>
            <a:ahLst/>
            <a:cxnLst>
              <a:cxn ang="0">
                <a:pos x="56" y="0"/>
              </a:cxn>
              <a:cxn ang="0">
                <a:pos x="57" y="0"/>
              </a:cxn>
              <a:cxn ang="0">
                <a:pos x="0" y="71"/>
              </a:cxn>
              <a:cxn ang="0">
                <a:pos x="7" y="78"/>
              </a:cxn>
              <a:cxn ang="0">
                <a:pos x="63" y="7"/>
              </a:cxn>
              <a:cxn ang="0">
                <a:pos x="64" y="7"/>
              </a:cxn>
              <a:cxn ang="0">
                <a:pos x="63" y="7"/>
              </a:cxn>
              <a:cxn ang="0">
                <a:pos x="64" y="7"/>
              </a:cxn>
              <a:cxn ang="0">
                <a:pos x="56" y="0"/>
              </a:cxn>
            </a:cxnLst>
            <a:rect l="0" t="0" r="r" b="b"/>
            <a:pathLst>
              <a:path w="65" h="79">
                <a:moveTo>
                  <a:pt x="56" y="0"/>
                </a:moveTo>
                <a:lnTo>
                  <a:pt x="57" y="0"/>
                </a:lnTo>
                <a:lnTo>
                  <a:pt x="0" y="71"/>
                </a:lnTo>
                <a:lnTo>
                  <a:pt x="7" y="78"/>
                </a:lnTo>
                <a:lnTo>
                  <a:pt x="63" y="7"/>
                </a:lnTo>
                <a:lnTo>
                  <a:pt x="64" y="7"/>
                </a:lnTo>
                <a:lnTo>
                  <a:pt x="63" y="7"/>
                </a:lnTo>
                <a:lnTo>
                  <a:pt x="64" y="7"/>
                </a:lnTo>
                <a:lnTo>
                  <a:pt x="5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46" name="Freeform 474"/>
          <p:cNvSpPr>
            <a:spLocks/>
          </p:cNvSpPr>
          <p:nvPr/>
        </p:nvSpPr>
        <p:spPr bwMode="auto">
          <a:xfrm>
            <a:off x="3273425" y="4640263"/>
            <a:ext cx="96838" cy="127000"/>
          </a:xfrm>
          <a:custGeom>
            <a:avLst/>
            <a:gdLst/>
            <a:ahLst/>
            <a:cxnLst>
              <a:cxn ang="0">
                <a:pos x="53" y="0"/>
              </a:cxn>
              <a:cxn ang="0">
                <a:pos x="53" y="0"/>
              </a:cxn>
              <a:cxn ang="0">
                <a:pos x="0" y="72"/>
              </a:cxn>
              <a:cxn ang="0">
                <a:pos x="8" y="79"/>
              </a:cxn>
              <a:cxn ang="0">
                <a:pos x="60" y="7"/>
              </a:cxn>
              <a:cxn ang="0">
                <a:pos x="53" y="0"/>
              </a:cxn>
            </a:cxnLst>
            <a:rect l="0" t="0" r="r" b="b"/>
            <a:pathLst>
              <a:path w="61" h="80">
                <a:moveTo>
                  <a:pt x="53" y="0"/>
                </a:moveTo>
                <a:lnTo>
                  <a:pt x="53" y="0"/>
                </a:lnTo>
                <a:lnTo>
                  <a:pt x="0" y="72"/>
                </a:lnTo>
                <a:lnTo>
                  <a:pt x="8" y="79"/>
                </a:lnTo>
                <a:lnTo>
                  <a:pt x="60" y="7"/>
                </a:lnTo>
                <a:lnTo>
                  <a:pt x="5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47" name="Freeform 475"/>
          <p:cNvSpPr>
            <a:spLocks/>
          </p:cNvSpPr>
          <p:nvPr/>
        </p:nvSpPr>
        <p:spPr bwMode="auto">
          <a:xfrm>
            <a:off x="3363913" y="4514850"/>
            <a:ext cx="88900" cy="128588"/>
          </a:xfrm>
          <a:custGeom>
            <a:avLst/>
            <a:gdLst/>
            <a:ahLst/>
            <a:cxnLst>
              <a:cxn ang="0">
                <a:pos x="47" y="0"/>
              </a:cxn>
              <a:cxn ang="0">
                <a:pos x="47" y="0"/>
              </a:cxn>
              <a:cxn ang="0">
                <a:pos x="0" y="73"/>
              </a:cxn>
              <a:cxn ang="0">
                <a:pos x="7" y="80"/>
              </a:cxn>
              <a:cxn ang="0">
                <a:pos x="55" y="7"/>
              </a:cxn>
              <a:cxn ang="0">
                <a:pos x="47" y="0"/>
              </a:cxn>
            </a:cxnLst>
            <a:rect l="0" t="0" r="r" b="b"/>
            <a:pathLst>
              <a:path w="56" h="81">
                <a:moveTo>
                  <a:pt x="47" y="0"/>
                </a:moveTo>
                <a:lnTo>
                  <a:pt x="47" y="0"/>
                </a:lnTo>
                <a:lnTo>
                  <a:pt x="0" y="73"/>
                </a:lnTo>
                <a:lnTo>
                  <a:pt x="7" y="80"/>
                </a:lnTo>
                <a:lnTo>
                  <a:pt x="55" y="7"/>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48" name="Freeform 476"/>
          <p:cNvSpPr>
            <a:spLocks/>
          </p:cNvSpPr>
          <p:nvPr/>
        </p:nvSpPr>
        <p:spPr bwMode="auto">
          <a:xfrm>
            <a:off x="3446463" y="4391025"/>
            <a:ext cx="80962" cy="127000"/>
          </a:xfrm>
          <a:custGeom>
            <a:avLst/>
            <a:gdLst/>
            <a:ahLst/>
            <a:cxnLst>
              <a:cxn ang="0">
                <a:pos x="42" y="1"/>
              </a:cxn>
              <a:cxn ang="0">
                <a:pos x="42" y="0"/>
              </a:cxn>
              <a:cxn ang="0">
                <a:pos x="0" y="72"/>
              </a:cxn>
              <a:cxn ang="0">
                <a:pos x="8" y="79"/>
              </a:cxn>
              <a:cxn ang="0">
                <a:pos x="50" y="7"/>
              </a:cxn>
              <a:cxn ang="0">
                <a:pos x="42" y="1"/>
              </a:cxn>
            </a:cxnLst>
            <a:rect l="0" t="0" r="r" b="b"/>
            <a:pathLst>
              <a:path w="51" h="80">
                <a:moveTo>
                  <a:pt x="42" y="1"/>
                </a:moveTo>
                <a:lnTo>
                  <a:pt x="42" y="0"/>
                </a:lnTo>
                <a:lnTo>
                  <a:pt x="0" y="72"/>
                </a:lnTo>
                <a:lnTo>
                  <a:pt x="8" y="79"/>
                </a:lnTo>
                <a:lnTo>
                  <a:pt x="50" y="7"/>
                </a:lnTo>
                <a:lnTo>
                  <a:pt x="42"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49" name="Freeform 477"/>
          <p:cNvSpPr>
            <a:spLocks/>
          </p:cNvSpPr>
          <p:nvPr/>
        </p:nvSpPr>
        <p:spPr bwMode="auto">
          <a:xfrm>
            <a:off x="3521075" y="4265613"/>
            <a:ext cx="68263" cy="128587"/>
          </a:xfrm>
          <a:custGeom>
            <a:avLst/>
            <a:gdLst/>
            <a:ahLst/>
            <a:cxnLst>
              <a:cxn ang="0">
                <a:pos x="33" y="0"/>
              </a:cxn>
              <a:cxn ang="0">
                <a:pos x="33" y="0"/>
              </a:cxn>
              <a:cxn ang="0">
                <a:pos x="0" y="74"/>
              </a:cxn>
              <a:cxn ang="0">
                <a:pos x="8" y="80"/>
              </a:cxn>
              <a:cxn ang="0">
                <a:pos x="42" y="6"/>
              </a:cxn>
              <a:cxn ang="0">
                <a:pos x="33" y="0"/>
              </a:cxn>
            </a:cxnLst>
            <a:rect l="0" t="0" r="r" b="b"/>
            <a:pathLst>
              <a:path w="43" h="81">
                <a:moveTo>
                  <a:pt x="33" y="0"/>
                </a:moveTo>
                <a:lnTo>
                  <a:pt x="33" y="0"/>
                </a:lnTo>
                <a:lnTo>
                  <a:pt x="0" y="74"/>
                </a:lnTo>
                <a:lnTo>
                  <a:pt x="8" y="80"/>
                </a:lnTo>
                <a:lnTo>
                  <a:pt x="42" y="6"/>
                </a:lnTo>
                <a:lnTo>
                  <a:pt x="3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50" name="Freeform 478"/>
          <p:cNvSpPr>
            <a:spLocks/>
          </p:cNvSpPr>
          <p:nvPr/>
        </p:nvSpPr>
        <p:spPr bwMode="auto">
          <a:xfrm>
            <a:off x="3579813" y="4140200"/>
            <a:ext cx="65087" cy="127000"/>
          </a:xfrm>
          <a:custGeom>
            <a:avLst/>
            <a:gdLst/>
            <a:ahLst/>
            <a:cxnLst>
              <a:cxn ang="0">
                <a:pos x="32" y="1"/>
              </a:cxn>
              <a:cxn ang="0">
                <a:pos x="32" y="0"/>
              </a:cxn>
              <a:cxn ang="0">
                <a:pos x="0" y="73"/>
              </a:cxn>
              <a:cxn ang="0">
                <a:pos x="9" y="79"/>
              </a:cxn>
              <a:cxn ang="0">
                <a:pos x="40" y="6"/>
              </a:cxn>
              <a:cxn ang="0">
                <a:pos x="40" y="5"/>
              </a:cxn>
              <a:cxn ang="0">
                <a:pos x="40" y="6"/>
              </a:cxn>
              <a:cxn ang="0">
                <a:pos x="40" y="5"/>
              </a:cxn>
              <a:cxn ang="0">
                <a:pos x="32" y="1"/>
              </a:cxn>
            </a:cxnLst>
            <a:rect l="0" t="0" r="r" b="b"/>
            <a:pathLst>
              <a:path w="41" h="80">
                <a:moveTo>
                  <a:pt x="32" y="1"/>
                </a:moveTo>
                <a:lnTo>
                  <a:pt x="32" y="0"/>
                </a:lnTo>
                <a:lnTo>
                  <a:pt x="0" y="73"/>
                </a:lnTo>
                <a:lnTo>
                  <a:pt x="9" y="79"/>
                </a:lnTo>
                <a:lnTo>
                  <a:pt x="40" y="6"/>
                </a:lnTo>
                <a:lnTo>
                  <a:pt x="40" y="5"/>
                </a:lnTo>
                <a:lnTo>
                  <a:pt x="40" y="6"/>
                </a:lnTo>
                <a:lnTo>
                  <a:pt x="40" y="5"/>
                </a:lnTo>
                <a:lnTo>
                  <a:pt x="32"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51" name="Freeform 479"/>
          <p:cNvSpPr>
            <a:spLocks/>
          </p:cNvSpPr>
          <p:nvPr/>
        </p:nvSpPr>
        <p:spPr bwMode="auto">
          <a:xfrm>
            <a:off x="3638550" y="4016375"/>
            <a:ext cx="52388" cy="123825"/>
          </a:xfrm>
          <a:custGeom>
            <a:avLst/>
            <a:gdLst/>
            <a:ahLst/>
            <a:cxnLst>
              <a:cxn ang="0">
                <a:pos x="24" y="0"/>
              </a:cxn>
              <a:cxn ang="0">
                <a:pos x="24" y="0"/>
              </a:cxn>
              <a:cxn ang="0">
                <a:pos x="0" y="73"/>
              </a:cxn>
              <a:cxn ang="0">
                <a:pos x="8" y="77"/>
              </a:cxn>
              <a:cxn ang="0">
                <a:pos x="32" y="4"/>
              </a:cxn>
              <a:cxn ang="0">
                <a:pos x="24" y="0"/>
              </a:cxn>
            </a:cxnLst>
            <a:rect l="0" t="0" r="r" b="b"/>
            <a:pathLst>
              <a:path w="33" h="78">
                <a:moveTo>
                  <a:pt x="24" y="0"/>
                </a:moveTo>
                <a:lnTo>
                  <a:pt x="24" y="0"/>
                </a:lnTo>
                <a:lnTo>
                  <a:pt x="0" y="73"/>
                </a:lnTo>
                <a:lnTo>
                  <a:pt x="8" y="77"/>
                </a:lnTo>
                <a:lnTo>
                  <a:pt x="32" y="4"/>
                </a:lnTo>
                <a:lnTo>
                  <a:pt x="2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52" name="Freeform 480"/>
          <p:cNvSpPr>
            <a:spLocks/>
          </p:cNvSpPr>
          <p:nvPr/>
        </p:nvSpPr>
        <p:spPr bwMode="auto">
          <a:xfrm>
            <a:off x="3681413" y="3890963"/>
            <a:ext cx="46037" cy="123825"/>
          </a:xfrm>
          <a:custGeom>
            <a:avLst/>
            <a:gdLst/>
            <a:ahLst/>
            <a:cxnLst>
              <a:cxn ang="0">
                <a:pos x="20" y="1"/>
              </a:cxn>
              <a:cxn ang="0">
                <a:pos x="20" y="0"/>
              </a:cxn>
              <a:cxn ang="0">
                <a:pos x="0" y="73"/>
              </a:cxn>
              <a:cxn ang="0">
                <a:pos x="8" y="77"/>
              </a:cxn>
              <a:cxn ang="0">
                <a:pos x="28" y="4"/>
              </a:cxn>
              <a:cxn ang="0">
                <a:pos x="28" y="3"/>
              </a:cxn>
              <a:cxn ang="0">
                <a:pos x="28" y="4"/>
              </a:cxn>
              <a:cxn ang="0">
                <a:pos x="28" y="3"/>
              </a:cxn>
              <a:cxn ang="0">
                <a:pos x="20" y="1"/>
              </a:cxn>
            </a:cxnLst>
            <a:rect l="0" t="0" r="r" b="b"/>
            <a:pathLst>
              <a:path w="29" h="78">
                <a:moveTo>
                  <a:pt x="20" y="1"/>
                </a:moveTo>
                <a:lnTo>
                  <a:pt x="20" y="0"/>
                </a:lnTo>
                <a:lnTo>
                  <a:pt x="0" y="73"/>
                </a:lnTo>
                <a:lnTo>
                  <a:pt x="8" y="77"/>
                </a:lnTo>
                <a:lnTo>
                  <a:pt x="28" y="4"/>
                </a:lnTo>
                <a:lnTo>
                  <a:pt x="28" y="3"/>
                </a:lnTo>
                <a:lnTo>
                  <a:pt x="28" y="4"/>
                </a:lnTo>
                <a:lnTo>
                  <a:pt x="28" y="3"/>
                </a:lnTo>
                <a:lnTo>
                  <a:pt x="2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53" name="Freeform 481"/>
          <p:cNvSpPr>
            <a:spLocks/>
          </p:cNvSpPr>
          <p:nvPr/>
        </p:nvSpPr>
        <p:spPr bwMode="auto">
          <a:xfrm>
            <a:off x="3717925" y="3765550"/>
            <a:ext cx="36513" cy="122238"/>
          </a:xfrm>
          <a:custGeom>
            <a:avLst/>
            <a:gdLst/>
            <a:ahLst/>
            <a:cxnLst>
              <a:cxn ang="0">
                <a:pos x="14" y="0"/>
              </a:cxn>
              <a:cxn ang="0">
                <a:pos x="14" y="0"/>
              </a:cxn>
              <a:cxn ang="0">
                <a:pos x="0" y="74"/>
              </a:cxn>
              <a:cxn ang="0">
                <a:pos x="8" y="76"/>
              </a:cxn>
              <a:cxn ang="0">
                <a:pos x="22" y="2"/>
              </a:cxn>
              <a:cxn ang="0">
                <a:pos x="14" y="0"/>
              </a:cxn>
            </a:cxnLst>
            <a:rect l="0" t="0" r="r" b="b"/>
            <a:pathLst>
              <a:path w="23" h="77">
                <a:moveTo>
                  <a:pt x="14" y="0"/>
                </a:moveTo>
                <a:lnTo>
                  <a:pt x="14" y="0"/>
                </a:lnTo>
                <a:lnTo>
                  <a:pt x="0" y="74"/>
                </a:lnTo>
                <a:lnTo>
                  <a:pt x="8" y="76"/>
                </a:lnTo>
                <a:lnTo>
                  <a:pt x="22" y="2"/>
                </a:lnTo>
                <a:lnTo>
                  <a:pt x="1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54" name="Freeform 482"/>
          <p:cNvSpPr>
            <a:spLocks/>
          </p:cNvSpPr>
          <p:nvPr/>
        </p:nvSpPr>
        <p:spPr bwMode="auto">
          <a:xfrm>
            <a:off x="3744913" y="3638550"/>
            <a:ext cx="30162" cy="122238"/>
          </a:xfrm>
          <a:custGeom>
            <a:avLst/>
            <a:gdLst/>
            <a:ahLst/>
            <a:cxnLst>
              <a:cxn ang="0">
                <a:pos x="10" y="0"/>
              </a:cxn>
              <a:cxn ang="0">
                <a:pos x="10" y="0"/>
              </a:cxn>
              <a:cxn ang="0">
                <a:pos x="0" y="74"/>
              </a:cxn>
              <a:cxn ang="0">
                <a:pos x="8" y="76"/>
              </a:cxn>
              <a:cxn ang="0">
                <a:pos x="18" y="2"/>
              </a:cxn>
              <a:cxn ang="0">
                <a:pos x="10" y="0"/>
              </a:cxn>
            </a:cxnLst>
            <a:rect l="0" t="0" r="r" b="b"/>
            <a:pathLst>
              <a:path w="19" h="77">
                <a:moveTo>
                  <a:pt x="10" y="0"/>
                </a:moveTo>
                <a:lnTo>
                  <a:pt x="10" y="0"/>
                </a:lnTo>
                <a:lnTo>
                  <a:pt x="0" y="74"/>
                </a:lnTo>
                <a:lnTo>
                  <a:pt x="8" y="76"/>
                </a:lnTo>
                <a:lnTo>
                  <a:pt x="18" y="2"/>
                </a:lnTo>
                <a:lnTo>
                  <a:pt x="1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55" name="Freeform 483"/>
          <p:cNvSpPr>
            <a:spLocks/>
          </p:cNvSpPr>
          <p:nvPr/>
        </p:nvSpPr>
        <p:spPr bwMode="auto">
          <a:xfrm>
            <a:off x="3765550" y="3513138"/>
            <a:ext cx="26988" cy="120650"/>
          </a:xfrm>
          <a:custGeom>
            <a:avLst/>
            <a:gdLst/>
            <a:ahLst/>
            <a:cxnLst>
              <a:cxn ang="0">
                <a:pos x="4" y="1"/>
              </a:cxn>
              <a:cxn ang="0">
                <a:pos x="4" y="0"/>
              </a:cxn>
              <a:cxn ang="0">
                <a:pos x="0" y="73"/>
              </a:cxn>
              <a:cxn ang="0">
                <a:pos x="12" y="75"/>
              </a:cxn>
              <a:cxn ang="0">
                <a:pos x="16" y="2"/>
              </a:cxn>
              <a:cxn ang="0">
                <a:pos x="16" y="1"/>
              </a:cxn>
              <a:cxn ang="0">
                <a:pos x="16" y="2"/>
              </a:cxn>
              <a:cxn ang="0">
                <a:pos x="16" y="1"/>
              </a:cxn>
              <a:cxn ang="0">
                <a:pos x="4" y="1"/>
              </a:cxn>
            </a:cxnLst>
            <a:rect l="0" t="0" r="r" b="b"/>
            <a:pathLst>
              <a:path w="17" h="76">
                <a:moveTo>
                  <a:pt x="4" y="1"/>
                </a:moveTo>
                <a:lnTo>
                  <a:pt x="4" y="0"/>
                </a:lnTo>
                <a:lnTo>
                  <a:pt x="0" y="73"/>
                </a:lnTo>
                <a:lnTo>
                  <a:pt x="12" y="75"/>
                </a:lnTo>
                <a:lnTo>
                  <a:pt x="16" y="2"/>
                </a:lnTo>
                <a:lnTo>
                  <a:pt x="16" y="1"/>
                </a:lnTo>
                <a:lnTo>
                  <a:pt x="16" y="2"/>
                </a:lnTo>
                <a:lnTo>
                  <a:pt x="16" y="1"/>
                </a:lnTo>
                <a:lnTo>
                  <a:pt x="4"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56" name="Freeform 484"/>
          <p:cNvSpPr>
            <a:spLocks/>
          </p:cNvSpPr>
          <p:nvPr/>
        </p:nvSpPr>
        <p:spPr bwMode="auto">
          <a:xfrm>
            <a:off x="3770313" y="3386138"/>
            <a:ext cx="26987" cy="120650"/>
          </a:xfrm>
          <a:custGeom>
            <a:avLst/>
            <a:gdLst/>
            <a:ahLst/>
            <a:cxnLst>
              <a:cxn ang="0">
                <a:pos x="0" y="0"/>
              </a:cxn>
              <a:cxn ang="0">
                <a:pos x="0" y="0"/>
              </a:cxn>
              <a:cxn ang="0">
                <a:pos x="0" y="75"/>
              </a:cxn>
              <a:cxn ang="0">
                <a:pos x="16" y="75"/>
              </a:cxn>
              <a:cxn ang="0">
                <a:pos x="16" y="0"/>
              </a:cxn>
              <a:cxn ang="0">
                <a:pos x="0" y="0"/>
              </a:cxn>
            </a:cxnLst>
            <a:rect l="0" t="0" r="r" b="b"/>
            <a:pathLst>
              <a:path w="17" h="76">
                <a:moveTo>
                  <a:pt x="0" y="0"/>
                </a:moveTo>
                <a:lnTo>
                  <a:pt x="0" y="0"/>
                </a:lnTo>
                <a:lnTo>
                  <a:pt x="0" y="75"/>
                </a:lnTo>
                <a:lnTo>
                  <a:pt x="16" y="75"/>
                </a:lnTo>
                <a:lnTo>
                  <a:pt x="16" y="0"/>
                </a:lnTo>
                <a:lnTo>
                  <a:pt x="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57" name="Freeform 485"/>
          <p:cNvSpPr>
            <a:spLocks/>
          </p:cNvSpPr>
          <p:nvPr/>
        </p:nvSpPr>
        <p:spPr bwMode="auto">
          <a:xfrm>
            <a:off x="3765550" y="3257550"/>
            <a:ext cx="26988" cy="120650"/>
          </a:xfrm>
          <a:custGeom>
            <a:avLst/>
            <a:gdLst/>
            <a:ahLst/>
            <a:cxnLst>
              <a:cxn ang="0">
                <a:pos x="0" y="3"/>
              </a:cxn>
              <a:cxn ang="0">
                <a:pos x="0" y="1"/>
              </a:cxn>
              <a:cxn ang="0">
                <a:pos x="4" y="75"/>
              </a:cxn>
              <a:cxn ang="0">
                <a:pos x="16" y="75"/>
              </a:cxn>
              <a:cxn ang="0">
                <a:pos x="12" y="1"/>
              </a:cxn>
              <a:cxn ang="0">
                <a:pos x="12" y="0"/>
              </a:cxn>
              <a:cxn ang="0">
                <a:pos x="12" y="1"/>
              </a:cxn>
              <a:cxn ang="0">
                <a:pos x="12" y="0"/>
              </a:cxn>
              <a:cxn ang="0">
                <a:pos x="0" y="3"/>
              </a:cxn>
            </a:cxnLst>
            <a:rect l="0" t="0" r="r" b="b"/>
            <a:pathLst>
              <a:path w="17" h="76">
                <a:moveTo>
                  <a:pt x="0" y="3"/>
                </a:moveTo>
                <a:lnTo>
                  <a:pt x="0" y="1"/>
                </a:lnTo>
                <a:lnTo>
                  <a:pt x="4" y="75"/>
                </a:lnTo>
                <a:lnTo>
                  <a:pt x="16" y="75"/>
                </a:lnTo>
                <a:lnTo>
                  <a:pt x="12" y="1"/>
                </a:lnTo>
                <a:lnTo>
                  <a:pt x="12" y="0"/>
                </a:lnTo>
                <a:lnTo>
                  <a:pt x="12" y="1"/>
                </a:lnTo>
                <a:lnTo>
                  <a:pt x="12" y="0"/>
                </a:lnTo>
                <a:lnTo>
                  <a:pt x="0"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58" name="Freeform 486"/>
          <p:cNvSpPr>
            <a:spLocks/>
          </p:cNvSpPr>
          <p:nvPr/>
        </p:nvSpPr>
        <p:spPr bwMode="auto">
          <a:xfrm>
            <a:off x="3744913" y="3128963"/>
            <a:ext cx="30162" cy="125412"/>
          </a:xfrm>
          <a:custGeom>
            <a:avLst/>
            <a:gdLst/>
            <a:ahLst/>
            <a:cxnLst>
              <a:cxn ang="0">
                <a:pos x="0" y="2"/>
              </a:cxn>
              <a:cxn ang="0">
                <a:pos x="0" y="2"/>
              </a:cxn>
              <a:cxn ang="0">
                <a:pos x="10" y="78"/>
              </a:cxn>
              <a:cxn ang="0">
                <a:pos x="18" y="75"/>
              </a:cxn>
              <a:cxn ang="0">
                <a:pos x="8" y="0"/>
              </a:cxn>
              <a:cxn ang="0">
                <a:pos x="0" y="2"/>
              </a:cxn>
            </a:cxnLst>
            <a:rect l="0" t="0" r="r" b="b"/>
            <a:pathLst>
              <a:path w="19" h="79">
                <a:moveTo>
                  <a:pt x="0" y="2"/>
                </a:moveTo>
                <a:lnTo>
                  <a:pt x="0" y="2"/>
                </a:lnTo>
                <a:lnTo>
                  <a:pt x="10" y="78"/>
                </a:lnTo>
                <a:lnTo>
                  <a:pt x="18" y="75"/>
                </a:lnTo>
                <a:lnTo>
                  <a:pt x="8"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59" name="Freeform 487"/>
          <p:cNvSpPr>
            <a:spLocks/>
          </p:cNvSpPr>
          <p:nvPr/>
        </p:nvSpPr>
        <p:spPr bwMode="auto">
          <a:xfrm>
            <a:off x="3717925" y="2998788"/>
            <a:ext cx="36513" cy="125412"/>
          </a:xfrm>
          <a:custGeom>
            <a:avLst/>
            <a:gdLst/>
            <a:ahLst/>
            <a:cxnLst>
              <a:cxn ang="0">
                <a:pos x="0" y="4"/>
              </a:cxn>
              <a:cxn ang="0">
                <a:pos x="0" y="3"/>
              </a:cxn>
              <a:cxn ang="0">
                <a:pos x="14" y="78"/>
              </a:cxn>
              <a:cxn ang="0">
                <a:pos x="22" y="76"/>
              </a:cxn>
              <a:cxn ang="0">
                <a:pos x="8" y="1"/>
              </a:cxn>
              <a:cxn ang="0">
                <a:pos x="8" y="0"/>
              </a:cxn>
              <a:cxn ang="0">
                <a:pos x="8" y="1"/>
              </a:cxn>
              <a:cxn ang="0">
                <a:pos x="8" y="0"/>
              </a:cxn>
              <a:cxn ang="0">
                <a:pos x="0" y="4"/>
              </a:cxn>
            </a:cxnLst>
            <a:rect l="0" t="0" r="r" b="b"/>
            <a:pathLst>
              <a:path w="23" h="79">
                <a:moveTo>
                  <a:pt x="0" y="4"/>
                </a:moveTo>
                <a:lnTo>
                  <a:pt x="0" y="3"/>
                </a:lnTo>
                <a:lnTo>
                  <a:pt x="14" y="78"/>
                </a:lnTo>
                <a:lnTo>
                  <a:pt x="22" y="76"/>
                </a:lnTo>
                <a:lnTo>
                  <a:pt x="8" y="1"/>
                </a:lnTo>
                <a:lnTo>
                  <a:pt x="8" y="0"/>
                </a:lnTo>
                <a:lnTo>
                  <a:pt x="8" y="1"/>
                </a:lnTo>
                <a:lnTo>
                  <a:pt x="8" y="0"/>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60" name="Freeform 488"/>
          <p:cNvSpPr>
            <a:spLocks/>
          </p:cNvSpPr>
          <p:nvPr/>
        </p:nvSpPr>
        <p:spPr bwMode="auto">
          <a:xfrm>
            <a:off x="3681413" y="2868613"/>
            <a:ext cx="46037" cy="128587"/>
          </a:xfrm>
          <a:custGeom>
            <a:avLst/>
            <a:gdLst/>
            <a:ahLst/>
            <a:cxnLst>
              <a:cxn ang="0">
                <a:pos x="0" y="5"/>
              </a:cxn>
              <a:cxn ang="0">
                <a:pos x="0" y="4"/>
              </a:cxn>
              <a:cxn ang="0">
                <a:pos x="20" y="80"/>
              </a:cxn>
              <a:cxn ang="0">
                <a:pos x="28" y="76"/>
              </a:cxn>
              <a:cxn ang="0">
                <a:pos x="8" y="1"/>
              </a:cxn>
              <a:cxn ang="0">
                <a:pos x="8" y="0"/>
              </a:cxn>
              <a:cxn ang="0">
                <a:pos x="8" y="1"/>
              </a:cxn>
              <a:cxn ang="0">
                <a:pos x="8" y="0"/>
              </a:cxn>
              <a:cxn ang="0">
                <a:pos x="0" y="5"/>
              </a:cxn>
            </a:cxnLst>
            <a:rect l="0" t="0" r="r" b="b"/>
            <a:pathLst>
              <a:path w="29" h="81">
                <a:moveTo>
                  <a:pt x="0" y="5"/>
                </a:moveTo>
                <a:lnTo>
                  <a:pt x="0" y="4"/>
                </a:lnTo>
                <a:lnTo>
                  <a:pt x="20" y="80"/>
                </a:lnTo>
                <a:lnTo>
                  <a:pt x="28" y="76"/>
                </a:lnTo>
                <a:lnTo>
                  <a:pt x="8" y="1"/>
                </a:lnTo>
                <a:lnTo>
                  <a:pt x="8" y="0"/>
                </a:lnTo>
                <a:lnTo>
                  <a:pt x="8" y="1"/>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61" name="Freeform 489"/>
          <p:cNvSpPr>
            <a:spLocks/>
          </p:cNvSpPr>
          <p:nvPr/>
        </p:nvSpPr>
        <p:spPr bwMode="auto">
          <a:xfrm>
            <a:off x="3638550" y="2740025"/>
            <a:ext cx="52388" cy="128588"/>
          </a:xfrm>
          <a:custGeom>
            <a:avLst/>
            <a:gdLst/>
            <a:ahLst/>
            <a:cxnLst>
              <a:cxn ang="0">
                <a:pos x="0" y="5"/>
              </a:cxn>
              <a:cxn ang="0">
                <a:pos x="0" y="5"/>
              </a:cxn>
              <a:cxn ang="0">
                <a:pos x="24" y="80"/>
              </a:cxn>
              <a:cxn ang="0">
                <a:pos x="32" y="75"/>
              </a:cxn>
              <a:cxn ang="0">
                <a:pos x="8" y="0"/>
              </a:cxn>
              <a:cxn ang="0">
                <a:pos x="0" y="5"/>
              </a:cxn>
            </a:cxnLst>
            <a:rect l="0" t="0" r="r" b="b"/>
            <a:pathLst>
              <a:path w="33" h="81">
                <a:moveTo>
                  <a:pt x="0" y="5"/>
                </a:moveTo>
                <a:lnTo>
                  <a:pt x="0" y="5"/>
                </a:lnTo>
                <a:lnTo>
                  <a:pt x="24" y="80"/>
                </a:lnTo>
                <a:lnTo>
                  <a:pt x="32" y="75"/>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62" name="Freeform 490"/>
          <p:cNvSpPr>
            <a:spLocks/>
          </p:cNvSpPr>
          <p:nvPr/>
        </p:nvSpPr>
        <p:spPr bwMode="auto">
          <a:xfrm>
            <a:off x="3579813" y="2608263"/>
            <a:ext cx="65087" cy="131762"/>
          </a:xfrm>
          <a:custGeom>
            <a:avLst/>
            <a:gdLst/>
            <a:ahLst/>
            <a:cxnLst>
              <a:cxn ang="0">
                <a:pos x="0" y="6"/>
              </a:cxn>
              <a:cxn ang="0">
                <a:pos x="0" y="6"/>
              </a:cxn>
              <a:cxn ang="0">
                <a:pos x="32" y="82"/>
              </a:cxn>
              <a:cxn ang="0">
                <a:pos x="40" y="77"/>
              </a:cxn>
              <a:cxn ang="0">
                <a:pos x="9" y="1"/>
              </a:cxn>
              <a:cxn ang="0">
                <a:pos x="9" y="0"/>
              </a:cxn>
              <a:cxn ang="0">
                <a:pos x="9" y="1"/>
              </a:cxn>
              <a:cxn ang="0">
                <a:pos x="9" y="0"/>
              </a:cxn>
              <a:cxn ang="0">
                <a:pos x="0" y="6"/>
              </a:cxn>
            </a:cxnLst>
            <a:rect l="0" t="0" r="r" b="b"/>
            <a:pathLst>
              <a:path w="41" h="83">
                <a:moveTo>
                  <a:pt x="0" y="6"/>
                </a:moveTo>
                <a:lnTo>
                  <a:pt x="0" y="6"/>
                </a:lnTo>
                <a:lnTo>
                  <a:pt x="32" y="82"/>
                </a:lnTo>
                <a:lnTo>
                  <a:pt x="40" y="77"/>
                </a:lnTo>
                <a:lnTo>
                  <a:pt x="9" y="1"/>
                </a:lnTo>
                <a:lnTo>
                  <a:pt x="9" y="0"/>
                </a:lnTo>
                <a:lnTo>
                  <a:pt x="9" y="1"/>
                </a:lnTo>
                <a:lnTo>
                  <a:pt x="9"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63" name="Freeform 491"/>
          <p:cNvSpPr>
            <a:spLocks/>
          </p:cNvSpPr>
          <p:nvPr/>
        </p:nvSpPr>
        <p:spPr bwMode="auto">
          <a:xfrm>
            <a:off x="3521075" y="2481263"/>
            <a:ext cx="68263" cy="128587"/>
          </a:xfrm>
          <a:custGeom>
            <a:avLst/>
            <a:gdLst/>
            <a:ahLst/>
            <a:cxnLst>
              <a:cxn ang="0">
                <a:pos x="0" y="6"/>
              </a:cxn>
              <a:cxn ang="0">
                <a:pos x="0" y="6"/>
              </a:cxn>
              <a:cxn ang="0">
                <a:pos x="33" y="80"/>
              </a:cxn>
              <a:cxn ang="0">
                <a:pos x="42" y="74"/>
              </a:cxn>
              <a:cxn ang="0">
                <a:pos x="8" y="0"/>
              </a:cxn>
              <a:cxn ang="0">
                <a:pos x="0" y="6"/>
              </a:cxn>
            </a:cxnLst>
            <a:rect l="0" t="0" r="r" b="b"/>
            <a:pathLst>
              <a:path w="43" h="81">
                <a:moveTo>
                  <a:pt x="0" y="6"/>
                </a:moveTo>
                <a:lnTo>
                  <a:pt x="0" y="6"/>
                </a:lnTo>
                <a:lnTo>
                  <a:pt x="33" y="80"/>
                </a:lnTo>
                <a:lnTo>
                  <a:pt x="42" y="74"/>
                </a:lnTo>
                <a:lnTo>
                  <a:pt x="8"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64" name="Freeform 492"/>
          <p:cNvSpPr>
            <a:spLocks/>
          </p:cNvSpPr>
          <p:nvPr/>
        </p:nvSpPr>
        <p:spPr bwMode="auto">
          <a:xfrm>
            <a:off x="3446463" y="2347913"/>
            <a:ext cx="80962" cy="134937"/>
          </a:xfrm>
          <a:custGeom>
            <a:avLst/>
            <a:gdLst/>
            <a:ahLst/>
            <a:cxnLst>
              <a:cxn ang="0">
                <a:pos x="0" y="7"/>
              </a:cxn>
              <a:cxn ang="0">
                <a:pos x="0" y="7"/>
              </a:cxn>
              <a:cxn ang="0">
                <a:pos x="42" y="84"/>
              </a:cxn>
              <a:cxn ang="0">
                <a:pos x="50" y="78"/>
              </a:cxn>
              <a:cxn ang="0">
                <a:pos x="8" y="1"/>
              </a:cxn>
              <a:cxn ang="0">
                <a:pos x="8" y="0"/>
              </a:cxn>
              <a:cxn ang="0">
                <a:pos x="8" y="1"/>
              </a:cxn>
              <a:cxn ang="0">
                <a:pos x="8" y="0"/>
              </a:cxn>
              <a:cxn ang="0">
                <a:pos x="0" y="7"/>
              </a:cxn>
            </a:cxnLst>
            <a:rect l="0" t="0" r="r" b="b"/>
            <a:pathLst>
              <a:path w="51" h="85">
                <a:moveTo>
                  <a:pt x="0" y="7"/>
                </a:moveTo>
                <a:lnTo>
                  <a:pt x="0" y="7"/>
                </a:lnTo>
                <a:lnTo>
                  <a:pt x="42" y="84"/>
                </a:lnTo>
                <a:lnTo>
                  <a:pt x="50" y="78"/>
                </a:lnTo>
                <a:lnTo>
                  <a:pt x="8" y="1"/>
                </a:lnTo>
                <a:lnTo>
                  <a:pt x="8" y="0"/>
                </a:lnTo>
                <a:lnTo>
                  <a:pt x="8" y="1"/>
                </a:lnTo>
                <a:lnTo>
                  <a:pt x="8"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65" name="Freeform 493"/>
          <p:cNvSpPr>
            <a:spLocks/>
          </p:cNvSpPr>
          <p:nvPr/>
        </p:nvSpPr>
        <p:spPr bwMode="auto">
          <a:xfrm>
            <a:off x="3363913" y="2217738"/>
            <a:ext cx="88900" cy="133350"/>
          </a:xfrm>
          <a:custGeom>
            <a:avLst/>
            <a:gdLst/>
            <a:ahLst/>
            <a:cxnLst>
              <a:cxn ang="0">
                <a:pos x="0" y="7"/>
              </a:cxn>
              <a:cxn ang="0">
                <a:pos x="0" y="7"/>
              </a:cxn>
              <a:cxn ang="0">
                <a:pos x="47" y="83"/>
              </a:cxn>
              <a:cxn ang="0">
                <a:pos x="55" y="76"/>
              </a:cxn>
              <a:cxn ang="0">
                <a:pos x="7" y="0"/>
              </a:cxn>
              <a:cxn ang="0">
                <a:pos x="0" y="7"/>
              </a:cxn>
            </a:cxnLst>
            <a:rect l="0" t="0" r="r" b="b"/>
            <a:pathLst>
              <a:path w="56" h="84">
                <a:moveTo>
                  <a:pt x="0" y="7"/>
                </a:moveTo>
                <a:lnTo>
                  <a:pt x="0" y="7"/>
                </a:lnTo>
                <a:lnTo>
                  <a:pt x="47" y="83"/>
                </a:lnTo>
                <a:lnTo>
                  <a:pt x="55" y="76"/>
                </a:lnTo>
                <a:lnTo>
                  <a:pt x="7"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66" name="Freeform 494"/>
          <p:cNvSpPr>
            <a:spLocks/>
          </p:cNvSpPr>
          <p:nvPr/>
        </p:nvSpPr>
        <p:spPr bwMode="auto">
          <a:xfrm>
            <a:off x="3273425" y="2087563"/>
            <a:ext cx="96838" cy="133350"/>
          </a:xfrm>
          <a:custGeom>
            <a:avLst/>
            <a:gdLst/>
            <a:ahLst/>
            <a:cxnLst>
              <a:cxn ang="0">
                <a:pos x="0" y="7"/>
              </a:cxn>
              <a:cxn ang="0">
                <a:pos x="0" y="7"/>
              </a:cxn>
              <a:cxn ang="0">
                <a:pos x="53" y="83"/>
              </a:cxn>
              <a:cxn ang="0">
                <a:pos x="60" y="76"/>
              </a:cxn>
              <a:cxn ang="0">
                <a:pos x="8" y="0"/>
              </a:cxn>
              <a:cxn ang="0">
                <a:pos x="0" y="7"/>
              </a:cxn>
            </a:cxnLst>
            <a:rect l="0" t="0" r="r" b="b"/>
            <a:pathLst>
              <a:path w="61" h="84">
                <a:moveTo>
                  <a:pt x="0" y="7"/>
                </a:moveTo>
                <a:lnTo>
                  <a:pt x="0" y="7"/>
                </a:lnTo>
                <a:lnTo>
                  <a:pt x="53" y="83"/>
                </a:lnTo>
                <a:lnTo>
                  <a:pt x="60" y="76"/>
                </a:lnTo>
                <a:lnTo>
                  <a:pt x="8"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67" name="Freeform 495"/>
          <p:cNvSpPr>
            <a:spLocks/>
          </p:cNvSpPr>
          <p:nvPr/>
        </p:nvSpPr>
        <p:spPr bwMode="auto">
          <a:xfrm>
            <a:off x="3176588" y="1954213"/>
            <a:ext cx="104775" cy="136525"/>
          </a:xfrm>
          <a:custGeom>
            <a:avLst/>
            <a:gdLst/>
            <a:ahLst/>
            <a:cxnLst>
              <a:cxn ang="0">
                <a:pos x="1" y="7"/>
              </a:cxn>
              <a:cxn ang="0">
                <a:pos x="0" y="7"/>
              </a:cxn>
              <a:cxn ang="0">
                <a:pos x="57" y="85"/>
              </a:cxn>
              <a:cxn ang="0">
                <a:pos x="65" y="78"/>
              </a:cxn>
              <a:cxn ang="0">
                <a:pos x="7" y="0"/>
              </a:cxn>
              <a:cxn ang="0">
                <a:pos x="1" y="7"/>
              </a:cxn>
            </a:cxnLst>
            <a:rect l="0" t="0" r="r" b="b"/>
            <a:pathLst>
              <a:path w="66" h="86">
                <a:moveTo>
                  <a:pt x="1" y="7"/>
                </a:moveTo>
                <a:lnTo>
                  <a:pt x="0" y="7"/>
                </a:lnTo>
                <a:lnTo>
                  <a:pt x="57" y="85"/>
                </a:lnTo>
                <a:lnTo>
                  <a:pt x="65" y="78"/>
                </a:lnTo>
                <a:lnTo>
                  <a:pt x="7" y="0"/>
                </a:lnTo>
                <a:lnTo>
                  <a:pt x="1"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68" name="Freeform 496"/>
          <p:cNvSpPr>
            <a:spLocks/>
          </p:cNvSpPr>
          <p:nvPr/>
        </p:nvSpPr>
        <p:spPr bwMode="auto">
          <a:xfrm>
            <a:off x="3067050" y="1824038"/>
            <a:ext cx="115888" cy="134937"/>
          </a:xfrm>
          <a:custGeom>
            <a:avLst/>
            <a:gdLst/>
            <a:ahLst/>
            <a:cxnLst>
              <a:cxn ang="0">
                <a:pos x="0" y="7"/>
              </a:cxn>
              <a:cxn ang="0">
                <a:pos x="0" y="7"/>
              </a:cxn>
              <a:cxn ang="0">
                <a:pos x="65" y="84"/>
              </a:cxn>
              <a:cxn ang="0">
                <a:pos x="72" y="77"/>
              </a:cxn>
              <a:cxn ang="0">
                <a:pos x="7" y="0"/>
              </a:cxn>
              <a:cxn ang="0">
                <a:pos x="0" y="7"/>
              </a:cxn>
            </a:cxnLst>
            <a:rect l="0" t="0" r="r" b="b"/>
            <a:pathLst>
              <a:path w="73" h="85">
                <a:moveTo>
                  <a:pt x="0" y="7"/>
                </a:moveTo>
                <a:lnTo>
                  <a:pt x="0" y="7"/>
                </a:lnTo>
                <a:lnTo>
                  <a:pt x="65" y="84"/>
                </a:lnTo>
                <a:lnTo>
                  <a:pt x="72" y="77"/>
                </a:lnTo>
                <a:lnTo>
                  <a:pt x="7"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69" name="Freeform 497"/>
          <p:cNvSpPr>
            <a:spLocks/>
          </p:cNvSpPr>
          <p:nvPr/>
        </p:nvSpPr>
        <p:spPr bwMode="auto">
          <a:xfrm>
            <a:off x="2947988" y="1690688"/>
            <a:ext cx="123825" cy="138112"/>
          </a:xfrm>
          <a:custGeom>
            <a:avLst/>
            <a:gdLst/>
            <a:ahLst/>
            <a:cxnLst>
              <a:cxn ang="0">
                <a:pos x="0" y="7"/>
              </a:cxn>
              <a:cxn ang="0">
                <a:pos x="0" y="7"/>
              </a:cxn>
              <a:cxn ang="0">
                <a:pos x="70" y="86"/>
              </a:cxn>
              <a:cxn ang="0">
                <a:pos x="77" y="79"/>
              </a:cxn>
              <a:cxn ang="0">
                <a:pos x="7" y="0"/>
              </a:cxn>
              <a:cxn ang="0">
                <a:pos x="0" y="7"/>
              </a:cxn>
            </a:cxnLst>
            <a:rect l="0" t="0" r="r" b="b"/>
            <a:pathLst>
              <a:path w="78" h="87">
                <a:moveTo>
                  <a:pt x="0" y="7"/>
                </a:moveTo>
                <a:lnTo>
                  <a:pt x="0" y="7"/>
                </a:lnTo>
                <a:lnTo>
                  <a:pt x="70" y="86"/>
                </a:lnTo>
                <a:lnTo>
                  <a:pt x="77" y="79"/>
                </a:lnTo>
                <a:lnTo>
                  <a:pt x="7"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70" name="Freeform 498"/>
          <p:cNvSpPr>
            <a:spLocks/>
          </p:cNvSpPr>
          <p:nvPr/>
        </p:nvSpPr>
        <p:spPr bwMode="auto">
          <a:xfrm>
            <a:off x="2822575" y="1558925"/>
            <a:ext cx="130175" cy="136525"/>
          </a:xfrm>
          <a:custGeom>
            <a:avLst/>
            <a:gdLst/>
            <a:ahLst/>
            <a:cxnLst>
              <a:cxn ang="0">
                <a:pos x="3" y="4"/>
              </a:cxn>
              <a:cxn ang="0">
                <a:pos x="0" y="7"/>
              </a:cxn>
              <a:cxn ang="0">
                <a:pos x="74" y="85"/>
              </a:cxn>
              <a:cxn ang="0">
                <a:pos x="81" y="78"/>
              </a:cxn>
              <a:cxn ang="0">
                <a:pos x="7" y="0"/>
              </a:cxn>
              <a:cxn ang="0">
                <a:pos x="3" y="4"/>
              </a:cxn>
            </a:cxnLst>
            <a:rect l="0" t="0" r="r" b="b"/>
            <a:pathLst>
              <a:path w="82" h="86">
                <a:moveTo>
                  <a:pt x="3" y="4"/>
                </a:moveTo>
                <a:lnTo>
                  <a:pt x="0" y="7"/>
                </a:lnTo>
                <a:lnTo>
                  <a:pt x="74" y="85"/>
                </a:lnTo>
                <a:lnTo>
                  <a:pt x="81" y="78"/>
                </a:lnTo>
                <a:lnTo>
                  <a:pt x="7" y="0"/>
                </a:lnTo>
                <a:lnTo>
                  <a:pt x="3"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71" name="Freeform 499"/>
          <p:cNvSpPr>
            <a:spLocks/>
          </p:cNvSpPr>
          <p:nvPr/>
        </p:nvSpPr>
        <p:spPr bwMode="auto">
          <a:xfrm>
            <a:off x="2886075" y="1827213"/>
            <a:ext cx="42863" cy="28575"/>
          </a:xfrm>
          <a:custGeom>
            <a:avLst/>
            <a:gdLst/>
            <a:ahLst/>
            <a:cxnLst>
              <a:cxn ang="0">
                <a:pos x="4" y="4"/>
              </a:cxn>
              <a:cxn ang="0">
                <a:pos x="26" y="0"/>
              </a:cxn>
              <a:cxn ang="0">
                <a:pos x="22" y="17"/>
              </a:cxn>
              <a:cxn ang="0">
                <a:pos x="0" y="4"/>
              </a:cxn>
              <a:cxn ang="0">
                <a:pos x="4" y="4"/>
              </a:cxn>
            </a:cxnLst>
            <a:rect l="0" t="0" r="r" b="b"/>
            <a:pathLst>
              <a:path w="27" h="18">
                <a:moveTo>
                  <a:pt x="4" y="4"/>
                </a:moveTo>
                <a:lnTo>
                  <a:pt x="26" y="0"/>
                </a:lnTo>
                <a:lnTo>
                  <a:pt x="22" y="17"/>
                </a:lnTo>
                <a:lnTo>
                  <a:pt x="0" y="4"/>
                </a:lnTo>
                <a:lnTo>
                  <a:pt x="4" y="4"/>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72" name="Freeform 500"/>
          <p:cNvSpPr>
            <a:spLocks/>
          </p:cNvSpPr>
          <p:nvPr/>
        </p:nvSpPr>
        <p:spPr bwMode="auto">
          <a:xfrm>
            <a:off x="2579688" y="1827213"/>
            <a:ext cx="90487" cy="71437"/>
          </a:xfrm>
          <a:custGeom>
            <a:avLst/>
            <a:gdLst/>
            <a:ahLst/>
            <a:cxnLst>
              <a:cxn ang="0">
                <a:pos x="0" y="10"/>
              </a:cxn>
              <a:cxn ang="0">
                <a:pos x="4" y="15"/>
              </a:cxn>
              <a:cxn ang="0">
                <a:pos x="4" y="29"/>
              </a:cxn>
              <a:cxn ang="0">
                <a:pos x="45" y="44"/>
              </a:cxn>
              <a:cxn ang="0">
                <a:pos x="56" y="20"/>
              </a:cxn>
              <a:cxn ang="0">
                <a:pos x="37" y="5"/>
              </a:cxn>
              <a:cxn ang="0">
                <a:pos x="0" y="0"/>
              </a:cxn>
              <a:cxn ang="0">
                <a:pos x="0" y="10"/>
              </a:cxn>
            </a:cxnLst>
            <a:rect l="0" t="0" r="r" b="b"/>
            <a:pathLst>
              <a:path w="57" h="45">
                <a:moveTo>
                  <a:pt x="0" y="10"/>
                </a:moveTo>
                <a:lnTo>
                  <a:pt x="4" y="15"/>
                </a:lnTo>
                <a:lnTo>
                  <a:pt x="4" y="29"/>
                </a:lnTo>
                <a:lnTo>
                  <a:pt x="45" y="44"/>
                </a:lnTo>
                <a:lnTo>
                  <a:pt x="56" y="20"/>
                </a:lnTo>
                <a:lnTo>
                  <a:pt x="37" y="5"/>
                </a:lnTo>
                <a:lnTo>
                  <a:pt x="0" y="0"/>
                </a:lnTo>
                <a:lnTo>
                  <a:pt x="0" y="1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73" name="Freeform 501"/>
          <p:cNvSpPr>
            <a:spLocks/>
          </p:cNvSpPr>
          <p:nvPr/>
        </p:nvSpPr>
        <p:spPr bwMode="auto">
          <a:xfrm>
            <a:off x="2508250" y="1760538"/>
            <a:ext cx="73025" cy="33337"/>
          </a:xfrm>
          <a:custGeom>
            <a:avLst/>
            <a:gdLst/>
            <a:ahLst/>
            <a:cxnLst>
              <a:cxn ang="0">
                <a:pos x="32" y="0"/>
              </a:cxn>
              <a:cxn ang="0">
                <a:pos x="0" y="0"/>
              </a:cxn>
              <a:cxn ang="0">
                <a:pos x="8" y="20"/>
              </a:cxn>
              <a:cxn ang="0">
                <a:pos x="45" y="15"/>
              </a:cxn>
              <a:cxn ang="0">
                <a:pos x="32" y="0"/>
              </a:cxn>
            </a:cxnLst>
            <a:rect l="0" t="0" r="r" b="b"/>
            <a:pathLst>
              <a:path w="46" h="21">
                <a:moveTo>
                  <a:pt x="32" y="0"/>
                </a:moveTo>
                <a:lnTo>
                  <a:pt x="0" y="0"/>
                </a:lnTo>
                <a:lnTo>
                  <a:pt x="8" y="20"/>
                </a:lnTo>
                <a:lnTo>
                  <a:pt x="45" y="15"/>
                </a:lnTo>
                <a:lnTo>
                  <a:pt x="32"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74" name="Freeform 502"/>
          <p:cNvSpPr>
            <a:spLocks/>
          </p:cNvSpPr>
          <p:nvPr/>
        </p:nvSpPr>
        <p:spPr bwMode="auto">
          <a:xfrm>
            <a:off x="2871788" y="1728788"/>
            <a:ext cx="71437" cy="55562"/>
          </a:xfrm>
          <a:custGeom>
            <a:avLst/>
            <a:gdLst/>
            <a:ahLst/>
            <a:cxnLst>
              <a:cxn ang="0">
                <a:pos x="22" y="0"/>
              </a:cxn>
              <a:cxn ang="0">
                <a:pos x="44" y="16"/>
              </a:cxn>
              <a:cxn ang="0">
                <a:pos x="31" y="34"/>
              </a:cxn>
              <a:cxn ang="0">
                <a:pos x="0" y="34"/>
              </a:cxn>
              <a:cxn ang="0">
                <a:pos x="17" y="5"/>
              </a:cxn>
              <a:cxn ang="0">
                <a:pos x="22" y="0"/>
              </a:cxn>
            </a:cxnLst>
            <a:rect l="0" t="0" r="r" b="b"/>
            <a:pathLst>
              <a:path w="45" h="35">
                <a:moveTo>
                  <a:pt x="22" y="0"/>
                </a:moveTo>
                <a:lnTo>
                  <a:pt x="44" y="16"/>
                </a:lnTo>
                <a:lnTo>
                  <a:pt x="31" y="34"/>
                </a:lnTo>
                <a:lnTo>
                  <a:pt x="0" y="34"/>
                </a:lnTo>
                <a:lnTo>
                  <a:pt x="17" y="5"/>
                </a:lnTo>
                <a:lnTo>
                  <a:pt x="22"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75" name="Freeform 503"/>
          <p:cNvSpPr>
            <a:spLocks/>
          </p:cNvSpPr>
          <p:nvPr/>
        </p:nvSpPr>
        <p:spPr bwMode="auto">
          <a:xfrm>
            <a:off x="1812925" y="2132013"/>
            <a:ext cx="26988" cy="76200"/>
          </a:xfrm>
          <a:custGeom>
            <a:avLst/>
            <a:gdLst/>
            <a:ahLst/>
            <a:cxnLst>
              <a:cxn ang="0">
                <a:pos x="7" y="10"/>
              </a:cxn>
              <a:cxn ang="0">
                <a:pos x="16" y="30"/>
              </a:cxn>
              <a:cxn ang="0">
                <a:pos x="7" y="47"/>
              </a:cxn>
              <a:cxn ang="0">
                <a:pos x="0" y="35"/>
              </a:cxn>
              <a:cxn ang="0">
                <a:pos x="4" y="0"/>
              </a:cxn>
              <a:cxn ang="0">
                <a:pos x="16" y="10"/>
              </a:cxn>
              <a:cxn ang="0">
                <a:pos x="7" y="10"/>
              </a:cxn>
            </a:cxnLst>
            <a:rect l="0" t="0" r="r" b="b"/>
            <a:pathLst>
              <a:path w="17" h="48">
                <a:moveTo>
                  <a:pt x="7" y="10"/>
                </a:moveTo>
                <a:lnTo>
                  <a:pt x="16" y="30"/>
                </a:lnTo>
                <a:lnTo>
                  <a:pt x="7" y="47"/>
                </a:lnTo>
                <a:lnTo>
                  <a:pt x="0" y="35"/>
                </a:lnTo>
                <a:lnTo>
                  <a:pt x="4" y="0"/>
                </a:lnTo>
                <a:lnTo>
                  <a:pt x="16" y="10"/>
                </a:lnTo>
                <a:lnTo>
                  <a:pt x="7" y="10"/>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76" name="Freeform 504"/>
          <p:cNvSpPr>
            <a:spLocks/>
          </p:cNvSpPr>
          <p:nvPr/>
        </p:nvSpPr>
        <p:spPr bwMode="auto">
          <a:xfrm>
            <a:off x="1720850" y="2095500"/>
            <a:ext cx="57150" cy="65088"/>
          </a:xfrm>
          <a:custGeom>
            <a:avLst/>
            <a:gdLst/>
            <a:ahLst/>
            <a:cxnLst>
              <a:cxn ang="0">
                <a:pos x="27" y="10"/>
              </a:cxn>
              <a:cxn ang="0">
                <a:pos x="35" y="30"/>
              </a:cxn>
              <a:cxn ang="0">
                <a:pos x="16" y="40"/>
              </a:cxn>
              <a:cxn ang="0">
                <a:pos x="0" y="20"/>
              </a:cxn>
              <a:cxn ang="0">
                <a:pos x="4" y="0"/>
              </a:cxn>
              <a:cxn ang="0">
                <a:pos x="21" y="6"/>
              </a:cxn>
              <a:cxn ang="0">
                <a:pos x="27" y="10"/>
              </a:cxn>
            </a:cxnLst>
            <a:rect l="0" t="0" r="r" b="b"/>
            <a:pathLst>
              <a:path w="36" h="41">
                <a:moveTo>
                  <a:pt x="27" y="10"/>
                </a:moveTo>
                <a:lnTo>
                  <a:pt x="35" y="30"/>
                </a:lnTo>
                <a:lnTo>
                  <a:pt x="16" y="40"/>
                </a:lnTo>
                <a:lnTo>
                  <a:pt x="0" y="20"/>
                </a:lnTo>
                <a:lnTo>
                  <a:pt x="4" y="0"/>
                </a:lnTo>
                <a:lnTo>
                  <a:pt x="21" y="6"/>
                </a:lnTo>
                <a:lnTo>
                  <a:pt x="27" y="10"/>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77" name="Freeform 505"/>
          <p:cNvSpPr>
            <a:spLocks/>
          </p:cNvSpPr>
          <p:nvPr/>
        </p:nvSpPr>
        <p:spPr bwMode="auto">
          <a:xfrm>
            <a:off x="6297613" y="5199063"/>
            <a:ext cx="119062" cy="52387"/>
          </a:xfrm>
          <a:custGeom>
            <a:avLst/>
            <a:gdLst/>
            <a:ahLst/>
            <a:cxnLst>
              <a:cxn ang="0">
                <a:pos x="71" y="0"/>
              </a:cxn>
              <a:cxn ang="0">
                <a:pos x="71" y="0"/>
              </a:cxn>
              <a:cxn ang="0">
                <a:pos x="0" y="22"/>
              </a:cxn>
              <a:cxn ang="0">
                <a:pos x="2" y="32"/>
              </a:cxn>
              <a:cxn ang="0">
                <a:pos x="74" y="9"/>
              </a:cxn>
              <a:cxn ang="0">
                <a:pos x="71" y="0"/>
              </a:cxn>
            </a:cxnLst>
            <a:rect l="0" t="0" r="r" b="b"/>
            <a:pathLst>
              <a:path w="75" h="33">
                <a:moveTo>
                  <a:pt x="71" y="0"/>
                </a:moveTo>
                <a:lnTo>
                  <a:pt x="71" y="0"/>
                </a:lnTo>
                <a:lnTo>
                  <a:pt x="0" y="22"/>
                </a:lnTo>
                <a:lnTo>
                  <a:pt x="2" y="32"/>
                </a:lnTo>
                <a:lnTo>
                  <a:pt x="74" y="9"/>
                </a:lnTo>
                <a:lnTo>
                  <a:pt x="7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78" name="Freeform 506"/>
          <p:cNvSpPr>
            <a:spLocks/>
          </p:cNvSpPr>
          <p:nvPr/>
        </p:nvSpPr>
        <p:spPr bwMode="auto">
          <a:xfrm>
            <a:off x="6418263" y="5153025"/>
            <a:ext cx="106362" cy="55563"/>
          </a:xfrm>
          <a:custGeom>
            <a:avLst/>
            <a:gdLst/>
            <a:ahLst/>
            <a:cxnLst>
              <a:cxn ang="0">
                <a:pos x="63" y="0"/>
              </a:cxn>
              <a:cxn ang="0">
                <a:pos x="63" y="0"/>
              </a:cxn>
              <a:cxn ang="0">
                <a:pos x="0" y="25"/>
              </a:cxn>
              <a:cxn ang="0">
                <a:pos x="3" y="34"/>
              </a:cxn>
              <a:cxn ang="0">
                <a:pos x="66" y="9"/>
              </a:cxn>
              <a:cxn ang="0">
                <a:pos x="63" y="0"/>
              </a:cxn>
            </a:cxnLst>
            <a:rect l="0" t="0" r="r" b="b"/>
            <a:pathLst>
              <a:path w="67" h="35">
                <a:moveTo>
                  <a:pt x="63" y="0"/>
                </a:moveTo>
                <a:lnTo>
                  <a:pt x="63" y="0"/>
                </a:lnTo>
                <a:lnTo>
                  <a:pt x="0" y="25"/>
                </a:lnTo>
                <a:lnTo>
                  <a:pt x="3" y="34"/>
                </a:lnTo>
                <a:lnTo>
                  <a:pt x="66" y="9"/>
                </a:lnTo>
                <a:lnTo>
                  <a:pt x="6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79" name="Freeform 507"/>
          <p:cNvSpPr>
            <a:spLocks/>
          </p:cNvSpPr>
          <p:nvPr/>
        </p:nvSpPr>
        <p:spPr bwMode="auto">
          <a:xfrm>
            <a:off x="6526213" y="5103813"/>
            <a:ext cx="106362" cy="57150"/>
          </a:xfrm>
          <a:custGeom>
            <a:avLst/>
            <a:gdLst/>
            <a:ahLst/>
            <a:cxnLst>
              <a:cxn ang="0">
                <a:pos x="62" y="0"/>
              </a:cxn>
              <a:cxn ang="0">
                <a:pos x="62" y="0"/>
              </a:cxn>
              <a:cxn ang="0">
                <a:pos x="0" y="26"/>
              </a:cxn>
              <a:cxn ang="0">
                <a:pos x="3" y="35"/>
              </a:cxn>
              <a:cxn ang="0">
                <a:pos x="66" y="9"/>
              </a:cxn>
              <a:cxn ang="0">
                <a:pos x="62" y="0"/>
              </a:cxn>
            </a:cxnLst>
            <a:rect l="0" t="0" r="r" b="b"/>
            <a:pathLst>
              <a:path w="67" h="36">
                <a:moveTo>
                  <a:pt x="62" y="0"/>
                </a:moveTo>
                <a:lnTo>
                  <a:pt x="62" y="0"/>
                </a:lnTo>
                <a:lnTo>
                  <a:pt x="0" y="26"/>
                </a:lnTo>
                <a:lnTo>
                  <a:pt x="3" y="35"/>
                </a:lnTo>
                <a:lnTo>
                  <a:pt x="66" y="9"/>
                </a:lnTo>
                <a:lnTo>
                  <a:pt x="6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80" name="Freeform 508"/>
          <p:cNvSpPr>
            <a:spLocks/>
          </p:cNvSpPr>
          <p:nvPr/>
        </p:nvSpPr>
        <p:spPr bwMode="auto">
          <a:xfrm>
            <a:off x="6632575" y="5043488"/>
            <a:ext cx="101600" cy="68262"/>
          </a:xfrm>
          <a:custGeom>
            <a:avLst/>
            <a:gdLst/>
            <a:ahLst/>
            <a:cxnLst>
              <a:cxn ang="0">
                <a:pos x="59" y="0"/>
              </a:cxn>
              <a:cxn ang="0">
                <a:pos x="59" y="0"/>
              </a:cxn>
              <a:cxn ang="0">
                <a:pos x="0" y="33"/>
              </a:cxn>
              <a:cxn ang="0">
                <a:pos x="4" y="42"/>
              </a:cxn>
              <a:cxn ang="0">
                <a:pos x="63" y="9"/>
              </a:cxn>
              <a:cxn ang="0">
                <a:pos x="59" y="0"/>
              </a:cxn>
            </a:cxnLst>
            <a:rect l="0" t="0" r="r" b="b"/>
            <a:pathLst>
              <a:path w="64" h="43">
                <a:moveTo>
                  <a:pt x="59" y="0"/>
                </a:moveTo>
                <a:lnTo>
                  <a:pt x="59" y="0"/>
                </a:lnTo>
                <a:lnTo>
                  <a:pt x="0" y="33"/>
                </a:lnTo>
                <a:lnTo>
                  <a:pt x="4" y="42"/>
                </a:lnTo>
                <a:lnTo>
                  <a:pt x="63" y="9"/>
                </a:lnTo>
                <a:lnTo>
                  <a:pt x="5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81" name="Freeform 509"/>
          <p:cNvSpPr>
            <a:spLocks/>
          </p:cNvSpPr>
          <p:nvPr/>
        </p:nvSpPr>
        <p:spPr bwMode="auto">
          <a:xfrm>
            <a:off x="6734175" y="4984750"/>
            <a:ext cx="95250" cy="66675"/>
          </a:xfrm>
          <a:custGeom>
            <a:avLst/>
            <a:gdLst/>
            <a:ahLst/>
            <a:cxnLst>
              <a:cxn ang="0">
                <a:pos x="54" y="1"/>
              </a:cxn>
              <a:cxn ang="0">
                <a:pos x="54" y="0"/>
              </a:cxn>
              <a:cxn ang="0">
                <a:pos x="0" y="32"/>
              </a:cxn>
              <a:cxn ang="0">
                <a:pos x="4" y="41"/>
              </a:cxn>
              <a:cxn ang="0">
                <a:pos x="59" y="9"/>
              </a:cxn>
              <a:cxn ang="0">
                <a:pos x="54" y="1"/>
              </a:cxn>
            </a:cxnLst>
            <a:rect l="0" t="0" r="r" b="b"/>
            <a:pathLst>
              <a:path w="60" h="42">
                <a:moveTo>
                  <a:pt x="54" y="1"/>
                </a:moveTo>
                <a:lnTo>
                  <a:pt x="54" y="0"/>
                </a:lnTo>
                <a:lnTo>
                  <a:pt x="0" y="32"/>
                </a:lnTo>
                <a:lnTo>
                  <a:pt x="4" y="41"/>
                </a:lnTo>
                <a:lnTo>
                  <a:pt x="59" y="9"/>
                </a:lnTo>
                <a:lnTo>
                  <a:pt x="54"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82" name="Freeform 510"/>
          <p:cNvSpPr>
            <a:spLocks/>
          </p:cNvSpPr>
          <p:nvPr/>
        </p:nvSpPr>
        <p:spPr bwMode="auto">
          <a:xfrm>
            <a:off x="6827838" y="4919663"/>
            <a:ext cx="92075" cy="73025"/>
          </a:xfrm>
          <a:custGeom>
            <a:avLst/>
            <a:gdLst/>
            <a:ahLst/>
            <a:cxnLst>
              <a:cxn ang="0">
                <a:pos x="51" y="0"/>
              </a:cxn>
              <a:cxn ang="0">
                <a:pos x="52" y="0"/>
              </a:cxn>
              <a:cxn ang="0">
                <a:pos x="0" y="37"/>
              </a:cxn>
              <a:cxn ang="0">
                <a:pos x="5" y="45"/>
              </a:cxn>
              <a:cxn ang="0">
                <a:pos x="57" y="8"/>
              </a:cxn>
              <a:cxn ang="0">
                <a:pos x="51" y="0"/>
              </a:cxn>
            </a:cxnLst>
            <a:rect l="0" t="0" r="r" b="b"/>
            <a:pathLst>
              <a:path w="58" h="46">
                <a:moveTo>
                  <a:pt x="51" y="0"/>
                </a:moveTo>
                <a:lnTo>
                  <a:pt x="52" y="0"/>
                </a:lnTo>
                <a:lnTo>
                  <a:pt x="0" y="37"/>
                </a:lnTo>
                <a:lnTo>
                  <a:pt x="5" y="45"/>
                </a:lnTo>
                <a:lnTo>
                  <a:pt x="57" y="8"/>
                </a:lnTo>
                <a:lnTo>
                  <a:pt x="5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83" name="Freeform 511"/>
          <p:cNvSpPr>
            <a:spLocks/>
          </p:cNvSpPr>
          <p:nvPr/>
        </p:nvSpPr>
        <p:spPr bwMode="auto">
          <a:xfrm>
            <a:off x="6916738" y="4848225"/>
            <a:ext cx="90487" cy="77788"/>
          </a:xfrm>
          <a:custGeom>
            <a:avLst/>
            <a:gdLst/>
            <a:ahLst/>
            <a:cxnLst>
              <a:cxn ang="0">
                <a:pos x="50" y="0"/>
              </a:cxn>
              <a:cxn ang="0">
                <a:pos x="50" y="0"/>
              </a:cxn>
              <a:cxn ang="0">
                <a:pos x="0" y="40"/>
              </a:cxn>
              <a:cxn ang="0">
                <a:pos x="6" y="48"/>
              </a:cxn>
              <a:cxn ang="0">
                <a:pos x="55" y="8"/>
              </a:cxn>
              <a:cxn ang="0">
                <a:pos x="56" y="7"/>
              </a:cxn>
              <a:cxn ang="0">
                <a:pos x="55" y="8"/>
              </a:cxn>
              <a:cxn ang="0">
                <a:pos x="56" y="7"/>
              </a:cxn>
              <a:cxn ang="0">
                <a:pos x="50" y="0"/>
              </a:cxn>
            </a:cxnLst>
            <a:rect l="0" t="0" r="r" b="b"/>
            <a:pathLst>
              <a:path w="57" h="49">
                <a:moveTo>
                  <a:pt x="50" y="0"/>
                </a:moveTo>
                <a:lnTo>
                  <a:pt x="50" y="0"/>
                </a:lnTo>
                <a:lnTo>
                  <a:pt x="0" y="40"/>
                </a:lnTo>
                <a:lnTo>
                  <a:pt x="6" y="48"/>
                </a:lnTo>
                <a:lnTo>
                  <a:pt x="55" y="8"/>
                </a:lnTo>
                <a:lnTo>
                  <a:pt x="56" y="7"/>
                </a:lnTo>
                <a:lnTo>
                  <a:pt x="55" y="8"/>
                </a:lnTo>
                <a:lnTo>
                  <a:pt x="56" y="7"/>
                </a:lnTo>
                <a:lnTo>
                  <a:pt x="5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84" name="Freeform 512"/>
          <p:cNvSpPr>
            <a:spLocks/>
          </p:cNvSpPr>
          <p:nvPr/>
        </p:nvSpPr>
        <p:spPr bwMode="auto">
          <a:xfrm>
            <a:off x="7004050" y="4770438"/>
            <a:ext cx="80963" cy="82550"/>
          </a:xfrm>
          <a:custGeom>
            <a:avLst/>
            <a:gdLst/>
            <a:ahLst/>
            <a:cxnLst>
              <a:cxn ang="0">
                <a:pos x="44" y="0"/>
              </a:cxn>
              <a:cxn ang="0">
                <a:pos x="44" y="0"/>
              </a:cxn>
              <a:cxn ang="0">
                <a:pos x="0" y="44"/>
              </a:cxn>
              <a:cxn ang="0">
                <a:pos x="6" y="51"/>
              </a:cxn>
              <a:cxn ang="0">
                <a:pos x="50" y="7"/>
              </a:cxn>
              <a:cxn ang="0">
                <a:pos x="44" y="0"/>
              </a:cxn>
            </a:cxnLst>
            <a:rect l="0" t="0" r="r" b="b"/>
            <a:pathLst>
              <a:path w="51" h="52">
                <a:moveTo>
                  <a:pt x="44" y="0"/>
                </a:moveTo>
                <a:lnTo>
                  <a:pt x="44" y="0"/>
                </a:lnTo>
                <a:lnTo>
                  <a:pt x="0" y="44"/>
                </a:lnTo>
                <a:lnTo>
                  <a:pt x="6" y="51"/>
                </a:lnTo>
                <a:lnTo>
                  <a:pt x="50" y="7"/>
                </a:lnTo>
                <a:lnTo>
                  <a:pt x="4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85" name="Freeform 513"/>
          <p:cNvSpPr>
            <a:spLocks/>
          </p:cNvSpPr>
          <p:nvPr/>
        </p:nvSpPr>
        <p:spPr bwMode="auto">
          <a:xfrm>
            <a:off x="7080250" y="4697413"/>
            <a:ext cx="77788" cy="77787"/>
          </a:xfrm>
          <a:custGeom>
            <a:avLst/>
            <a:gdLst/>
            <a:ahLst/>
            <a:cxnLst>
              <a:cxn ang="0">
                <a:pos x="41" y="0"/>
              </a:cxn>
              <a:cxn ang="0">
                <a:pos x="41" y="0"/>
              </a:cxn>
              <a:cxn ang="0">
                <a:pos x="0" y="41"/>
              </a:cxn>
              <a:cxn ang="0">
                <a:pos x="7" y="48"/>
              </a:cxn>
              <a:cxn ang="0">
                <a:pos x="48" y="7"/>
              </a:cxn>
              <a:cxn ang="0">
                <a:pos x="41" y="0"/>
              </a:cxn>
            </a:cxnLst>
            <a:rect l="0" t="0" r="r" b="b"/>
            <a:pathLst>
              <a:path w="49" h="49">
                <a:moveTo>
                  <a:pt x="41" y="0"/>
                </a:moveTo>
                <a:lnTo>
                  <a:pt x="41" y="0"/>
                </a:lnTo>
                <a:lnTo>
                  <a:pt x="0" y="41"/>
                </a:lnTo>
                <a:lnTo>
                  <a:pt x="7" y="48"/>
                </a:lnTo>
                <a:lnTo>
                  <a:pt x="48" y="7"/>
                </a:lnTo>
                <a:lnTo>
                  <a:pt x="41"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86" name="Freeform 514"/>
          <p:cNvSpPr>
            <a:spLocks/>
          </p:cNvSpPr>
          <p:nvPr/>
        </p:nvSpPr>
        <p:spPr bwMode="auto">
          <a:xfrm>
            <a:off x="7153275" y="4613275"/>
            <a:ext cx="71438" cy="88900"/>
          </a:xfrm>
          <a:custGeom>
            <a:avLst/>
            <a:gdLst/>
            <a:ahLst/>
            <a:cxnLst>
              <a:cxn ang="0">
                <a:pos x="37" y="1"/>
              </a:cxn>
              <a:cxn ang="0">
                <a:pos x="38" y="0"/>
              </a:cxn>
              <a:cxn ang="0">
                <a:pos x="0" y="48"/>
              </a:cxn>
              <a:cxn ang="0">
                <a:pos x="6" y="55"/>
              </a:cxn>
              <a:cxn ang="0">
                <a:pos x="44" y="7"/>
              </a:cxn>
              <a:cxn ang="0">
                <a:pos x="37" y="1"/>
              </a:cxn>
            </a:cxnLst>
            <a:rect l="0" t="0" r="r" b="b"/>
            <a:pathLst>
              <a:path w="45" h="56">
                <a:moveTo>
                  <a:pt x="37" y="1"/>
                </a:moveTo>
                <a:lnTo>
                  <a:pt x="38" y="0"/>
                </a:lnTo>
                <a:lnTo>
                  <a:pt x="0" y="48"/>
                </a:lnTo>
                <a:lnTo>
                  <a:pt x="6" y="55"/>
                </a:lnTo>
                <a:lnTo>
                  <a:pt x="44" y="7"/>
                </a:lnTo>
                <a:lnTo>
                  <a:pt x="37"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87" name="Freeform 515"/>
          <p:cNvSpPr>
            <a:spLocks/>
          </p:cNvSpPr>
          <p:nvPr/>
        </p:nvSpPr>
        <p:spPr bwMode="auto">
          <a:xfrm>
            <a:off x="7219950" y="4530725"/>
            <a:ext cx="66675" cy="87313"/>
          </a:xfrm>
          <a:custGeom>
            <a:avLst/>
            <a:gdLst/>
            <a:ahLst/>
            <a:cxnLst>
              <a:cxn ang="0">
                <a:pos x="34" y="0"/>
              </a:cxn>
              <a:cxn ang="0">
                <a:pos x="34" y="0"/>
              </a:cxn>
              <a:cxn ang="0">
                <a:pos x="0" y="48"/>
              </a:cxn>
              <a:cxn ang="0">
                <a:pos x="7" y="54"/>
              </a:cxn>
              <a:cxn ang="0">
                <a:pos x="41" y="6"/>
              </a:cxn>
              <a:cxn ang="0">
                <a:pos x="34" y="0"/>
              </a:cxn>
            </a:cxnLst>
            <a:rect l="0" t="0" r="r" b="b"/>
            <a:pathLst>
              <a:path w="42" h="55">
                <a:moveTo>
                  <a:pt x="34" y="0"/>
                </a:moveTo>
                <a:lnTo>
                  <a:pt x="34" y="0"/>
                </a:lnTo>
                <a:lnTo>
                  <a:pt x="0" y="48"/>
                </a:lnTo>
                <a:lnTo>
                  <a:pt x="7" y="54"/>
                </a:lnTo>
                <a:lnTo>
                  <a:pt x="41" y="6"/>
                </a:lnTo>
                <a:lnTo>
                  <a:pt x="3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88" name="Freeform 516"/>
          <p:cNvSpPr>
            <a:spLocks/>
          </p:cNvSpPr>
          <p:nvPr/>
        </p:nvSpPr>
        <p:spPr bwMode="auto">
          <a:xfrm>
            <a:off x="7281863" y="4440238"/>
            <a:ext cx="63500" cy="93662"/>
          </a:xfrm>
          <a:custGeom>
            <a:avLst/>
            <a:gdLst/>
            <a:ahLst/>
            <a:cxnLst>
              <a:cxn ang="0">
                <a:pos x="32" y="1"/>
              </a:cxn>
              <a:cxn ang="0">
                <a:pos x="32" y="0"/>
              </a:cxn>
              <a:cxn ang="0">
                <a:pos x="0" y="52"/>
              </a:cxn>
              <a:cxn ang="0">
                <a:pos x="7" y="58"/>
              </a:cxn>
              <a:cxn ang="0">
                <a:pos x="39" y="6"/>
              </a:cxn>
              <a:cxn ang="0">
                <a:pos x="32" y="1"/>
              </a:cxn>
            </a:cxnLst>
            <a:rect l="0" t="0" r="r" b="b"/>
            <a:pathLst>
              <a:path w="40" h="59">
                <a:moveTo>
                  <a:pt x="32" y="1"/>
                </a:moveTo>
                <a:lnTo>
                  <a:pt x="32" y="0"/>
                </a:lnTo>
                <a:lnTo>
                  <a:pt x="0" y="52"/>
                </a:lnTo>
                <a:lnTo>
                  <a:pt x="7" y="58"/>
                </a:lnTo>
                <a:lnTo>
                  <a:pt x="39" y="6"/>
                </a:lnTo>
                <a:lnTo>
                  <a:pt x="32"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89" name="Freeform 517"/>
          <p:cNvSpPr>
            <a:spLocks/>
          </p:cNvSpPr>
          <p:nvPr/>
        </p:nvSpPr>
        <p:spPr bwMode="auto">
          <a:xfrm>
            <a:off x="7339013" y="4351338"/>
            <a:ext cx="58737" cy="92075"/>
          </a:xfrm>
          <a:custGeom>
            <a:avLst/>
            <a:gdLst/>
            <a:ahLst/>
            <a:cxnLst>
              <a:cxn ang="0">
                <a:pos x="28" y="0"/>
              </a:cxn>
              <a:cxn ang="0">
                <a:pos x="29" y="0"/>
              </a:cxn>
              <a:cxn ang="0">
                <a:pos x="0" y="52"/>
              </a:cxn>
              <a:cxn ang="0">
                <a:pos x="7" y="57"/>
              </a:cxn>
              <a:cxn ang="0">
                <a:pos x="36" y="5"/>
              </a:cxn>
              <a:cxn ang="0">
                <a:pos x="28" y="0"/>
              </a:cxn>
            </a:cxnLst>
            <a:rect l="0" t="0" r="r" b="b"/>
            <a:pathLst>
              <a:path w="37" h="58">
                <a:moveTo>
                  <a:pt x="28" y="0"/>
                </a:moveTo>
                <a:lnTo>
                  <a:pt x="29" y="0"/>
                </a:lnTo>
                <a:lnTo>
                  <a:pt x="0" y="52"/>
                </a:lnTo>
                <a:lnTo>
                  <a:pt x="7" y="57"/>
                </a:lnTo>
                <a:lnTo>
                  <a:pt x="36" y="5"/>
                </a:lnTo>
                <a:lnTo>
                  <a:pt x="2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90" name="Freeform 518"/>
          <p:cNvSpPr>
            <a:spLocks/>
          </p:cNvSpPr>
          <p:nvPr/>
        </p:nvSpPr>
        <p:spPr bwMode="auto">
          <a:xfrm>
            <a:off x="7389813" y="4259263"/>
            <a:ext cx="53975" cy="93662"/>
          </a:xfrm>
          <a:custGeom>
            <a:avLst/>
            <a:gdLst/>
            <a:ahLst/>
            <a:cxnLst>
              <a:cxn ang="0">
                <a:pos x="25" y="0"/>
              </a:cxn>
              <a:cxn ang="0">
                <a:pos x="25" y="0"/>
              </a:cxn>
              <a:cxn ang="0">
                <a:pos x="0" y="53"/>
              </a:cxn>
              <a:cxn ang="0">
                <a:pos x="8" y="58"/>
              </a:cxn>
              <a:cxn ang="0">
                <a:pos x="33" y="5"/>
              </a:cxn>
              <a:cxn ang="0">
                <a:pos x="25" y="0"/>
              </a:cxn>
            </a:cxnLst>
            <a:rect l="0" t="0" r="r" b="b"/>
            <a:pathLst>
              <a:path w="34" h="59">
                <a:moveTo>
                  <a:pt x="25" y="0"/>
                </a:moveTo>
                <a:lnTo>
                  <a:pt x="25" y="0"/>
                </a:lnTo>
                <a:lnTo>
                  <a:pt x="0" y="53"/>
                </a:lnTo>
                <a:lnTo>
                  <a:pt x="8" y="58"/>
                </a:lnTo>
                <a:lnTo>
                  <a:pt x="33" y="5"/>
                </a:lnTo>
                <a:lnTo>
                  <a:pt x="2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91" name="Freeform 519"/>
          <p:cNvSpPr>
            <a:spLocks/>
          </p:cNvSpPr>
          <p:nvPr/>
        </p:nvSpPr>
        <p:spPr bwMode="auto">
          <a:xfrm>
            <a:off x="7435850" y="4165600"/>
            <a:ext cx="50800" cy="95250"/>
          </a:xfrm>
          <a:custGeom>
            <a:avLst/>
            <a:gdLst/>
            <a:ahLst/>
            <a:cxnLst>
              <a:cxn ang="0">
                <a:pos x="23" y="1"/>
              </a:cxn>
              <a:cxn ang="0">
                <a:pos x="23" y="0"/>
              </a:cxn>
              <a:cxn ang="0">
                <a:pos x="0" y="54"/>
              </a:cxn>
              <a:cxn ang="0">
                <a:pos x="8" y="59"/>
              </a:cxn>
              <a:cxn ang="0">
                <a:pos x="31" y="5"/>
              </a:cxn>
              <a:cxn ang="0">
                <a:pos x="31" y="5"/>
              </a:cxn>
              <a:cxn ang="0">
                <a:pos x="31" y="5"/>
              </a:cxn>
              <a:cxn ang="0">
                <a:pos x="31" y="5"/>
              </a:cxn>
              <a:cxn ang="0">
                <a:pos x="23" y="1"/>
              </a:cxn>
            </a:cxnLst>
            <a:rect l="0" t="0" r="r" b="b"/>
            <a:pathLst>
              <a:path w="32" h="60">
                <a:moveTo>
                  <a:pt x="23" y="1"/>
                </a:moveTo>
                <a:lnTo>
                  <a:pt x="23" y="0"/>
                </a:lnTo>
                <a:lnTo>
                  <a:pt x="0" y="54"/>
                </a:lnTo>
                <a:lnTo>
                  <a:pt x="8" y="59"/>
                </a:lnTo>
                <a:lnTo>
                  <a:pt x="31" y="5"/>
                </a:lnTo>
                <a:lnTo>
                  <a:pt x="31" y="5"/>
                </a:lnTo>
                <a:lnTo>
                  <a:pt x="31" y="5"/>
                </a:lnTo>
                <a:lnTo>
                  <a:pt x="31" y="5"/>
                </a:lnTo>
                <a:lnTo>
                  <a:pt x="23"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92" name="Freeform 520"/>
          <p:cNvSpPr>
            <a:spLocks/>
          </p:cNvSpPr>
          <p:nvPr/>
        </p:nvSpPr>
        <p:spPr bwMode="auto">
          <a:xfrm>
            <a:off x="7477125" y="4067175"/>
            <a:ext cx="44450" cy="98425"/>
          </a:xfrm>
          <a:custGeom>
            <a:avLst/>
            <a:gdLst/>
            <a:ahLst/>
            <a:cxnLst>
              <a:cxn ang="0">
                <a:pos x="20" y="1"/>
              </a:cxn>
              <a:cxn ang="0">
                <a:pos x="20" y="0"/>
              </a:cxn>
              <a:cxn ang="0">
                <a:pos x="0" y="57"/>
              </a:cxn>
              <a:cxn ang="0">
                <a:pos x="8" y="61"/>
              </a:cxn>
              <a:cxn ang="0">
                <a:pos x="27" y="5"/>
              </a:cxn>
              <a:cxn ang="0">
                <a:pos x="27" y="4"/>
              </a:cxn>
              <a:cxn ang="0">
                <a:pos x="27" y="5"/>
              </a:cxn>
              <a:cxn ang="0">
                <a:pos x="27" y="4"/>
              </a:cxn>
              <a:cxn ang="0">
                <a:pos x="20" y="1"/>
              </a:cxn>
            </a:cxnLst>
            <a:rect l="0" t="0" r="r" b="b"/>
            <a:pathLst>
              <a:path w="28" h="62">
                <a:moveTo>
                  <a:pt x="20" y="1"/>
                </a:moveTo>
                <a:lnTo>
                  <a:pt x="20" y="0"/>
                </a:lnTo>
                <a:lnTo>
                  <a:pt x="0" y="57"/>
                </a:lnTo>
                <a:lnTo>
                  <a:pt x="8" y="61"/>
                </a:lnTo>
                <a:lnTo>
                  <a:pt x="27" y="5"/>
                </a:lnTo>
                <a:lnTo>
                  <a:pt x="27" y="4"/>
                </a:lnTo>
                <a:lnTo>
                  <a:pt x="27" y="5"/>
                </a:lnTo>
                <a:lnTo>
                  <a:pt x="27" y="4"/>
                </a:lnTo>
                <a:lnTo>
                  <a:pt x="2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93" name="Freeform 521"/>
          <p:cNvSpPr>
            <a:spLocks/>
          </p:cNvSpPr>
          <p:nvPr/>
        </p:nvSpPr>
        <p:spPr bwMode="auto">
          <a:xfrm>
            <a:off x="7513638" y="3968750"/>
            <a:ext cx="38100" cy="96838"/>
          </a:xfrm>
          <a:custGeom>
            <a:avLst/>
            <a:gdLst/>
            <a:ahLst/>
            <a:cxnLst>
              <a:cxn ang="0">
                <a:pos x="15" y="0"/>
              </a:cxn>
              <a:cxn ang="0">
                <a:pos x="15" y="0"/>
              </a:cxn>
              <a:cxn ang="0">
                <a:pos x="0" y="57"/>
              </a:cxn>
              <a:cxn ang="0">
                <a:pos x="7" y="60"/>
              </a:cxn>
              <a:cxn ang="0">
                <a:pos x="23" y="4"/>
              </a:cxn>
              <a:cxn ang="0">
                <a:pos x="15" y="0"/>
              </a:cxn>
            </a:cxnLst>
            <a:rect l="0" t="0" r="r" b="b"/>
            <a:pathLst>
              <a:path w="24" h="61">
                <a:moveTo>
                  <a:pt x="15" y="0"/>
                </a:moveTo>
                <a:lnTo>
                  <a:pt x="15" y="0"/>
                </a:lnTo>
                <a:lnTo>
                  <a:pt x="0" y="57"/>
                </a:lnTo>
                <a:lnTo>
                  <a:pt x="7" y="60"/>
                </a:lnTo>
                <a:lnTo>
                  <a:pt x="23" y="4"/>
                </a:lnTo>
                <a:lnTo>
                  <a:pt x="1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94" name="Freeform 522"/>
          <p:cNvSpPr>
            <a:spLocks/>
          </p:cNvSpPr>
          <p:nvPr/>
        </p:nvSpPr>
        <p:spPr bwMode="auto">
          <a:xfrm>
            <a:off x="7542213" y="3868738"/>
            <a:ext cx="34925" cy="98425"/>
          </a:xfrm>
          <a:custGeom>
            <a:avLst/>
            <a:gdLst/>
            <a:ahLst/>
            <a:cxnLst>
              <a:cxn ang="0">
                <a:pos x="13" y="0"/>
              </a:cxn>
              <a:cxn ang="0">
                <a:pos x="13" y="0"/>
              </a:cxn>
              <a:cxn ang="0">
                <a:pos x="0" y="57"/>
              </a:cxn>
              <a:cxn ang="0">
                <a:pos x="8" y="61"/>
              </a:cxn>
              <a:cxn ang="0">
                <a:pos x="21" y="3"/>
              </a:cxn>
              <a:cxn ang="0">
                <a:pos x="13" y="0"/>
              </a:cxn>
            </a:cxnLst>
            <a:rect l="0" t="0" r="r" b="b"/>
            <a:pathLst>
              <a:path w="22" h="62">
                <a:moveTo>
                  <a:pt x="13" y="0"/>
                </a:moveTo>
                <a:lnTo>
                  <a:pt x="13" y="0"/>
                </a:lnTo>
                <a:lnTo>
                  <a:pt x="0" y="57"/>
                </a:lnTo>
                <a:lnTo>
                  <a:pt x="8" y="61"/>
                </a:lnTo>
                <a:lnTo>
                  <a:pt x="21" y="3"/>
                </a:lnTo>
                <a:lnTo>
                  <a:pt x="1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95" name="Freeform 523"/>
          <p:cNvSpPr>
            <a:spLocks/>
          </p:cNvSpPr>
          <p:nvPr/>
        </p:nvSpPr>
        <p:spPr bwMode="auto">
          <a:xfrm>
            <a:off x="7567613" y="3768725"/>
            <a:ext cx="28575" cy="96838"/>
          </a:xfrm>
          <a:custGeom>
            <a:avLst/>
            <a:gdLst/>
            <a:ahLst/>
            <a:cxnLst>
              <a:cxn ang="0">
                <a:pos x="10" y="0"/>
              </a:cxn>
              <a:cxn ang="0">
                <a:pos x="10" y="0"/>
              </a:cxn>
              <a:cxn ang="0">
                <a:pos x="0" y="57"/>
              </a:cxn>
              <a:cxn ang="0">
                <a:pos x="7" y="60"/>
              </a:cxn>
              <a:cxn ang="0">
                <a:pos x="17" y="2"/>
              </a:cxn>
              <a:cxn ang="0">
                <a:pos x="10" y="0"/>
              </a:cxn>
            </a:cxnLst>
            <a:rect l="0" t="0" r="r" b="b"/>
            <a:pathLst>
              <a:path w="18" h="61">
                <a:moveTo>
                  <a:pt x="10" y="0"/>
                </a:moveTo>
                <a:lnTo>
                  <a:pt x="10" y="0"/>
                </a:lnTo>
                <a:lnTo>
                  <a:pt x="0" y="57"/>
                </a:lnTo>
                <a:lnTo>
                  <a:pt x="7" y="60"/>
                </a:lnTo>
                <a:lnTo>
                  <a:pt x="17" y="2"/>
                </a:lnTo>
                <a:lnTo>
                  <a:pt x="1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96" name="Freeform 524"/>
          <p:cNvSpPr>
            <a:spLocks/>
          </p:cNvSpPr>
          <p:nvPr/>
        </p:nvSpPr>
        <p:spPr bwMode="auto">
          <a:xfrm>
            <a:off x="7588250" y="3665538"/>
            <a:ext cx="26988" cy="98425"/>
          </a:xfrm>
          <a:custGeom>
            <a:avLst/>
            <a:gdLst/>
            <a:ahLst/>
            <a:cxnLst>
              <a:cxn ang="0">
                <a:pos x="7" y="1"/>
              </a:cxn>
              <a:cxn ang="0">
                <a:pos x="7" y="0"/>
              </a:cxn>
              <a:cxn ang="0">
                <a:pos x="0" y="59"/>
              </a:cxn>
              <a:cxn ang="0">
                <a:pos x="7" y="61"/>
              </a:cxn>
              <a:cxn ang="0">
                <a:pos x="16" y="2"/>
              </a:cxn>
              <a:cxn ang="0">
                <a:pos x="7" y="1"/>
              </a:cxn>
            </a:cxnLst>
            <a:rect l="0" t="0" r="r" b="b"/>
            <a:pathLst>
              <a:path w="17" h="62">
                <a:moveTo>
                  <a:pt x="7" y="1"/>
                </a:moveTo>
                <a:lnTo>
                  <a:pt x="7" y="0"/>
                </a:lnTo>
                <a:lnTo>
                  <a:pt x="0" y="59"/>
                </a:lnTo>
                <a:lnTo>
                  <a:pt x="7" y="61"/>
                </a:lnTo>
                <a:lnTo>
                  <a:pt x="16" y="2"/>
                </a:lnTo>
                <a:lnTo>
                  <a:pt x="7"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97" name="Freeform 525"/>
          <p:cNvSpPr>
            <a:spLocks/>
          </p:cNvSpPr>
          <p:nvPr/>
        </p:nvSpPr>
        <p:spPr bwMode="auto">
          <a:xfrm>
            <a:off x="7602538" y="3563938"/>
            <a:ext cx="26987" cy="96837"/>
          </a:xfrm>
          <a:custGeom>
            <a:avLst/>
            <a:gdLst/>
            <a:ahLst/>
            <a:cxnLst>
              <a:cxn ang="0">
                <a:pos x="6" y="0"/>
              </a:cxn>
              <a:cxn ang="0">
                <a:pos x="6" y="0"/>
              </a:cxn>
              <a:cxn ang="0">
                <a:pos x="0" y="59"/>
              </a:cxn>
              <a:cxn ang="0">
                <a:pos x="10" y="60"/>
              </a:cxn>
              <a:cxn ang="0">
                <a:pos x="16" y="1"/>
              </a:cxn>
              <a:cxn ang="0">
                <a:pos x="16" y="0"/>
              </a:cxn>
              <a:cxn ang="0">
                <a:pos x="16" y="1"/>
              </a:cxn>
              <a:cxn ang="0">
                <a:pos x="16" y="0"/>
              </a:cxn>
              <a:cxn ang="0">
                <a:pos x="6" y="0"/>
              </a:cxn>
            </a:cxnLst>
            <a:rect l="0" t="0" r="r" b="b"/>
            <a:pathLst>
              <a:path w="17" h="61">
                <a:moveTo>
                  <a:pt x="6" y="0"/>
                </a:moveTo>
                <a:lnTo>
                  <a:pt x="6" y="0"/>
                </a:lnTo>
                <a:lnTo>
                  <a:pt x="0" y="59"/>
                </a:lnTo>
                <a:lnTo>
                  <a:pt x="10" y="60"/>
                </a:lnTo>
                <a:lnTo>
                  <a:pt x="16" y="1"/>
                </a:lnTo>
                <a:lnTo>
                  <a:pt x="16" y="0"/>
                </a:lnTo>
                <a:lnTo>
                  <a:pt x="16" y="1"/>
                </a:lnTo>
                <a:lnTo>
                  <a:pt x="16" y="0"/>
                </a:lnTo>
                <a:lnTo>
                  <a:pt x="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98" name="Freeform 526"/>
          <p:cNvSpPr>
            <a:spLocks/>
          </p:cNvSpPr>
          <p:nvPr/>
        </p:nvSpPr>
        <p:spPr bwMode="auto">
          <a:xfrm>
            <a:off x="7613650" y="3459163"/>
            <a:ext cx="26988" cy="96837"/>
          </a:xfrm>
          <a:custGeom>
            <a:avLst/>
            <a:gdLst/>
            <a:ahLst/>
            <a:cxnLst>
              <a:cxn ang="0">
                <a:pos x="2" y="0"/>
              </a:cxn>
              <a:cxn ang="0">
                <a:pos x="2" y="0"/>
              </a:cxn>
              <a:cxn ang="0">
                <a:pos x="0" y="60"/>
              </a:cxn>
              <a:cxn ang="0">
                <a:pos x="16" y="60"/>
              </a:cxn>
              <a:cxn ang="0">
                <a:pos x="16" y="0"/>
              </a:cxn>
              <a:cxn ang="0">
                <a:pos x="2" y="0"/>
              </a:cxn>
            </a:cxnLst>
            <a:rect l="0" t="0" r="r" b="b"/>
            <a:pathLst>
              <a:path w="17" h="61">
                <a:moveTo>
                  <a:pt x="2" y="0"/>
                </a:moveTo>
                <a:lnTo>
                  <a:pt x="2" y="0"/>
                </a:lnTo>
                <a:lnTo>
                  <a:pt x="0" y="60"/>
                </a:lnTo>
                <a:lnTo>
                  <a:pt x="16" y="60"/>
                </a:lnTo>
                <a:lnTo>
                  <a:pt x="16" y="0"/>
                </a:lnTo>
                <a:lnTo>
                  <a:pt x="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599" name="Freeform 527"/>
          <p:cNvSpPr>
            <a:spLocks/>
          </p:cNvSpPr>
          <p:nvPr/>
        </p:nvSpPr>
        <p:spPr bwMode="auto">
          <a:xfrm>
            <a:off x="7613650" y="3354388"/>
            <a:ext cx="26988" cy="96837"/>
          </a:xfrm>
          <a:custGeom>
            <a:avLst/>
            <a:gdLst/>
            <a:ahLst/>
            <a:cxnLst>
              <a:cxn ang="0">
                <a:pos x="0" y="1"/>
              </a:cxn>
              <a:cxn ang="0">
                <a:pos x="0" y="1"/>
              </a:cxn>
              <a:cxn ang="0">
                <a:pos x="2" y="60"/>
              </a:cxn>
              <a:cxn ang="0">
                <a:pos x="16" y="60"/>
              </a:cxn>
              <a:cxn ang="0">
                <a:pos x="16" y="1"/>
              </a:cxn>
              <a:cxn ang="0">
                <a:pos x="16" y="0"/>
              </a:cxn>
              <a:cxn ang="0">
                <a:pos x="16" y="1"/>
              </a:cxn>
              <a:cxn ang="0">
                <a:pos x="16" y="0"/>
              </a:cxn>
              <a:cxn ang="0">
                <a:pos x="0" y="1"/>
              </a:cxn>
            </a:cxnLst>
            <a:rect l="0" t="0" r="r" b="b"/>
            <a:pathLst>
              <a:path w="17" h="61">
                <a:moveTo>
                  <a:pt x="0" y="1"/>
                </a:moveTo>
                <a:lnTo>
                  <a:pt x="0" y="1"/>
                </a:lnTo>
                <a:lnTo>
                  <a:pt x="2" y="60"/>
                </a:lnTo>
                <a:lnTo>
                  <a:pt x="16" y="60"/>
                </a:lnTo>
                <a:lnTo>
                  <a:pt x="16" y="1"/>
                </a:lnTo>
                <a:lnTo>
                  <a:pt x="16" y="0"/>
                </a:lnTo>
                <a:lnTo>
                  <a:pt x="16" y="1"/>
                </a:lnTo>
                <a:lnTo>
                  <a:pt x="16"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00" name="Freeform 528"/>
          <p:cNvSpPr>
            <a:spLocks/>
          </p:cNvSpPr>
          <p:nvPr/>
        </p:nvSpPr>
        <p:spPr bwMode="auto">
          <a:xfrm>
            <a:off x="7608888" y="3249613"/>
            <a:ext cx="26987" cy="98425"/>
          </a:xfrm>
          <a:custGeom>
            <a:avLst/>
            <a:gdLst/>
            <a:ahLst/>
            <a:cxnLst>
              <a:cxn ang="0">
                <a:pos x="0" y="2"/>
              </a:cxn>
              <a:cxn ang="0">
                <a:pos x="0" y="2"/>
              </a:cxn>
              <a:cxn ang="0">
                <a:pos x="4" y="61"/>
              </a:cxn>
              <a:cxn ang="0">
                <a:pos x="16" y="60"/>
              </a:cxn>
              <a:cxn ang="0">
                <a:pos x="12" y="1"/>
              </a:cxn>
              <a:cxn ang="0">
                <a:pos x="12" y="0"/>
              </a:cxn>
              <a:cxn ang="0">
                <a:pos x="12" y="1"/>
              </a:cxn>
              <a:cxn ang="0">
                <a:pos x="12" y="0"/>
              </a:cxn>
              <a:cxn ang="0">
                <a:pos x="0" y="2"/>
              </a:cxn>
            </a:cxnLst>
            <a:rect l="0" t="0" r="r" b="b"/>
            <a:pathLst>
              <a:path w="17" h="62">
                <a:moveTo>
                  <a:pt x="0" y="2"/>
                </a:moveTo>
                <a:lnTo>
                  <a:pt x="0" y="2"/>
                </a:lnTo>
                <a:lnTo>
                  <a:pt x="4" y="61"/>
                </a:lnTo>
                <a:lnTo>
                  <a:pt x="16" y="60"/>
                </a:lnTo>
                <a:lnTo>
                  <a:pt x="12" y="1"/>
                </a:lnTo>
                <a:lnTo>
                  <a:pt x="12" y="0"/>
                </a:lnTo>
                <a:lnTo>
                  <a:pt x="12" y="1"/>
                </a:lnTo>
                <a:lnTo>
                  <a:pt x="12"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01" name="Freeform 529"/>
          <p:cNvSpPr>
            <a:spLocks/>
          </p:cNvSpPr>
          <p:nvPr/>
        </p:nvSpPr>
        <p:spPr bwMode="auto">
          <a:xfrm>
            <a:off x="7594600" y="3144838"/>
            <a:ext cx="26988" cy="100012"/>
          </a:xfrm>
          <a:custGeom>
            <a:avLst/>
            <a:gdLst/>
            <a:ahLst/>
            <a:cxnLst>
              <a:cxn ang="0">
                <a:pos x="0" y="2"/>
              </a:cxn>
              <a:cxn ang="0">
                <a:pos x="0" y="2"/>
              </a:cxn>
              <a:cxn ang="0">
                <a:pos x="7" y="62"/>
              </a:cxn>
              <a:cxn ang="0">
                <a:pos x="16" y="60"/>
              </a:cxn>
              <a:cxn ang="0">
                <a:pos x="8" y="0"/>
              </a:cxn>
              <a:cxn ang="0">
                <a:pos x="0" y="2"/>
              </a:cxn>
            </a:cxnLst>
            <a:rect l="0" t="0" r="r" b="b"/>
            <a:pathLst>
              <a:path w="17" h="63">
                <a:moveTo>
                  <a:pt x="0" y="2"/>
                </a:moveTo>
                <a:lnTo>
                  <a:pt x="0" y="2"/>
                </a:lnTo>
                <a:lnTo>
                  <a:pt x="7" y="62"/>
                </a:lnTo>
                <a:lnTo>
                  <a:pt x="16" y="60"/>
                </a:lnTo>
                <a:lnTo>
                  <a:pt x="8"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02" name="Freeform 530"/>
          <p:cNvSpPr>
            <a:spLocks/>
          </p:cNvSpPr>
          <p:nvPr/>
        </p:nvSpPr>
        <p:spPr bwMode="auto">
          <a:xfrm>
            <a:off x="7575550" y="3044825"/>
            <a:ext cx="26988" cy="95250"/>
          </a:xfrm>
          <a:custGeom>
            <a:avLst/>
            <a:gdLst/>
            <a:ahLst/>
            <a:cxnLst>
              <a:cxn ang="0">
                <a:pos x="0" y="2"/>
              </a:cxn>
              <a:cxn ang="0">
                <a:pos x="0" y="2"/>
              </a:cxn>
              <a:cxn ang="0">
                <a:pos x="9" y="59"/>
              </a:cxn>
              <a:cxn ang="0">
                <a:pos x="16" y="57"/>
              </a:cxn>
              <a:cxn ang="0">
                <a:pos x="7" y="0"/>
              </a:cxn>
              <a:cxn ang="0">
                <a:pos x="0" y="2"/>
              </a:cxn>
            </a:cxnLst>
            <a:rect l="0" t="0" r="r" b="b"/>
            <a:pathLst>
              <a:path w="17" h="60">
                <a:moveTo>
                  <a:pt x="0" y="2"/>
                </a:moveTo>
                <a:lnTo>
                  <a:pt x="0" y="2"/>
                </a:lnTo>
                <a:lnTo>
                  <a:pt x="9" y="59"/>
                </a:lnTo>
                <a:lnTo>
                  <a:pt x="16" y="57"/>
                </a:lnTo>
                <a:lnTo>
                  <a:pt x="7" y="0"/>
                </a:lnTo>
                <a:lnTo>
                  <a:pt x="0"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03" name="Freeform 531"/>
          <p:cNvSpPr>
            <a:spLocks/>
          </p:cNvSpPr>
          <p:nvPr/>
        </p:nvSpPr>
        <p:spPr bwMode="auto">
          <a:xfrm>
            <a:off x="7551738" y="2940050"/>
            <a:ext cx="33337" cy="100013"/>
          </a:xfrm>
          <a:custGeom>
            <a:avLst/>
            <a:gdLst/>
            <a:ahLst/>
            <a:cxnLst>
              <a:cxn ang="0">
                <a:pos x="0" y="4"/>
              </a:cxn>
              <a:cxn ang="0">
                <a:pos x="0" y="3"/>
              </a:cxn>
              <a:cxn ang="0">
                <a:pos x="12" y="62"/>
              </a:cxn>
              <a:cxn ang="0">
                <a:pos x="20" y="60"/>
              </a:cxn>
              <a:cxn ang="0">
                <a:pos x="9" y="1"/>
              </a:cxn>
              <a:cxn ang="0">
                <a:pos x="9" y="0"/>
              </a:cxn>
              <a:cxn ang="0">
                <a:pos x="9" y="1"/>
              </a:cxn>
              <a:cxn ang="0">
                <a:pos x="9" y="0"/>
              </a:cxn>
              <a:cxn ang="0">
                <a:pos x="0" y="4"/>
              </a:cxn>
            </a:cxnLst>
            <a:rect l="0" t="0" r="r" b="b"/>
            <a:pathLst>
              <a:path w="21" h="63">
                <a:moveTo>
                  <a:pt x="0" y="4"/>
                </a:moveTo>
                <a:lnTo>
                  <a:pt x="0" y="3"/>
                </a:lnTo>
                <a:lnTo>
                  <a:pt x="12" y="62"/>
                </a:lnTo>
                <a:lnTo>
                  <a:pt x="20" y="60"/>
                </a:lnTo>
                <a:lnTo>
                  <a:pt x="9" y="1"/>
                </a:lnTo>
                <a:lnTo>
                  <a:pt x="9" y="0"/>
                </a:lnTo>
                <a:lnTo>
                  <a:pt x="9" y="1"/>
                </a:lnTo>
                <a:lnTo>
                  <a:pt x="9" y="0"/>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04" name="Freeform 532"/>
          <p:cNvSpPr>
            <a:spLocks/>
          </p:cNvSpPr>
          <p:nvPr/>
        </p:nvSpPr>
        <p:spPr bwMode="auto">
          <a:xfrm>
            <a:off x="7523163" y="2835275"/>
            <a:ext cx="39687" cy="103188"/>
          </a:xfrm>
          <a:custGeom>
            <a:avLst/>
            <a:gdLst/>
            <a:ahLst/>
            <a:cxnLst>
              <a:cxn ang="0">
                <a:pos x="1" y="5"/>
              </a:cxn>
              <a:cxn ang="0">
                <a:pos x="0" y="4"/>
              </a:cxn>
              <a:cxn ang="0">
                <a:pos x="15" y="64"/>
              </a:cxn>
              <a:cxn ang="0">
                <a:pos x="24" y="60"/>
              </a:cxn>
              <a:cxn ang="0">
                <a:pos x="9" y="1"/>
              </a:cxn>
              <a:cxn ang="0">
                <a:pos x="8" y="0"/>
              </a:cxn>
              <a:cxn ang="0">
                <a:pos x="9" y="1"/>
              </a:cxn>
              <a:cxn ang="0">
                <a:pos x="8" y="1"/>
              </a:cxn>
              <a:cxn ang="0">
                <a:pos x="8" y="0"/>
              </a:cxn>
              <a:cxn ang="0">
                <a:pos x="1" y="5"/>
              </a:cxn>
            </a:cxnLst>
            <a:rect l="0" t="0" r="r" b="b"/>
            <a:pathLst>
              <a:path w="25" h="65">
                <a:moveTo>
                  <a:pt x="1" y="5"/>
                </a:moveTo>
                <a:lnTo>
                  <a:pt x="0" y="4"/>
                </a:lnTo>
                <a:lnTo>
                  <a:pt x="15" y="64"/>
                </a:lnTo>
                <a:lnTo>
                  <a:pt x="24" y="60"/>
                </a:lnTo>
                <a:lnTo>
                  <a:pt x="9" y="1"/>
                </a:lnTo>
                <a:lnTo>
                  <a:pt x="8" y="0"/>
                </a:lnTo>
                <a:lnTo>
                  <a:pt x="9" y="1"/>
                </a:lnTo>
                <a:lnTo>
                  <a:pt x="8" y="1"/>
                </a:lnTo>
                <a:lnTo>
                  <a:pt x="8" y="0"/>
                </a:lnTo>
                <a:lnTo>
                  <a:pt x="1"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05" name="Freeform 533"/>
          <p:cNvSpPr>
            <a:spLocks/>
          </p:cNvSpPr>
          <p:nvPr/>
        </p:nvSpPr>
        <p:spPr bwMode="auto">
          <a:xfrm>
            <a:off x="7489825" y="2738438"/>
            <a:ext cx="41275" cy="96837"/>
          </a:xfrm>
          <a:custGeom>
            <a:avLst/>
            <a:gdLst/>
            <a:ahLst/>
            <a:cxnLst>
              <a:cxn ang="0">
                <a:pos x="0" y="5"/>
              </a:cxn>
              <a:cxn ang="0">
                <a:pos x="0" y="5"/>
              </a:cxn>
              <a:cxn ang="0">
                <a:pos x="18" y="60"/>
              </a:cxn>
              <a:cxn ang="0">
                <a:pos x="25" y="55"/>
              </a:cxn>
              <a:cxn ang="0">
                <a:pos x="8" y="0"/>
              </a:cxn>
              <a:cxn ang="0">
                <a:pos x="0" y="5"/>
              </a:cxn>
            </a:cxnLst>
            <a:rect l="0" t="0" r="r" b="b"/>
            <a:pathLst>
              <a:path w="26" h="61">
                <a:moveTo>
                  <a:pt x="0" y="5"/>
                </a:moveTo>
                <a:lnTo>
                  <a:pt x="0" y="5"/>
                </a:lnTo>
                <a:lnTo>
                  <a:pt x="18" y="60"/>
                </a:lnTo>
                <a:lnTo>
                  <a:pt x="25" y="55"/>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06" name="Freeform 534"/>
          <p:cNvSpPr>
            <a:spLocks/>
          </p:cNvSpPr>
          <p:nvPr/>
        </p:nvSpPr>
        <p:spPr bwMode="auto">
          <a:xfrm>
            <a:off x="7448550" y="2636838"/>
            <a:ext cx="50800" cy="101600"/>
          </a:xfrm>
          <a:custGeom>
            <a:avLst/>
            <a:gdLst/>
            <a:ahLst/>
            <a:cxnLst>
              <a:cxn ang="0">
                <a:pos x="0" y="5"/>
              </a:cxn>
              <a:cxn ang="0">
                <a:pos x="0" y="5"/>
              </a:cxn>
              <a:cxn ang="0">
                <a:pos x="22" y="63"/>
              </a:cxn>
              <a:cxn ang="0">
                <a:pos x="31" y="58"/>
              </a:cxn>
              <a:cxn ang="0">
                <a:pos x="8" y="0"/>
              </a:cxn>
              <a:cxn ang="0">
                <a:pos x="0" y="5"/>
              </a:cxn>
            </a:cxnLst>
            <a:rect l="0" t="0" r="r" b="b"/>
            <a:pathLst>
              <a:path w="32" h="64">
                <a:moveTo>
                  <a:pt x="0" y="5"/>
                </a:moveTo>
                <a:lnTo>
                  <a:pt x="0" y="5"/>
                </a:lnTo>
                <a:lnTo>
                  <a:pt x="22" y="63"/>
                </a:lnTo>
                <a:lnTo>
                  <a:pt x="31" y="58"/>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07" name="Freeform 535"/>
          <p:cNvSpPr>
            <a:spLocks/>
          </p:cNvSpPr>
          <p:nvPr/>
        </p:nvSpPr>
        <p:spPr bwMode="auto">
          <a:xfrm>
            <a:off x="7404100" y="2540000"/>
            <a:ext cx="52388" cy="96838"/>
          </a:xfrm>
          <a:custGeom>
            <a:avLst/>
            <a:gdLst/>
            <a:ahLst/>
            <a:cxnLst>
              <a:cxn ang="0">
                <a:pos x="0" y="5"/>
              </a:cxn>
              <a:cxn ang="0">
                <a:pos x="0" y="5"/>
              </a:cxn>
              <a:cxn ang="0">
                <a:pos x="24" y="60"/>
              </a:cxn>
              <a:cxn ang="0">
                <a:pos x="32" y="55"/>
              </a:cxn>
              <a:cxn ang="0">
                <a:pos x="8" y="0"/>
              </a:cxn>
              <a:cxn ang="0">
                <a:pos x="0" y="5"/>
              </a:cxn>
            </a:cxnLst>
            <a:rect l="0" t="0" r="r" b="b"/>
            <a:pathLst>
              <a:path w="33" h="61">
                <a:moveTo>
                  <a:pt x="0" y="5"/>
                </a:moveTo>
                <a:lnTo>
                  <a:pt x="0" y="5"/>
                </a:lnTo>
                <a:lnTo>
                  <a:pt x="24" y="60"/>
                </a:lnTo>
                <a:lnTo>
                  <a:pt x="32" y="55"/>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08" name="Freeform 536"/>
          <p:cNvSpPr>
            <a:spLocks/>
          </p:cNvSpPr>
          <p:nvPr/>
        </p:nvSpPr>
        <p:spPr bwMode="auto">
          <a:xfrm>
            <a:off x="7354888" y="2443163"/>
            <a:ext cx="57150" cy="96837"/>
          </a:xfrm>
          <a:custGeom>
            <a:avLst/>
            <a:gdLst/>
            <a:ahLst/>
            <a:cxnLst>
              <a:cxn ang="0">
                <a:pos x="1" y="6"/>
              </a:cxn>
              <a:cxn ang="0">
                <a:pos x="0" y="6"/>
              </a:cxn>
              <a:cxn ang="0">
                <a:pos x="27" y="60"/>
              </a:cxn>
              <a:cxn ang="0">
                <a:pos x="35" y="55"/>
              </a:cxn>
              <a:cxn ang="0">
                <a:pos x="8" y="1"/>
              </a:cxn>
              <a:cxn ang="0">
                <a:pos x="8" y="0"/>
              </a:cxn>
              <a:cxn ang="0">
                <a:pos x="8" y="1"/>
              </a:cxn>
              <a:cxn ang="0">
                <a:pos x="8" y="0"/>
              </a:cxn>
              <a:cxn ang="0">
                <a:pos x="1" y="6"/>
              </a:cxn>
            </a:cxnLst>
            <a:rect l="0" t="0" r="r" b="b"/>
            <a:pathLst>
              <a:path w="36" h="61">
                <a:moveTo>
                  <a:pt x="1" y="6"/>
                </a:moveTo>
                <a:lnTo>
                  <a:pt x="0" y="6"/>
                </a:lnTo>
                <a:lnTo>
                  <a:pt x="27" y="60"/>
                </a:lnTo>
                <a:lnTo>
                  <a:pt x="35" y="55"/>
                </a:lnTo>
                <a:lnTo>
                  <a:pt x="8" y="1"/>
                </a:lnTo>
                <a:lnTo>
                  <a:pt x="8" y="0"/>
                </a:lnTo>
                <a:lnTo>
                  <a:pt x="8" y="1"/>
                </a:lnTo>
                <a:lnTo>
                  <a:pt x="8" y="0"/>
                </a:lnTo>
                <a:lnTo>
                  <a:pt x="1"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09" name="Freeform 537"/>
          <p:cNvSpPr>
            <a:spLocks/>
          </p:cNvSpPr>
          <p:nvPr/>
        </p:nvSpPr>
        <p:spPr bwMode="auto">
          <a:xfrm>
            <a:off x="7296150" y="2352675"/>
            <a:ext cx="65088" cy="93663"/>
          </a:xfrm>
          <a:custGeom>
            <a:avLst/>
            <a:gdLst/>
            <a:ahLst/>
            <a:cxnLst>
              <a:cxn ang="0">
                <a:pos x="0" y="6"/>
              </a:cxn>
              <a:cxn ang="0">
                <a:pos x="0" y="6"/>
              </a:cxn>
              <a:cxn ang="0">
                <a:pos x="33" y="58"/>
              </a:cxn>
              <a:cxn ang="0">
                <a:pos x="40" y="52"/>
              </a:cxn>
              <a:cxn ang="0">
                <a:pos x="7" y="0"/>
              </a:cxn>
              <a:cxn ang="0">
                <a:pos x="0" y="6"/>
              </a:cxn>
            </a:cxnLst>
            <a:rect l="0" t="0" r="r" b="b"/>
            <a:pathLst>
              <a:path w="41" h="59">
                <a:moveTo>
                  <a:pt x="0" y="6"/>
                </a:moveTo>
                <a:lnTo>
                  <a:pt x="0" y="6"/>
                </a:lnTo>
                <a:lnTo>
                  <a:pt x="33" y="58"/>
                </a:lnTo>
                <a:lnTo>
                  <a:pt x="40" y="52"/>
                </a:lnTo>
                <a:lnTo>
                  <a:pt x="7"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10" name="Freeform 538"/>
          <p:cNvSpPr>
            <a:spLocks/>
          </p:cNvSpPr>
          <p:nvPr/>
        </p:nvSpPr>
        <p:spPr bwMode="auto">
          <a:xfrm>
            <a:off x="7232650" y="2260600"/>
            <a:ext cx="68263" cy="95250"/>
          </a:xfrm>
          <a:custGeom>
            <a:avLst/>
            <a:gdLst/>
            <a:ahLst/>
            <a:cxnLst>
              <a:cxn ang="0">
                <a:pos x="0" y="6"/>
              </a:cxn>
              <a:cxn ang="0">
                <a:pos x="0" y="6"/>
              </a:cxn>
              <a:cxn ang="0">
                <a:pos x="35" y="59"/>
              </a:cxn>
              <a:cxn ang="0">
                <a:pos x="42" y="53"/>
              </a:cxn>
              <a:cxn ang="0">
                <a:pos x="7" y="0"/>
              </a:cxn>
              <a:cxn ang="0">
                <a:pos x="0" y="6"/>
              </a:cxn>
            </a:cxnLst>
            <a:rect l="0" t="0" r="r" b="b"/>
            <a:pathLst>
              <a:path w="43" h="60">
                <a:moveTo>
                  <a:pt x="0" y="6"/>
                </a:moveTo>
                <a:lnTo>
                  <a:pt x="0" y="6"/>
                </a:lnTo>
                <a:lnTo>
                  <a:pt x="35" y="59"/>
                </a:lnTo>
                <a:lnTo>
                  <a:pt x="42" y="53"/>
                </a:lnTo>
                <a:lnTo>
                  <a:pt x="7" y="0"/>
                </a:lnTo>
                <a:lnTo>
                  <a:pt x="0"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11" name="Freeform 539"/>
          <p:cNvSpPr>
            <a:spLocks/>
          </p:cNvSpPr>
          <p:nvPr/>
        </p:nvSpPr>
        <p:spPr bwMode="auto">
          <a:xfrm>
            <a:off x="7167563" y="2171700"/>
            <a:ext cx="71437" cy="92075"/>
          </a:xfrm>
          <a:custGeom>
            <a:avLst/>
            <a:gdLst/>
            <a:ahLst/>
            <a:cxnLst>
              <a:cxn ang="0">
                <a:pos x="1" y="7"/>
              </a:cxn>
              <a:cxn ang="0">
                <a:pos x="0" y="6"/>
              </a:cxn>
              <a:cxn ang="0">
                <a:pos x="37" y="57"/>
              </a:cxn>
              <a:cxn ang="0">
                <a:pos x="44" y="51"/>
              </a:cxn>
              <a:cxn ang="0">
                <a:pos x="7" y="0"/>
              </a:cxn>
              <a:cxn ang="0">
                <a:pos x="1" y="7"/>
              </a:cxn>
            </a:cxnLst>
            <a:rect l="0" t="0" r="r" b="b"/>
            <a:pathLst>
              <a:path w="45" h="58">
                <a:moveTo>
                  <a:pt x="1" y="7"/>
                </a:moveTo>
                <a:lnTo>
                  <a:pt x="0" y="6"/>
                </a:lnTo>
                <a:lnTo>
                  <a:pt x="37" y="57"/>
                </a:lnTo>
                <a:lnTo>
                  <a:pt x="44" y="51"/>
                </a:lnTo>
                <a:lnTo>
                  <a:pt x="7" y="0"/>
                </a:lnTo>
                <a:lnTo>
                  <a:pt x="1"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12" name="Freeform 540"/>
          <p:cNvSpPr>
            <a:spLocks/>
          </p:cNvSpPr>
          <p:nvPr/>
        </p:nvSpPr>
        <p:spPr bwMode="auto">
          <a:xfrm>
            <a:off x="7092950" y="2089150"/>
            <a:ext cx="79375" cy="87313"/>
          </a:xfrm>
          <a:custGeom>
            <a:avLst/>
            <a:gdLst/>
            <a:ahLst/>
            <a:cxnLst>
              <a:cxn ang="0">
                <a:pos x="0" y="7"/>
              </a:cxn>
              <a:cxn ang="0">
                <a:pos x="0" y="7"/>
              </a:cxn>
              <a:cxn ang="0">
                <a:pos x="43" y="54"/>
              </a:cxn>
              <a:cxn ang="0">
                <a:pos x="49" y="47"/>
              </a:cxn>
              <a:cxn ang="0">
                <a:pos x="6" y="0"/>
              </a:cxn>
              <a:cxn ang="0">
                <a:pos x="0" y="7"/>
              </a:cxn>
            </a:cxnLst>
            <a:rect l="0" t="0" r="r" b="b"/>
            <a:pathLst>
              <a:path w="50" h="55">
                <a:moveTo>
                  <a:pt x="0" y="7"/>
                </a:moveTo>
                <a:lnTo>
                  <a:pt x="0" y="7"/>
                </a:lnTo>
                <a:lnTo>
                  <a:pt x="43" y="54"/>
                </a:lnTo>
                <a:lnTo>
                  <a:pt x="49" y="47"/>
                </a:lnTo>
                <a:lnTo>
                  <a:pt x="6" y="0"/>
                </a:lnTo>
                <a:lnTo>
                  <a:pt x="0" y="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13" name="Freeform 541"/>
          <p:cNvSpPr>
            <a:spLocks/>
          </p:cNvSpPr>
          <p:nvPr/>
        </p:nvSpPr>
        <p:spPr bwMode="auto">
          <a:xfrm>
            <a:off x="7013575" y="2006600"/>
            <a:ext cx="84138" cy="87313"/>
          </a:xfrm>
          <a:custGeom>
            <a:avLst/>
            <a:gdLst/>
            <a:ahLst/>
            <a:cxnLst>
              <a:cxn ang="0">
                <a:pos x="0" y="8"/>
              </a:cxn>
              <a:cxn ang="0">
                <a:pos x="0" y="8"/>
              </a:cxn>
              <a:cxn ang="0">
                <a:pos x="46" y="54"/>
              </a:cxn>
              <a:cxn ang="0">
                <a:pos x="52" y="47"/>
              </a:cxn>
              <a:cxn ang="0">
                <a:pos x="6" y="1"/>
              </a:cxn>
              <a:cxn ang="0">
                <a:pos x="6" y="0"/>
              </a:cxn>
              <a:cxn ang="0">
                <a:pos x="6" y="1"/>
              </a:cxn>
              <a:cxn ang="0">
                <a:pos x="6" y="0"/>
              </a:cxn>
              <a:cxn ang="0">
                <a:pos x="0" y="8"/>
              </a:cxn>
            </a:cxnLst>
            <a:rect l="0" t="0" r="r" b="b"/>
            <a:pathLst>
              <a:path w="53" h="55">
                <a:moveTo>
                  <a:pt x="0" y="8"/>
                </a:moveTo>
                <a:lnTo>
                  <a:pt x="0" y="8"/>
                </a:lnTo>
                <a:lnTo>
                  <a:pt x="46" y="54"/>
                </a:lnTo>
                <a:lnTo>
                  <a:pt x="52" y="47"/>
                </a:lnTo>
                <a:lnTo>
                  <a:pt x="6" y="1"/>
                </a:lnTo>
                <a:lnTo>
                  <a:pt x="6" y="0"/>
                </a:lnTo>
                <a:lnTo>
                  <a:pt x="6" y="1"/>
                </a:lnTo>
                <a:lnTo>
                  <a:pt x="6" y="0"/>
                </a:lnTo>
                <a:lnTo>
                  <a:pt x="0" y="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14" name="Freeform 542"/>
          <p:cNvSpPr>
            <a:spLocks/>
          </p:cNvSpPr>
          <p:nvPr/>
        </p:nvSpPr>
        <p:spPr bwMode="auto">
          <a:xfrm>
            <a:off x="6927850" y="1930400"/>
            <a:ext cx="88900" cy="82550"/>
          </a:xfrm>
          <a:custGeom>
            <a:avLst/>
            <a:gdLst/>
            <a:ahLst/>
            <a:cxnLst>
              <a:cxn ang="0">
                <a:pos x="0" y="8"/>
              </a:cxn>
              <a:cxn ang="0">
                <a:pos x="0" y="8"/>
              </a:cxn>
              <a:cxn ang="0">
                <a:pos x="49" y="51"/>
              </a:cxn>
              <a:cxn ang="0">
                <a:pos x="55" y="43"/>
              </a:cxn>
              <a:cxn ang="0">
                <a:pos x="6" y="0"/>
              </a:cxn>
              <a:cxn ang="0">
                <a:pos x="0" y="8"/>
              </a:cxn>
            </a:cxnLst>
            <a:rect l="0" t="0" r="r" b="b"/>
            <a:pathLst>
              <a:path w="56" h="52">
                <a:moveTo>
                  <a:pt x="0" y="8"/>
                </a:moveTo>
                <a:lnTo>
                  <a:pt x="0" y="8"/>
                </a:lnTo>
                <a:lnTo>
                  <a:pt x="49" y="51"/>
                </a:lnTo>
                <a:lnTo>
                  <a:pt x="55" y="43"/>
                </a:lnTo>
                <a:lnTo>
                  <a:pt x="6" y="0"/>
                </a:lnTo>
                <a:lnTo>
                  <a:pt x="0" y="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15" name="Freeform 543"/>
          <p:cNvSpPr>
            <a:spLocks/>
          </p:cNvSpPr>
          <p:nvPr/>
        </p:nvSpPr>
        <p:spPr bwMode="auto">
          <a:xfrm>
            <a:off x="6837363" y="1857375"/>
            <a:ext cx="93662" cy="79375"/>
          </a:xfrm>
          <a:custGeom>
            <a:avLst/>
            <a:gdLst/>
            <a:ahLst/>
            <a:cxnLst>
              <a:cxn ang="0">
                <a:pos x="0" y="8"/>
              </a:cxn>
              <a:cxn ang="0">
                <a:pos x="0" y="8"/>
              </a:cxn>
              <a:cxn ang="0">
                <a:pos x="52" y="49"/>
              </a:cxn>
              <a:cxn ang="0">
                <a:pos x="58" y="41"/>
              </a:cxn>
              <a:cxn ang="0">
                <a:pos x="6" y="0"/>
              </a:cxn>
              <a:cxn ang="0">
                <a:pos x="0" y="8"/>
              </a:cxn>
            </a:cxnLst>
            <a:rect l="0" t="0" r="r" b="b"/>
            <a:pathLst>
              <a:path w="59" h="50">
                <a:moveTo>
                  <a:pt x="0" y="8"/>
                </a:moveTo>
                <a:lnTo>
                  <a:pt x="0" y="8"/>
                </a:lnTo>
                <a:lnTo>
                  <a:pt x="52" y="49"/>
                </a:lnTo>
                <a:lnTo>
                  <a:pt x="58" y="41"/>
                </a:lnTo>
                <a:lnTo>
                  <a:pt x="6" y="0"/>
                </a:lnTo>
                <a:lnTo>
                  <a:pt x="0" y="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16" name="Freeform 544"/>
          <p:cNvSpPr>
            <a:spLocks/>
          </p:cNvSpPr>
          <p:nvPr/>
        </p:nvSpPr>
        <p:spPr bwMode="auto">
          <a:xfrm>
            <a:off x="6740525" y="1785938"/>
            <a:ext cx="100013" cy="77787"/>
          </a:xfrm>
          <a:custGeom>
            <a:avLst/>
            <a:gdLst/>
            <a:ahLst/>
            <a:cxnLst>
              <a:cxn ang="0">
                <a:pos x="1" y="9"/>
              </a:cxn>
              <a:cxn ang="0">
                <a:pos x="0" y="8"/>
              </a:cxn>
              <a:cxn ang="0">
                <a:pos x="56" y="48"/>
              </a:cxn>
              <a:cxn ang="0">
                <a:pos x="62" y="40"/>
              </a:cxn>
              <a:cxn ang="0">
                <a:pos x="6" y="0"/>
              </a:cxn>
              <a:cxn ang="0">
                <a:pos x="1" y="9"/>
              </a:cxn>
            </a:cxnLst>
            <a:rect l="0" t="0" r="r" b="b"/>
            <a:pathLst>
              <a:path w="63" h="49">
                <a:moveTo>
                  <a:pt x="1" y="9"/>
                </a:moveTo>
                <a:lnTo>
                  <a:pt x="0" y="8"/>
                </a:lnTo>
                <a:lnTo>
                  <a:pt x="56" y="48"/>
                </a:lnTo>
                <a:lnTo>
                  <a:pt x="62" y="40"/>
                </a:lnTo>
                <a:lnTo>
                  <a:pt x="6" y="0"/>
                </a:lnTo>
                <a:lnTo>
                  <a:pt x="1"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17" name="Freeform 545"/>
          <p:cNvSpPr>
            <a:spLocks/>
          </p:cNvSpPr>
          <p:nvPr/>
        </p:nvSpPr>
        <p:spPr bwMode="auto">
          <a:xfrm>
            <a:off x="6637338" y="1722438"/>
            <a:ext cx="106362" cy="71437"/>
          </a:xfrm>
          <a:custGeom>
            <a:avLst/>
            <a:gdLst/>
            <a:ahLst/>
            <a:cxnLst>
              <a:cxn ang="0">
                <a:pos x="0" y="9"/>
              </a:cxn>
              <a:cxn ang="0">
                <a:pos x="0" y="9"/>
              </a:cxn>
              <a:cxn ang="0">
                <a:pos x="61" y="44"/>
              </a:cxn>
              <a:cxn ang="0">
                <a:pos x="66" y="35"/>
              </a:cxn>
              <a:cxn ang="0">
                <a:pos x="4" y="0"/>
              </a:cxn>
              <a:cxn ang="0">
                <a:pos x="0" y="9"/>
              </a:cxn>
            </a:cxnLst>
            <a:rect l="0" t="0" r="r" b="b"/>
            <a:pathLst>
              <a:path w="67" h="45">
                <a:moveTo>
                  <a:pt x="0" y="9"/>
                </a:moveTo>
                <a:lnTo>
                  <a:pt x="0" y="9"/>
                </a:lnTo>
                <a:lnTo>
                  <a:pt x="61" y="44"/>
                </a:lnTo>
                <a:lnTo>
                  <a:pt x="66" y="35"/>
                </a:lnTo>
                <a:lnTo>
                  <a:pt x="4" y="0"/>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18" name="Freeform 546"/>
          <p:cNvSpPr>
            <a:spLocks/>
          </p:cNvSpPr>
          <p:nvPr/>
        </p:nvSpPr>
        <p:spPr bwMode="auto">
          <a:xfrm>
            <a:off x="6527800" y="1660525"/>
            <a:ext cx="109538" cy="69850"/>
          </a:xfrm>
          <a:custGeom>
            <a:avLst/>
            <a:gdLst/>
            <a:ahLst/>
            <a:cxnLst>
              <a:cxn ang="0">
                <a:pos x="0" y="9"/>
              </a:cxn>
              <a:cxn ang="0">
                <a:pos x="0" y="9"/>
              </a:cxn>
              <a:cxn ang="0">
                <a:pos x="64" y="43"/>
              </a:cxn>
              <a:cxn ang="0">
                <a:pos x="68" y="34"/>
              </a:cxn>
              <a:cxn ang="0">
                <a:pos x="4" y="0"/>
              </a:cxn>
              <a:cxn ang="0">
                <a:pos x="0" y="9"/>
              </a:cxn>
            </a:cxnLst>
            <a:rect l="0" t="0" r="r" b="b"/>
            <a:pathLst>
              <a:path w="69" h="44">
                <a:moveTo>
                  <a:pt x="0" y="9"/>
                </a:moveTo>
                <a:lnTo>
                  <a:pt x="0" y="9"/>
                </a:lnTo>
                <a:lnTo>
                  <a:pt x="64" y="43"/>
                </a:lnTo>
                <a:lnTo>
                  <a:pt x="68" y="34"/>
                </a:lnTo>
                <a:lnTo>
                  <a:pt x="4" y="0"/>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19" name="Freeform 547"/>
          <p:cNvSpPr>
            <a:spLocks/>
          </p:cNvSpPr>
          <p:nvPr/>
        </p:nvSpPr>
        <p:spPr bwMode="auto">
          <a:xfrm>
            <a:off x="6411913" y="1606550"/>
            <a:ext cx="115887" cy="61913"/>
          </a:xfrm>
          <a:custGeom>
            <a:avLst/>
            <a:gdLst/>
            <a:ahLst/>
            <a:cxnLst>
              <a:cxn ang="0">
                <a:pos x="0" y="9"/>
              </a:cxn>
              <a:cxn ang="0">
                <a:pos x="0" y="9"/>
              </a:cxn>
              <a:cxn ang="0">
                <a:pos x="68" y="38"/>
              </a:cxn>
              <a:cxn ang="0">
                <a:pos x="72" y="29"/>
              </a:cxn>
              <a:cxn ang="0">
                <a:pos x="3" y="0"/>
              </a:cxn>
              <a:cxn ang="0">
                <a:pos x="0" y="9"/>
              </a:cxn>
            </a:cxnLst>
            <a:rect l="0" t="0" r="r" b="b"/>
            <a:pathLst>
              <a:path w="73" h="39">
                <a:moveTo>
                  <a:pt x="0" y="9"/>
                </a:moveTo>
                <a:lnTo>
                  <a:pt x="0" y="9"/>
                </a:lnTo>
                <a:lnTo>
                  <a:pt x="68" y="38"/>
                </a:lnTo>
                <a:lnTo>
                  <a:pt x="72" y="29"/>
                </a:lnTo>
                <a:lnTo>
                  <a:pt x="3" y="0"/>
                </a:lnTo>
                <a:lnTo>
                  <a:pt x="0"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20" name="Freeform 548"/>
          <p:cNvSpPr>
            <a:spLocks/>
          </p:cNvSpPr>
          <p:nvPr/>
        </p:nvSpPr>
        <p:spPr bwMode="auto">
          <a:xfrm>
            <a:off x="6289675" y="1557338"/>
            <a:ext cx="120650" cy="57150"/>
          </a:xfrm>
          <a:custGeom>
            <a:avLst/>
            <a:gdLst/>
            <a:ahLst/>
            <a:cxnLst>
              <a:cxn ang="0">
                <a:pos x="2" y="4"/>
              </a:cxn>
              <a:cxn ang="0">
                <a:pos x="0" y="9"/>
              </a:cxn>
              <a:cxn ang="0">
                <a:pos x="72" y="35"/>
              </a:cxn>
              <a:cxn ang="0">
                <a:pos x="75" y="26"/>
              </a:cxn>
              <a:cxn ang="0">
                <a:pos x="3" y="0"/>
              </a:cxn>
              <a:cxn ang="0">
                <a:pos x="2" y="4"/>
              </a:cxn>
            </a:cxnLst>
            <a:rect l="0" t="0" r="r" b="b"/>
            <a:pathLst>
              <a:path w="76" h="36">
                <a:moveTo>
                  <a:pt x="2" y="4"/>
                </a:moveTo>
                <a:lnTo>
                  <a:pt x="0" y="9"/>
                </a:lnTo>
                <a:lnTo>
                  <a:pt x="72" y="35"/>
                </a:lnTo>
                <a:lnTo>
                  <a:pt x="75" y="26"/>
                </a:lnTo>
                <a:lnTo>
                  <a:pt x="3" y="0"/>
                </a:lnTo>
                <a:lnTo>
                  <a:pt x="2"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21" name="Freeform 549"/>
          <p:cNvSpPr>
            <a:spLocks/>
          </p:cNvSpPr>
          <p:nvPr/>
        </p:nvSpPr>
        <p:spPr bwMode="auto">
          <a:xfrm>
            <a:off x="4659313" y="3852863"/>
            <a:ext cx="330200" cy="107950"/>
          </a:xfrm>
          <a:custGeom>
            <a:avLst/>
            <a:gdLst/>
            <a:ahLst/>
            <a:cxnLst>
              <a:cxn ang="0">
                <a:pos x="204" y="0"/>
              </a:cxn>
              <a:cxn ang="0">
                <a:pos x="204" y="0"/>
              </a:cxn>
              <a:cxn ang="0">
                <a:pos x="0" y="56"/>
              </a:cxn>
              <a:cxn ang="0">
                <a:pos x="3" y="67"/>
              </a:cxn>
              <a:cxn ang="0">
                <a:pos x="207" y="11"/>
              </a:cxn>
              <a:cxn ang="0">
                <a:pos x="204" y="0"/>
              </a:cxn>
            </a:cxnLst>
            <a:rect l="0" t="0" r="r" b="b"/>
            <a:pathLst>
              <a:path w="208" h="68">
                <a:moveTo>
                  <a:pt x="204" y="0"/>
                </a:moveTo>
                <a:lnTo>
                  <a:pt x="204" y="0"/>
                </a:lnTo>
                <a:lnTo>
                  <a:pt x="0" y="56"/>
                </a:lnTo>
                <a:lnTo>
                  <a:pt x="3" y="67"/>
                </a:lnTo>
                <a:lnTo>
                  <a:pt x="207" y="11"/>
                </a:lnTo>
                <a:lnTo>
                  <a:pt x="20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22" name="Freeform 550"/>
          <p:cNvSpPr>
            <a:spLocks/>
          </p:cNvSpPr>
          <p:nvPr/>
        </p:nvSpPr>
        <p:spPr bwMode="auto">
          <a:xfrm>
            <a:off x="4992688" y="3776663"/>
            <a:ext cx="328612" cy="87312"/>
          </a:xfrm>
          <a:custGeom>
            <a:avLst/>
            <a:gdLst/>
            <a:ahLst/>
            <a:cxnLst>
              <a:cxn ang="0">
                <a:pos x="205" y="0"/>
              </a:cxn>
              <a:cxn ang="0">
                <a:pos x="204" y="0"/>
              </a:cxn>
              <a:cxn ang="0">
                <a:pos x="0" y="43"/>
              </a:cxn>
              <a:cxn ang="0">
                <a:pos x="3" y="54"/>
              </a:cxn>
              <a:cxn ang="0">
                <a:pos x="206" y="11"/>
              </a:cxn>
              <a:cxn ang="0">
                <a:pos x="205" y="0"/>
              </a:cxn>
              <a:cxn ang="0">
                <a:pos x="204" y="0"/>
              </a:cxn>
              <a:cxn ang="0">
                <a:pos x="205" y="0"/>
              </a:cxn>
            </a:cxnLst>
            <a:rect l="0" t="0" r="r" b="b"/>
            <a:pathLst>
              <a:path w="207" h="55">
                <a:moveTo>
                  <a:pt x="205" y="0"/>
                </a:moveTo>
                <a:lnTo>
                  <a:pt x="204" y="0"/>
                </a:lnTo>
                <a:lnTo>
                  <a:pt x="0" y="43"/>
                </a:lnTo>
                <a:lnTo>
                  <a:pt x="3" y="54"/>
                </a:lnTo>
                <a:lnTo>
                  <a:pt x="206" y="11"/>
                </a:lnTo>
                <a:lnTo>
                  <a:pt x="205" y="0"/>
                </a:lnTo>
                <a:lnTo>
                  <a:pt x="204" y="0"/>
                </a:lnTo>
                <a:lnTo>
                  <a:pt x="20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23" name="Freeform 551"/>
          <p:cNvSpPr>
            <a:spLocks/>
          </p:cNvSpPr>
          <p:nvPr/>
        </p:nvSpPr>
        <p:spPr bwMode="auto">
          <a:xfrm>
            <a:off x="5327650" y="3722688"/>
            <a:ext cx="320675" cy="65087"/>
          </a:xfrm>
          <a:custGeom>
            <a:avLst/>
            <a:gdLst/>
            <a:ahLst/>
            <a:cxnLst>
              <a:cxn ang="0">
                <a:pos x="200" y="0"/>
              </a:cxn>
              <a:cxn ang="0">
                <a:pos x="200" y="0"/>
              </a:cxn>
              <a:cxn ang="0">
                <a:pos x="0" y="30"/>
              </a:cxn>
              <a:cxn ang="0">
                <a:pos x="1" y="40"/>
              </a:cxn>
              <a:cxn ang="0">
                <a:pos x="201" y="10"/>
              </a:cxn>
              <a:cxn ang="0">
                <a:pos x="200" y="0"/>
              </a:cxn>
            </a:cxnLst>
            <a:rect l="0" t="0" r="r" b="b"/>
            <a:pathLst>
              <a:path w="202" h="41">
                <a:moveTo>
                  <a:pt x="200" y="0"/>
                </a:moveTo>
                <a:lnTo>
                  <a:pt x="200" y="0"/>
                </a:lnTo>
                <a:lnTo>
                  <a:pt x="0" y="30"/>
                </a:lnTo>
                <a:lnTo>
                  <a:pt x="1" y="40"/>
                </a:lnTo>
                <a:lnTo>
                  <a:pt x="201" y="10"/>
                </a:lnTo>
                <a:lnTo>
                  <a:pt x="20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24" name="Freeform 552"/>
          <p:cNvSpPr>
            <a:spLocks/>
          </p:cNvSpPr>
          <p:nvPr/>
        </p:nvSpPr>
        <p:spPr bwMode="auto">
          <a:xfrm>
            <a:off x="5654675" y="3687763"/>
            <a:ext cx="323850" cy="46037"/>
          </a:xfrm>
          <a:custGeom>
            <a:avLst/>
            <a:gdLst/>
            <a:ahLst/>
            <a:cxnLst>
              <a:cxn ang="0">
                <a:pos x="202" y="0"/>
              </a:cxn>
              <a:cxn ang="0">
                <a:pos x="202" y="0"/>
              </a:cxn>
              <a:cxn ang="0">
                <a:pos x="0" y="18"/>
              </a:cxn>
              <a:cxn ang="0">
                <a:pos x="1" y="28"/>
              </a:cxn>
              <a:cxn ang="0">
                <a:pos x="203" y="9"/>
              </a:cxn>
              <a:cxn ang="0">
                <a:pos x="202" y="9"/>
              </a:cxn>
              <a:cxn ang="0">
                <a:pos x="202" y="0"/>
              </a:cxn>
            </a:cxnLst>
            <a:rect l="0" t="0" r="r" b="b"/>
            <a:pathLst>
              <a:path w="204" h="29">
                <a:moveTo>
                  <a:pt x="202" y="0"/>
                </a:moveTo>
                <a:lnTo>
                  <a:pt x="202" y="0"/>
                </a:lnTo>
                <a:lnTo>
                  <a:pt x="0" y="18"/>
                </a:lnTo>
                <a:lnTo>
                  <a:pt x="1" y="28"/>
                </a:lnTo>
                <a:lnTo>
                  <a:pt x="203" y="9"/>
                </a:lnTo>
                <a:lnTo>
                  <a:pt x="202" y="9"/>
                </a:lnTo>
                <a:lnTo>
                  <a:pt x="20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25" name="Freeform 553"/>
          <p:cNvSpPr>
            <a:spLocks/>
          </p:cNvSpPr>
          <p:nvPr/>
        </p:nvSpPr>
        <p:spPr bwMode="auto">
          <a:xfrm>
            <a:off x="5984875" y="3676650"/>
            <a:ext cx="322263" cy="26988"/>
          </a:xfrm>
          <a:custGeom>
            <a:avLst/>
            <a:gdLst/>
            <a:ahLst/>
            <a:cxnLst>
              <a:cxn ang="0">
                <a:pos x="202" y="0"/>
              </a:cxn>
              <a:cxn ang="0">
                <a:pos x="202" y="0"/>
              </a:cxn>
              <a:cxn ang="0">
                <a:pos x="0" y="6"/>
              </a:cxn>
              <a:cxn ang="0">
                <a:pos x="0" y="16"/>
              </a:cxn>
              <a:cxn ang="0">
                <a:pos x="202" y="10"/>
              </a:cxn>
              <a:cxn ang="0">
                <a:pos x="202" y="0"/>
              </a:cxn>
            </a:cxnLst>
            <a:rect l="0" t="0" r="r" b="b"/>
            <a:pathLst>
              <a:path w="203" h="17">
                <a:moveTo>
                  <a:pt x="202" y="0"/>
                </a:moveTo>
                <a:lnTo>
                  <a:pt x="202" y="0"/>
                </a:lnTo>
                <a:lnTo>
                  <a:pt x="0" y="6"/>
                </a:lnTo>
                <a:lnTo>
                  <a:pt x="0" y="16"/>
                </a:lnTo>
                <a:lnTo>
                  <a:pt x="202" y="10"/>
                </a:lnTo>
                <a:lnTo>
                  <a:pt x="202"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26" name="Freeform 554"/>
          <p:cNvSpPr>
            <a:spLocks/>
          </p:cNvSpPr>
          <p:nvPr/>
        </p:nvSpPr>
        <p:spPr bwMode="auto">
          <a:xfrm>
            <a:off x="6315075" y="3676650"/>
            <a:ext cx="320675" cy="26988"/>
          </a:xfrm>
          <a:custGeom>
            <a:avLst/>
            <a:gdLst/>
            <a:ahLst/>
            <a:cxnLst>
              <a:cxn ang="0">
                <a:pos x="201" y="4"/>
              </a:cxn>
              <a:cxn ang="0">
                <a:pos x="200" y="4"/>
              </a:cxn>
              <a:cxn ang="0">
                <a:pos x="0" y="0"/>
              </a:cxn>
              <a:cxn ang="0">
                <a:pos x="0" y="11"/>
              </a:cxn>
              <a:cxn ang="0">
                <a:pos x="200" y="16"/>
              </a:cxn>
              <a:cxn ang="0">
                <a:pos x="199" y="16"/>
              </a:cxn>
              <a:cxn ang="0">
                <a:pos x="201" y="4"/>
              </a:cxn>
              <a:cxn ang="0">
                <a:pos x="200" y="4"/>
              </a:cxn>
              <a:cxn ang="0">
                <a:pos x="201" y="4"/>
              </a:cxn>
            </a:cxnLst>
            <a:rect l="0" t="0" r="r" b="b"/>
            <a:pathLst>
              <a:path w="202" h="17">
                <a:moveTo>
                  <a:pt x="201" y="4"/>
                </a:moveTo>
                <a:lnTo>
                  <a:pt x="200" y="4"/>
                </a:lnTo>
                <a:lnTo>
                  <a:pt x="0" y="0"/>
                </a:lnTo>
                <a:lnTo>
                  <a:pt x="0" y="11"/>
                </a:lnTo>
                <a:lnTo>
                  <a:pt x="200" y="16"/>
                </a:lnTo>
                <a:lnTo>
                  <a:pt x="199" y="16"/>
                </a:lnTo>
                <a:lnTo>
                  <a:pt x="201" y="4"/>
                </a:lnTo>
                <a:lnTo>
                  <a:pt x="200" y="4"/>
                </a:lnTo>
                <a:lnTo>
                  <a:pt x="201"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27" name="Freeform 555"/>
          <p:cNvSpPr>
            <a:spLocks/>
          </p:cNvSpPr>
          <p:nvPr/>
        </p:nvSpPr>
        <p:spPr bwMode="auto">
          <a:xfrm>
            <a:off x="6638925" y="3684588"/>
            <a:ext cx="315913" cy="42862"/>
          </a:xfrm>
          <a:custGeom>
            <a:avLst/>
            <a:gdLst/>
            <a:ahLst/>
            <a:cxnLst>
              <a:cxn ang="0">
                <a:pos x="198" y="17"/>
              </a:cxn>
              <a:cxn ang="0">
                <a:pos x="198" y="17"/>
              </a:cxn>
              <a:cxn ang="0">
                <a:pos x="2" y="0"/>
              </a:cxn>
              <a:cxn ang="0">
                <a:pos x="0" y="10"/>
              </a:cxn>
              <a:cxn ang="0">
                <a:pos x="197" y="26"/>
              </a:cxn>
              <a:cxn ang="0">
                <a:pos x="198" y="17"/>
              </a:cxn>
            </a:cxnLst>
            <a:rect l="0" t="0" r="r" b="b"/>
            <a:pathLst>
              <a:path w="199" h="27">
                <a:moveTo>
                  <a:pt x="198" y="17"/>
                </a:moveTo>
                <a:lnTo>
                  <a:pt x="198" y="17"/>
                </a:lnTo>
                <a:lnTo>
                  <a:pt x="2" y="0"/>
                </a:lnTo>
                <a:lnTo>
                  <a:pt x="0" y="10"/>
                </a:lnTo>
                <a:lnTo>
                  <a:pt x="197" y="26"/>
                </a:lnTo>
                <a:lnTo>
                  <a:pt x="198" y="1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28" name="Freeform 556"/>
          <p:cNvSpPr>
            <a:spLocks/>
          </p:cNvSpPr>
          <p:nvPr/>
        </p:nvSpPr>
        <p:spPr bwMode="auto">
          <a:xfrm>
            <a:off x="6959600" y="3717925"/>
            <a:ext cx="323850" cy="63500"/>
          </a:xfrm>
          <a:custGeom>
            <a:avLst/>
            <a:gdLst/>
            <a:ahLst/>
            <a:cxnLst>
              <a:cxn ang="0">
                <a:pos x="203" y="29"/>
              </a:cxn>
              <a:cxn ang="0">
                <a:pos x="202" y="29"/>
              </a:cxn>
              <a:cxn ang="0">
                <a:pos x="1" y="0"/>
              </a:cxn>
              <a:cxn ang="0">
                <a:pos x="0" y="10"/>
              </a:cxn>
              <a:cxn ang="0">
                <a:pos x="201" y="39"/>
              </a:cxn>
              <a:cxn ang="0">
                <a:pos x="200" y="39"/>
              </a:cxn>
              <a:cxn ang="0">
                <a:pos x="203" y="29"/>
              </a:cxn>
              <a:cxn ang="0">
                <a:pos x="202" y="29"/>
              </a:cxn>
              <a:cxn ang="0">
                <a:pos x="203" y="29"/>
              </a:cxn>
            </a:cxnLst>
            <a:rect l="0" t="0" r="r" b="b"/>
            <a:pathLst>
              <a:path w="204" h="40">
                <a:moveTo>
                  <a:pt x="203" y="29"/>
                </a:moveTo>
                <a:lnTo>
                  <a:pt x="202" y="29"/>
                </a:lnTo>
                <a:lnTo>
                  <a:pt x="1" y="0"/>
                </a:lnTo>
                <a:lnTo>
                  <a:pt x="0" y="10"/>
                </a:lnTo>
                <a:lnTo>
                  <a:pt x="201" y="39"/>
                </a:lnTo>
                <a:lnTo>
                  <a:pt x="200" y="39"/>
                </a:lnTo>
                <a:lnTo>
                  <a:pt x="203" y="29"/>
                </a:lnTo>
                <a:lnTo>
                  <a:pt x="202" y="29"/>
                </a:lnTo>
                <a:lnTo>
                  <a:pt x="203" y="2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29" name="Freeform 557"/>
          <p:cNvSpPr>
            <a:spLocks/>
          </p:cNvSpPr>
          <p:nvPr/>
        </p:nvSpPr>
        <p:spPr bwMode="auto">
          <a:xfrm>
            <a:off x="7285038" y="3770313"/>
            <a:ext cx="317500" cy="87312"/>
          </a:xfrm>
          <a:custGeom>
            <a:avLst/>
            <a:gdLst/>
            <a:ahLst/>
            <a:cxnLst>
              <a:cxn ang="0">
                <a:pos x="199" y="43"/>
              </a:cxn>
              <a:cxn ang="0">
                <a:pos x="199" y="43"/>
              </a:cxn>
              <a:cxn ang="0">
                <a:pos x="3" y="0"/>
              </a:cxn>
              <a:cxn ang="0">
                <a:pos x="0" y="11"/>
              </a:cxn>
              <a:cxn ang="0">
                <a:pos x="197" y="54"/>
              </a:cxn>
              <a:cxn ang="0">
                <a:pos x="199" y="43"/>
              </a:cxn>
            </a:cxnLst>
            <a:rect l="0" t="0" r="r" b="b"/>
            <a:pathLst>
              <a:path w="200" h="55">
                <a:moveTo>
                  <a:pt x="199" y="43"/>
                </a:moveTo>
                <a:lnTo>
                  <a:pt x="199" y="43"/>
                </a:lnTo>
                <a:lnTo>
                  <a:pt x="3" y="0"/>
                </a:lnTo>
                <a:lnTo>
                  <a:pt x="0" y="11"/>
                </a:lnTo>
                <a:lnTo>
                  <a:pt x="197" y="54"/>
                </a:lnTo>
                <a:lnTo>
                  <a:pt x="199" y="4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30" name="Freeform 558"/>
          <p:cNvSpPr>
            <a:spLocks/>
          </p:cNvSpPr>
          <p:nvPr/>
        </p:nvSpPr>
        <p:spPr bwMode="auto">
          <a:xfrm>
            <a:off x="7605713" y="3846513"/>
            <a:ext cx="319087" cy="103187"/>
          </a:xfrm>
          <a:custGeom>
            <a:avLst/>
            <a:gdLst/>
            <a:ahLst/>
            <a:cxnLst>
              <a:cxn ang="0">
                <a:pos x="198" y="59"/>
              </a:cxn>
              <a:cxn ang="0">
                <a:pos x="200" y="54"/>
              </a:cxn>
              <a:cxn ang="0">
                <a:pos x="2" y="0"/>
              </a:cxn>
              <a:cxn ang="0">
                <a:pos x="0" y="11"/>
              </a:cxn>
              <a:cxn ang="0">
                <a:pos x="197" y="64"/>
              </a:cxn>
              <a:cxn ang="0">
                <a:pos x="198" y="59"/>
              </a:cxn>
            </a:cxnLst>
            <a:rect l="0" t="0" r="r" b="b"/>
            <a:pathLst>
              <a:path w="201" h="65">
                <a:moveTo>
                  <a:pt x="198" y="59"/>
                </a:moveTo>
                <a:lnTo>
                  <a:pt x="200" y="54"/>
                </a:lnTo>
                <a:lnTo>
                  <a:pt x="2" y="0"/>
                </a:lnTo>
                <a:lnTo>
                  <a:pt x="0" y="11"/>
                </a:lnTo>
                <a:lnTo>
                  <a:pt x="197" y="64"/>
                </a:lnTo>
                <a:lnTo>
                  <a:pt x="198" y="5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31" name="Freeform 559"/>
          <p:cNvSpPr>
            <a:spLocks/>
          </p:cNvSpPr>
          <p:nvPr/>
        </p:nvSpPr>
        <p:spPr bwMode="auto">
          <a:xfrm>
            <a:off x="5505450" y="5002213"/>
            <a:ext cx="84138" cy="55562"/>
          </a:xfrm>
          <a:custGeom>
            <a:avLst/>
            <a:gdLst/>
            <a:ahLst/>
            <a:cxnLst>
              <a:cxn ang="0">
                <a:pos x="49" y="0"/>
              </a:cxn>
              <a:cxn ang="0">
                <a:pos x="49" y="0"/>
              </a:cxn>
              <a:cxn ang="0">
                <a:pos x="0" y="26"/>
              </a:cxn>
              <a:cxn ang="0">
                <a:pos x="4" y="34"/>
              </a:cxn>
              <a:cxn ang="0">
                <a:pos x="52" y="9"/>
              </a:cxn>
              <a:cxn ang="0">
                <a:pos x="49" y="0"/>
              </a:cxn>
            </a:cxnLst>
            <a:rect l="0" t="0" r="r" b="b"/>
            <a:pathLst>
              <a:path w="53" h="35">
                <a:moveTo>
                  <a:pt x="49" y="0"/>
                </a:moveTo>
                <a:lnTo>
                  <a:pt x="49" y="0"/>
                </a:lnTo>
                <a:lnTo>
                  <a:pt x="0" y="26"/>
                </a:lnTo>
                <a:lnTo>
                  <a:pt x="4" y="34"/>
                </a:lnTo>
                <a:lnTo>
                  <a:pt x="52" y="9"/>
                </a:lnTo>
                <a:lnTo>
                  <a:pt x="4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32" name="Freeform 560"/>
          <p:cNvSpPr>
            <a:spLocks/>
          </p:cNvSpPr>
          <p:nvPr/>
        </p:nvSpPr>
        <p:spPr bwMode="auto">
          <a:xfrm>
            <a:off x="5591175" y="4959350"/>
            <a:ext cx="80963" cy="50800"/>
          </a:xfrm>
          <a:custGeom>
            <a:avLst/>
            <a:gdLst/>
            <a:ahLst/>
            <a:cxnLst>
              <a:cxn ang="0">
                <a:pos x="46" y="0"/>
              </a:cxn>
              <a:cxn ang="0">
                <a:pos x="46" y="0"/>
              </a:cxn>
              <a:cxn ang="0">
                <a:pos x="0" y="23"/>
              </a:cxn>
              <a:cxn ang="0">
                <a:pos x="3" y="31"/>
              </a:cxn>
              <a:cxn ang="0">
                <a:pos x="50" y="9"/>
              </a:cxn>
              <a:cxn ang="0">
                <a:pos x="46" y="0"/>
              </a:cxn>
            </a:cxnLst>
            <a:rect l="0" t="0" r="r" b="b"/>
            <a:pathLst>
              <a:path w="51" h="32">
                <a:moveTo>
                  <a:pt x="46" y="0"/>
                </a:moveTo>
                <a:lnTo>
                  <a:pt x="46" y="0"/>
                </a:lnTo>
                <a:lnTo>
                  <a:pt x="0" y="23"/>
                </a:lnTo>
                <a:lnTo>
                  <a:pt x="3" y="31"/>
                </a:lnTo>
                <a:lnTo>
                  <a:pt x="50" y="9"/>
                </a:lnTo>
                <a:lnTo>
                  <a:pt x="4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33" name="Freeform 561"/>
          <p:cNvSpPr>
            <a:spLocks/>
          </p:cNvSpPr>
          <p:nvPr/>
        </p:nvSpPr>
        <p:spPr bwMode="auto">
          <a:xfrm>
            <a:off x="5672138" y="4919663"/>
            <a:ext cx="80962" cy="49212"/>
          </a:xfrm>
          <a:custGeom>
            <a:avLst/>
            <a:gdLst/>
            <a:ahLst/>
            <a:cxnLst>
              <a:cxn ang="0">
                <a:pos x="47" y="0"/>
              </a:cxn>
              <a:cxn ang="0">
                <a:pos x="47" y="0"/>
              </a:cxn>
              <a:cxn ang="0">
                <a:pos x="0" y="21"/>
              </a:cxn>
              <a:cxn ang="0">
                <a:pos x="4" y="30"/>
              </a:cxn>
              <a:cxn ang="0">
                <a:pos x="50" y="8"/>
              </a:cxn>
              <a:cxn ang="0">
                <a:pos x="47" y="0"/>
              </a:cxn>
            </a:cxnLst>
            <a:rect l="0" t="0" r="r" b="b"/>
            <a:pathLst>
              <a:path w="51" h="31">
                <a:moveTo>
                  <a:pt x="47" y="0"/>
                </a:moveTo>
                <a:lnTo>
                  <a:pt x="47" y="0"/>
                </a:lnTo>
                <a:lnTo>
                  <a:pt x="0" y="21"/>
                </a:lnTo>
                <a:lnTo>
                  <a:pt x="4" y="30"/>
                </a:lnTo>
                <a:lnTo>
                  <a:pt x="50" y="8"/>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34" name="Freeform 562"/>
          <p:cNvSpPr>
            <a:spLocks/>
          </p:cNvSpPr>
          <p:nvPr/>
        </p:nvSpPr>
        <p:spPr bwMode="auto">
          <a:xfrm>
            <a:off x="5754688" y="4889500"/>
            <a:ext cx="82550" cy="38100"/>
          </a:xfrm>
          <a:custGeom>
            <a:avLst/>
            <a:gdLst/>
            <a:ahLst/>
            <a:cxnLst>
              <a:cxn ang="0">
                <a:pos x="48" y="0"/>
              </a:cxn>
              <a:cxn ang="0">
                <a:pos x="48" y="0"/>
              </a:cxn>
              <a:cxn ang="0">
                <a:pos x="0" y="15"/>
              </a:cxn>
              <a:cxn ang="0">
                <a:pos x="3" y="23"/>
              </a:cxn>
              <a:cxn ang="0">
                <a:pos x="51" y="8"/>
              </a:cxn>
              <a:cxn ang="0">
                <a:pos x="51" y="9"/>
              </a:cxn>
              <a:cxn ang="0">
                <a:pos x="48" y="0"/>
              </a:cxn>
            </a:cxnLst>
            <a:rect l="0" t="0" r="r" b="b"/>
            <a:pathLst>
              <a:path w="52" h="24">
                <a:moveTo>
                  <a:pt x="48" y="0"/>
                </a:moveTo>
                <a:lnTo>
                  <a:pt x="48" y="0"/>
                </a:lnTo>
                <a:lnTo>
                  <a:pt x="0" y="15"/>
                </a:lnTo>
                <a:lnTo>
                  <a:pt x="3" y="23"/>
                </a:lnTo>
                <a:lnTo>
                  <a:pt x="51" y="8"/>
                </a:lnTo>
                <a:lnTo>
                  <a:pt x="51" y="9"/>
                </a:lnTo>
                <a:lnTo>
                  <a:pt x="4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35" name="Freeform 563"/>
          <p:cNvSpPr>
            <a:spLocks/>
          </p:cNvSpPr>
          <p:nvPr/>
        </p:nvSpPr>
        <p:spPr bwMode="auto">
          <a:xfrm>
            <a:off x="5837238" y="4862513"/>
            <a:ext cx="80962" cy="36512"/>
          </a:xfrm>
          <a:custGeom>
            <a:avLst/>
            <a:gdLst/>
            <a:ahLst/>
            <a:cxnLst>
              <a:cxn ang="0">
                <a:pos x="48" y="0"/>
              </a:cxn>
              <a:cxn ang="0">
                <a:pos x="47" y="0"/>
              </a:cxn>
              <a:cxn ang="0">
                <a:pos x="0" y="13"/>
              </a:cxn>
              <a:cxn ang="0">
                <a:pos x="3" y="22"/>
              </a:cxn>
              <a:cxn ang="0">
                <a:pos x="50" y="9"/>
              </a:cxn>
              <a:cxn ang="0">
                <a:pos x="49" y="9"/>
              </a:cxn>
              <a:cxn ang="0">
                <a:pos x="48" y="0"/>
              </a:cxn>
              <a:cxn ang="0">
                <a:pos x="47" y="0"/>
              </a:cxn>
              <a:cxn ang="0">
                <a:pos x="48" y="0"/>
              </a:cxn>
            </a:cxnLst>
            <a:rect l="0" t="0" r="r" b="b"/>
            <a:pathLst>
              <a:path w="51" h="23">
                <a:moveTo>
                  <a:pt x="48" y="0"/>
                </a:moveTo>
                <a:lnTo>
                  <a:pt x="47" y="0"/>
                </a:lnTo>
                <a:lnTo>
                  <a:pt x="0" y="13"/>
                </a:lnTo>
                <a:lnTo>
                  <a:pt x="3" y="22"/>
                </a:lnTo>
                <a:lnTo>
                  <a:pt x="50" y="9"/>
                </a:lnTo>
                <a:lnTo>
                  <a:pt x="49" y="9"/>
                </a:lnTo>
                <a:lnTo>
                  <a:pt x="48" y="0"/>
                </a:lnTo>
                <a:lnTo>
                  <a:pt x="47" y="0"/>
                </a:lnTo>
                <a:lnTo>
                  <a:pt x="4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36" name="Freeform 564"/>
          <p:cNvSpPr>
            <a:spLocks/>
          </p:cNvSpPr>
          <p:nvPr/>
        </p:nvSpPr>
        <p:spPr bwMode="auto">
          <a:xfrm>
            <a:off x="5921375" y="4841875"/>
            <a:ext cx="77788" cy="30163"/>
          </a:xfrm>
          <a:custGeom>
            <a:avLst/>
            <a:gdLst/>
            <a:ahLst/>
            <a:cxnLst>
              <a:cxn ang="0">
                <a:pos x="46" y="0"/>
              </a:cxn>
              <a:cxn ang="0">
                <a:pos x="46" y="0"/>
              </a:cxn>
              <a:cxn ang="0">
                <a:pos x="0" y="10"/>
              </a:cxn>
              <a:cxn ang="0">
                <a:pos x="2" y="18"/>
              </a:cxn>
              <a:cxn ang="0">
                <a:pos x="48" y="8"/>
              </a:cxn>
              <a:cxn ang="0">
                <a:pos x="46" y="0"/>
              </a:cxn>
            </a:cxnLst>
            <a:rect l="0" t="0" r="r" b="b"/>
            <a:pathLst>
              <a:path w="49" h="19">
                <a:moveTo>
                  <a:pt x="46" y="0"/>
                </a:moveTo>
                <a:lnTo>
                  <a:pt x="46" y="0"/>
                </a:lnTo>
                <a:lnTo>
                  <a:pt x="0" y="10"/>
                </a:lnTo>
                <a:lnTo>
                  <a:pt x="2" y="18"/>
                </a:lnTo>
                <a:lnTo>
                  <a:pt x="48" y="8"/>
                </a:lnTo>
                <a:lnTo>
                  <a:pt x="4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37" name="Freeform 565"/>
          <p:cNvSpPr>
            <a:spLocks/>
          </p:cNvSpPr>
          <p:nvPr/>
        </p:nvSpPr>
        <p:spPr bwMode="auto">
          <a:xfrm>
            <a:off x="6002338" y="4822825"/>
            <a:ext cx="77787" cy="28575"/>
          </a:xfrm>
          <a:custGeom>
            <a:avLst/>
            <a:gdLst/>
            <a:ahLst/>
            <a:cxnLst>
              <a:cxn ang="0">
                <a:pos x="47" y="0"/>
              </a:cxn>
              <a:cxn ang="0">
                <a:pos x="46" y="0"/>
              </a:cxn>
              <a:cxn ang="0">
                <a:pos x="0" y="9"/>
              </a:cxn>
              <a:cxn ang="0">
                <a:pos x="2" y="17"/>
              </a:cxn>
              <a:cxn ang="0">
                <a:pos x="48" y="8"/>
              </a:cxn>
              <a:cxn ang="0">
                <a:pos x="47" y="0"/>
              </a:cxn>
              <a:cxn ang="0">
                <a:pos x="46" y="0"/>
              </a:cxn>
              <a:cxn ang="0">
                <a:pos x="47" y="0"/>
              </a:cxn>
            </a:cxnLst>
            <a:rect l="0" t="0" r="r" b="b"/>
            <a:pathLst>
              <a:path w="49" h="18">
                <a:moveTo>
                  <a:pt x="47" y="0"/>
                </a:moveTo>
                <a:lnTo>
                  <a:pt x="46" y="0"/>
                </a:lnTo>
                <a:lnTo>
                  <a:pt x="0" y="9"/>
                </a:lnTo>
                <a:lnTo>
                  <a:pt x="2" y="17"/>
                </a:lnTo>
                <a:lnTo>
                  <a:pt x="48" y="8"/>
                </a:lnTo>
                <a:lnTo>
                  <a:pt x="47" y="0"/>
                </a:lnTo>
                <a:lnTo>
                  <a:pt x="46" y="0"/>
                </a:lnTo>
                <a:lnTo>
                  <a:pt x="4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38" name="Freeform 566"/>
          <p:cNvSpPr>
            <a:spLocks/>
          </p:cNvSpPr>
          <p:nvPr/>
        </p:nvSpPr>
        <p:spPr bwMode="auto">
          <a:xfrm>
            <a:off x="6086475" y="4814888"/>
            <a:ext cx="80963" cy="26987"/>
          </a:xfrm>
          <a:custGeom>
            <a:avLst/>
            <a:gdLst/>
            <a:ahLst/>
            <a:cxnLst>
              <a:cxn ang="0">
                <a:pos x="49" y="0"/>
              </a:cxn>
              <a:cxn ang="0">
                <a:pos x="49" y="0"/>
              </a:cxn>
              <a:cxn ang="0">
                <a:pos x="0" y="4"/>
              </a:cxn>
              <a:cxn ang="0">
                <a:pos x="1" y="16"/>
              </a:cxn>
              <a:cxn ang="0">
                <a:pos x="50" y="11"/>
              </a:cxn>
              <a:cxn ang="0">
                <a:pos x="49" y="0"/>
              </a:cxn>
            </a:cxnLst>
            <a:rect l="0" t="0" r="r" b="b"/>
            <a:pathLst>
              <a:path w="51" h="17">
                <a:moveTo>
                  <a:pt x="49" y="0"/>
                </a:moveTo>
                <a:lnTo>
                  <a:pt x="49" y="0"/>
                </a:lnTo>
                <a:lnTo>
                  <a:pt x="0" y="4"/>
                </a:lnTo>
                <a:lnTo>
                  <a:pt x="1" y="16"/>
                </a:lnTo>
                <a:lnTo>
                  <a:pt x="50" y="11"/>
                </a:lnTo>
                <a:lnTo>
                  <a:pt x="4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39" name="Freeform 567"/>
          <p:cNvSpPr>
            <a:spLocks/>
          </p:cNvSpPr>
          <p:nvPr/>
        </p:nvSpPr>
        <p:spPr bwMode="auto">
          <a:xfrm>
            <a:off x="6172200" y="4806950"/>
            <a:ext cx="74613" cy="26988"/>
          </a:xfrm>
          <a:custGeom>
            <a:avLst/>
            <a:gdLst/>
            <a:ahLst/>
            <a:cxnLst>
              <a:cxn ang="0">
                <a:pos x="45" y="0"/>
              </a:cxn>
              <a:cxn ang="0">
                <a:pos x="45" y="0"/>
              </a:cxn>
              <a:cxn ang="0">
                <a:pos x="0" y="4"/>
              </a:cxn>
              <a:cxn ang="0">
                <a:pos x="1" y="16"/>
              </a:cxn>
              <a:cxn ang="0">
                <a:pos x="46" y="11"/>
              </a:cxn>
              <a:cxn ang="0">
                <a:pos x="45" y="11"/>
              </a:cxn>
              <a:cxn ang="0">
                <a:pos x="45" y="0"/>
              </a:cxn>
            </a:cxnLst>
            <a:rect l="0" t="0" r="r" b="b"/>
            <a:pathLst>
              <a:path w="47" h="17">
                <a:moveTo>
                  <a:pt x="45" y="0"/>
                </a:moveTo>
                <a:lnTo>
                  <a:pt x="45" y="0"/>
                </a:lnTo>
                <a:lnTo>
                  <a:pt x="0" y="4"/>
                </a:lnTo>
                <a:lnTo>
                  <a:pt x="1" y="16"/>
                </a:lnTo>
                <a:lnTo>
                  <a:pt x="46" y="11"/>
                </a:lnTo>
                <a:lnTo>
                  <a:pt x="45" y="11"/>
                </a:lnTo>
                <a:lnTo>
                  <a:pt x="45"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40" name="Freeform 568"/>
          <p:cNvSpPr>
            <a:spLocks/>
          </p:cNvSpPr>
          <p:nvPr/>
        </p:nvSpPr>
        <p:spPr bwMode="auto">
          <a:xfrm>
            <a:off x="6253163" y="4806950"/>
            <a:ext cx="73025" cy="26988"/>
          </a:xfrm>
          <a:custGeom>
            <a:avLst/>
            <a:gdLst/>
            <a:ahLst/>
            <a:cxnLst>
              <a:cxn ang="0">
                <a:pos x="45" y="2"/>
              </a:cxn>
              <a:cxn ang="0">
                <a:pos x="45" y="2"/>
              </a:cxn>
              <a:cxn ang="0">
                <a:pos x="0" y="0"/>
              </a:cxn>
              <a:cxn ang="0">
                <a:pos x="0" y="13"/>
              </a:cxn>
              <a:cxn ang="0">
                <a:pos x="45" y="16"/>
              </a:cxn>
              <a:cxn ang="0">
                <a:pos x="44" y="16"/>
              </a:cxn>
              <a:cxn ang="0">
                <a:pos x="45" y="2"/>
              </a:cxn>
            </a:cxnLst>
            <a:rect l="0" t="0" r="r" b="b"/>
            <a:pathLst>
              <a:path w="46" h="17">
                <a:moveTo>
                  <a:pt x="45" y="2"/>
                </a:moveTo>
                <a:lnTo>
                  <a:pt x="45" y="2"/>
                </a:lnTo>
                <a:lnTo>
                  <a:pt x="0" y="0"/>
                </a:lnTo>
                <a:lnTo>
                  <a:pt x="0" y="13"/>
                </a:lnTo>
                <a:lnTo>
                  <a:pt x="45" y="16"/>
                </a:lnTo>
                <a:lnTo>
                  <a:pt x="44" y="16"/>
                </a:lnTo>
                <a:lnTo>
                  <a:pt x="45" y="2"/>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41" name="Freeform 569"/>
          <p:cNvSpPr>
            <a:spLocks/>
          </p:cNvSpPr>
          <p:nvPr/>
        </p:nvSpPr>
        <p:spPr bwMode="auto">
          <a:xfrm>
            <a:off x="6330950" y="4808538"/>
            <a:ext cx="77788" cy="26987"/>
          </a:xfrm>
          <a:custGeom>
            <a:avLst/>
            <a:gdLst/>
            <a:ahLst/>
            <a:cxnLst>
              <a:cxn ang="0">
                <a:pos x="48" y="4"/>
              </a:cxn>
              <a:cxn ang="0">
                <a:pos x="48" y="4"/>
              </a:cxn>
              <a:cxn ang="0">
                <a:pos x="1" y="0"/>
              </a:cxn>
              <a:cxn ang="0">
                <a:pos x="0" y="12"/>
              </a:cxn>
              <a:cxn ang="0">
                <a:pos x="47" y="16"/>
              </a:cxn>
              <a:cxn ang="0">
                <a:pos x="48" y="4"/>
              </a:cxn>
            </a:cxnLst>
            <a:rect l="0" t="0" r="r" b="b"/>
            <a:pathLst>
              <a:path w="49" h="17">
                <a:moveTo>
                  <a:pt x="48" y="4"/>
                </a:moveTo>
                <a:lnTo>
                  <a:pt x="48" y="4"/>
                </a:lnTo>
                <a:lnTo>
                  <a:pt x="1" y="0"/>
                </a:lnTo>
                <a:lnTo>
                  <a:pt x="0" y="12"/>
                </a:lnTo>
                <a:lnTo>
                  <a:pt x="47" y="16"/>
                </a:lnTo>
                <a:lnTo>
                  <a:pt x="48"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42" name="Freeform 570"/>
          <p:cNvSpPr>
            <a:spLocks/>
          </p:cNvSpPr>
          <p:nvPr/>
        </p:nvSpPr>
        <p:spPr bwMode="auto">
          <a:xfrm>
            <a:off x="6413500" y="4814888"/>
            <a:ext cx="76200" cy="26987"/>
          </a:xfrm>
          <a:custGeom>
            <a:avLst/>
            <a:gdLst/>
            <a:ahLst/>
            <a:cxnLst>
              <a:cxn ang="0">
                <a:pos x="47" y="6"/>
              </a:cxn>
              <a:cxn ang="0">
                <a:pos x="46" y="6"/>
              </a:cxn>
              <a:cxn ang="0">
                <a:pos x="1" y="0"/>
              </a:cxn>
              <a:cxn ang="0">
                <a:pos x="0" y="10"/>
              </a:cxn>
              <a:cxn ang="0">
                <a:pos x="45" y="16"/>
              </a:cxn>
              <a:cxn ang="0">
                <a:pos x="47" y="6"/>
              </a:cxn>
              <a:cxn ang="0">
                <a:pos x="46" y="6"/>
              </a:cxn>
              <a:cxn ang="0">
                <a:pos x="47" y="6"/>
              </a:cxn>
            </a:cxnLst>
            <a:rect l="0" t="0" r="r" b="b"/>
            <a:pathLst>
              <a:path w="48" h="17">
                <a:moveTo>
                  <a:pt x="47" y="6"/>
                </a:moveTo>
                <a:lnTo>
                  <a:pt x="46" y="6"/>
                </a:lnTo>
                <a:lnTo>
                  <a:pt x="1" y="0"/>
                </a:lnTo>
                <a:lnTo>
                  <a:pt x="0" y="10"/>
                </a:lnTo>
                <a:lnTo>
                  <a:pt x="45" y="16"/>
                </a:lnTo>
                <a:lnTo>
                  <a:pt x="47" y="6"/>
                </a:lnTo>
                <a:lnTo>
                  <a:pt x="46" y="6"/>
                </a:lnTo>
                <a:lnTo>
                  <a:pt x="47"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43" name="Freeform 571"/>
          <p:cNvSpPr>
            <a:spLocks/>
          </p:cNvSpPr>
          <p:nvPr/>
        </p:nvSpPr>
        <p:spPr bwMode="auto">
          <a:xfrm>
            <a:off x="6494463" y="4826000"/>
            <a:ext cx="79375" cy="28575"/>
          </a:xfrm>
          <a:custGeom>
            <a:avLst/>
            <a:gdLst/>
            <a:ahLst/>
            <a:cxnLst>
              <a:cxn ang="0">
                <a:pos x="49" y="9"/>
              </a:cxn>
              <a:cxn ang="0">
                <a:pos x="49" y="9"/>
              </a:cxn>
              <a:cxn ang="0">
                <a:pos x="2" y="0"/>
              </a:cxn>
              <a:cxn ang="0">
                <a:pos x="0" y="8"/>
              </a:cxn>
              <a:cxn ang="0">
                <a:pos x="47" y="17"/>
              </a:cxn>
              <a:cxn ang="0">
                <a:pos x="49" y="9"/>
              </a:cxn>
            </a:cxnLst>
            <a:rect l="0" t="0" r="r" b="b"/>
            <a:pathLst>
              <a:path w="50" h="18">
                <a:moveTo>
                  <a:pt x="49" y="9"/>
                </a:moveTo>
                <a:lnTo>
                  <a:pt x="49" y="9"/>
                </a:lnTo>
                <a:lnTo>
                  <a:pt x="2" y="0"/>
                </a:lnTo>
                <a:lnTo>
                  <a:pt x="0" y="8"/>
                </a:lnTo>
                <a:lnTo>
                  <a:pt x="47" y="17"/>
                </a:lnTo>
                <a:lnTo>
                  <a:pt x="49" y="9"/>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44" name="Freeform 572"/>
          <p:cNvSpPr>
            <a:spLocks/>
          </p:cNvSpPr>
          <p:nvPr/>
        </p:nvSpPr>
        <p:spPr bwMode="auto">
          <a:xfrm>
            <a:off x="6575425" y="4845050"/>
            <a:ext cx="79375" cy="30163"/>
          </a:xfrm>
          <a:custGeom>
            <a:avLst/>
            <a:gdLst/>
            <a:ahLst/>
            <a:cxnLst>
              <a:cxn ang="0">
                <a:pos x="49" y="10"/>
              </a:cxn>
              <a:cxn ang="0">
                <a:pos x="49" y="10"/>
              </a:cxn>
              <a:cxn ang="0">
                <a:pos x="2" y="0"/>
              </a:cxn>
              <a:cxn ang="0">
                <a:pos x="0" y="8"/>
              </a:cxn>
              <a:cxn ang="0">
                <a:pos x="47" y="18"/>
              </a:cxn>
              <a:cxn ang="0">
                <a:pos x="47" y="18"/>
              </a:cxn>
              <a:cxn ang="0">
                <a:pos x="49" y="10"/>
              </a:cxn>
            </a:cxnLst>
            <a:rect l="0" t="0" r="r" b="b"/>
            <a:pathLst>
              <a:path w="50" h="19">
                <a:moveTo>
                  <a:pt x="49" y="10"/>
                </a:moveTo>
                <a:lnTo>
                  <a:pt x="49" y="10"/>
                </a:lnTo>
                <a:lnTo>
                  <a:pt x="2" y="0"/>
                </a:lnTo>
                <a:lnTo>
                  <a:pt x="0" y="8"/>
                </a:lnTo>
                <a:lnTo>
                  <a:pt x="47" y="18"/>
                </a:lnTo>
                <a:lnTo>
                  <a:pt x="47" y="18"/>
                </a:lnTo>
                <a:lnTo>
                  <a:pt x="49" y="1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45" name="Freeform 573"/>
          <p:cNvSpPr>
            <a:spLocks/>
          </p:cNvSpPr>
          <p:nvPr/>
        </p:nvSpPr>
        <p:spPr bwMode="auto">
          <a:xfrm>
            <a:off x="6657975" y="4865688"/>
            <a:ext cx="74613" cy="36512"/>
          </a:xfrm>
          <a:custGeom>
            <a:avLst/>
            <a:gdLst/>
            <a:ahLst/>
            <a:cxnLst>
              <a:cxn ang="0">
                <a:pos x="46" y="13"/>
              </a:cxn>
              <a:cxn ang="0">
                <a:pos x="46" y="13"/>
              </a:cxn>
              <a:cxn ang="0">
                <a:pos x="2" y="0"/>
              </a:cxn>
              <a:cxn ang="0">
                <a:pos x="0" y="9"/>
              </a:cxn>
              <a:cxn ang="0">
                <a:pos x="44" y="22"/>
              </a:cxn>
              <a:cxn ang="0">
                <a:pos x="46" y="13"/>
              </a:cxn>
            </a:cxnLst>
            <a:rect l="0" t="0" r="r" b="b"/>
            <a:pathLst>
              <a:path w="47" h="23">
                <a:moveTo>
                  <a:pt x="46" y="13"/>
                </a:moveTo>
                <a:lnTo>
                  <a:pt x="46" y="13"/>
                </a:lnTo>
                <a:lnTo>
                  <a:pt x="2" y="0"/>
                </a:lnTo>
                <a:lnTo>
                  <a:pt x="0" y="9"/>
                </a:lnTo>
                <a:lnTo>
                  <a:pt x="44" y="22"/>
                </a:lnTo>
                <a:lnTo>
                  <a:pt x="46" y="1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46" name="Freeform 574"/>
          <p:cNvSpPr>
            <a:spLocks/>
          </p:cNvSpPr>
          <p:nvPr/>
        </p:nvSpPr>
        <p:spPr bwMode="auto">
          <a:xfrm>
            <a:off x="6735763" y="4892675"/>
            <a:ext cx="79375" cy="42863"/>
          </a:xfrm>
          <a:custGeom>
            <a:avLst/>
            <a:gdLst/>
            <a:ahLst/>
            <a:cxnLst>
              <a:cxn ang="0">
                <a:pos x="49" y="17"/>
              </a:cxn>
              <a:cxn ang="0">
                <a:pos x="48" y="17"/>
              </a:cxn>
              <a:cxn ang="0">
                <a:pos x="2" y="0"/>
              </a:cxn>
              <a:cxn ang="0">
                <a:pos x="0" y="9"/>
              </a:cxn>
              <a:cxn ang="0">
                <a:pos x="46" y="26"/>
              </a:cxn>
              <a:cxn ang="0">
                <a:pos x="45" y="26"/>
              </a:cxn>
              <a:cxn ang="0">
                <a:pos x="49" y="17"/>
              </a:cxn>
              <a:cxn ang="0">
                <a:pos x="48" y="17"/>
              </a:cxn>
              <a:cxn ang="0">
                <a:pos x="49" y="17"/>
              </a:cxn>
            </a:cxnLst>
            <a:rect l="0" t="0" r="r" b="b"/>
            <a:pathLst>
              <a:path w="50" h="27">
                <a:moveTo>
                  <a:pt x="49" y="17"/>
                </a:moveTo>
                <a:lnTo>
                  <a:pt x="48" y="17"/>
                </a:lnTo>
                <a:lnTo>
                  <a:pt x="2" y="0"/>
                </a:lnTo>
                <a:lnTo>
                  <a:pt x="0" y="9"/>
                </a:lnTo>
                <a:lnTo>
                  <a:pt x="46" y="26"/>
                </a:lnTo>
                <a:lnTo>
                  <a:pt x="45" y="26"/>
                </a:lnTo>
                <a:lnTo>
                  <a:pt x="49" y="17"/>
                </a:lnTo>
                <a:lnTo>
                  <a:pt x="48" y="17"/>
                </a:lnTo>
                <a:lnTo>
                  <a:pt x="49" y="17"/>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47" name="Freeform 575"/>
          <p:cNvSpPr>
            <a:spLocks/>
          </p:cNvSpPr>
          <p:nvPr/>
        </p:nvSpPr>
        <p:spPr bwMode="auto">
          <a:xfrm>
            <a:off x="6815138" y="4926013"/>
            <a:ext cx="80962" cy="47625"/>
          </a:xfrm>
          <a:custGeom>
            <a:avLst/>
            <a:gdLst/>
            <a:ahLst/>
            <a:cxnLst>
              <a:cxn ang="0">
                <a:pos x="50" y="21"/>
              </a:cxn>
              <a:cxn ang="0">
                <a:pos x="50" y="21"/>
              </a:cxn>
              <a:cxn ang="0">
                <a:pos x="4" y="0"/>
              </a:cxn>
              <a:cxn ang="0">
                <a:pos x="0" y="9"/>
              </a:cxn>
              <a:cxn ang="0">
                <a:pos x="46" y="29"/>
              </a:cxn>
              <a:cxn ang="0">
                <a:pos x="50" y="21"/>
              </a:cxn>
            </a:cxnLst>
            <a:rect l="0" t="0" r="r" b="b"/>
            <a:pathLst>
              <a:path w="51" h="30">
                <a:moveTo>
                  <a:pt x="50" y="21"/>
                </a:moveTo>
                <a:lnTo>
                  <a:pt x="50" y="21"/>
                </a:lnTo>
                <a:lnTo>
                  <a:pt x="4" y="0"/>
                </a:lnTo>
                <a:lnTo>
                  <a:pt x="0" y="9"/>
                </a:lnTo>
                <a:lnTo>
                  <a:pt x="46" y="29"/>
                </a:lnTo>
                <a:lnTo>
                  <a:pt x="50" y="2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48" name="Freeform 576"/>
          <p:cNvSpPr>
            <a:spLocks/>
          </p:cNvSpPr>
          <p:nvPr/>
        </p:nvSpPr>
        <p:spPr bwMode="auto">
          <a:xfrm>
            <a:off x="6896100" y="4965700"/>
            <a:ext cx="84138" cy="55563"/>
          </a:xfrm>
          <a:custGeom>
            <a:avLst/>
            <a:gdLst/>
            <a:ahLst/>
            <a:cxnLst>
              <a:cxn ang="0">
                <a:pos x="52" y="25"/>
              </a:cxn>
              <a:cxn ang="0">
                <a:pos x="51" y="25"/>
              </a:cxn>
              <a:cxn ang="0">
                <a:pos x="4" y="0"/>
              </a:cxn>
              <a:cxn ang="0">
                <a:pos x="0" y="9"/>
              </a:cxn>
              <a:cxn ang="0">
                <a:pos x="48" y="34"/>
              </a:cxn>
              <a:cxn ang="0">
                <a:pos x="47" y="34"/>
              </a:cxn>
              <a:cxn ang="0">
                <a:pos x="52" y="25"/>
              </a:cxn>
              <a:cxn ang="0">
                <a:pos x="51" y="25"/>
              </a:cxn>
              <a:cxn ang="0">
                <a:pos x="52" y="25"/>
              </a:cxn>
            </a:cxnLst>
            <a:rect l="0" t="0" r="r" b="b"/>
            <a:pathLst>
              <a:path w="53" h="35">
                <a:moveTo>
                  <a:pt x="52" y="25"/>
                </a:moveTo>
                <a:lnTo>
                  <a:pt x="51" y="25"/>
                </a:lnTo>
                <a:lnTo>
                  <a:pt x="4" y="0"/>
                </a:lnTo>
                <a:lnTo>
                  <a:pt x="0" y="9"/>
                </a:lnTo>
                <a:lnTo>
                  <a:pt x="48" y="34"/>
                </a:lnTo>
                <a:lnTo>
                  <a:pt x="47" y="34"/>
                </a:lnTo>
                <a:lnTo>
                  <a:pt x="52" y="25"/>
                </a:lnTo>
                <a:lnTo>
                  <a:pt x="51" y="25"/>
                </a:lnTo>
                <a:lnTo>
                  <a:pt x="52" y="2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49" name="Freeform 577"/>
          <p:cNvSpPr>
            <a:spLocks/>
          </p:cNvSpPr>
          <p:nvPr/>
        </p:nvSpPr>
        <p:spPr bwMode="auto">
          <a:xfrm>
            <a:off x="6978650" y="5011738"/>
            <a:ext cx="77788" cy="57150"/>
          </a:xfrm>
          <a:custGeom>
            <a:avLst/>
            <a:gdLst/>
            <a:ahLst/>
            <a:cxnLst>
              <a:cxn ang="0">
                <a:pos x="46" y="30"/>
              </a:cxn>
              <a:cxn ang="0">
                <a:pos x="48" y="26"/>
              </a:cxn>
              <a:cxn ang="0">
                <a:pos x="5" y="0"/>
              </a:cxn>
              <a:cxn ang="0">
                <a:pos x="0" y="9"/>
              </a:cxn>
              <a:cxn ang="0">
                <a:pos x="44" y="35"/>
              </a:cxn>
              <a:cxn ang="0">
                <a:pos x="46" y="30"/>
              </a:cxn>
            </a:cxnLst>
            <a:rect l="0" t="0" r="r" b="b"/>
            <a:pathLst>
              <a:path w="49" h="36">
                <a:moveTo>
                  <a:pt x="46" y="30"/>
                </a:moveTo>
                <a:lnTo>
                  <a:pt x="48" y="26"/>
                </a:lnTo>
                <a:lnTo>
                  <a:pt x="5" y="0"/>
                </a:lnTo>
                <a:lnTo>
                  <a:pt x="0" y="9"/>
                </a:lnTo>
                <a:lnTo>
                  <a:pt x="44" y="35"/>
                </a:lnTo>
                <a:lnTo>
                  <a:pt x="46" y="3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50" name="Freeform 578"/>
          <p:cNvSpPr>
            <a:spLocks/>
          </p:cNvSpPr>
          <p:nvPr/>
        </p:nvSpPr>
        <p:spPr bwMode="auto">
          <a:xfrm>
            <a:off x="2813050" y="1781175"/>
            <a:ext cx="26988" cy="3325813"/>
          </a:xfrm>
          <a:custGeom>
            <a:avLst/>
            <a:gdLst/>
            <a:ahLst/>
            <a:cxnLst>
              <a:cxn ang="0">
                <a:pos x="9" y="0"/>
              </a:cxn>
              <a:cxn ang="0">
                <a:pos x="0" y="0"/>
              </a:cxn>
              <a:cxn ang="0">
                <a:pos x="0" y="2094"/>
              </a:cxn>
              <a:cxn ang="0">
                <a:pos x="16" y="2094"/>
              </a:cxn>
              <a:cxn ang="0">
                <a:pos x="16" y="0"/>
              </a:cxn>
              <a:cxn ang="0">
                <a:pos x="9" y="0"/>
              </a:cxn>
            </a:cxnLst>
            <a:rect l="0" t="0" r="r" b="b"/>
            <a:pathLst>
              <a:path w="17" h="2095">
                <a:moveTo>
                  <a:pt x="9" y="0"/>
                </a:moveTo>
                <a:lnTo>
                  <a:pt x="0" y="0"/>
                </a:lnTo>
                <a:lnTo>
                  <a:pt x="0" y="2094"/>
                </a:lnTo>
                <a:lnTo>
                  <a:pt x="16" y="2094"/>
                </a:lnTo>
                <a:lnTo>
                  <a:pt x="16" y="0"/>
                </a:lnTo>
                <a:lnTo>
                  <a:pt x="9"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51" name="Freeform 579"/>
          <p:cNvSpPr>
            <a:spLocks/>
          </p:cNvSpPr>
          <p:nvPr/>
        </p:nvSpPr>
        <p:spPr bwMode="auto">
          <a:xfrm>
            <a:off x="6269038" y="1781175"/>
            <a:ext cx="26987" cy="3395663"/>
          </a:xfrm>
          <a:custGeom>
            <a:avLst/>
            <a:gdLst/>
            <a:ahLst/>
            <a:cxnLst>
              <a:cxn ang="0">
                <a:pos x="0" y="0"/>
              </a:cxn>
              <a:cxn ang="0">
                <a:pos x="16" y="0"/>
              </a:cxn>
              <a:cxn ang="0">
                <a:pos x="16" y="2138"/>
              </a:cxn>
              <a:cxn ang="0">
                <a:pos x="0" y="2138"/>
              </a:cxn>
              <a:cxn ang="0">
                <a:pos x="0" y="0"/>
              </a:cxn>
              <a:cxn ang="0">
                <a:pos x="0" y="0"/>
              </a:cxn>
            </a:cxnLst>
            <a:rect l="0" t="0" r="r" b="b"/>
            <a:pathLst>
              <a:path w="17" h="2139">
                <a:moveTo>
                  <a:pt x="0" y="0"/>
                </a:moveTo>
                <a:lnTo>
                  <a:pt x="16" y="0"/>
                </a:lnTo>
                <a:lnTo>
                  <a:pt x="16" y="2138"/>
                </a:lnTo>
                <a:lnTo>
                  <a:pt x="0" y="2138"/>
                </a:lnTo>
                <a:lnTo>
                  <a:pt x="0" y="0"/>
                </a:lnTo>
                <a:lnTo>
                  <a:pt x="0"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52" name="Freeform 580"/>
          <p:cNvSpPr>
            <a:spLocks/>
          </p:cNvSpPr>
          <p:nvPr/>
        </p:nvSpPr>
        <p:spPr bwMode="auto">
          <a:xfrm>
            <a:off x="1212850" y="2830513"/>
            <a:ext cx="330200" cy="109537"/>
          </a:xfrm>
          <a:custGeom>
            <a:avLst/>
            <a:gdLst/>
            <a:ahLst/>
            <a:cxnLst>
              <a:cxn ang="0">
                <a:pos x="206" y="58"/>
              </a:cxn>
              <a:cxn ang="0">
                <a:pos x="207" y="58"/>
              </a:cxn>
              <a:cxn ang="0">
                <a:pos x="3" y="0"/>
              </a:cxn>
              <a:cxn ang="0">
                <a:pos x="0" y="11"/>
              </a:cxn>
              <a:cxn ang="0">
                <a:pos x="204" y="68"/>
              </a:cxn>
              <a:cxn ang="0">
                <a:pos x="204" y="68"/>
              </a:cxn>
              <a:cxn ang="0">
                <a:pos x="204" y="68"/>
              </a:cxn>
              <a:cxn ang="0">
                <a:pos x="204" y="68"/>
              </a:cxn>
              <a:cxn ang="0">
                <a:pos x="206" y="58"/>
              </a:cxn>
            </a:cxnLst>
            <a:rect l="0" t="0" r="r" b="b"/>
            <a:pathLst>
              <a:path w="208" h="69">
                <a:moveTo>
                  <a:pt x="206" y="58"/>
                </a:moveTo>
                <a:lnTo>
                  <a:pt x="207" y="58"/>
                </a:lnTo>
                <a:lnTo>
                  <a:pt x="3" y="0"/>
                </a:lnTo>
                <a:lnTo>
                  <a:pt x="0" y="11"/>
                </a:lnTo>
                <a:lnTo>
                  <a:pt x="204" y="68"/>
                </a:lnTo>
                <a:lnTo>
                  <a:pt x="204" y="68"/>
                </a:lnTo>
                <a:lnTo>
                  <a:pt x="204" y="68"/>
                </a:lnTo>
                <a:lnTo>
                  <a:pt x="204" y="68"/>
                </a:lnTo>
                <a:lnTo>
                  <a:pt x="206" y="58"/>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53" name="Freeform 581"/>
          <p:cNvSpPr>
            <a:spLocks/>
          </p:cNvSpPr>
          <p:nvPr/>
        </p:nvSpPr>
        <p:spPr bwMode="auto">
          <a:xfrm>
            <a:off x="1544638" y="2930525"/>
            <a:ext cx="327025" cy="82550"/>
          </a:xfrm>
          <a:custGeom>
            <a:avLst/>
            <a:gdLst/>
            <a:ahLst/>
            <a:cxnLst>
              <a:cxn ang="0">
                <a:pos x="204" y="41"/>
              </a:cxn>
              <a:cxn ang="0">
                <a:pos x="205" y="41"/>
              </a:cxn>
              <a:cxn ang="0">
                <a:pos x="2" y="0"/>
              </a:cxn>
              <a:cxn ang="0">
                <a:pos x="0" y="10"/>
              </a:cxn>
              <a:cxn ang="0">
                <a:pos x="203" y="51"/>
              </a:cxn>
              <a:cxn ang="0">
                <a:pos x="204" y="41"/>
              </a:cxn>
            </a:cxnLst>
            <a:rect l="0" t="0" r="r" b="b"/>
            <a:pathLst>
              <a:path w="206" h="52">
                <a:moveTo>
                  <a:pt x="204" y="41"/>
                </a:moveTo>
                <a:lnTo>
                  <a:pt x="205" y="41"/>
                </a:lnTo>
                <a:lnTo>
                  <a:pt x="2" y="0"/>
                </a:lnTo>
                <a:lnTo>
                  <a:pt x="0" y="10"/>
                </a:lnTo>
                <a:lnTo>
                  <a:pt x="203" y="51"/>
                </a:lnTo>
                <a:lnTo>
                  <a:pt x="204" y="4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54" name="Freeform 582"/>
          <p:cNvSpPr>
            <a:spLocks/>
          </p:cNvSpPr>
          <p:nvPr/>
        </p:nvSpPr>
        <p:spPr bwMode="auto">
          <a:xfrm>
            <a:off x="1874838" y="3003550"/>
            <a:ext cx="325437" cy="65088"/>
          </a:xfrm>
          <a:custGeom>
            <a:avLst/>
            <a:gdLst/>
            <a:ahLst/>
            <a:cxnLst>
              <a:cxn ang="0">
                <a:pos x="204" y="30"/>
              </a:cxn>
              <a:cxn ang="0">
                <a:pos x="204" y="30"/>
              </a:cxn>
              <a:cxn ang="0">
                <a:pos x="1" y="0"/>
              </a:cxn>
              <a:cxn ang="0">
                <a:pos x="0" y="10"/>
              </a:cxn>
              <a:cxn ang="0">
                <a:pos x="203" y="40"/>
              </a:cxn>
              <a:cxn ang="0">
                <a:pos x="204" y="30"/>
              </a:cxn>
            </a:cxnLst>
            <a:rect l="0" t="0" r="r" b="b"/>
            <a:pathLst>
              <a:path w="205" h="41">
                <a:moveTo>
                  <a:pt x="204" y="30"/>
                </a:moveTo>
                <a:lnTo>
                  <a:pt x="204" y="30"/>
                </a:lnTo>
                <a:lnTo>
                  <a:pt x="1" y="0"/>
                </a:lnTo>
                <a:lnTo>
                  <a:pt x="0" y="10"/>
                </a:lnTo>
                <a:lnTo>
                  <a:pt x="203" y="40"/>
                </a:lnTo>
                <a:lnTo>
                  <a:pt x="204" y="3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55" name="Freeform 583"/>
          <p:cNvSpPr>
            <a:spLocks/>
          </p:cNvSpPr>
          <p:nvPr/>
        </p:nvSpPr>
        <p:spPr bwMode="auto">
          <a:xfrm>
            <a:off x="2205038" y="3059113"/>
            <a:ext cx="319087" cy="39687"/>
          </a:xfrm>
          <a:custGeom>
            <a:avLst/>
            <a:gdLst/>
            <a:ahLst/>
            <a:cxnLst>
              <a:cxn ang="0">
                <a:pos x="199" y="15"/>
              </a:cxn>
              <a:cxn ang="0">
                <a:pos x="200" y="15"/>
              </a:cxn>
              <a:cxn ang="0">
                <a:pos x="1" y="0"/>
              </a:cxn>
              <a:cxn ang="0">
                <a:pos x="0" y="9"/>
              </a:cxn>
              <a:cxn ang="0">
                <a:pos x="199" y="24"/>
              </a:cxn>
              <a:cxn ang="0">
                <a:pos x="199" y="15"/>
              </a:cxn>
            </a:cxnLst>
            <a:rect l="0" t="0" r="r" b="b"/>
            <a:pathLst>
              <a:path w="201" h="25">
                <a:moveTo>
                  <a:pt x="199" y="15"/>
                </a:moveTo>
                <a:lnTo>
                  <a:pt x="200" y="15"/>
                </a:lnTo>
                <a:lnTo>
                  <a:pt x="1" y="0"/>
                </a:lnTo>
                <a:lnTo>
                  <a:pt x="0" y="9"/>
                </a:lnTo>
                <a:lnTo>
                  <a:pt x="199" y="24"/>
                </a:lnTo>
                <a:lnTo>
                  <a:pt x="199" y="1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56" name="Freeform 584"/>
          <p:cNvSpPr>
            <a:spLocks/>
          </p:cNvSpPr>
          <p:nvPr/>
        </p:nvSpPr>
        <p:spPr bwMode="auto">
          <a:xfrm>
            <a:off x="2530475" y="3089275"/>
            <a:ext cx="320675" cy="26988"/>
          </a:xfrm>
          <a:custGeom>
            <a:avLst/>
            <a:gdLst/>
            <a:ahLst/>
            <a:cxnLst>
              <a:cxn ang="0">
                <a:pos x="201" y="6"/>
              </a:cxn>
              <a:cxn ang="0">
                <a:pos x="201" y="6"/>
              </a:cxn>
              <a:cxn ang="0">
                <a:pos x="0" y="0"/>
              </a:cxn>
              <a:cxn ang="0">
                <a:pos x="0" y="9"/>
              </a:cxn>
              <a:cxn ang="0">
                <a:pos x="201" y="16"/>
              </a:cxn>
              <a:cxn ang="0">
                <a:pos x="201" y="6"/>
              </a:cxn>
            </a:cxnLst>
            <a:rect l="0" t="0" r="r" b="b"/>
            <a:pathLst>
              <a:path w="202" h="17">
                <a:moveTo>
                  <a:pt x="201" y="6"/>
                </a:moveTo>
                <a:lnTo>
                  <a:pt x="201" y="6"/>
                </a:lnTo>
                <a:lnTo>
                  <a:pt x="0" y="0"/>
                </a:lnTo>
                <a:lnTo>
                  <a:pt x="0" y="9"/>
                </a:lnTo>
                <a:lnTo>
                  <a:pt x="201" y="16"/>
                </a:lnTo>
                <a:lnTo>
                  <a:pt x="201" y="6"/>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57" name="Freeform 585"/>
          <p:cNvSpPr>
            <a:spLocks/>
          </p:cNvSpPr>
          <p:nvPr/>
        </p:nvSpPr>
        <p:spPr bwMode="auto">
          <a:xfrm>
            <a:off x="2857500" y="3090863"/>
            <a:ext cx="317500" cy="26987"/>
          </a:xfrm>
          <a:custGeom>
            <a:avLst/>
            <a:gdLst/>
            <a:ahLst/>
            <a:cxnLst>
              <a:cxn ang="0">
                <a:pos x="198" y="0"/>
              </a:cxn>
              <a:cxn ang="0">
                <a:pos x="198" y="0"/>
              </a:cxn>
              <a:cxn ang="0">
                <a:pos x="0" y="5"/>
              </a:cxn>
              <a:cxn ang="0">
                <a:pos x="0" y="16"/>
              </a:cxn>
              <a:cxn ang="0">
                <a:pos x="198" y="10"/>
              </a:cxn>
              <a:cxn ang="0">
                <a:pos x="199" y="10"/>
              </a:cxn>
              <a:cxn ang="0">
                <a:pos x="198" y="10"/>
              </a:cxn>
              <a:cxn ang="0">
                <a:pos x="199" y="10"/>
              </a:cxn>
              <a:cxn ang="0">
                <a:pos x="198" y="0"/>
              </a:cxn>
            </a:cxnLst>
            <a:rect l="0" t="0" r="r" b="b"/>
            <a:pathLst>
              <a:path w="200" h="17">
                <a:moveTo>
                  <a:pt x="198" y="0"/>
                </a:moveTo>
                <a:lnTo>
                  <a:pt x="198" y="0"/>
                </a:lnTo>
                <a:lnTo>
                  <a:pt x="0" y="5"/>
                </a:lnTo>
                <a:lnTo>
                  <a:pt x="0" y="16"/>
                </a:lnTo>
                <a:lnTo>
                  <a:pt x="198" y="10"/>
                </a:lnTo>
                <a:lnTo>
                  <a:pt x="199" y="10"/>
                </a:lnTo>
                <a:lnTo>
                  <a:pt x="198" y="10"/>
                </a:lnTo>
                <a:lnTo>
                  <a:pt x="199" y="10"/>
                </a:lnTo>
                <a:lnTo>
                  <a:pt x="19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58" name="Freeform 586"/>
          <p:cNvSpPr>
            <a:spLocks/>
          </p:cNvSpPr>
          <p:nvPr/>
        </p:nvSpPr>
        <p:spPr bwMode="auto">
          <a:xfrm>
            <a:off x="3181350" y="3060700"/>
            <a:ext cx="317500" cy="41275"/>
          </a:xfrm>
          <a:custGeom>
            <a:avLst/>
            <a:gdLst/>
            <a:ahLst/>
            <a:cxnLst>
              <a:cxn ang="0">
                <a:pos x="198" y="0"/>
              </a:cxn>
              <a:cxn ang="0">
                <a:pos x="198" y="0"/>
              </a:cxn>
              <a:cxn ang="0">
                <a:pos x="0" y="15"/>
              </a:cxn>
              <a:cxn ang="0">
                <a:pos x="1" y="25"/>
              </a:cxn>
              <a:cxn ang="0">
                <a:pos x="199" y="10"/>
              </a:cxn>
              <a:cxn ang="0">
                <a:pos x="198" y="0"/>
              </a:cxn>
            </a:cxnLst>
            <a:rect l="0" t="0" r="r" b="b"/>
            <a:pathLst>
              <a:path w="200" h="26">
                <a:moveTo>
                  <a:pt x="198" y="0"/>
                </a:moveTo>
                <a:lnTo>
                  <a:pt x="198" y="0"/>
                </a:lnTo>
                <a:lnTo>
                  <a:pt x="0" y="15"/>
                </a:lnTo>
                <a:lnTo>
                  <a:pt x="1" y="25"/>
                </a:lnTo>
                <a:lnTo>
                  <a:pt x="199" y="10"/>
                </a:lnTo>
                <a:lnTo>
                  <a:pt x="198"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59" name="Freeform 587"/>
          <p:cNvSpPr>
            <a:spLocks/>
          </p:cNvSpPr>
          <p:nvPr/>
        </p:nvSpPr>
        <p:spPr bwMode="auto">
          <a:xfrm>
            <a:off x="3503613" y="3009900"/>
            <a:ext cx="317500" cy="61913"/>
          </a:xfrm>
          <a:custGeom>
            <a:avLst/>
            <a:gdLst/>
            <a:ahLst/>
            <a:cxnLst>
              <a:cxn ang="0">
                <a:pos x="197" y="0"/>
              </a:cxn>
              <a:cxn ang="0">
                <a:pos x="197" y="0"/>
              </a:cxn>
              <a:cxn ang="0">
                <a:pos x="0" y="28"/>
              </a:cxn>
              <a:cxn ang="0">
                <a:pos x="1" y="38"/>
              </a:cxn>
              <a:cxn ang="0">
                <a:pos x="199" y="10"/>
              </a:cxn>
              <a:cxn ang="0">
                <a:pos x="197" y="0"/>
              </a:cxn>
            </a:cxnLst>
            <a:rect l="0" t="0" r="r" b="b"/>
            <a:pathLst>
              <a:path w="200" h="39">
                <a:moveTo>
                  <a:pt x="197" y="0"/>
                </a:moveTo>
                <a:lnTo>
                  <a:pt x="197" y="0"/>
                </a:lnTo>
                <a:lnTo>
                  <a:pt x="0" y="28"/>
                </a:lnTo>
                <a:lnTo>
                  <a:pt x="1" y="38"/>
                </a:lnTo>
                <a:lnTo>
                  <a:pt x="199" y="10"/>
                </a:lnTo>
                <a:lnTo>
                  <a:pt x="19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60" name="Freeform 588"/>
          <p:cNvSpPr>
            <a:spLocks/>
          </p:cNvSpPr>
          <p:nvPr/>
        </p:nvSpPr>
        <p:spPr bwMode="auto">
          <a:xfrm>
            <a:off x="3825875" y="2936875"/>
            <a:ext cx="317500" cy="82550"/>
          </a:xfrm>
          <a:custGeom>
            <a:avLst/>
            <a:gdLst/>
            <a:ahLst/>
            <a:cxnLst>
              <a:cxn ang="0">
                <a:pos x="196" y="0"/>
              </a:cxn>
              <a:cxn ang="0">
                <a:pos x="196" y="0"/>
              </a:cxn>
              <a:cxn ang="0">
                <a:pos x="0" y="41"/>
              </a:cxn>
              <a:cxn ang="0">
                <a:pos x="2" y="51"/>
              </a:cxn>
              <a:cxn ang="0">
                <a:pos x="198" y="10"/>
              </a:cxn>
              <a:cxn ang="0">
                <a:pos x="199" y="10"/>
              </a:cxn>
              <a:cxn ang="0">
                <a:pos x="198" y="10"/>
              </a:cxn>
              <a:cxn ang="0">
                <a:pos x="199" y="10"/>
              </a:cxn>
              <a:cxn ang="0">
                <a:pos x="196" y="0"/>
              </a:cxn>
            </a:cxnLst>
            <a:rect l="0" t="0" r="r" b="b"/>
            <a:pathLst>
              <a:path w="200" h="52">
                <a:moveTo>
                  <a:pt x="196" y="0"/>
                </a:moveTo>
                <a:lnTo>
                  <a:pt x="196" y="0"/>
                </a:lnTo>
                <a:lnTo>
                  <a:pt x="0" y="41"/>
                </a:lnTo>
                <a:lnTo>
                  <a:pt x="2" y="51"/>
                </a:lnTo>
                <a:lnTo>
                  <a:pt x="198" y="10"/>
                </a:lnTo>
                <a:lnTo>
                  <a:pt x="199" y="10"/>
                </a:lnTo>
                <a:lnTo>
                  <a:pt x="198" y="10"/>
                </a:lnTo>
                <a:lnTo>
                  <a:pt x="199" y="10"/>
                </a:lnTo>
                <a:lnTo>
                  <a:pt x="196"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61" name="Freeform 589"/>
          <p:cNvSpPr>
            <a:spLocks/>
          </p:cNvSpPr>
          <p:nvPr/>
        </p:nvSpPr>
        <p:spPr bwMode="auto">
          <a:xfrm>
            <a:off x="4144963" y="2841625"/>
            <a:ext cx="319087" cy="104775"/>
          </a:xfrm>
          <a:custGeom>
            <a:avLst/>
            <a:gdLst/>
            <a:ahLst/>
            <a:cxnLst>
              <a:cxn ang="0">
                <a:pos x="198" y="5"/>
              </a:cxn>
              <a:cxn ang="0">
                <a:pos x="197" y="0"/>
              </a:cxn>
              <a:cxn ang="0">
                <a:pos x="0" y="55"/>
              </a:cxn>
              <a:cxn ang="0">
                <a:pos x="3" y="65"/>
              </a:cxn>
              <a:cxn ang="0">
                <a:pos x="200" y="10"/>
              </a:cxn>
              <a:cxn ang="0">
                <a:pos x="198" y="5"/>
              </a:cxn>
            </a:cxnLst>
            <a:rect l="0" t="0" r="r" b="b"/>
            <a:pathLst>
              <a:path w="201" h="66">
                <a:moveTo>
                  <a:pt x="198" y="5"/>
                </a:moveTo>
                <a:lnTo>
                  <a:pt x="197" y="0"/>
                </a:lnTo>
                <a:lnTo>
                  <a:pt x="0" y="55"/>
                </a:lnTo>
                <a:lnTo>
                  <a:pt x="3" y="65"/>
                </a:lnTo>
                <a:lnTo>
                  <a:pt x="200" y="10"/>
                </a:lnTo>
                <a:lnTo>
                  <a:pt x="198"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62" name="Freeform 590"/>
          <p:cNvSpPr>
            <a:spLocks/>
          </p:cNvSpPr>
          <p:nvPr/>
        </p:nvSpPr>
        <p:spPr bwMode="auto">
          <a:xfrm>
            <a:off x="2740025" y="1576388"/>
            <a:ext cx="576263" cy="447675"/>
          </a:xfrm>
          <a:custGeom>
            <a:avLst/>
            <a:gdLst/>
            <a:ahLst/>
            <a:cxnLst>
              <a:cxn ang="0">
                <a:pos x="302" y="32"/>
              </a:cxn>
              <a:cxn ang="0">
                <a:pos x="281" y="26"/>
              </a:cxn>
              <a:cxn ang="0">
                <a:pos x="246" y="22"/>
              </a:cxn>
              <a:cxn ang="0">
                <a:pos x="196" y="4"/>
              </a:cxn>
              <a:cxn ang="0">
                <a:pos x="136" y="0"/>
              </a:cxn>
              <a:cxn ang="0">
                <a:pos x="85" y="0"/>
              </a:cxn>
              <a:cxn ang="0">
                <a:pos x="35" y="0"/>
              </a:cxn>
              <a:cxn ang="0">
                <a:pos x="9" y="0"/>
              </a:cxn>
              <a:cxn ang="0">
                <a:pos x="5" y="38"/>
              </a:cxn>
              <a:cxn ang="0">
                <a:pos x="0" y="96"/>
              </a:cxn>
              <a:cxn ang="0">
                <a:pos x="9" y="124"/>
              </a:cxn>
              <a:cxn ang="0">
                <a:pos x="35" y="118"/>
              </a:cxn>
              <a:cxn ang="0">
                <a:pos x="71" y="113"/>
              </a:cxn>
              <a:cxn ang="0">
                <a:pos x="60" y="90"/>
              </a:cxn>
              <a:cxn ang="0">
                <a:pos x="50" y="90"/>
              </a:cxn>
              <a:cxn ang="0">
                <a:pos x="50" y="38"/>
              </a:cxn>
              <a:cxn ang="0">
                <a:pos x="85" y="43"/>
              </a:cxn>
              <a:cxn ang="0">
                <a:pos x="124" y="64"/>
              </a:cxn>
              <a:cxn ang="0">
                <a:pos x="152" y="90"/>
              </a:cxn>
              <a:cxn ang="0">
                <a:pos x="196" y="118"/>
              </a:cxn>
              <a:cxn ang="0">
                <a:pos x="216" y="145"/>
              </a:cxn>
              <a:cxn ang="0">
                <a:pos x="231" y="172"/>
              </a:cxn>
              <a:cxn ang="0">
                <a:pos x="252" y="193"/>
              </a:cxn>
              <a:cxn ang="0">
                <a:pos x="262" y="220"/>
              </a:cxn>
              <a:cxn ang="0">
                <a:pos x="297" y="243"/>
              </a:cxn>
              <a:cxn ang="0">
                <a:pos x="337" y="281"/>
              </a:cxn>
              <a:cxn ang="0">
                <a:pos x="357" y="275"/>
              </a:cxn>
              <a:cxn ang="0">
                <a:pos x="362" y="236"/>
              </a:cxn>
              <a:cxn ang="0">
                <a:pos x="342" y="199"/>
              </a:cxn>
              <a:cxn ang="0">
                <a:pos x="327" y="157"/>
              </a:cxn>
              <a:cxn ang="0">
                <a:pos x="316" y="102"/>
              </a:cxn>
              <a:cxn ang="0">
                <a:pos x="316" y="52"/>
              </a:cxn>
              <a:cxn ang="0">
                <a:pos x="316" y="32"/>
              </a:cxn>
              <a:cxn ang="0">
                <a:pos x="302" y="32"/>
              </a:cxn>
            </a:cxnLst>
            <a:rect l="0" t="0" r="r" b="b"/>
            <a:pathLst>
              <a:path w="363" h="282">
                <a:moveTo>
                  <a:pt x="302" y="32"/>
                </a:moveTo>
                <a:lnTo>
                  <a:pt x="281" y="26"/>
                </a:lnTo>
                <a:lnTo>
                  <a:pt x="246" y="22"/>
                </a:lnTo>
                <a:lnTo>
                  <a:pt x="196" y="4"/>
                </a:lnTo>
                <a:lnTo>
                  <a:pt x="136" y="0"/>
                </a:lnTo>
                <a:lnTo>
                  <a:pt x="85" y="0"/>
                </a:lnTo>
                <a:lnTo>
                  <a:pt x="35" y="0"/>
                </a:lnTo>
                <a:lnTo>
                  <a:pt x="9" y="0"/>
                </a:lnTo>
                <a:lnTo>
                  <a:pt x="5" y="38"/>
                </a:lnTo>
                <a:lnTo>
                  <a:pt x="0" y="96"/>
                </a:lnTo>
                <a:lnTo>
                  <a:pt x="9" y="124"/>
                </a:lnTo>
                <a:lnTo>
                  <a:pt x="35" y="118"/>
                </a:lnTo>
                <a:lnTo>
                  <a:pt x="71" y="113"/>
                </a:lnTo>
                <a:lnTo>
                  <a:pt x="60" y="90"/>
                </a:lnTo>
                <a:lnTo>
                  <a:pt x="50" y="90"/>
                </a:lnTo>
                <a:lnTo>
                  <a:pt x="50" y="38"/>
                </a:lnTo>
                <a:lnTo>
                  <a:pt x="85" y="43"/>
                </a:lnTo>
                <a:lnTo>
                  <a:pt x="124" y="64"/>
                </a:lnTo>
                <a:lnTo>
                  <a:pt x="152" y="90"/>
                </a:lnTo>
                <a:lnTo>
                  <a:pt x="196" y="118"/>
                </a:lnTo>
                <a:lnTo>
                  <a:pt x="216" y="145"/>
                </a:lnTo>
                <a:lnTo>
                  <a:pt x="231" y="172"/>
                </a:lnTo>
                <a:lnTo>
                  <a:pt x="252" y="193"/>
                </a:lnTo>
                <a:lnTo>
                  <a:pt x="262" y="220"/>
                </a:lnTo>
                <a:lnTo>
                  <a:pt x="297" y="243"/>
                </a:lnTo>
                <a:lnTo>
                  <a:pt x="337" y="281"/>
                </a:lnTo>
                <a:lnTo>
                  <a:pt x="357" y="275"/>
                </a:lnTo>
                <a:lnTo>
                  <a:pt x="362" y="236"/>
                </a:lnTo>
                <a:lnTo>
                  <a:pt x="342" y="199"/>
                </a:lnTo>
                <a:lnTo>
                  <a:pt x="327" y="157"/>
                </a:lnTo>
                <a:lnTo>
                  <a:pt x="316" y="102"/>
                </a:lnTo>
                <a:lnTo>
                  <a:pt x="316" y="52"/>
                </a:lnTo>
                <a:lnTo>
                  <a:pt x="316" y="32"/>
                </a:lnTo>
                <a:lnTo>
                  <a:pt x="302" y="32"/>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63" name="Freeform 591"/>
          <p:cNvSpPr>
            <a:spLocks/>
          </p:cNvSpPr>
          <p:nvPr/>
        </p:nvSpPr>
        <p:spPr bwMode="auto">
          <a:xfrm>
            <a:off x="2725738" y="1836738"/>
            <a:ext cx="133350" cy="107950"/>
          </a:xfrm>
          <a:custGeom>
            <a:avLst/>
            <a:gdLst/>
            <a:ahLst/>
            <a:cxnLst>
              <a:cxn ang="0">
                <a:pos x="0" y="16"/>
              </a:cxn>
              <a:cxn ang="0">
                <a:pos x="9" y="29"/>
              </a:cxn>
              <a:cxn ang="0">
                <a:pos x="5" y="46"/>
              </a:cxn>
              <a:cxn ang="0">
                <a:pos x="0" y="67"/>
              </a:cxn>
              <a:cxn ang="0">
                <a:pos x="23" y="67"/>
              </a:cxn>
              <a:cxn ang="0">
                <a:pos x="58" y="61"/>
              </a:cxn>
              <a:cxn ang="0">
                <a:pos x="83" y="46"/>
              </a:cxn>
              <a:cxn ang="0">
                <a:pos x="83" y="35"/>
              </a:cxn>
              <a:cxn ang="0">
                <a:pos x="63" y="25"/>
              </a:cxn>
              <a:cxn ang="0">
                <a:pos x="63" y="16"/>
              </a:cxn>
              <a:cxn ang="0">
                <a:pos x="34" y="5"/>
              </a:cxn>
              <a:cxn ang="0">
                <a:pos x="9" y="0"/>
              </a:cxn>
              <a:cxn ang="0">
                <a:pos x="0" y="10"/>
              </a:cxn>
              <a:cxn ang="0">
                <a:pos x="0" y="16"/>
              </a:cxn>
            </a:cxnLst>
            <a:rect l="0" t="0" r="r" b="b"/>
            <a:pathLst>
              <a:path w="84" h="68">
                <a:moveTo>
                  <a:pt x="0" y="16"/>
                </a:moveTo>
                <a:lnTo>
                  <a:pt x="9" y="29"/>
                </a:lnTo>
                <a:lnTo>
                  <a:pt x="5" y="46"/>
                </a:lnTo>
                <a:lnTo>
                  <a:pt x="0" y="67"/>
                </a:lnTo>
                <a:lnTo>
                  <a:pt x="23" y="67"/>
                </a:lnTo>
                <a:lnTo>
                  <a:pt x="58" y="61"/>
                </a:lnTo>
                <a:lnTo>
                  <a:pt x="83" y="46"/>
                </a:lnTo>
                <a:lnTo>
                  <a:pt x="83" y="35"/>
                </a:lnTo>
                <a:lnTo>
                  <a:pt x="63" y="25"/>
                </a:lnTo>
                <a:lnTo>
                  <a:pt x="63" y="16"/>
                </a:lnTo>
                <a:lnTo>
                  <a:pt x="34" y="5"/>
                </a:lnTo>
                <a:lnTo>
                  <a:pt x="9" y="0"/>
                </a:lnTo>
                <a:lnTo>
                  <a:pt x="0" y="10"/>
                </a:lnTo>
                <a:lnTo>
                  <a:pt x="0" y="16"/>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64" name="Freeform 592"/>
          <p:cNvSpPr>
            <a:spLocks/>
          </p:cNvSpPr>
          <p:nvPr/>
        </p:nvSpPr>
        <p:spPr bwMode="auto">
          <a:xfrm>
            <a:off x="2176463" y="5022850"/>
            <a:ext cx="792162" cy="239713"/>
          </a:xfrm>
          <a:custGeom>
            <a:avLst/>
            <a:gdLst/>
            <a:ahLst/>
            <a:cxnLst>
              <a:cxn ang="0">
                <a:pos x="21" y="74"/>
              </a:cxn>
              <a:cxn ang="0">
                <a:pos x="47" y="85"/>
              </a:cxn>
              <a:cxn ang="0">
                <a:pos x="127" y="113"/>
              </a:cxn>
              <a:cxn ang="0">
                <a:pos x="196" y="134"/>
              </a:cxn>
              <a:cxn ang="0">
                <a:pos x="256" y="144"/>
              </a:cxn>
              <a:cxn ang="0">
                <a:pos x="278" y="144"/>
              </a:cxn>
              <a:cxn ang="0">
                <a:pos x="327" y="150"/>
              </a:cxn>
              <a:cxn ang="0">
                <a:pos x="437" y="150"/>
              </a:cxn>
              <a:cxn ang="0">
                <a:pos x="498" y="144"/>
              </a:cxn>
              <a:cxn ang="0">
                <a:pos x="498" y="113"/>
              </a:cxn>
              <a:cxn ang="0">
                <a:pos x="464" y="113"/>
              </a:cxn>
              <a:cxn ang="0">
                <a:pos x="437" y="71"/>
              </a:cxn>
              <a:cxn ang="0">
                <a:pos x="387" y="55"/>
              </a:cxn>
              <a:cxn ang="0">
                <a:pos x="357" y="49"/>
              </a:cxn>
              <a:cxn ang="0">
                <a:pos x="323" y="60"/>
              </a:cxn>
              <a:cxn ang="0">
                <a:pos x="247" y="49"/>
              </a:cxn>
              <a:cxn ang="0">
                <a:pos x="201" y="29"/>
              </a:cxn>
              <a:cxn ang="0">
                <a:pos x="120" y="0"/>
              </a:cxn>
              <a:cxn ang="0">
                <a:pos x="61" y="17"/>
              </a:cxn>
              <a:cxn ang="0">
                <a:pos x="0" y="65"/>
              </a:cxn>
              <a:cxn ang="0">
                <a:pos x="21" y="74"/>
              </a:cxn>
            </a:cxnLst>
            <a:rect l="0" t="0" r="r" b="b"/>
            <a:pathLst>
              <a:path w="499" h="151">
                <a:moveTo>
                  <a:pt x="21" y="74"/>
                </a:moveTo>
                <a:lnTo>
                  <a:pt x="47" y="85"/>
                </a:lnTo>
                <a:lnTo>
                  <a:pt x="127" y="113"/>
                </a:lnTo>
                <a:lnTo>
                  <a:pt x="196" y="134"/>
                </a:lnTo>
                <a:lnTo>
                  <a:pt x="256" y="144"/>
                </a:lnTo>
                <a:lnTo>
                  <a:pt x="278" y="144"/>
                </a:lnTo>
                <a:lnTo>
                  <a:pt x="327" y="150"/>
                </a:lnTo>
                <a:lnTo>
                  <a:pt x="437" y="150"/>
                </a:lnTo>
                <a:lnTo>
                  <a:pt x="498" y="144"/>
                </a:lnTo>
                <a:lnTo>
                  <a:pt x="498" y="113"/>
                </a:lnTo>
                <a:lnTo>
                  <a:pt x="464" y="113"/>
                </a:lnTo>
                <a:lnTo>
                  <a:pt x="437" y="71"/>
                </a:lnTo>
                <a:lnTo>
                  <a:pt x="387" y="55"/>
                </a:lnTo>
                <a:lnTo>
                  <a:pt x="357" y="49"/>
                </a:lnTo>
                <a:lnTo>
                  <a:pt x="323" y="60"/>
                </a:lnTo>
                <a:lnTo>
                  <a:pt x="247" y="49"/>
                </a:lnTo>
                <a:lnTo>
                  <a:pt x="201" y="29"/>
                </a:lnTo>
                <a:lnTo>
                  <a:pt x="120" y="0"/>
                </a:lnTo>
                <a:lnTo>
                  <a:pt x="61" y="17"/>
                </a:lnTo>
                <a:lnTo>
                  <a:pt x="0" y="65"/>
                </a:lnTo>
                <a:lnTo>
                  <a:pt x="21" y="74"/>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65" name="Freeform 593"/>
          <p:cNvSpPr>
            <a:spLocks/>
          </p:cNvSpPr>
          <p:nvPr/>
        </p:nvSpPr>
        <p:spPr bwMode="auto">
          <a:xfrm>
            <a:off x="1522413" y="4284663"/>
            <a:ext cx="219075" cy="184150"/>
          </a:xfrm>
          <a:custGeom>
            <a:avLst/>
            <a:gdLst/>
            <a:ahLst/>
            <a:cxnLst>
              <a:cxn ang="0">
                <a:pos x="0" y="6"/>
              </a:cxn>
              <a:cxn ang="0">
                <a:pos x="29" y="42"/>
              </a:cxn>
              <a:cxn ang="0">
                <a:pos x="50" y="67"/>
              </a:cxn>
              <a:cxn ang="0">
                <a:pos x="98" y="93"/>
              </a:cxn>
              <a:cxn ang="0">
                <a:pos x="118" y="115"/>
              </a:cxn>
              <a:cxn ang="0">
                <a:pos x="137" y="104"/>
              </a:cxn>
              <a:cxn ang="0">
                <a:pos x="123" y="71"/>
              </a:cxn>
              <a:cxn ang="0">
                <a:pos x="112" y="42"/>
              </a:cxn>
              <a:cxn ang="0">
                <a:pos x="79" y="36"/>
              </a:cxn>
              <a:cxn ang="0">
                <a:pos x="44" y="6"/>
              </a:cxn>
              <a:cxn ang="0">
                <a:pos x="11" y="0"/>
              </a:cxn>
              <a:cxn ang="0">
                <a:pos x="0" y="6"/>
              </a:cxn>
            </a:cxnLst>
            <a:rect l="0" t="0" r="r" b="b"/>
            <a:pathLst>
              <a:path w="138" h="116">
                <a:moveTo>
                  <a:pt x="0" y="6"/>
                </a:moveTo>
                <a:lnTo>
                  <a:pt x="29" y="42"/>
                </a:lnTo>
                <a:lnTo>
                  <a:pt x="50" y="67"/>
                </a:lnTo>
                <a:lnTo>
                  <a:pt x="98" y="93"/>
                </a:lnTo>
                <a:lnTo>
                  <a:pt x="118" y="115"/>
                </a:lnTo>
                <a:lnTo>
                  <a:pt x="137" y="104"/>
                </a:lnTo>
                <a:lnTo>
                  <a:pt x="123" y="71"/>
                </a:lnTo>
                <a:lnTo>
                  <a:pt x="112" y="42"/>
                </a:lnTo>
                <a:lnTo>
                  <a:pt x="79" y="36"/>
                </a:lnTo>
                <a:lnTo>
                  <a:pt x="44" y="6"/>
                </a:lnTo>
                <a:lnTo>
                  <a:pt x="11" y="0"/>
                </a:lnTo>
                <a:lnTo>
                  <a:pt x="0" y="6"/>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66" name="Freeform 594"/>
          <p:cNvSpPr>
            <a:spLocks/>
          </p:cNvSpPr>
          <p:nvPr/>
        </p:nvSpPr>
        <p:spPr bwMode="auto">
          <a:xfrm>
            <a:off x="1674813" y="4506913"/>
            <a:ext cx="109537" cy="152400"/>
          </a:xfrm>
          <a:custGeom>
            <a:avLst/>
            <a:gdLst/>
            <a:ahLst/>
            <a:cxnLst>
              <a:cxn ang="0">
                <a:pos x="0" y="10"/>
              </a:cxn>
              <a:cxn ang="0">
                <a:pos x="6" y="27"/>
              </a:cxn>
              <a:cxn ang="0">
                <a:pos x="25" y="42"/>
              </a:cxn>
              <a:cxn ang="0">
                <a:pos x="34" y="88"/>
              </a:cxn>
              <a:cxn ang="0">
                <a:pos x="53" y="95"/>
              </a:cxn>
              <a:cxn ang="0">
                <a:pos x="68" y="73"/>
              </a:cxn>
              <a:cxn ang="0">
                <a:pos x="62" y="42"/>
              </a:cxn>
              <a:cxn ang="0">
                <a:pos x="43" y="6"/>
              </a:cxn>
              <a:cxn ang="0">
                <a:pos x="15" y="0"/>
              </a:cxn>
              <a:cxn ang="0">
                <a:pos x="0" y="10"/>
              </a:cxn>
            </a:cxnLst>
            <a:rect l="0" t="0" r="r" b="b"/>
            <a:pathLst>
              <a:path w="69" h="96">
                <a:moveTo>
                  <a:pt x="0" y="10"/>
                </a:moveTo>
                <a:lnTo>
                  <a:pt x="6" y="27"/>
                </a:lnTo>
                <a:lnTo>
                  <a:pt x="25" y="42"/>
                </a:lnTo>
                <a:lnTo>
                  <a:pt x="34" y="88"/>
                </a:lnTo>
                <a:lnTo>
                  <a:pt x="53" y="95"/>
                </a:lnTo>
                <a:lnTo>
                  <a:pt x="68" y="73"/>
                </a:lnTo>
                <a:lnTo>
                  <a:pt x="62" y="42"/>
                </a:lnTo>
                <a:lnTo>
                  <a:pt x="43" y="6"/>
                </a:lnTo>
                <a:lnTo>
                  <a:pt x="15" y="0"/>
                </a:lnTo>
                <a:lnTo>
                  <a:pt x="0" y="1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67" name="Freeform 595"/>
          <p:cNvSpPr>
            <a:spLocks/>
          </p:cNvSpPr>
          <p:nvPr/>
        </p:nvSpPr>
        <p:spPr bwMode="auto">
          <a:xfrm>
            <a:off x="6173788" y="5046663"/>
            <a:ext cx="109537" cy="209550"/>
          </a:xfrm>
          <a:custGeom>
            <a:avLst/>
            <a:gdLst/>
            <a:ahLst/>
            <a:cxnLst>
              <a:cxn ang="0">
                <a:pos x="0" y="5"/>
              </a:cxn>
              <a:cxn ang="0">
                <a:pos x="0" y="5"/>
              </a:cxn>
              <a:cxn ang="0">
                <a:pos x="60" y="131"/>
              </a:cxn>
              <a:cxn ang="0">
                <a:pos x="68" y="125"/>
              </a:cxn>
              <a:cxn ang="0">
                <a:pos x="8" y="0"/>
              </a:cxn>
              <a:cxn ang="0">
                <a:pos x="0" y="5"/>
              </a:cxn>
            </a:cxnLst>
            <a:rect l="0" t="0" r="r" b="b"/>
            <a:pathLst>
              <a:path w="69" h="132">
                <a:moveTo>
                  <a:pt x="0" y="5"/>
                </a:moveTo>
                <a:lnTo>
                  <a:pt x="0" y="5"/>
                </a:lnTo>
                <a:lnTo>
                  <a:pt x="60" y="131"/>
                </a:lnTo>
                <a:lnTo>
                  <a:pt x="68" y="125"/>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68" name="Freeform 596"/>
          <p:cNvSpPr>
            <a:spLocks/>
          </p:cNvSpPr>
          <p:nvPr/>
        </p:nvSpPr>
        <p:spPr bwMode="auto">
          <a:xfrm>
            <a:off x="6080125" y="4835525"/>
            <a:ext cx="100013" cy="211138"/>
          </a:xfrm>
          <a:custGeom>
            <a:avLst/>
            <a:gdLst/>
            <a:ahLst/>
            <a:cxnLst>
              <a:cxn ang="0">
                <a:pos x="0" y="5"/>
              </a:cxn>
              <a:cxn ang="0">
                <a:pos x="0" y="5"/>
              </a:cxn>
              <a:cxn ang="0">
                <a:pos x="54" y="132"/>
              </a:cxn>
              <a:cxn ang="0">
                <a:pos x="62" y="127"/>
              </a:cxn>
              <a:cxn ang="0">
                <a:pos x="8" y="0"/>
              </a:cxn>
              <a:cxn ang="0">
                <a:pos x="0" y="5"/>
              </a:cxn>
            </a:cxnLst>
            <a:rect l="0" t="0" r="r" b="b"/>
            <a:pathLst>
              <a:path w="63" h="133">
                <a:moveTo>
                  <a:pt x="0" y="5"/>
                </a:moveTo>
                <a:lnTo>
                  <a:pt x="0" y="5"/>
                </a:lnTo>
                <a:lnTo>
                  <a:pt x="54" y="132"/>
                </a:lnTo>
                <a:lnTo>
                  <a:pt x="62" y="127"/>
                </a:lnTo>
                <a:lnTo>
                  <a:pt x="8" y="0"/>
                </a:lnTo>
                <a:lnTo>
                  <a:pt x="0" y="5"/>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69" name="Freeform 597"/>
          <p:cNvSpPr>
            <a:spLocks/>
          </p:cNvSpPr>
          <p:nvPr/>
        </p:nvSpPr>
        <p:spPr bwMode="auto">
          <a:xfrm>
            <a:off x="6003925" y="4625975"/>
            <a:ext cx="84138" cy="209550"/>
          </a:xfrm>
          <a:custGeom>
            <a:avLst/>
            <a:gdLst/>
            <a:ahLst/>
            <a:cxnLst>
              <a:cxn ang="0">
                <a:pos x="0" y="4"/>
              </a:cxn>
              <a:cxn ang="0">
                <a:pos x="0" y="5"/>
              </a:cxn>
              <a:cxn ang="0">
                <a:pos x="44" y="131"/>
              </a:cxn>
              <a:cxn ang="0">
                <a:pos x="52" y="126"/>
              </a:cxn>
              <a:cxn ang="0">
                <a:pos x="8" y="0"/>
              </a:cxn>
              <a:cxn ang="0">
                <a:pos x="8" y="1"/>
              </a:cxn>
              <a:cxn ang="0">
                <a:pos x="0" y="4"/>
              </a:cxn>
              <a:cxn ang="0">
                <a:pos x="0" y="5"/>
              </a:cxn>
              <a:cxn ang="0">
                <a:pos x="0" y="4"/>
              </a:cxn>
            </a:cxnLst>
            <a:rect l="0" t="0" r="r" b="b"/>
            <a:pathLst>
              <a:path w="53" h="132">
                <a:moveTo>
                  <a:pt x="0" y="4"/>
                </a:moveTo>
                <a:lnTo>
                  <a:pt x="0" y="5"/>
                </a:lnTo>
                <a:lnTo>
                  <a:pt x="44" y="131"/>
                </a:lnTo>
                <a:lnTo>
                  <a:pt x="52" y="126"/>
                </a:lnTo>
                <a:lnTo>
                  <a:pt x="8" y="0"/>
                </a:lnTo>
                <a:lnTo>
                  <a:pt x="8" y="1"/>
                </a:lnTo>
                <a:lnTo>
                  <a:pt x="0" y="4"/>
                </a:lnTo>
                <a:lnTo>
                  <a:pt x="0" y="5"/>
                </a:lnTo>
                <a:lnTo>
                  <a:pt x="0" y="4"/>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70" name="Freeform 598"/>
          <p:cNvSpPr>
            <a:spLocks/>
          </p:cNvSpPr>
          <p:nvPr/>
        </p:nvSpPr>
        <p:spPr bwMode="auto">
          <a:xfrm>
            <a:off x="5937250" y="4414838"/>
            <a:ext cx="74613" cy="209550"/>
          </a:xfrm>
          <a:custGeom>
            <a:avLst/>
            <a:gdLst/>
            <a:ahLst/>
            <a:cxnLst>
              <a:cxn ang="0">
                <a:pos x="0" y="3"/>
              </a:cxn>
              <a:cxn ang="0">
                <a:pos x="1" y="3"/>
              </a:cxn>
              <a:cxn ang="0">
                <a:pos x="38" y="131"/>
              </a:cxn>
              <a:cxn ang="0">
                <a:pos x="46" y="128"/>
              </a:cxn>
              <a:cxn ang="0">
                <a:pos x="9" y="0"/>
              </a:cxn>
              <a:cxn ang="0">
                <a:pos x="10" y="0"/>
              </a:cxn>
              <a:cxn ang="0">
                <a:pos x="0" y="3"/>
              </a:cxn>
              <a:cxn ang="0">
                <a:pos x="1" y="3"/>
              </a:cxn>
              <a:cxn ang="0">
                <a:pos x="0" y="3"/>
              </a:cxn>
            </a:cxnLst>
            <a:rect l="0" t="0" r="r" b="b"/>
            <a:pathLst>
              <a:path w="47" h="132">
                <a:moveTo>
                  <a:pt x="0" y="3"/>
                </a:moveTo>
                <a:lnTo>
                  <a:pt x="1" y="3"/>
                </a:lnTo>
                <a:lnTo>
                  <a:pt x="38" y="131"/>
                </a:lnTo>
                <a:lnTo>
                  <a:pt x="46" y="128"/>
                </a:lnTo>
                <a:lnTo>
                  <a:pt x="9" y="0"/>
                </a:lnTo>
                <a:lnTo>
                  <a:pt x="10" y="0"/>
                </a:lnTo>
                <a:lnTo>
                  <a:pt x="0" y="3"/>
                </a:lnTo>
                <a:lnTo>
                  <a:pt x="1" y="3"/>
                </a:lnTo>
                <a:lnTo>
                  <a:pt x="0"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71" name="Freeform 599"/>
          <p:cNvSpPr>
            <a:spLocks/>
          </p:cNvSpPr>
          <p:nvPr/>
        </p:nvSpPr>
        <p:spPr bwMode="auto">
          <a:xfrm>
            <a:off x="5886450" y="4202113"/>
            <a:ext cx="60325" cy="209550"/>
          </a:xfrm>
          <a:custGeom>
            <a:avLst/>
            <a:gdLst/>
            <a:ahLst/>
            <a:cxnLst>
              <a:cxn ang="0">
                <a:pos x="0" y="3"/>
              </a:cxn>
              <a:cxn ang="0">
                <a:pos x="0" y="4"/>
              </a:cxn>
              <a:cxn ang="0">
                <a:pos x="28" y="131"/>
              </a:cxn>
              <a:cxn ang="0">
                <a:pos x="37" y="128"/>
              </a:cxn>
              <a:cxn ang="0">
                <a:pos x="9" y="0"/>
              </a:cxn>
              <a:cxn ang="0">
                <a:pos x="9" y="1"/>
              </a:cxn>
              <a:cxn ang="0">
                <a:pos x="0" y="3"/>
              </a:cxn>
              <a:cxn ang="0">
                <a:pos x="0" y="4"/>
              </a:cxn>
              <a:cxn ang="0">
                <a:pos x="0" y="3"/>
              </a:cxn>
            </a:cxnLst>
            <a:rect l="0" t="0" r="r" b="b"/>
            <a:pathLst>
              <a:path w="38" h="132">
                <a:moveTo>
                  <a:pt x="0" y="3"/>
                </a:moveTo>
                <a:lnTo>
                  <a:pt x="0" y="4"/>
                </a:lnTo>
                <a:lnTo>
                  <a:pt x="28" y="131"/>
                </a:lnTo>
                <a:lnTo>
                  <a:pt x="37" y="128"/>
                </a:lnTo>
                <a:lnTo>
                  <a:pt x="9" y="0"/>
                </a:lnTo>
                <a:lnTo>
                  <a:pt x="9" y="1"/>
                </a:lnTo>
                <a:lnTo>
                  <a:pt x="0" y="3"/>
                </a:lnTo>
                <a:lnTo>
                  <a:pt x="0" y="4"/>
                </a:lnTo>
                <a:lnTo>
                  <a:pt x="0"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72" name="Freeform 600"/>
          <p:cNvSpPr>
            <a:spLocks/>
          </p:cNvSpPr>
          <p:nvPr/>
        </p:nvSpPr>
        <p:spPr bwMode="auto">
          <a:xfrm>
            <a:off x="5846763" y="3987800"/>
            <a:ext cx="49212" cy="211138"/>
          </a:xfrm>
          <a:custGeom>
            <a:avLst/>
            <a:gdLst/>
            <a:ahLst/>
            <a:cxnLst>
              <a:cxn ang="0">
                <a:pos x="0" y="1"/>
              </a:cxn>
              <a:cxn ang="0">
                <a:pos x="0" y="2"/>
              </a:cxn>
              <a:cxn ang="0">
                <a:pos x="21" y="132"/>
              </a:cxn>
              <a:cxn ang="0">
                <a:pos x="30" y="130"/>
              </a:cxn>
              <a:cxn ang="0">
                <a:pos x="9" y="0"/>
              </a:cxn>
              <a:cxn ang="0">
                <a:pos x="0" y="1"/>
              </a:cxn>
              <a:cxn ang="0">
                <a:pos x="0" y="2"/>
              </a:cxn>
              <a:cxn ang="0">
                <a:pos x="0" y="1"/>
              </a:cxn>
            </a:cxnLst>
            <a:rect l="0" t="0" r="r" b="b"/>
            <a:pathLst>
              <a:path w="31" h="133">
                <a:moveTo>
                  <a:pt x="0" y="1"/>
                </a:moveTo>
                <a:lnTo>
                  <a:pt x="0" y="2"/>
                </a:lnTo>
                <a:lnTo>
                  <a:pt x="21" y="132"/>
                </a:lnTo>
                <a:lnTo>
                  <a:pt x="30" y="130"/>
                </a:lnTo>
                <a:lnTo>
                  <a:pt x="9" y="0"/>
                </a:lnTo>
                <a:lnTo>
                  <a:pt x="0" y="1"/>
                </a:lnTo>
                <a:lnTo>
                  <a:pt x="0" y="2"/>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73" name="Freeform 601"/>
          <p:cNvSpPr>
            <a:spLocks/>
          </p:cNvSpPr>
          <p:nvPr/>
        </p:nvSpPr>
        <p:spPr bwMode="auto">
          <a:xfrm>
            <a:off x="5822950" y="3775075"/>
            <a:ext cx="33338" cy="206375"/>
          </a:xfrm>
          <a:custGeom>
            <a:avLst/>
            <a:gdLst/>
            <a:ahLst/>
            <a:cxnLst>
              <a:cxn ang="0">
                <a:pos x="0" y="1"/>
              </a:cxn>
              <a:cxn ang="0">
                <a:pos x="0" y="1"/>
              </a:cxn>
              <a:cxn ang="0">
                <a:pos x="11" y="129"/>
              </a:cxn>
              <a:cxn ang="0">
                <a:pos x="20" y="128"/>
              </a:cxn>
              <a:cxn ang="0">
                <a:pos x="8" y="0"/>
              </a:cxn>
              <a:cxn ang="0">
                <a:pos x="0" y="1"/>
              </a:cxn>
            </a:cxnLst>
            <a:rect l="0" t="0" r="r" b="b"/>
            <a:pathLst>
              <a:path w="21" h="130">
                <a:moveTo>
                  <a:pt x="0" y="1"/>
                </a:moveTo>
                <a:lnTo>
                  <a:pt x="0" y="1"/>
                </a:lnTo>
                <a:lnTo>
                  <a:pt x="11" y="129"/>
                </a:lnTo>
                <a:lnTo>
                  <a:pt x="20" y="128"/>
                </a:lnTo>
                <a:lnTo>
                  <a:pt x="8" y="0"/>
                </a:lnTo>
                <a:lnTo>
                  <a:pt x="0" y="1"/>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74" name="Freeform 602"/>
          <p:cNvSpPr>
            <a:spLocks/>
          </p:cNvSpPr>
          <p:nvPr/>
        </p:nvSpPr>
        <p:spPr bwMode="auto">
          <a:xfrm>
            <a:off x="5810250" y="3557588"/>
            <a:ext cx="26988" cy="211137"/>
          </a:xfrm>
          <a:custGeom>
            <a:avLst/>
            <a:gdLst/>
            <a:ahLst/>
            <a:cxnLst>
              <a:cxn ang="0">
                <a:pos x="0" y="0"/>
              </a:cxn>
              <a:cxn ang="0">
                <a:pos x="0" y="1"/>
              </a:cxn>
              <a:cxn ang="0">
                <a:pos x="7" y="132"/>
              </a:cxn>
              <a:cxn ang="0">
                <a:pos x="16" y="131"/>
              </a:cxn>
              <a:cxn ang="0">
                <a:pos x="9" y="0"/>
              </a:cxn>
              <a:cxn ang="0">
                <a:pos x="0" y="0"/>
              </a:cxn>
              <a:cxn ang="0">
                <a:pos x="0" y="1"/>
              </a:cxn>
              <a:cxn ang="0">
                <a:pos x="0" y="0"/>
              </a:cxn>
            </a:cxnLst>
            <a:rect l="0" t="0" r="r" b="b"/>
            <a:pathLst>
              <a:path w="17" h="133">
                <a:moveTo>
                  <a:pt x="0" y="0"/>
                </a:moveTo>
                <a:lnTo>
                  <a:pt x="0" y="1"/>
                </a:lnTo>
                <a:lnTo>
                  <a:pt x="7" y="132"/>
                </a:lnTo>
                <a:lnTo>
                  <a:pt x="16" y="131"/>
                </a:lnTo>
                <a:lnTo>
                  <a:pt x="9" y="0"/>
                </a:lnTo>
                <a:lnTo>
                  <a:pt x="0" y="0"/>
                </a:lnTo>
                <a:lnTo>
                  <a:pt x="0" y="1"/>
                </a:lnTo>
                <a:lnTo>
                  <a:pt x="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75" name="Freeform 603"/>
          <p:cNvSpPr>
            <a:spLocks/>
          </p:cNvSpPr>
          <p:nvPr/>
        </p:nvSpPr>
        <p:spPr bwMode="auto">
          <a:xfrm>
            <a:off x="5810250" y="3121025"/>
            <a:ext cx="26988" cy="212725"/>
          </a:xfrm>
          <a:custGeom>
            <a:avLst/>
            <a:gdLst/>
            <a:ahLst/>
            <a:cxnLst>
              <a:cxn ang="0">
                <a:pos x="7" y="0"/>
              </a:cxn>
              <a:cxn ang="0">
                <a:pos x="7" y="0"/>
              </a:cxn>
              <a:cxn ang="0">
                <a:pos x="0" y="132"/>
              </a:cxn>
              <a:cxn ang="0">
                <a:pos x="8" y="133"/>
              </a:cxn>
              <a:cxn ang="0">
                <a:pos x="16" y="1"/>
              </a:cxn>
              <a:cxn ang="0">
                <a:pos x="7" y="0"/>
              </a:cxn>
            </a:cxnLst>
            <a:rect l="0" t="0" r="r" b="b"/>
            <a:pathLst>
              <a:path w="17" h="134">
                <a:moveTo>
                  <a:pt x="7" y="0"/>
                </a:moveTo>
                <a:lnTo>
                  <a:pt x="7" y="0"/>
                </a:lnTo>
                <a:lnTo>
                  <a:pt x="0" y="132"/>
                </a:lnTo>
                <a:lnTo>
                  <a:pt x="8" y="133"/>
                </a:lnTo>
                <a:lnTo>
                  <a:pt x="16" y="1"/>
                </a:lnTo>
                <a:lnTo>
                  <a:pt x="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76" name="Freeform 604"/>
          <p:cNvSpPr>
            <a:spLocks/>
          </p:cNvSpPr>
          <p:nvPr/>
        </p:nvSpPr>
        <p:spPr bwMode="auto">
          <a:xfrm>
            <a:off x="5824538" y="2900363"/>
            <a:ext cx="36512" cy="214312"/>
          </a:xfrm>
          <a:custGeom>
            <a:avLst/>
            <a:gdLst/>
            <a:ahLst/>
            <a:cxnLst>
              <a:cxn ang="0">
                <a:pos x="13" y="0"/>
              </a:cxn>
              <a:cxn ang="0">
                <a:pos x="13" y="1"/>
              </a:cxn>
              <a:cxn ang="0">
                <a:pos x="0" y="133"/>
              </a:cxn>
              <a:cxn ang="0">
                <a:pos x="9" y="134"/>
              </a:cxn>
              <a:cxn ang="0">
                <a:pos x="22" y="2"/>
              </a:cxn>
              <a:cxn ang="0">
                <a:pos x="13" y="0"/>
              </a:cxn>
              <a:cxn ang="0">
                <a:pos x="13" y="1"/>
              </a:cxn>
              <a:cxn ang="0">
                <a:pos x="13" y="0"/>
              </a:cxn>
            </a:cxnLst>
            <a:rect l="0" t="0" r="r" b="b"/>
            <a:pathLst>
              <a:path w="23" h="135">
                <a:moveTo>
                  <a:pt x="13" y="0"/>
                </a:moveTo>
                <a:lnTo>
                  <a:pt x="13" y="1"/>
                </a:lnTo>
                <a:lnTo>
                  <a:pt x="0" y="133"/>
                </a:lnTo>
                <a:lnTo>
                  <a:pt x="9" y="134"/>
                </a:lnTo>
                <a:lnTo>
                  <a:pt x="22" y="2"/>
                </a:lnTo>
                <a:lnTo>
                  <a:pt x="13" y="0"/>
                </a:lnTo>
                <a:lnTo>
                  <a:pt x="13" y="1"/>
                </a:lnTo>
                <a:lnTo>
                  <a:pt x="13"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77" name="Freeform 605"/>
          <p:cNvSpPr>
            <a:spLocks/>
          </p:cNvSpPr>
          <p:nvPr/>
        </p:nvSpPr>
        <p:spPr bwMode="auto">
          <a:xfrm>
            <a:off x="5888038" y="2459038"/>
            <a:ext cx="63500" cy="219075"/>
          </a:xfrm>
          <a:custGeom>
            <a:avLst/>
            <a:gdLst/>
            <a:ahLst/>
            <a:cxnLst>
              <a:cxn ang="0">
                <a:pos x="30" y="0"/>
              </a:cxn>
              <a:cxn ang="0">
                <a:pos x="30" y="0"/>
              </a:cxn>
              <a:cxn ang="0">
                <a:pos x="0" y="134"/>
              </a:cxn>
              <a:cxn ang="0">
                <a:pos x="9" y="137"/>
              </a:cxn>
              <a:cxn ang="0">
                <a:pos x="39" y="3"/>
              </a:cxn>
              <a:cxn ang="0">
                <a:pos x="38" y="3"/>
              </a:cxn>
              <a:cxn ang="0">
                <a:pos x="30" y="0"/>
              </a:cxn>
              <a:cxn ang="0">
                <a:pos x="30" y="0"/>
              </a:cxn>
              <a:cxn ang="0">
                <a:pos x="30" y="0"/>
              </a:cxn>
            </a:cxnLst>
            <a:rect l="0" t="0" r="r" b="b"/>
            <a:pathLst>
              <a:path w="40" h="138">
                <a:moveTo>
                  <a:pt x="30" y="0"/>
                </a:moveTo>
                <a:lnTo>
                  <a:pt x="30" y="0"/>
                </a:lnTo>
                <a:lnTo>
                  <a:pt x="0" y="134"/>
                </a:lnTo>
                <a:lnTo>
                  <a:pt x="9" y="137"/>
                </a:lnTo>
                <a:lnTo>
                  <a:pt x="39" y="3"/>
                </a:lnTo>
                <a:lnTo>
                  <a:pt x="38" y="3"/>
                </a:lnTo>
                <a:lnTo>
                  <a:pt x="30" y="0"/>
                </a:lnTo>
                <a:lnTo>
                  <a:pt x="30" y="0"/>
                </a:lnTo>
                <a:lnTo>
                  <a:pt x="30"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78" name="Freeform 606"/>
          <p:cNvSpPr>
            <a:spLocks/>
          </p:cNvSpPr>
          <p:nvPr/>
        </p:nvSpPr>
        <p:spPr bwMode="auto">
          <a:xfrm>
            <a:off x="5943600" y="2235200"/>
            <a:ext cx="73025" cy="220663"/>
          </a:xfrm>
          <a:custGeom>
            <a:avLst/>
            <a:gdLst/>
            <a:ahLst/>
            <a:cxnLst>
              <a:cxn ang="0">
                <a:pos x="37" y="0"/>
              </a:cxn>
              <a:cxn ang="0">
                <a:pos x="37" y="1"/>
              </a:cxn>
              <a:cxn ang="0">
                <a:pos x="0" y="135"/>
              </a:cxn>
              <a:cxn ang="0">
                <a:pos x="8" y="138"/>
              </a:cxn>
              <a:cxn ang="0">
                <a:pos x="45" y="5"/>
              </a:cxn>
              <a:cxn ang="0">
                <a:pos x="37" y="0"/>
              </a:cxn>
              <a:cxn ang="0">
                <a:pos x="37" y="1"/>
              </a:cxn>
              <a:cxn ang="0">
                <a:pos x="37" y="0"/>
              </a:cxn>
            </a:cxnLst>
            <a:rect l="0" t="0" r="r" b="b"/>
            <a:pathLst>
              <a:path w="46" h="139">
                <a:moveTo>
                  <a:pt x="37" y="0"/>
                </a:moveTo>
                <a:lnTo>
                  <a:pt x="37" y="1"/>
                </a:lnTo>
                <a:lnTo>
                  <a:pt x="0" y="135"/>
                </a:lnTo>
                <a:lnTo>
                  <a:pt x="8" y="138"/>
                </a:lnTo>
                <a:lnTo>
                  <a:pt x="45" y="5"/>
                </a:lnTo>
                <a:lnTo>
                  <a:pt x="37" y="0"/>
                </a:lnTo>
                <a:lnTo>
                  <a:pt x="37" y="1"/>
                </a:lnTo>
                <a:lnTo>
                  <a:pt x="37"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79" name="Freeform 607"/>
          <p:cNvSpPr>
            <a:spLocks/>
          </p:cNvSpPr>
          <p:nvPr/>
        </p:nvSpPr>
        <p:spPr bwMode="auto">
          <a:xfrm>
            <a:off x="6010275" y="2011363"/>
            <a:ext cx="84138" cy="223837"/>
          </a:xfrm>
          <a:custGeom>
            <a:avLst/>
            <a:gdLst/>
            <a:ahLst/>
            <a:cxnLst>
              <a:cxn ang="0">
                <a:pos x="44" y="0"/>
              </a:cxn>
              <a:cxn ang="0">
                <a:pos x="44" y="0"/>
              </a:cxn>
              <a:cxn ang="0">
                <a:pos x="0" y="135"/>
              </a:cxn>
              <a:cxn ang="0">
                <a:pos x="8" y="140"/>
              </a:cxn>
              <a:cxn ang="0">
                <a:pos x="52" y="5"/>
              </a:cxn>
              <a:cxn ang="0">
                <a:pos x="44" y="0"/>
              </a:cxn>
            </a:cxnLst>
            <a:rect l="0" t="0" r="r" b="b"/>
            <a:pathLst>
              <a:path w="53" h="141">
                <a:moveTo>
                  <a:pt x="44" y="0"/>
                </a:moveTo>
                <a:lnTo>
                  <a:pt x="44" y="0"/>
                </a:lnTo>
                <a:lnTo>
                  <a:pt x="0" y="135"/>
                </a:lnTo>
                <a:lnTo>
                  <a:pt x="8" y="140"/>
                </a:lnTo>
                <a:lnTo>
                  <a:pt x="52" y="5"/>
                </a:lnTo>
                <a:lnTo>
                  <a:pt x="4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80" name="Freeform 608"/>
          <p:cNvSpPr>
            <a:spLocks/>
          </p:cNvSpPr>
          <p:nvPr/>
        </p:nvSpPr>
        <p:spPr bwMode="auto">
          <a:xfrm>
            <a:off x="6088063" y="1787525"/>
            <a:ext cx="100012" cy="223838"/>
          </a:xfrm>
          <a:custGeom>
            <a:avLst/>
            <a:gdLst/>
            <a:ahLst/>
            <a:cxnLst>
              <a:cxn ang="0">
                <a:pos x="54" y="0"/>
              </a:cxn>
              <a:cxn ang="0">
                <a:pos x="54" y="0"/>
              </a:cxn>
              <a:cxn ang="0">
                <a:pos x="0" y="135"/>
              </a:cxn>
              <a:cxn ang="0">
                <a:pos x="8" y="140"/>
              </a:cxn>
              <a:cxn ang="0">
                <a:pos x="62" y="5"/>
              </a:cxn>
              <a:cxn ang="0">
                <a:pos x="62" y="6"/>
              </a:cxn>
              <a:cxn ang="0">
                <a:pos x="54" y="0"/>
              </a:cxn>
            </a:cxnLst>
            <a:rect l="0" t="0" r="r" b="b"/>
            <a:pathLst>
              <a:path w="63" h="141">
                <a:moveTo>
                  <a:pt x="54" y="0"/>
                </a:moveTo>
                <a:lnTo>
                  <a:pt x="54" y="0"/>
                </a:lnTo>
                <a:lnTo>
                  <a:pt x="0" y="135"/>
                </a:lnTo>
                <a:lnTo>
                  <a:pt x="8" y="140"/>
                </a:lnTo>
                <a:lnTo>
                  <a:pt x="62" y="5"/>
                </a:lnTo>
                <a:lnTo>
                  <a:pt x="62" y="6"/>
                </a:lnTo>
                <a:lnTo>
                  <a:pt x="54" y="0"/>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81" name="Freeform 609"/>
          <p:cNvSpPr>
            <a:spLocks/>
          </p:cNvSpPr>
          <p:nvPr/>
        </p:nvSpPr>
        <p:spPr bwMode="auto">
          <a:xfrm>
            <a:off x="6180138" y="1560513"/>
            <a:ext cx="112712" cy="228600"/>
          </a:xfrm>
          <a:custGeom>
            <a:avLst/>
            <a:gdLst/>
            <a:ahLst/>
            <a:cxnLst>
              <a:cxn ang="0">
                <a:pos x="66" y="3"/>
              </a:cxn>
              <a:cxn ang="0">
                <a:pos x="62" y="0"/>
              </a:cxn>
              <a:cxn ang="0">
                <a:pos x="0" y="137"/>
              </a:cxn>
              <a:cxn ang="0">
                <a:pos x="8" y="143"/>
              </a:cxn>
              <a:cxn ang="0">
                <a:pos x="70" y="6"/>
              </a:cxn>
              <a:cxn ang="0">
                <a:pos x="66" y="3"/>
              </a:cxn>
            </a:cxnLst>
            <a:rect l="0" t="0" r="r" b="b"/>
            <a:pathLst>
              <a:path w="71" h="144">
                <a:moveTo>
                  <a:pt x="66" y="3"/>
                </a:moveTo>
                <a:lnTo>
                  <a:pt x="62" y="0"/>
                </a:lnTo>
                <a:lnTo>
                  <a:pt x="0" y="137"/>
                </a:lnTo>
                <a:lnTo>
                  <a:pt x="8" y="143"/>
                </a:lnTo>
                <a:lnTo>
                  <a:pt x="70" y="6"/>
                </a:lnTo>
                <a:lnTo>
                  <a:pt x="66" y="3"/>
                </a:lnTo>
              </a:path>
            </a:pathLst>
          </a:custGeom>
          <a:solidFill>
            <a:srgbClr val="0033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82" name="Freeform 610"/>
          <p:cNvSpPr>
            <a:spLocks/>
          </p:cNvSpPr>
          <p:nvPr/>
        </p:nvSpPr>
        <p:spPr bwMode="auto">
          <a:xfrm>
            <a:off x="5654675" y="1827213"/>
            <a:ext cx="160338" cy="133350"/>
          </a:xfrm>
          <a:custGeom>
            <a:avLst/>
            <a:gdLst/>
            <a:ahLst/>
            <a:cxnLst>
              <a:cxn ang="0">
                <a:pos x="92" y="0"/>
              </a:cxn>
              <a:cxn ang="0">
                <a:pos x="59" y="10"/>
              </a:cxn>
              <a:cxn ang="0">
                <a:pos x="49" y="47"/>
              </a:cxn>
              <a:cxn ang="0">
                <a:pos x="15" y="62"/>
              </a:cxn>
              <a:cxn ang="0">
                <a:pos x="0" y="74"/>
              </a:cxn>
              <a:cxn ang="0">
                <a:pos x="20" y="83"/>
              </a:cxn>
              <a:cxn ang="0">
                <a:pos x="59" y="83"/>
              </a:cxn>
              <a:cxn ang="0">
                <a:pos x="92" y="52"/>
              </a:cxn>
              <a:cxn ang="0">
                <a:pos x="97" y="41"/>
              </a:cxn>
              <a:cxn ang="0">
                <a:pos x="100" y="21"/>
              </a:cxn>
              <a:cxn ang="0">
                <a:pos x="100" y="6"/>
              </a:cxn>
              <a:cxn ang="0">
                <a:pos x="92" y="0"/>
              </a:cxn>
            </a:cxnLst>
            <a:rect l="0" t="0" r="r" b="b"/>
            <a:pathLst>
              <a:path w="101" h="84">
                <a:moveTo>
                  <a:pt x="92" y="0"/>
                </a:moveTo>
                <a:lnTo>
                  <a:pt x="59" y="10"/>
                </a:lnTo>
                <a:lnTo>
                  <a:pt x="49" y="47"/>
                </a:lnTo>
                <a:lnTo>
                  <a:pt x="15" y="62"/>
                </a:lnTo>
                <a:lnTo>
                  <a:pt x="0" y="74"/>
                </a:lnTo>
                <a:lnTo>
                  <a:pt x="20" y="83"/>
                </a:lnTo>
                <a:lnTo>
                  <a:pt x="59" y="83"/>
                </a:lnTo>
                <a:lnTo>
                  <a:pt x="92" y="52"/>
                </a:lnTo>
                <a:lnTo>
                  <a:pt x="97" y="41"/>
                </a:lnTo>
                <a:lnTo>
                  <a:pt x="100" y="21"/>
                </a:lnTo>
                <a:lnTo>
                  <a:pt x="100" y="6"/>
                </a:lnTo>
                <a:lnTo>
                  <a:pt x="92"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83" name="Freeform 611"/>
          <p:cNvSpPr>
            <a:spLocks/>
          </p:cNvSpPr>
          <p:nvPr/>
        </p:nvSpPr>
        <p:spPr bwMode="auto">
          <a:xfrm>
            <a:off x="5627688" y="1844675"/>
            <a:ext cx="66675" cy="63500"/>
          </a:xfrm>
          <a:custGeom>
            <a:avLst/>
            <a:gdLst/>
            <a:ahLst/>
            <a:cxnLst>
              <a:cxn ang="0">
                <a:pos x="23" y="5"/>
              </a:cxn>
              <a:cxn ang="0">
                <a:pos x="13" y="15"/>
              </a:cxn>
              <a:cxn ang="0">
                <a:pos x="0" y="23"/>
              </a:cxn>
              <a:cxn ang="0">
                <a:pos x="0" y="39"/>
              </a:cxn>
              <a:cxn ang="0">
                <a:pos x="18" y="39"/>
              </a:cxn>
              <a:cxn ang="0">
                <a:pos x="41" y="23"/>
              </a:cxn>
              <a:cxn ang="0">
                <a:pos x="41" y="0"/>
              </a:cxn>
              <a:cxn ang="0">
                <a:pos x="33" y="0"/>
              </a:cxn>
              <a:cxn ang="0">
                <a:pos x="23" y="5"/>
              </a:cxn>
            </a:cxnLst>
            <a:rect l="0" t="0" r="r" b="b"/>
            <a:pathLst>
              <a:path w="42" h="40">
                <a:moveTo>
                  <a:pt x="23" y="5"/>
                </a:moveTo>
                <a:lnTo>
                  <a:pt x="13" y="15"/>
                </a:lnTo>
                <a:lnTo>
                  <a:pt x="0" y="23"/>
                </a:lnTo>
                <a:lnTo>
                  <a:pt x="0" y="39"/>
                </a:lnTo>
                <a:lnTo>
                  <a:pt x="18" y="39"/>
                </a:lnTo>
                <a:lnTo>
                  <a:pt x="41" y="23"/>
                </a:lnTo>
                <a:lnTo>
                  <a:pt x="41" y="0"/>
                </a:lnTo>
                <a:lnTo>
                  <a:pt x="33" y="0"/>
                </a:lnTo>
                <a:lnTo>
                  <a:pt x="23" y="5"/>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84" name="Freeform 612"/>
          <p:cNvSpPr>
            <a:spLocks/>
          </p:cNvSpPr>
          <p:nvPr/>
        </p:nvSpPr>
        <p:spPr bwMode="auto">
          <a:xfrm>
            <a:off x="7862888" y="3224213"/>
            <a:ext cx="53975" cy="65087"/>
          </a:xfrm>
          <a:custGeom>
            <a:avLst/>
            <a:gdLst/>
            <a:ahLst/>
            <a:cxnLst>
              <a:cxn ang="0">
                <a:pos x="18" y="0"/>
              </a:cxn>
              <a:cxn ang="0">
                <a:pos x="0" y="15"/>
              </a:cxn>
              <a:cxn ang="0">
                <a:pos x="0" y="40"/>
              </a:cxn>
              <a:cxn ang="0">
                <a:pos x="33" y="40"/>
              </a:cxn>
              <a:cxn ang="0">
                <a:pos x="33" y="10"/>
              </a:cxn>
              <a:cxn ang="0">
                <a:pos x="18" y="0"/>
              </a:cxn>
            </a:cxnLst>
            <a:rect l="0" t="0" r="r" b="b"/>
            <a:pathLst>
              <a:path w="34" h="41">
                <a:moveTo>
                  <a:pt x="18" y="0"/>
                </a:moveTo>
                <a:lnTo>
                  <a:pt x="0" y="15"/>
                </a:lnTo>
                <a:lnTo>
                  <a:pt x="0" y="40"/>
                </a:lnTo>
                <a:lnTo>
                  <a:pt x="33" y="40"/>
                </a:lnTo>
                <a:lnTo>
                  <a:pt x="33" y="10"/>
                </a:lnTo>
                <a:lnTo>
                  <a:pt x="18" y="0"/>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85" name="Freeform 613"/>
          <p:cNvSpPr>
            <a:spLocks/>
          </p:cNvSpPr>
          <p:nvPr/>
        </p:nvSpPr>
        <p:spPr bwMode="auto">
          <a:xfrm>
            <a:off x="7510463" y="3889375"/>
            <a:ext cx="436562" cy="501650"/>
          </a:xfrm>
          <a:custGeom>
            <a:avLst/>
            <a:gdLst/>
            <a:ahLst/>
            <a:cxnLst>
              <a:cxn ang="0">
                <a:pos x="140" y="315"/>
              </a:cxn>
              <a:cxn ang="0">
                <a:pos x="170" y="265"/>
              </a:cxn>
              <a:cxn ang="0">
                <a:pos x="189" y="216"/>
              </a:cxn>
              <a:cxn ang="0">
                <a:pos x="211" y="184"/>
              </a:cxn>
              <a:cxn ang="0">
                <a:pos x="229" y="139"/>
              </a:cxn>
              <a:cxn ang="0">
                <a:pos x="250" y="87"/>
              </a:cxn>
              <a:cxn ang="0">
                <a:pos x="269" y="10"/>
              </a:cxn>
              <a:cxn ang="0">
                <a:pos x="264" y="10"/>
              </a:cxn>
              <a:cxn ang="0">
                <a:pos x="274" y="0"/>
              </a:cxn>
              <a:cxn ang="0">
                <a:pos x="218" y="6"/>
              </a:cxn>
              <a:cxn ang="0">
                <a:pos x="189" y="10"/>
              </a:cxn>
              <a:cxn ang="0">
                <a:pos x="170" y="16"/>
              </a:cxn>
              <a:cxn ang="0">
                <a:pos x="170" y="32"/>
              </a:cxn>
              <a:cxn ang="0">
                <a:pos x="135" y="44"/>
              </a:cxn>
              <a:cxn ang="0">
                <a:pos x="109" y="49"/>
              </a:cxn>
              <a:cxn ang="0">
                <a:pos x="100" y="71"/>
              </a:cxn>
              <a:cxn ang="0">
                <a:pos x="44" y="96"/>
              </a:cxn>
              <a:cxn ang="0">
                <a:pos x="20" y="109"/>
              </a:cxn>
              <a:cxn ang="0">
                <a:pos x="4" y="134"/>
              </a:cxn>
              <a:cxn ang="0">
                <a:pos x="10" y="168"/>
              </a:cxn>
              <a:cxn ang="0">
                <a:pos x="0" y="195"/>
              </a:cxn>
              <a:cxn ang="0">
                <a:pos x="10" y="277"/>
              </a:cxn>
              <a:cxn ang="0">
                <a:pos x="31" y="288"/>
              </a:cxn>
              <a:cxn ang="0">
                <a:pos x="85" y="282"/>
              </a:cxn>
              <a:cxn ang="0">
                <a:pos x="109" y="282"/>
              </a:cxn>
              <a:cxn ang="0">
                <a:pos x="130" y="309"/>
              </a:cxn>
              <a:cxn ang="0">
                <a:pos x="140" y="315"/>
              </a:cxn>
            </a:cxnLst>
            <a:rect l="0" t="0" r="r" b="b"/>
            <a:pathLst>
              <a:path w="275" h="316">
                <a:moveTo>
                  <a:pt x="140" y="315"/>
                </a:moveTo>
                <a:lnTo>
                  <a:pt x="170" y="265"/>
                </a:lnTo>
                <a:lnTo>
                  <a:pt x="189" y="216"/>
                </a:lnTo>
                <a:lnTo>
                  <a:pt x="211" y="184"/>
                </a:lnTo>
                <a:lnTo>
                  <a:pt x="229" y="139"/>
                </a:lnTo>
                <a:lnTo>
                  <a:pt x="250" y="87"/>
                </a:lnTo>
                <a:lnTo>
                  <a:pt x="269" y="10"/>
                </a:lnTo>
                <a:lnTo>
                  <a:pt x="264" y="10"/>
                </a:lnTo>
                <a:lnTo>
                  <a:pt x="274" y="0"/>
                </a:lnTo>
                <a:lnTo>
                  <a:pt x="218" y="6"/>
                </a:lnTo>
                <a:lnTo>
                  <a:pt x="189" y="10"/>
                </a:lnTo>
                <a:lnTo>
                  <a:pt x="170" y="16"/>
                </a:lnTo>
                <a:lnTo>
                  <a:pt x="170" y="32"/>
                </a:lnTo>
                <a:lnTo>
                  <a:pt x="135" y="44"/>
                </a:lnTo>
                <a:lnTo>
                  <a:pt x="109" y="49"/>
                </a:lnTo>
                <a:lnTo>
                  <a:pt x="100" y="71"/>
                </a:lnTo>
                <a:lnTo>
                  <a:pt x="44" y="96"/>
                </a:lnTo>
                <a:lnTo>
                  <a:pt x="20" y="109"/>
                </a:lnTo>
                <a:lnTo>
                  <a:pt x="4" y="134"/>
                </a:lnTo>
                <a:lnTo>
                  <a:pt x="10" y="168"/>
                </a:lnTo>
                <a:lnTo>
                  <a:pt x="0" y="195"/>
                </a:lnTo>
                <a:lnTo>
                  <a:pt x="10" y="277"/>
                </a:lnTo>
                <a:lnTo>
                  <a:pt x="31" y="288"/>
                </a:lnTo>
                <a:lnTo>
                  <a:pt x="85" y="282"/>
                </a:lnTo>
                <a:lnTo>
                  <a:pt x="109" y="282"/>
                </a:lnTo>
                <a:lnTo>
                  <a:pt x="130" y="309"/>
                </a:lnTo>
                <a:lnTo>
                  <a:pt x="140" y="315"/>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86" name="Freeform 614"/>
          <p:cNvSpPr>
            <a:spLocks/>
          </p:cNvSpPr>
          <p:nvPr/>
        </p:nvSpPr>
        <p:spPr bwMode="auto">
          <a:xfrm>
            <a:off x="7575550" y="3311525"/>
            <a:ext cx="185738" cy="273050"/>
          </a:xfrm>
          <a:custGeom>
            <a:avLst/>
            <a:gdLst/>
            <a:ahLst/>
            <a:cxnLst>
              <a:cxn ang="0">
                <a:pos x="0" y="90"/>
              </a:cxn>
              <a:cxn ang="0">
                <a:pos x="9" y="128"/>
              </a:cxn>
              <a:cxn ang="0">
                <a:pos x="38" y="150"/>
              </a:cxn>
              <a:cxn ang="0">
                <a:pos x="52" y="165"/>
              </a:cxn>
              <a:cxn ang="0">
                <a:pos x="97" y="171"/>
              </a:cxn>
              <a:cxn ang="0">
                <a:pos x="97" y="128"/>
              </a:cxn>
              <a:cxn ang="0">
                <a:pos x="116" y="101"/>
              </a:cxn>
              <a:cxn ang="0">
                <a:pos x="112" y="32"/>
              </a:cxn>
              <a:cxn ang="0">
                <a:pos x="97" y="0"/>
              </a:cxn>
              <a:cxn ang="0">
                <a:pos x="58" y="38"/>
              </a:cxn>
              <a:cxn ang="0">
                <a:pos x="19" y="47"/>
              </a:cxn>
              <a:cxn ang="0">
                <a:pos x="0" y="70"/>
              </a:cxn>
              <a:cxn ang="0">
                <a:pos x="0" y="90"/>
              </a:cxn>
            </a:cxnLst>
            <a:rect l="0" t="0" r="r" b="b"/>
            <a:pathLst>
              <a:path w="117" h="172">
                <a:moveTo>
                  <a:pt x="0" y="90"/>
                </a:moveTo>
                <a:lnTo>
                  <a:pt x="9" y="128"/>
                </a:lnTo>
                <a:lnTo>
                  <a:pt x="38" y="150"/>
                </a:lnTo>
                <a:lnTo>
                  <a:pt x="52" y="165"/>
                </a:lnTo>
                <a:lnTo>
                  <a:pt x="97" y="171"/>
                </a:lnTo>
                <a:lnTo>
                  <a:pt x="97" y="128"/>
                </a:lnTo>
                <a:lnTo>
                  <a:pt x="116" y="101"/>
                </a:lnTo>
                <a:lnTo>
                  <a:pt x="112" y="32"/>
                </a:lnTo>
                <a:lnTo>
                  <a:pt x="97" y="0"/>
                </a:lnTo>
                <a:lnTo>
                  <a:pt x="58" y="38"/>
                </a:lnTo>
                <a:lnTo>
                  <a:pt x="19" y="47"/>
                </a:lnTo>
                <a:lnTo>
                  <a:pt x="0" y="70"/>
                </a:lnTo>
                <a:lnTo>
                  <a:pt x="0" y="90"/>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87" name="Freeform 615"/>
          <p:cNvSpPr>
            <a:spLocks/>
          </p:cNvSpPr>
          <p:nvPr/>
        </p:nvSpPr>
        <p:spPr bwMode="auto">
          <a:xfrm>
            <a:off x="7915275" y="3417888"/>
            <a:ext cx="90488" cy="246062"/>
          </a:xfrm>
          <a:custGeom>
            <a:avLst/>
            <a:gdLst/>
            <a:ahLst/>
            <a:cxnLst>
              <a:cxn ang="0">
                <a:pos x="41" y="148"/>
              </a:cxn>
              <a:cxn ang="0">
                <a:pos x="45" y="111"/>
              </a:cxn>
              <a:cxn ang="0">
                <a:pos x="56" y="60"/>
              </a:cxn>
              <a:cxn ang="0">
                <a:pos x="56" y="26"/>
              </a:cxn>
              <a:cxn ang="0">
                <a:pos x="51" y="0"/>
              </a:cxn>
              <a:cxn ang="0">
                <a:pos x="8" y="43"/>
              </a:cxn>
              <a:cxn ang="0">
                <a:pos x="0" y="60"/>
              </a:cxn>
              <a:cxn ang="0">
                <a:pos x="8" y="91"/>
              </a:cxn>
              <a:cxn ang="0">
                <a:pos x="28" y="106"/>
              </a:cxn>
              <a:cxn ang="0">
                <a:pos x="28" y="154"/>
              </a:cxn>
              <a:cxn ang="0">
                <a:pos x="41" y="154"/>
              </a:cxn>
              <a:cxn ang="0">
                <a:pos x="41" y="148"/>
              </a:cxn>
            </a:cxnLst>
            <a:rect l="0" t="0" r="r" b="b"/>
            <a:pathLst>
              <a:path w="57" h="155">
                <a:moveTo>
                  <a:pt x="41" y="148"/>
                </a:moveTo>
                <a:lnTo>
                  <a:pt x="45" y="111"/>
                </a:lnTo>
                <a:lnTo>
                  <a:pt x="56" y="60"/>
                </a:lnTo>
                <a:lnTo>
                  <a:pt x="56" y="26"/>
                </a:lnTo>
                <a:lnTo>
                  <a:pt x="51" y="0"/>
                </a:lnTo>
                <a:lnTo>
                  <a:pt x="8" y="43"/>
                </a:lnTo>
                <a:lnTo>
                  <a:pt x="0" y="60"/>
                </a:lnTo>
                <a:lnTo>
                  <a:pt x="8" y="91"/>
                </a:lnTo>
                <a:lnTo>
                  <a:pt x="28" y="106"/>
                </a:lnTo>
                <a:lnTo>
                  <a:pt x="28" y="154"/>
                </a:lnTo>
                <a:lnTo>
                  <a:pt x="41" y="154"/>
                </a:lnTo>
                <a:lnTo>
                  <a:pt x="41" y="148"/>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88" name="Freeform 616"/>
          <p:cNvSpPr>
            <a:spLocks/>
          </p:cNvSpPr>
          <p:nvPr/>
        </p:nvSpPr>
        <p:spPr bwMode="auto">
          <a:xfrm>
            <a:off x="7831138" y="3319463"/>
            <a:ext cx="90487" cy="71437"/>
          </a:xfrm>
          <a:custGeom>
            <a:avLst/>
            <a:gdLst/>
            <a:ahLst/>
            <a:cxnLst>
              <a:cxn ang="0">
                <a:pos x="18" y="44"/>
              </a:cxn>
              <a:cxn ang="0">
                <a:pos x="42" y="20"/>
              </a:cxn>
              <a:cxn ang="0">
                <a:pos x="56" y="0"/>
              </a:cxn>
              <a:cxn ang="0">
                <a:pos x="28" y="5"/>
              </a:cxn>
              <a:cxn ang="0">
                <a:pos x="0" y="26"/>
              </a:cxn>
              <a:cxn ang="0">
                <a:pos x="15" y="44"/>
              </a:cxn>
              <a:cxn ang="0">
                <a:pos x="18" y="44"/>
              </a:cxn>
            </a:cxnLst>
            <a:rect l="0" t="0" r="r" b="b"/>
            <a:pathLst>
              <a:path w="57" h="45">
                <a:moveTo>
                  <a:pt x="18" y="44"/>
                </a:moveTo>
                <a:lnTo>
                  <a:pt x="42" y="20"/>
                </a:lnTo>
                <a:lnTo>
                  <a:pt x="56" y="0"/>
                </a:lnTo>
                <a:lnTo>
                  <a:pt x="28" y="5"/>
                </a:lnTo>
                <a:lnTo>
                  <a:pt x="0" y="26"/>
                </a:lnTo>
                <a:lnTo>
                  <a:pt x="15" y="44"/>
                </a:lnTo>
                <a:lnTo>
                  <a:pt x="18" y="44"/>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89" name="Freeform 617"/>
          <p:cNvSpPr>
            <a:spLocks/>
          </p:cNvSpPr>
          <p:nvPr/>
        </p:nvSpPr>
        <p:spPr bwMode="auto">
          <a:xfrm>
            <a:off x="7788275" y="2882900"/>
            <a:ext cx="55563" cy="104775"/>
          </a:xfrm>
          <a:custGeom>
            <a:avLst/>
            <a:gdLst/>
            <a:ahLst/>
            <a:cxnLst>
              <a:cxn ang="0">
                <a:pos x="11" y="0"/>
              </a:cxn>
              <a:cxn ang="0">
                <a:pos x="8" y="20"/>
              </a:cxn>
              <a:cxn ang="0">
                <a:pos x="0" y="46"/>
              </a:cxn>
              <a:cxn ang="0">
                <a:pos x="0" y="65"/>
              </a:cxn>
              <a:cxn ang="0">
                <a:pos x="16" y="50"/>
              </a:cxn>
              <a:cxn ang="0">
                <a:pos x="34" y="20"/>
              </a:cxn>
              <a:cxn ang="0">
                <a:pos x="26" y="0"/>
              </a:cxn>
              <a:cxn ang="0">
                <a:pos x="11" y="0"/>
              </a:cxn>
            </a:cxnLst>
            <a:rect l="0" t="0" r="r" b="b"/>
            <a:pathLst>
              <a:path w="35" h="66">
                <a:moveTo>
                  <a:pt x="11" y="0"/>
                </a:moveTo>
                <a:lnTo>
                  <a:pt x="8" y="20"/>
                </a:lnTo>
                <a:lnTo>
                  <a:pt x="0" y="46"/>
                </a:lnTo>
                <a:lnTo>
                  <a:pt x="0" y="65"/>
                </a:lnTo>
                <a:lnTo>
                  <a:pt x="16" y="50"/>
                </a:lnTo>
                <a:lnTo>
                  <a:pt x="34" y="20"/>
                </a:lnTo>
                <a:lnTo>
                  <a:pt x="26" y="0"/>
                </a:lnTo>
                <a:lnTo>
                  <a:pt x="11" y="0"/>
                </a:lnTo>
              </a:path>
            </a:pathLst>
          </a:custGeom>
          <a:solidFill>
            <a:srgbClr val="000099"/>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90" name="Freeform 618"/>
          <p:cNvSpPr>
            <a:spLocks/>
          </p:cNvSpPr>
          <p:nvPr/>
        </p:nvSpPr>
        <p:spPr bwMode="auto">
          <a:xfrm>
            <a:off x="7350125" y="3295650"/>
            <a:ext cx="207963" cy="307975"/>
          </a:xfrm>
          <a:custGeom>
            <a:avLst/>
            <a:gdLst/>
            <a:ahLst/>
            <a:cxnLst>
              <a:cxn ang="0">
                <a:pos x="9" y="0"/>
              </a:cxn>
              <a:cxn ang="0">
                <a:pos x="0" y="32"/>
              </a:cxn>
              <a:cxn ang="0">
                <a:pos x="9" y="54"/>
              </a:cxn>
              <a:cxn ang="0">
                <a:pos x="49" y="135"/>
              </a:cxn>
              <a:cxn ang="0">
                <a:pos x="62" y="182"/>
              </a:cxn>
              <a:cxn ang="0">
                <a:pos x="110" y="193"/>
              </a:cxn>
              <a:cxn ang="0">
                <a:pos x="130" y="177"/>
              </a:cxn>
              <a:cxn ang="0">
                <a:pos x="97" y="135"/>
              </a:cxn>
              <a:cxn ang="0">
                <a:pos x="62" y="48"/>
              </a:cxn>
              <a:cxn ang="0">
                <a:pos x="33" y="11"/>
              </a:cxn>
              <a:cxn ang="0">
                <a:pos x="9" y="6"/>
              </a:cxn>
              <a:cxn ang="0">
                <a:pos x="9" y="0"/>
              </a:cxn>
            </a:cxnLst>
            <a:rect l="0" t="0" r="r" b="b"/>
            <a:pathLst>
              <a:path w="131" h="194">
                <a:moveTo>
                  <a:pt x="9" y="0"/>
                </a:moveTo>
                <a:lnTo>
                  <a:pt x="0" y="32"/>
                </a:lnTo>
                <a:lnTo>
                  <a:pt x="9" y="54"/>
                </a:lnTo>
                <a:lnTo>
                  <a:pt x="49" y="135"/>
                </a:lnTo>
                <a:lnTo>
                  <a:pt x="62" y="182"/>
                </a:lnTo>
                <a:lnTo>
                  <a:pt x="110" y="193"/>
                </a:lnTo>
                <a:lnTo>
                  <a:pt x="130" y="177"/>
                </a:lnTo>
                <a:lnTo>
                  <a:pt x="97" y="135"/>
                </a:lnTo>
                <a:lnTo>
                  <a:pt x="62" y="48"/>
                </a:lnTo>
                <a:lnTo>
                  <a:pt x="33" y="11"/>
                </a:lnTo>
                <a:lnTo>
                  <a:pt x="9" y="6"/>
                </a:lnTo>
                <a:lnTo>
                  <a:pt x="9" y="0"/>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91" name="Freeform 619"/>
          <p:cNvSpPr>
            <a:spLocks/>
          </p:cNvSpPr>
          <p:nvPr/>
        </p:nvSpPr>
        <p:spPr bwMode="auto">
          <a:xfrm>
            <a:off x="7793038" y="3086100"/>
            <a:ext cx="73025" cy="111125"/>
          </a:xfrm>
          <a:custGeom>
            <a:avLst/>
            <a:gdLst/>
            <a:ahLst/>
            <a:cxnLst>
              <a:cxn ang="0">
                <a:pos x="4" y="0"/>
              </a:cxn>
              <a:cxn ang="0">
                <a:pos x="0" y="29"/>
              </a:cxn>
              <a:cxn ang="0">
                <a:pos x="23" y="69"/>
              </a:cxn>
              <a:cxn ang="0">
                <a:pos x="45" y="51"/>
              </a:cxn>
              <a:cxn ang="0">
                <a:pos x="33" y="6"/>
              </a:cxn>
              <a:cxn ang="0">
                <a:pos x="4" y="0"/>
              </a:cxn>
            </a:cxnLst>
            <a:rect l="0" t="0" r="r" b="b"/>
            <a:pathLst>
              <a:path w="46" h="70">
                <a:moveTo>
                  <a:pt x="4" y="0"/>
                </a:moveTo>
                <a:lnTo>
                  <a:pt x="0" y="29"/>
                </a:lnTo>
                <a:lnTo>
                  <a:pt x="23" y="69"/>
                </a:lnTo>
                <a:lnTo>
                  <a:pt x="45" y="51"/>
                </a:lnTo>
                <a:lnTo>
                  <a:pt x="33" y="6"/>
                </a:lnTo>
                <a:lnTo>
                  <a:pt x="4" y="0"/>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92" name="Line 620"/>
          <p:cNvSpPr>
            <a:spLocks noChangeShapeType="1"/>
          </p:cNvSpPr>
          <p:nvPr/>
        </p:nvSpPr>
        <p:spPr bwMode="auto">
          <a:xfrm flipH="1">
            <a:off x="1117600" y="3409950"/>
            <a:ext cx="6908800" cy="0"/>
          </a:xfrm>
          <a:prstGeom prst="line">
            <a:avLst/>
          </a:prstGeom>
          <a:noFill/>
          <a:ln w="12700">
            <a:solidFill>
              <a:schemeClr val="bg2"/>
            </a:solidFill>
            <a:round/>
            <a:headEnd type="none" w="sm" len="sm"/>
            <a:tailEnd type="none" w="sm" len="sm"/>
          </a:ln>
          <a:effectLst/>
        </p:spPr>
        <p:txBody>
          <a:bodyPr wrap="none" anchor="ctr"/>
          <a:lstStyle/>
          <a:p>
            <a:pPr fontAlgn="base">
              <a:spcBef>
                <a:spcPct val="0"/>
              </a:spcBef>
              <a:spcAft>
                <a:spcPct val="0"/>
              </a:spcAft>
              <a:defRPr/>
            </a:pPr>
            <a:endParaRPr lang="fr-FR">
              <a:solidFill>
                <a:srgbClr val="FFFFFF"/>
              </a:solidFill>
            </a:endParaRPr>
          </a:p>
        </p:txBody>
      </p:sp>
      <p:sp>
        <p:nvSpPr>
          <p:cNvPr id="3693" name="Freeform 621"/>
          <p:cNvSpPr>
            <a:spLocks/>
          </p:cNvSpPr>
          <p:nvPr/>
        </p:nvSpPr>
        <p:spPr bwMode="auto">
          <a:xfrm>
            <a:off x="5307013" y="1679575"/>
            <a:ext cx="2414587" cy="1687513"/>
          </a:xfrm>
          <a:custGeom>
            <a:avLst/>
            <a:gdLst/>
            <a:ahLst/>
            <a:cxnLst>
              <a:cxn ang="0">
                <a:pos x="1478" y="386"/>
              </a:cxn>
              <a:cxn ang="0">
                <a:pos x="1417" y="306"/>
              </a:cxn>
              <a:cxn ang="0">
                <a:pos x="1340" y="229"/>
              </a:cxn>
              <a:cxn ang="0">
                <a:pos x="1283" y="174"/>
              </a:cxn>
              <a:cxn ang="0">
                <a:pos x="1192" y="108"/>
              </a:cxn>
              <a:cxn ang="0">
                <a:pos x="1119" y="59"/>
              </a:cxn>
              <a:cxn ang="0">
                <a:pos x="1042" y="21"/>
              </a:cxn>
              <a:cxn ang="0">
                <a:pos x="994" y="5"/>
              </a:cxn>
              <a:cxn ang="0">
                <a:pos x="918" y="82"/>
              </a:cxn>
              <a:cxn ang="0">
                <a:pos x="867" y="0"/>
              </a:cxn>
              <a:cxn ang="0">
                <a:pos x="709" y="76"/>
              </a:cxn>
              <a:cxn ang="0">
                <a:pos x="618" y="91"/>
              </a:cxn>
              <a:cxn ang="0">
                <a:pos x="527" y="44"/>
              </a:cxn>
              <a:cxn ang="0">
                <a:pos x="461" y="15"/>
              </a:cxn>
              <a:cxn ang="0">
                <a:pos x="375" y="50"/>
              </a:cxn>
              <a:cxn ang="0">
                <a:pos x="364" y="97"/>
              </a:cxn>
              <a:cxn ang="0">
                <a:pos x="405" y="114"/>
              </a:cxn>
              <a:cxn ang="0">
                <a:pos x="440" y="76"/>
              </a:cxn>
              <a:cxn ang="0">
                <a:pos x="446" y="108"/>
              </a:cxn>
              <a:cxn ang="0">
                <a:pos x="420" y="125"/>
              </a:cxn>
              <a:cxn ang="0">
                <a:pos x="380" y="163"/>
              </a:cxn>
              <a:cxn ang="0">
                <a:pos x="238" y="203"/>
              </a:cxn>
              <a:cxn ang="0">
                <a:pos x="193" y="223"/>
              </a:cxn>
              <a:cxn ang="0">
                <a:pos x="157" y="209"/>
              </a:cxn>
              <a:cxn ang="0">
                <a:pos x="57" y="267"/>
              </a:cxn>
              <a:cxn ang="0">
                <a:pos x="25" y="290"/>
              </a:cxn>
              <a:cxn ang="0">
                <a:pos x="0" y="348"/>
              </a:cxn>
              <a:cxn ang="0">
                <a:pos x="5" y="386"/>
              </a:cxn>
              <a:cxn ang="0">
                <a:pos x="25" y="415"/>
              </a:cxn>
              <a:cxn ang="0">
                <a:pos x="105" y="404"/>
              </a:cxn>
              <a:cxn ang="0">
                <a:pos x="217" y="373"/>
              </a:cxn>
              <a:cxn ang="0">
                <a:pos x="259" y="443"/>
              </a:cxn>
              <a:cxn ang="0">
                <a:pos x="288" y="373"/>
              </a:cxn>
              <a:cxn ang="0">
                <a:pos x="323" y="464"/>
              </a:cxn>
              <a:cxn ang="0">
                <a:pos x="380" y="493"/>
              </a:cxn>
              <a:cxn ang="0">
                <a:pos x="415" y="540"/>
              </a:cxn>
              <a:cxn ang="0">
                <a:pos x="461" y="578"/>
              </a:cxn>
              <a:cxn ang="0">
                <a:pos x="472" y="754"/>
              </a:cxn>
              <a:cxn ang="0">
                <a:pos x="502" y="836"/>
              </a:cxn>
              <a:cxn ang="0">
                <a:pos x="584" y="913"/>
              </a:cxn>
              <a:cxn ang="0">
                <a:pos x="663" y="772"/>
              </a:cxn>
              <a:cxn ang="0">
                <a:pos x="771" y="804"/>
              </a:cxn>
              <a:cxn ang="0">
                <a:pos x="888" y="841"/>
              </a:cxn>
              <a:cxn ang="0">
                <a:pos x="937" y="925"/>
              </a:cxn>
              <a:cxn ang="0">
                <a:pos x="999" y="1023"/>
              </a:cxn>
              <a:cxn ang="0">
                <a:pos x="1059" y="919"/>
              </a:cxn>
              <a:cxn ang="0">
                <a:pos x="1181" y="903"/>
              </a:cxn>
              <a:cxn ang="0">
                <a:pos x="1236" y="930"/>
              </a:cxn>
              <a:cxn ang="0">
                <a:pos x="1306" y="942"/>
              </a:cxn>
              <a:cxn ang="0">
                <a:pos x="1353" y="989"/>
              </a:cxn>
              <a:cxn ang="0">
                <a:pos x="1373" y="1062"/>
              </a:cxn>
              <a:cxn ang="0">
                <a:pos x="1393" y="1018"/>
              </a:cxn>
              <a:cxn ang="0">
                <a:pos x="1393" y="968"/>
              </a:cxn>
              <a:cxn ang="0">
                <a:pos x="1439" y="989"/>
              </a:cxn>
              <a:cxn ang="0">
                <a:pos x="1433" y="869"/>
              </a:cxn>
              <a:cxn ang="0">
                <a:pos x="1454" y="836"/>
              </a:cxn>
              <a:cxn ang="0">
                <a:pos x="1520" y="761"/>
              </a:cxn>
              <a:cxn ang="0">
                <a:pos x="1520" y="607"/>
              </a:cxn>
              <a:cxn ang="0">
                <a:pos x="1493" y="590"/>
              </a:cxn>
              <a:cxn ang="0">
                <a:pos x="1504" y="540"/>
              </a:cxn>
              <a:cxn ang="0">
                <a:pos x="1460" y="524"/>
              </a:cxn>
              <a:cxn ang="0">
                <a:pos x="1504" y="431"/>
              </a:cxn>
            </a:cxnLst>
            <a:rect l="0" t="0" r="r" b="b"/>
            <a:pathLst>
              <a:path w="1521" h="1063">
                <a:moveTo>
                  <a:pt x="1504" y="431"/>
                </a:moveTo>
                <a:lnTo>
                  <a:pt x="1478" y="386"/>
                </a:lnTo>
                <a:lnTo>
                  <a:pt x="1444" y="343"/>
                </a:lnTo>
                <a:lnTo>
                  <a:pt x="1417" y="306"/>
                </a:lnTo>
                <a:lnTo>
                  <a:pt x="1379" y="267"/>
                </a:lnTo>
                <a:lnTo>
                  <a:pt x="1340" y="229"/>
                </a:lnTo>
                <a:lnTo>
                  <a:pt x="1303" y="197"/>
                </a:lnTo>
                <a:lnTo>
                  <a:pt x="1283" y="174"/>
                </a:lnTo>
                <a:lnTo>
                  <a:pt x="1241" y="141"/>
                </a:lnTo>
                <a:lnTo>
                  <a:pt x="1192" y="108"/>
                </a:lnTo>
                <a:lnTo>
                  <a:pt x="1154" y="82"/>
                </a:lnTo>
                <a:lnTo>
                  <a:pt x="1119" y="59"/>
                </a:lnTo>
                <a:lnTo>
                  <a:pt x="1084" y="44"/>
                </a:lnTo>
                <a:lnTo>
                  <a:pt x="1042" y="21"/>
                </a:lnTo>
                <a:lnTo>
                  <a:pt x="999" y="5"/>
                </a:lnTo>
                <a:lnTo>
                  <a:pt x="994" y="5"/>
                </a:lnTo>
                <a:lnTo>
                  <a:pt x="952" y="50"/>
                </a:lnTo>
                <a:lnTo>
                  <a:pt x="918" y="82"/>
                </a:lnTo>
                <a:lnTo>
                  <a:pt x="877" y="59"/>
                </a:lnTo>
                <a:lnTo>
                  <a:pt x="867" y="0"/>
                </a:lnTo>
                <a:lnTo>
                  <a:pt x="755" y="50"/>
                </a:lnTo>
                <a:lnTo>
                  <a:pt x="709" y="76"/>
                </a:lnTo>
                <a:lnTo>
                  <a:pt x="700" y="91"/>
                </a:lnTo>
                <a:lnTo>
                  <a:pt x="618" y="91"/>
                </a:lnTo>
                <a:lnTo>
                  <a:pt x="573" y="82"/>
                </a:lnTo>
                <a:lnTo>
                  <a:pt x="527" y="44"/>
                </a:lnTo>
                <a:lnTo>
                  <a:pt x="507" y="5"/>
                </a:lnTo>
                <a:lnTo>
                  <a:pt x="461" y="15"/>
                </a:lnTo>
                <a:lnTo>
                  <a:pt x="410" y="32"/>
                </a:lnTo>
                <a:lnTo>
                  <a:pt x="375" y="50"/>
                </a:lnTo>
                <a:lnTo>
                  <a:pt x="355" y="70"/>
                </a:lnTo>
                <a:lnTo>
                  <a:pt x="364" y="97"/>
                </a:lnTo>
                <a:lnTo>
                  <a:pt x="396" y="97"/>
                </a:lnTo>
                <a:lnTo>
                  <a:pt x="405" y="114"/>
                </a:lnTo>
                <a:lnTo>
                  <a:pt x="437" y="91"/>
                </a:lnTo>
                <a:lnTo>
                  <a:pt x="440" y="76"/>
                </a:lnTo>
                <a:lnTo>
                  <a:pt x="461" y="70"/>
                </a:lnTo>
                <a:lnTo>
                  <a:pt x="446" y="108"/>
                </a:lnTo>
                <a:lnTo>
                  <a:pt x="431" y="135"/>
                </a:lnTo>
                <a:lnTo>
                  <a:pt x="420" y="125"/>
                </a:lnTo>
                <a:lnTo>
                  <a:pt x="396" y="125"/>
                </a:lnTo>
                <a:lnTo>
                  <a:pt x="380" y="163"/>
                </a:lnTo>
                <a:lnTo>
                  <a:pt x="310" y="190"/>
                </a:lnTo>
                <a:lnTo>
                  <a:pt x="238" y="203"/>
                </a:lnTo>
                <a:lnTo>
                  <a:pt x="223" y="223"/>
                </a:lnTo>
                <a:lnTo>
                  <a:pt x="193" y="223"/>
                </a:lnTo>
                <a:lnTo>
                  <a:pt x="187" y="209"/>
                </a:lnTo>
                <a:lnTo>
                  <a:pt x="157" y="209"/>
                </a:lnTo>
                <a:lnTo>
                  <a:pt x="157" y="267"/>
                </a:lnTo>
                <a:lnTo>
                  <a:pt x="57" y="267"/>
                </a:lnTo>
                <a:lnTo>
                  <a:pt x="25" y="267"/>
                </a:lnTo>
                <a:lnTo>
                  <a:pt x="25" y="290"/>
                </a:lnTo>
                <a:lnTo>
                  <a:pt x="21" y="317"/>
                </a:lnTo>
                <a:lnTo>
                  <a:pt x="0" y="348"/>
                </a:lnTo>
                <a:lnTo>
                  <a:pt x="16" y="366"/>
                </a:lnTo>
                <a:lnTo>
                  <a:pt x="5" y="386"/>
                </a:lnTo>
                <a:lnTo>
                  <a:pt x="30" y="399"/>
                </a:lnTo>
                <a:lnTo>
                  <a:pt x="25" y="415"/>
                </a:lnTo>
                <a:lnTo>
                  <a:pt x="60" y="399"/>
                </a:lnTo>
                <a:lnTo>
                  <a:pt x="105" y="404"/>
                </a:lnTo>
                <a:lnTo>
                  <a:pt x="172" y="376"/>
                </a:lnTo>
                <a:lnTo>
                  <a:pt x="217" y="373"/>
                </a:lnTo>
                <a:lnTo>
                  <a:pt x="253" y="404"/>
                </a:lnTo>
                <a:lnTo>
                  <a:pt x="259" y="443"/>
                </a:lnTo>
                <a:lnTo>
                  <a:pt x="299" y="453"/>
                </a:lnTo>
                <a:lnTo>
                  <a:pt x="288" y="373"/>
                </a:lnTo>
                <a:lnTo>
                  <a:pt x="329" y="411"/>
                </a:lnTo>
                <a:lnTo>
                  <a:pt x="323" y="464"/>
                </a:lnTo>
                <a:lnTo>
                  <a:pt x="340" y="519"/>
                </a:lnTo>
                <a:lnTo>
                  <a:pt x="380" y="493"/>
                </a:lnTo>
                <a:lnTo>
                  <a:pt x="410" y="501"/>
                </a:lnTo>
                <a:lnTo>
                  <a:pt x="415" y="540"/>
                </a:lnTo>
                <a:lnTo>
                  <a:pt x="446" y="546"/>
                </a:lnTo>
                <a:lnTo>
                  <a:pt x="461" y="578"/>
                </a:lnTo>
                <a:lnTo>
                  <a:pt x="440" y="596"/>
                </a:lnTo>
                <a:lnTo>
                  <a:pt x="472" y="754"/>
                </a:lnTo>
                <a:lnTo>
                  <a:pt x="502" y="821"/>
                </a:lnTo>
                <a:lnTo>
                  <a:pt x="502" y="836"/>
                </a:lnTo>
                <a:lnTo>
                  <a:pt x="548" y="903"/>
                </a:lnTo>
                <a:lnTo>
                  <a:pt x="584" y="913"/>
                </a:lnTo>
                <a:lnTo>
                  <a:pt x="704" y="841"/>
                </a:lnTo>
                <a:lnTo>
                  <a:pt x="663" y="772"/>
                </a:lnTo>
                <a:lnTo>
                  <a:pt x="744" y="777"/>
                </a:lnTo>
                <a:lnTo>
                  <a:pt x="771" y="804"/>
                </a:lnTo>
                <a:lnTo>
                  <a:pt x="837" y="804"/>
                </a:lnTo>
                <a:lnTo>
                  <a:pt x="888" y="841"/>
                </a:lnTo>
                <a:lnTo>
                  <a:pt x="918" y="853"/>
                </a:lnTo>
                <a:lnTo>
                  <a:pt x="937" y="925"/>
                </a:lnTo>
                <a:lnTo>
                  <a:pt x="958" y="945"/>
                </a:lnTo>
                <a:lnTo>
                  <a:pt x="999" y="1023"/>
                </a:lnTo>
                <a:lnTo>
                  <a:pt x="1042" y="984"/>
                </a:lnTo>
                <a:lnTo>
                  <a:pt x="1059" y="919"/>
                </a:lnTo>
                <a:lnTo>
                  <a:pt x="1159" y="841"/>
                </a:lnTo>
                <a:lnTo>
                  <a:pt x="1181" y="903"/>
                </a:lnTo>
                <a:lnTo>
                  <a:pt x="1222" y="903"/>
                </a:lnTo>
                <a:lnTo>
                  <a:pt x="1236" y="930"/>
                </a:lnTo>
                <a:lnTo>
                  <a:pt x="1297" y="925"/>
                </a:lnTo>
                <a:lnTo>
                  <a:pt x="1306" y="942"/>
                </a:lnTo>
                <a:lnTo>
                  <a:pt x="1333" y="945"/>
                </a:lnTo>
                <a:lnTo>
                  <a:pt x="1353" y="989"/>
                </a:lnTo>
                <a:lnTo>
                  <a:pt x="1346" y="1018"/>
                </a:lnTo>
                <a:lnTo>
                  <a:pt x="1373" y="1062"/>
                </a:lnTo>
                <a:lnTo>
                  <a:pt x="1387" y="1062"/>
                </a:lnTo>
                <a:lnTo>
                  <a:pt x="1393" y="1018"/>
                </a:lnTo>
                <a:lnTo>
                  <a:pt x="1403" y="1012"/>
                </a:lnTo>
                <a:lnTo>
                  <a:pt x="1393" y="968"/>
                </a:lnTo>
                <a:lnTo>
                  <a:pt x="1417" y="984"/>
                </a:lnTo>
                <a:lnTo>
                  <a:pt x="1439" y="989"/>
                </a:lnTo>
                <a:lnTo>
                  <a:pt x="1454" y="886"/>
                </a:lnTo>
                <a:lnTo>
                  <a:pt x="1433" y="869"/>
                </a:lnTo>
                <a:lnTo>
                  <a:pt x="1428" y="859"/>
                </a:lnTo>
                <a:lnTo>
                  <a:pt x="1454" y="836"/>
                </a:lnTo>
                <a:lnTo>
                  <a:pt x="1444" y="808"/>
                </a:lnTo>
                <a:lnTo>
                  <a:pt x="1520" y="761"/>
                </a:lnTo>
                <a:lnTo>
                  <a:pt x="1515" y="704"/>
                </a:lnTo>
                <a:lnTo>
                  <a:pt x="1520" y="607"/>
                </a:lnTo>
                <a:lnTo>
                  <a:pt x="1493" y="596"/>
                </a:lnTo>
                <a:lnTo>
                  <a:pt x="1493" y="590"/>
                </a:lnTo>
                <a:lnTo>
                  <a:pt x="1510" y="569"/>
                </a:lnTo>
                <a:lnTo>
                  <a:pt x="1504" y="540"/>
                </a:lnTo>
                <a:lnTo>
                  <a:pt x="1470" y="532"/>
                </a:lnTo>
                <a:lnTo>
                  <a:pt x="1460" y="524"/>
                </a:lnTo>
                <a:lnTo>
                  <a:pt x="1504" y="443"/>
                </a:lnTo>
                <a:lnTo>
                  <a:pt x="1504" y="431"/>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94" name="Freeform 622"/>
          <p:cNvSpPr>
            <a:spLocks/>
          </p:cNvSpPr>
          <p:nvPr/>
        </p:nvSpPr>
        <p:spPr bwMode="auto">
          <a:xfrm>
            <a:off x="5862638" y="4814888"/>
            <a:ext cx="1106487" cy="447675"/>
          </a:xfrm>
          <a:custGeom>
            <a:avLst/>
            <a:gdLst/>
            <a:ahLst/>
            <a:cxnLst>
              <a:cxn ang="0">
                <a:pos x="0" y="243"/>
              </a:cxn>
              <a:cxn ang="0">
                <a:pos x="60" y="258"/>
              </a:cxn>
              <a:cxn ang="0">
                <a:pos x="116" y="269"/>
              </a:cxn>
              <a:cxn ang="0">
                <a:pos x="166" y="275"/>
              </a:cxn>
              <a:cxn ang="0">
                <a:pos x="268" y="281"/>
              </a:cxn>
              <a:cxn ang="0">
                <a:pos x="354" y="275"/>
              </a:cxn>
              <a:cxn ang="0">
                <a:pos x="403" y="275"/>
              </a:cxn>
              <a:cxn ang="0">
                <a:pos x="439" y="264"/>
              </a:cxn>
              <a:cxn ang="0">
                <a:pos x="450" y="264"/>
              </a:cxn>
              <a:cxn ang="0">
                <a:pos x="460" y="258"/>
              </a:cxn>
              <a:cxn ang="0">
                <a:pos x="499" y="253"/>
              </a:cxn>
              <a:cxn ang="0">
                <a:pos x="537" y="243"/>
              </a:cxn>
              <a:cxn ang="0">
                <a:pos x="581" y="232"/>
              </a:cxn>
              <a:cxn ang="0">
                <a:pos x="642" y="210"/>
              </a:cxn>
              <a:cxn ang="0">
                <a:pos x="696" y="184"/>
              </a:cxn>
              <a:cxn ang="0">
                <a:pos x="666" y="108"/>
              </a:cxn>
              <a:cxn ang="0">
                <a:pos x="636" y="85"/>
              </a:cxn>
              <a:cxn ang="0">
                <a:pos x="602" y="61"/>
              </a:cxn>
              <a:cxn ang="0">
                <a:pos x="550" y="61"/>
              </a:cxn>
              <a:cxn ang="0">
                <a:pos x="490" y="33"/>
              </a:cxn>
              <a:cxn ang="0">
                <a:pos x="429" y="6"/>
              </a:cxn>
              <a:cxn ang="0">
                <a:pos x="385" y="6"/>
              </a:cxn>
              <a:cxn ang="0">
                <a:pos x="328" y="0"/>
              </a:cxn>
              <a:cxn ang="0">
                <a:pos x="288" y="0"/>
              </a:cxn>
              <a:cxn ang="0">
                <a:pos x="252" y="17"/>
              </a:cxn>
              <a:cxn ang="0">
                <a:pos x="206" y="39"/>
              </a:cxn>
              <a:cxn ang="0">
                <a:pos x="192" y="83"/>
              </a:cxn>
              <a:cxn ang="0">
                <a:pos x="153" y="98"/>
              </a:cxn>
              <a:cxn ang="0">
                <a:pos x="146" y="122"/>
              </a:cxn>
              <a:cxn ang="0">
                <a:pos x="146" y="146"/>
              </a:cxn>
              <a:cxn ang="0">
                <a:pos x="123" y="151"/>
              </a:cxn>
              <a:cxn ang="0">
                <a:pos x="106" y="128"/>
              </a:cxn>
              <a:cxn ang="0">
                <a:pos x="81" y="122"/>
              </a:cxn>
              <a:cxn ang="0">
                <a:pos x="49" y="160"/>
              </a:cxn>
              <a:cxn ang="0">
                <a:pos x="0" y="232"/>
              </a:cxn>
              <a:cxn ang="0">
                <a:pos x="0" y="243"/>
              </a:cxn>
            </a:cxnLst>
            <a:rect l="0" t="0" r="r" b="b"/>
            <a:pathLst>
              <a:path w="697" h="282">
                <a:moveTo>
                  <a:pt x="0" y="243"/>
                </a:moveTo>
                <a:lnTo>
                  <a:pt x="60" y="258"/>
                </a:lnTo>
                <a:lnTo>
                  <a:pt x="116" y="269"/>
                </a:lnTo>
                <a:lnTo>
                  <a:pt x="166" y="275"/>
                </a:lnTo>
                <a:lnTo>
                  <a:pt x="268" y="281"/>
                </a:lnTo>
                <a:lnTo>
                  <a:pt x="354" y="275"/>
                </a:lnTo>
                <a:lnTo>
                  <a:pt x="403" y="275"/>
                </a:lnTo>
                <a:lnTo>
                  <a:pt x="439" y="264"/>
                </a:lnTo>
                <a:lnTo>
                  <a:pt x="450" y="264"/>
                </a:lnTo>
                <a:lnTo>
                  <a:pt x="460" y="258"/>
                </a:lnTo>
                <a:lnTo>
                  <a:pt x="499" y="253"/>
                </a:lnTo>
                <a:lnTo>
                  <a:pt x="537" y="243"/>
                </a:lnTo>
                <a:lnTo>
                  <a:pt x="581" y="232"/>
                </a:lnTo>
                <a:lnTo>
                  <a:pt x="642" y="210"/>
                </a:lnTo>
                <a:lnTo>
                  <a:pt x="696" y="184"/>
                </a:lnTo>
                <a:lnTo>
                  <a:pt x="666" y="108"/>
                </a:lnTo>
                <a:lnTo>
                  <a:pt x="636" y="85"/>
                </a:lnTo>
                <a:lnTo>
                  <a:pt x="602" y="61"/>
                </a:lnTo>
                <a:lnTo>
                  <a:pt x="550" y="61"/>
                </a:lnTo>
                <a:lnTo>
                  <a:pt x="490" y="33"/>
                </a:lnTo>
                <a:lnTo>
                  <a:pt x="429" y="6"/>
                </a:lnTo>
                <a:lnTo>
                  <a:pt x="385" y="6"/>
                </a:lnTo>
                <a:lnTo>
                  <a:pt x="328" y="0"/>
                </a:lnTo>
                <a:lnTo>
                  <a:pt x="288" y="0"/>
                </a:lnTo>
                <a:lnTo>
                  <a:pt x="252" y="17"/>
                </a:lnTo>
                <a:lnTo>
                  <a:pt x="206" y="39"/>
                </a:lnTo>
                <a:lnTo>
                  <a:pt x="192" y="83"/>
                </a:lnTo>
                <a:lnTo>
                  <a:pt x="153" y="98"/>
                </a:lnTo>
                <a:lnTo>
                  <a:pt x="146" y="122"/>
                </a:lnTo>
                <a:lnTo>
                  <a:pt x="146" y="146"/>
                </a:lnTo>
                <a:lnTo>
                  <a:pt x="123" y="151"/>
                </a:lnTo>
                <a:lnTo>
                  <a:pt x="106" y="128"/>
                </a:lnTo>
                <a:lnTo>
                  <a:pt x="81" y="122"/>
                </a:lnTo>
                <a:lnTo>
                  <a:pt x="49" y="160"/>
                </a:lnTo>
                <a:lnTo>
                  <a:pt x="0" y="232"/>
                </a:lnTo>
                <a:lnTo>
                  <a:pt x="0" y="243"/>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95" name="Freeform 623"/>
          <p:cNvSpPr>
            <a:spLocks/>
          </p:cNvSpPr>
          <p:nvPr/>
        </p:nvSpPr>
        <p:spPr bwMode="auto">
          <a:xfrm>
            <a:off x="3162300" y="3387725"/>
            <a:ext cx="1065213" cy="1604963"/>
          </a:xfrm>
          <a:custGeom>
            <a:avLst/>
            <a:gdLst/>
            <a:ahLst/>
            <a:cxnLst>
              <a:cxn ang="0">
                <a:pos x="101" y="137"/>
              </a:cxn>
              <a:cxn ang="0">
                <a:pos x="71" y="193"/>
              </a:cxn>
              <a:cxn ang="0">
                <a:pos x="60" y="253"/>
              </a:cxn>
              <a:cxn ang="0">
                <a:pos x="105" y="314"/>
              </a:cxn>
              <a:cxn ang="0">
                <a:pos x="130" y="385"/>
              </a:cxn>
              <a:cxn ang="0">
                <a:pos x="165" y="484"/>
              </a:cxn>
              <a:cxn ang="0">
                <a:pos x="156" y="567"/>
              </a:cxn>
              <a:cxn ang="0">
                <a:pos x="95" y="670"/>
              </a:cxn>
              <a:cxn ang="0">
                <a:pos x="65" y="757"/>
              </a:cxn>
              <a:cxn ang="0">
                <a:pos x="25" y="851"/>
              </a:cxn>
              <a:cxn ang="0">
                <a:pos x="9" y="890"/>
              </a:cxn>
              <a:cxn ang="0">
                <a:pos x="9" y="965"/>
              </a:cxn>
              <a:cxn ang="0">
                <a:pos x="35" y="1010"/>
              </a:cxn>
              <a:cxn ang="0">
                <a:pos x="60" y="971"/>
              </a:cxn>
              <a:cxn ang="0">
                <a:pos x="125" y="894"/>
              </a:cxn>
              <a:cxn ang="0">
                <a:pos x="176" y="851"/>
              </a:cxn>
              <a:cxn ang="0">
                <a:pos x="281" y="768"/>
              </a:cxn>
              <a:cxn ang="0">
                <a:pos x="368" y="682"/>
              </a:cxn>
              <a:cxn ang="0">
                <a:pos x="443" y="620"/>
              </a:cxn>
              <a:cxn ang="0">
                <a:pos x="518" y="577"/>
              </a:cxn>
              <a:cxn ang="0">
                <a:pos x="605" y="499"/>
              </a:cxn>
              <a:cxn ang="0">
                <a:pos x="670" y="334"/>
              </a:cxn>
              <a:cxn ang="0">
                <a:pos x="619" y="281"/>
              </a:cxn>
              <a:cxn ang="0">
                <a:pos x="559" y="232"/>
              </a:cxn>
              <a:cxn ang="0">
                <a:pos x="497" y="181"/>
              </a:cxn>
              <a:cxn ang="0">
                <a:pos x="458" y="117"/>
              </a:cxn>
              <a:cxn ang="0">
                <a:pos x="379" y="79"/>
              </a:cxn>
              <a:cxn ang="0">
                <a:pos x="321" y="38"/>
              </a:cxn>
              <a:cxn ang="0">
                <a:pos x="257" y="17"/>
              </a:cxn>
              <a:cxn ang="0">
                <a:pos x="197" y="34"/>
              </a:cxn>
              <a:cxn ang="0">
                <a:pos x="125" y="23"/>
              </a:cxn>
              <a:cxn ang="0">
                <a:pos x="101" y="83"/>
              </a:cxn>
            </a:cxnLst>
            <a:rect l="0" t="0" r="r" b="b"/>
            <a:pathLst>
              <a:path w="671" h="1011">
                <a:moveTo>
                  <a:pt x="95" y="79"/>
                </a:moveTo>
                <a:lnTo>
                  <a:pt x="101" y="137"/>
                </a:lnTo>
                <a:lnTo>
                  <a:pt x="84" y="156"/>
                </a:lnTo>
                <a:lnTo>
                  <a:pt x="71" y="193"/>
                </a:lnTo>
                <a:lnTo>
                  <a:pt x="60" y="199"/>
                </a:lnTo>
                <a:lnTo>
                  <a:pt x="60" y="253"/>
                </a:lnTo>
                <a:lnTo>
                  <a:pt x="81" y="275"/>
                </a:lnTo>
                <a:lnTo>
                  <a:pt x="105" y="314"/>
                </a:lnTo>
                <a:lnTo>
                  <a:pt x="111" y="352"/>
                </a:lnTo>
                <a:lnTo>
                  <a:pt x="130" y="385"/>
                </a:lnTo>
                <a:lnTo>
                  <a:pt x="160" y="440"/>
                </a:lnTo>
                <a:lnTo>
                  <a:pt x="165" y="484"/>
                </a:lnTo>
                <a:lnTo>
                  <a:pt x="160" y="538"/>
                </a:lnTo>
                <a:lnTo>
                  <a:pt x="156" y="567"/>
                </a:lnTo>
                <a:lnTo>
                  <a:pt x="111" y="632"/>
                </a:lnTo>
                <a:lnTo>
                  <a:pt x="95" y="670"/>
                </a:lnTo>
                <a:lnTo>
                  <a:pt x="84" y="720"/>
                </a:lnTo>
                <a:lnTo>
                  <a:pt x="65" y="757"/>
                </a:lnTo>
                <a:lnTo>
                  <a:pt x="56" y="806"/>
                </a:lnTo>
                <a:lnTo>
                  <a:pt x="25" y="851"/>
                </a:lnTo>
                <a:lnTo>
                  <a:pt x="25" y="878"/>
                </a:lnTo>
                <a:lnTo>
                  <a:pt x="9" y="890"/>
                </a:lnTo>
                <a:lnTo>
                  <a:pt x="0" y="933"/>
                </a:lnTo>
                <a:lnTo>
                  <a:pt x="9" y="965"/>
                </a:lnTo>
                <a:lnTo>
                  <a:pt x="20" y="993"/>
                </a:lnTo>
                <a:lnTo>
                  <a:pt x="35" y="1010"/>
                </a:lnTo>
                <a:lnTo>
                  <a:pt x="56" y="998"/>
                </a:lnTo>
                <a:lnTo>
                  <a:pt x="60" y="971"/>
                </a:lnTo>
                <a:lnTo>
                  <a:pt x="95" y="927"/>
                </a:lnTo>
                <a:lnTo>
                  <a:pt x="125" y="894"/>
                </a:lnTo>
                <a:lnTo>
                  <a:pt x="135" y="878"/>
                </a:lnTo>
                <a:lnTo>
                  <a:pt x="176" y="851"/>
                </a:lnTo>
                <a:lnTo>
                  <a:pt x="216" y="846"/>
                </a:lnTo>
                <a:lnTo>
                  <a:pt x="281" y="768"/>
                </a:lnTo>
                <a:lnTo>
                  <a:pt x="316" y="714"/>
                </a:lnTo>
                <a:lnTo>
                  <a:pt x="368" y="682"/>
                </a:lnTo>
                <a:lnTo>
                  <a:pt x="398" y="682"/>
                </a:lnTo>
                <a:lnTo>
                  <a:pt x="443" y="620"/>
                </a:lnTo>
                <a:lnTo>
                  <a:pt x="479" y="614"/>
                </a:lnTo>
                <a:lnTo>
                  <a:pt x="518" y="577"/>
                </a:lnTo>
                <a:lnTo>
                  <a:pt x="589" y="549"/>
                </a:lnTo>
                <a:lnTo>
                  <a:pt x="605" y="499"/>
                </a:lnTo>
                <a:lnTo>
                  <a:pt x="610" y="473"/>
                </a:lnTo>
                <a:lnTo>
                  <a:pt x="670" y="334"/>
                </a:lnTo>
                <a:lnTo>
                  <a:pt x="640" y="290"/>
                </a:lnTo>
                <a:lnTo>
                  <a:pt x="619" y="281"/>
                </a:lnTo>
                <a:lnTo>
                  <a:pt x="599" y="242"/>
                </a:lnTo>
                <a:lnTo>
                  <a:pt x="559" y="232"/>
                </a:lnTo>
                <a:lnTo>
                  <a:pt x="529" y="203"/>
                </a:lnTo>
                <a:lnTo>
                  <a:pt x="497" y="181"/>
                </a:lnTo>
                <a:lnTo>
                  <a:pt x="494" y="143"/>
                </a:lnTo>
                <a:lnTo>
                  <a:pt x="458" y="117"/>
                </a:lnTo>
                <a:lnTo>
                  <a:pt x="403" y="79"/>
                </a:lnTo>
                <a:lnTo>
                  <a:pt x="379" y="79"/>
                </a:lnTo>
                <a:lnTo>
                  <a:pt x="362" y="56"/>
                </a:lnTo>
                <a:lnTo>
                  <a:pt x="321" y="38"/>
                </a:lnTo>
                <a:lnTo>
                  <a:pt x="287" y="6"/>
                </a:lnTo>
                <a:lnTo>
                  <a:pt x="257" y="17"/>
                </a:lnTo>
                <a:lnTo>
                  <a:pt x="227" y="38"/>
                </a:lnTo>
                <a:lnTo>
                  <a:pt x="197" y="34"/>
                </a:lnTo>
                <a:lnTo>
                  <a:pt x="165" y="0"/>
                </a:lnTo>
                <a:lnTo>
                  <a:pt x="125" y="23"/>
                </a:lnTo>
                <a:lnTo>
                  <a:pt x="111" y="44"/>
                </a:lnTo>
                <a:lnTo>
                  <a:pt x="101" y="83"/>
                </a:lnTo>
                <a:lnTo>
                  <a:pt x="95" y="79"/>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96" name="Freeform 624"/>
          <p:cNvSpPr>
            <a:spLocks/>
          </p:cNvSpPr>
          <p:nvPr/>
        </p:nvSpPr>
        <p:spPr bwMode="auto">
          <a:xfrm>
            <a:off x="1903413" y="1844675"/>
            <a:ext cx="1568450" cy="1677988"/>
          </a:xfrm>
          <a:custGeom>
            <a:avLst/>
            <a:gdLst/>
            <a:ahLst/>
            <a:cxnLst>
              <a:cxn ang="0">
                <a:pos x="60" y="235"/>
              </a:cxn>
              <a:cxn ang="0">
                <a:pos x="111" y="207"/>
              </a:cxn>
              <a:cxn ang="0">
                <a:pos x="141" y="207"/>
              </a:cxn>
              <a:cxn ang="0">
                <a:pos x="181" y="241"/>
              </a:cxn>
              <a:cxn ang="0">
                <a:pos x="227" y="301"/>
              </a:cxn>
              <a:cxn ang="0">
                <a:pos x="282" y="394"/>
              </a:cxn>
              <a:cxn ang="0">
                <a:pos x="282" y="448"/>
              </a:cxn>
              <a:cxn ang="0">
                <a:pos x="287" y="530"/>
              </a:cxn>
              <a:cxn ang="0">
                <a:pos x="328" y="634"/>
              </a:cxn>
              <a:cxn ang="0">
                <a:pos x="353" y="712"/>
              </a:cxn>
              <a:cxn ang="0">
                <a:pos x="393" y="766"/>
              </a:cxn>
              <a:cxn ang="0">
                <a:pos x="429" y="815"/>
              </a:cxn>
              <a:cxn ang="0">
                <a:pos x="429" y="777"/>
              </a:cxn>
              <a:cxn ang="0">
                <a:pos x="440" y="750"/>
              </a:cxn>
              <a:cxn ang="0">
                <a:pos x="500" y="838"/>
              </a:cxn>
              <a:cxn ang="0">
                <a:pos x="561" y="903"/>
              </a:cxn>
              <a:cxn ang="0">
                <a:pos x="643" y="930"/>
              </a:cxn>
              <a:cxn ang="0">
                <a:pos x="738" y="968"/>
              </a:cxn>
              <a:cxn ang="0">
                <a:pos x="803" y="1034"/>
              </a:cxn>
              <a:cxn ang="0">
                <a:pos x="900" y="1056"/>
              </a:cxn>
              <a:cxn ang="0">
                <a:pos x="870" y="979"/>
              </a:cxn>
              <a:cxn ang="0">
                <a:pos x="814" y="959"/>
              </a:cxn>
              <a:cxn ang="0">
                <a:pos x="779" y="903"/>
              </a:cxn>
              <a:cxn ang="0">
                <a:pos x="749" y="858"/>
              </a:cxn>
              <a:cxn ang="0">
                <a:pos x="718" y="809"/>
              </a:cxn>
              <a:cxn ang="0">
                <a:pos x="677" y="841"/>
              </a:cxn>
              <a:cxn ang="0">
                <a:pos x="632" y="783"/>
              </a:cxn>
              <a:cxn ang="0">
                <a:pos x="692" y="734"/>
              </a:cxn>
              <a:cxn ang="0">
                <a:pos x="773" y="721"/>
              </a:cxn>
              <a:cxn ang="0">
                <a:pos x="803" y="766"/>
              </a:cxn>
              <a:cxn ang="0">
                <a:pos x="839" y="734"/>
              </a:cxn>
              <a:cxn ang="0">
                <a:pos x="836" y="634"/>
              </a:cxn>
              <a:cxn ang="0">
                <a:pos x="870" y="519"/>
              </a:cxn>
              <a:cxn ang="0">
                <a:pos x="891" y="472"/>
              </a:cxn>
              <a:cxn ang="0">
                <a:pos x="911" y="354"/>
              </a:cxn>
              <a:cxn ang="0">
                <a:pos x="930" y="308"/>
              </a:cxn>
              <a:cxn ang="0">
                <a:pos x="987" y="259"/>
              </a:cxn>
              <a:cxn ang="0">
                <a:pos x="966" y="221"/>
              </a:cxn>
              <a:cxn ang="0">
                <a:pos x="936" y="188"/>
              </a:cxn>
              <a:cxn ang="0">
                <a:pos x="789" y="114"/>
              </a:cxn>
              <a:cxn ang="0">
                <a:pos x="789" y="165"/>
              </a:cxn>
              <a:cxn ang="0">
                <a:pos x="824" y="284"/>
              </a:cxn>
              <a:cxn ang="0">
                <a:pos x="789" y="263"/>
              </a:cxn>
              <a:cxn ang="0">
                <a:pos x="718" y="182"/>
              </a:cxn>
              <a:cxn ang="0">
                <a:pos x="738" y="159"/>
              </a:cxn>
              <a:cxn ang="0">
                <a:pos x="779" y="114"/>
              </a:cxn>
              <a:cxn ang="0">
                <a:pos x="702" y="22"/>
              </a:cxn>
              <a:cxn ang="0">
                <a:pos x="672" y="45"/>
              </a:cxn>
              <a:cxn ang="0">
                <a:pos x="647" y="62"/>
              </a:cxn>
              <a:cxn ang="0">
                <a:pos x="567" y="93"/>
              </a:cxn>
              <a:cxn ang="0">
                <a:pos x="479" y="106"/>
              </a:cxn>
              <a:cxn ang="0">
                <a:pos x="419" y="51"/>
              </a:cxn>
              <a:cxn ang="0">
                <a:pos x="339" y="68"/>
              </a:cxn>
              <a:cxn ang="0">
                <a:pos x="227" y="22"/>
              </a:cxn>
              <a:cxn ang="0">
                <a:pos x="172" y="12"/>
              </a:cxn>
              <a:cxn ang="0">
                <a:pos x="120" y="0"/>
              </a:cxn>
              <a:cxn ang="0">
                <a:pos x="90" y="33"/>
              </a:cxn>
              <a:cxn ang="0">
                <a:pos x="47" y="62"/>
              </a:cxn>
              <a:cxn ang="0">
                <a:pos x="65" y="114"/>
              </a:cxn>
              <a:cxn ang="0">
                <a:pos x="55" y="142"/>
              </a:cxn>
              <a:cxn ang="0">
                <a:pos x="0" y="207"/>
              </a:cxn>
              <a:cxn ang="0">
                <a:pos x="14" y="241"/>
              </a:cxn>
            </a:cxnLst>
            <a:rect l="0" t="0" r="r" b="b"/>
            <a:pathLst>
              <a:path w="988" h="1057">
                <a:moveTo>
                  <a:pt x="14" y="241"/>
                </a:moveTo>
                <a:lnTo>
                  <a:pt x="60" y="235"/>
                </a:lnTo>
                <a:lnTo>
                  <a:pt x="85" y="231"/>
                </a:lnTo>
                <a:lnTo>
                  <a:pt x="111" y="207"/>
                </a:lnTo>
                <a:lnTo>
                  <a:pt x="125" y="198"/>
                </a:lnTo>
                <a:lnTo>
                  <a:pt x="141" y="207"/>
                </a:lnTo>
                <a:lnTo>
                  <a:pt x="167" y="214"/>
                </a:lnTo>
                <a:lnTo>
                  <a:pt x="181" y="241"/>
                </a:lnTo>
                <a:lnTo>
                  <a:pt x="207" y="278"/>
                </a:lnTo>
                <a:lnTo>
                  <a:pt x="227" y="301"/>
                </a:lnTo>
                <a:lnTo>
                  <a:pt x="258" y="346"/>
                </a:lnTo>
                <a:lnTo>
                  <a:pt x="282" y="394"/>
                </a:lnTo>
                <a:lnTo>
                  <a:pt x="282" y="417"/>
                </a:lnTo>
                <a:lnTo>
                  <a:pt x="282" y="448"/>
                </a:lnTo>
                <a:lnTo>
                  <a:pt x="278" y="492"/>
                </a:lnTo>
                <a:lnTo>
                  <a:pt x="287" y="530"/>
                </a:lnTo>
                <a:lnTo>
                  <a:pt x="309" y="569"/>
                </a:lnTo>
                <a:lnTo>
                  <a:pt x="328" y="634"/>
                </a:lnTo>
                <a:lnTo>
                  <a:pt x="348" y="689"/>
                </a:lnTo>
                <a:lnTo>
                  <a:pt x="353" y="712"/>
                </a:lnTo>
                <a:lnTo>
                  <a:pt x="374" y="734"/>
                </a:lnTo>
                <a:lnTo>
                  <a:pt x="393" y="766"/>
                </a:lnTo>
                <a:lnTo>
                  <a:pt x="409" y="799"/>
                </a:lnTo>
                <a:lnTo>
                  <a:pt x="429" y="815"/>
                </a:lnTo>
                <a:lnTo>
                  <a:pt x="440" y="799"/>
                </a:lnTo>
                <a:lnTo>
                  <a:pt x="429" y="777"/>
                </a:lnTo>
                <a:lnTo>
                  <a:pt x="415" y="734"/>
                </a:lnTo>
                <a:lnTo>
                  <a:pt x="440" y="750"/>
                </a:lnTo>
                <a:lnTo>
                  <a:pt x="464" y="783"/>
                </a:lnTo>
                <a:lnTo>
                  <a:pt x="500" y="838"/>
                </a:lnTo>
                <a:lnTo>
                  <a:pt x="521" y="877"/>
                </a:lnTo>
                <a:lnTo>
                  <a:pt x="561" y="903"/>
                </a:lnTo>
                <a:lnTo>
                  <a:pt x="608" y="915"/>
                </a:lnTo>
                <a:lnTo>
                  <a:pt x="643" y="930"/>
                </a:lnTo>
                <a:lnTo>
                  <a:pt x="692" y="942"/>
                </a:lnTo>
                <a:lnTo>
                  <a:pt x="738" y="968"/>
                </a:lnTo>
                <a:lnTo>
                  <a:pt x="794" y="1011"/>
                </a:lnTo>
                <a:lnTo>
                  <a:pt x="803" y="1034"/>
                </a:lnTo>
                <a:lnTo>
                  <a:pt x="854" y="1034"/>
                </a:lnTo>
                <a:lnTo>
                  <a:pt x="900" y="1056"/>
                </a:lnTo>
                <a:lnTo>
                  <a:pt x="906" y="1023"/>
                </a:lnTo>
                <a:lnTo>
                  <a:pt x="870" y="979"/>
                </a:lnTo>
                <a:lnTo>
                  <a:pt x="839" y="991"/>
                </a:lnTo>
                <a:lnTo>
                  <a:pt x="814" y="959"/>
                </a:lnTo>
                <a:lnTo>
                  <a:pt x="814" y="924"/>
                </a:lnTo>
                <a:lnTo>
                  <a:pt x="779" y="903"/>
                </a:lnTo>
                <a:lnTo>
                  <a:pt x="754" y="886"/>
                </a:lnTo>
                <a:lnTo>
                  <a:pt x="749" y="858"/>
                </a:lnTo>
                <a:lnTo>
                  <a:pt x="759" y="832"/>
                </a:lnTo>
                <a:lnTo>
                  <a:pt x="718" y="809"/>
                </a:lnTo>
                <a:lnTo>
                  <a:pt x="692" y="832"/>
                </a:lnTo>
                <a:lnTo>
                  <a:pt x="677" y="841"/>
                </a:lnTo>
                <a:lnTo>
                  <a:pt x="632" y="809"/>
                </a:lnTo>
                <a:lnTo>
                  <a:pt x="632" y="783"/>
                </a:lnTo>
                <a:lnTo>
                  <a:pt x="638" y="738"/>
                </a:lnTo>
                <a:lnTo>
                  <a:pt x="692" y="734"/>
                </a:lnTo>
                <a:lnTo>
                  <a:pt x="738" y="738"/>
                </a:lnTo>
                <a:lnTo>
                  <a:pt x="773" y="721"/>
                </a:lnTo>
                <a:lnTo>
                  <a:pt x="798" y="744"/>
                </a:lnTo>
                <a:lnTo>
                  <a:pt x="803" y="766"/>
                </a:lnTo>
                <a:lnTo>
                  <a:pt x="830" y="757"/>
                </a:lnTo>
                <a:lnTo>
                  <a:pt x="839" y="734"/>
                </a:lnTo>
                <a:lnTo>
                  <a:pt x="830" y="684"/>
                </a:lnTo>
                <a:lnTo>
                  <a:pt x="836" y="634"/>
                </a:lnTo>
                <a:lnTo>
                  <a:pt x="874" y="564"/>
                </a:lnTo>
                <a:lnTo>
                  <a:pt x="870" y="519"/>
                </a:lnTo>
                <a:lnTo>
                  <a:pt x="865" y="510"/>
                </a:lnTo>
                <a:lnTo>
                  <a:pt x="891" y="472"/>
                </a:lnTo>
                <a:lnTo>
                  <a:pt x="925" y="383"/>
                </a:lnTo>
                <a:lnTo>
                  <a:pt x="911" y="354"/>
                </a:lnTo>
                <a:lnTo>
                  <a:pt x="874" y="354"/>
                </a:lnTo>
                <a:lnTo>
                  <a:pt x="930" y="308"/>
                </a:lnTo>
                <a:lnTo>
                  <a:pt x="955" y="273"/>
                </a:lnTo>
                <a:lnTo>
                  <a:pt x="987" y="259"/>
                </a:lnTo>
                <a:lnTo>
                  <a:pt x="987" y="235"/>
                </a:lnTo>
                <a:lnTo>
                  <a:pt x="966" y="221"/>
                </a:lnTo>
                <a:lnTo>
                  <a:pt x="955" y="225"/>
                </a:lnTo>
                <a:lnTo>
                  <a:pt x="936" y="188"/>
                </a:lnTo>
                <a:lnTo>
                  <a:pt x="895" y="159"/>
                </a:lnTo>
                <a:lnTo>
                  <a:pt x="789" y="114"/>
                </a:lnTo>
                <a:lnTo>
                  <a:pt x="768" y="142"/>
                </a:lnTo>
                <a:lnTo>
                  <a:pt x="789" y="165"/>
                </a:lnTo>
                <a:lnTo>
                  <a:pt x="803" y="247"/>
                </a:lnTo>
                <a:lnTo>
                  <a:pt x="824" y="284"/>
                </a:lnTo>
                <a:lnTo>
                  <a:pt x="814" y="289"/>
                </a:lnTo>
                <a:lnTo>
                  <a:pt x="789" y="263"/>
                </a:lnTo>
                <a:lnTo>
                  <a:pt x="762" y="252"/>
                </a:lnTo>
                <a:lnTo>
                  <a:pt x="718" y="182"/>
                </a:lnTo>
                <a:lnTo>
                  <a:pt x="702" y="176"/>
                </a:lnTo>
                <a:lnTo>
                  <a:pt x="738" y="159"/>
                </a:lnTo>
                <a:lnTo>
                  <a:pt x="749" y="120"/>
                </a:lnTo>
                <a:lnTo>
                  <a:pt x="779" y="114"/>
                </a:lnTo>
                <a:lnTo>
                  <a:pt x="738" y="77"/>
                </a:lnTo>
                <a:lnTo>
                  <a:pt x="702" y="22"/>
                </a:lnTo>
                <a:lnTo>
                  <a:pt x="667" y="17"/>
                </a:lnTo>
                <a:lnTo>
                  <a:pt x="672" y="45"/>
                </a:lnTo>
                <a:lnTo>
                  <a:pt x="686" y="68"/>
                </a:lnTo>
                <a:lnTo>
                  <a:pt x="647" y="62"/>
                </a:lnTo>
                <a:lnTo>
                  <a:pt x="611" y="77"/>
                </a:lnTo>
                <a:lnTo>
                  <a:pt x="567" y="93"/>
                </a:lnTo>
                <a:lnTo>
                  <a:pt x="551" y="108"/>
                </a:lnTo>
                <a:lnTo>
                  <a:pt x="479" y="106"/>
                </a:lnTo>
                <a:lnTo>
                  <a:pt x="445" y="77"/>
                </a:lnTo>
                <a:lnTo>
                  <a:pt x="419" y="51"/>
                </a:lnTo>
                <a:lnTo>
                  <a:pt x="393" y="56"/>
                </a:lnTo>
                <a:lnTo>
                  <a:pt x="339" y="68"/>
                </a:lnTo>
                <a:lnTo>
                  <a:pt x="263" y="62"/>
                </a:lnTo>
                <a:lnTo>
                  <a:pt x="227" y="22"/>
                </a:lnTo>
                <a:lnTo>
                  <a:pt x="187" y="6"/>
                </a:lnTo>
                <a:lnTo>
                  <a:pt x="172" y="12"/>
                </a:lnTo>
                <a:lnTo>
                  <a:pt x="147" y="6"/>
                </a:lnTo>
                <a:lnTo>
                  <a:pt x="120" y="0"/>
                </a:lnTo>
                <a:lnTo>
                  <a:pt x="120" y="27"/>
                </a:lnTo>
                <a:lnTo>
                  <a:pt x="90" y="33"/>
                </a:lnTo>
                <a:lnTo>
                  <a:pt x="60" y="33"/>
                </a:lnTo>
                <a:lnTo>
                  <a:pt x="47" y="62"/>
                </a:lnTo>
                <a:lnTo>
                  <a:pt x="26" y="77"/>
                </a:lnTo>
                <a:lnTo>
                  <a:pt x="65" y="114"/>
                </a:lnTo>
                <a:lnTo>
                  <a:pt x="55" y="126"/>
                </a:lnTo>
                <a:lnTo>
                  <a:pt x="55" y="142"/>
                </a:lnTo>
                <a:lnTo>
                  <a:pt x="30" y="198"/>
                </a:lnTo>
                <a:lnTo>
                  <a:pt x="0" y="207"/>
                </a:lnTo>
                <a:lnTo>
                  <a:pt x="0" y="235"/>
                </a:lnTo>
                <a:lnTo>
                  <a:pt x="14" y="241"/>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97" name="Freeform 625"/>
          <p:cNvSpPr>
            <a:spLocks/>
          </p:cNvSpPr>
          <p:nvPr/>
        </p:nvSpPr>
        <p:spPr bwMode="auto">
          <a:xfrm>
            <a:off x="4830763" y="2349500"/>
            <a:ext cx="1439862" cy="2068513"/>
          </a:xfrm>
          <a:custGeom>
            <a:avLst/>
            <a:gdLst/>
            <a:ahLst/>
            <a:cxnLst>
              <a:cxn ang="0">
                <a:pos x="386" y="6"/>
              </a:cxn>
              <a:cxn ang="0">
                <a:pos x="479" y="56"/>
              </a:cxn>
              <a:cxn ang="0">
                <a:pos x="516" y="120"/>
              </a:cxn>
              <a:cxn ang="0">
                <a:pos x="578" y="154"/>
              </a:cxn>
              <a:cxn ang="0">
                <a:pos x="683" y="170"/>
              </a:cxn>
              <a:cxn ang="0">
                <a:pos x="754" y="328"/>
              </a:cxn>
              <a:cxn ang="0">
                <a:pos x="800" y="478"/>
              </a:cxn>
              <a:cxn ang="0">
                <a:pos x="864" y="506"/>
              </a:cxn>
              <a:cxn ang="0">
                <a:pos x="906" y="537"/>
              </a:cxn>
              <a:cxn ang="0">
                <a:pos x="881" y="664"/>
              </a:cxn>
              <a:cxn ang="0">
                <a:pos x="800" y="763"/>
              </a:cxn>
              <a:cxn ang="0">
                <a:pos x="770" y="817"/>
              </a:cxn>
              <a:cxn ang="0">
                <a:pos x="774" y="917"/>
              </a:cxn>
              <a:cxn ang="0">
                <a:pos x="724" y="1076"/>
              </a:cxn>
              <a:cxn ang="0">
                <a:pos x="708" y="1147"/>
              </a:cxn>
              <a:cxn ang="0">
                <a:pos x="683" y="1239"/>
              </a:cxn>
              <a:cxn ang="0">
                <a:pos x="627" y="1290"/>
              </a:cxn>
              <a:cxn ang="0">
                <a:pos x="572" y="1266"/>
              </a:cxn>
              <a:cxn ang="0">
                <a:pos x="521" y="1220"/>
              </a:cxn>
              <a:cxn ang="0">
                <a:pos x="450" y="1142"/>
              </a:cxn>
              <a:cxn ang="0">
                <a:pos x="411" y="1038"/>
              </a:cxn>
              <a:cxn ang="0">
                <a:pos x="386" y="982"/>
              </a:cxn>
              <a:cxn ang="0">
                <a:pos x="386" y="889"/>
              </a:cxn>
              <a:cxn ang="0">
                <a:pos x="334" y="763"/>
              </a:cxn>
              <a:cxn ang="0">
                <a:pos x="300" y="637"/>
              </a:cxn>
              <a:cxn ang="0">
                <a:pos x="233" y="581"/>
              </a:cxn>
              <a:cxn ang="0">
                <a:pos x="132" y="570"/>
              </a:cxn>
              <a:cxn ang="0">
                <a:pos x="53" y="527"/>
              </a:cxn>
              <a:cxn ang="0">
                <a:pos x="6" y="417"/>
              </a:cxn>
              <a:cxn ang="0">
                <a:pos x="31" y="319"/>
              </a:cxn>
              <a:cxn ang="0">
                <a:pos x="42" y="226"/>
              </a:cxn>
              <a:cxn ang="0">
                <a:pos x="57" y="203"/>
              </a:cxn>
              <a:cxn ang="0">
                <a:pos x="102" y="149"/>
              </a:cxn>
              <a:cxn ang="0">
                <a:pos x="193" y="95"/>
              </a:cxn>
              <a:cxn ang="0">
                <a:pos x="223" y="61"/>
              </a:cxn>
              <a:cxn ang="0">
                <a:pos x="305" y="11"/>
              </a:cxn>
              <a:cxn ang="0">
                <a:pos x="330" y="0"/>
              </a:cxn>
            </a:cxnLst>
            <a:rect l="0" t="0" r="r" b="b"/>
            <a:pathLst>
              <a:path w="907" h="1303">
                <a:moveTo>
                  <a:pt x="330" y="0"/>
                </a:moveTo>
                <a:lnTo>
                  <a:pt x="386" y="6"/>
                </a:lnTo>
                <a:lnTo>
                  <a:pt x="420" y="0"/>
                </a:lnTo>
                <a:lnTo>
                  <a:pt x="479" y="56"/>
                </a:lnTo>
                <a:lnTo>
                  <a:pt x="521" y="89"/>
                </a:lnTo>
                <a:lnTo>
                  <a:pt x="516" y="120"/>
                </a:lnTo>
                <a:lnTo>
                  <a:pt x="546" y="126"/>
                </a:lnTo>
                <a:lnTo>
                  <a:pt x="578" y="154"/>
                </a:lnTo>
                <a:lnTo>
                  <a:pt x="608" y="126"/>
                </a:lnTo>
                <a:lnTo>
                  <a:pt x="683" y="170"/>
                </a:lnTo>
                <a:lnTo>
                  <a:pt x="744" y="176"/>
                </a:lnTo>
                <a:lnTo>
                  <a:pt x="754" y="328"/>
                </a:lnTo>
                <a:lnTo>
                  <a:pt x="759" y="385"/>
                </a:lnTo>
                <a:lnTo>
                  <a:pt x="800" y="478"/>
                </a:lnTo>
                <a:lnTo>
                  <a:pt x="871" y="494"/>
                </a:lnTo>
                <a:lnTo>
                  <a:pt x="864" y="506"/>
                </a:lnTo>
                <a:lnTo>
                  <a:pt x="871" y="527"/>
                </a:lnTo>
                <a:lnTo>
                  <a:pt x="906" y="537"/>
                </a:lnTo>
                <a:lnTo>
                  <a:pt x="885" y="626"/>
                </a:lnTo>
                <a:lnTo>
                  <a:pt x="881" y="664"/>
                </a:lnTo>
                <a:lnTo>
                  <a:pt x="855" y="687"/>
                </a:lnTo>
                <a:lnTo>
                  <a:pt x="800" y="763"/>
                </a:lnTo>
                <a:lnTo>
                  <a:pt x="784" y="796"/>
                </a:lnTo>
                <a:lnTo>
                  <a:pt x="770" y="817"/>
                </a:lnTo>
                <a:lnTo>
                  <a:pt x="789" y="855"/>
                </a:lnTo>
                <a:lnTo>
                  <a:pt x="774" y="917"/>
                </a:lnTo>
                <a:lnTo>
                  <a:pt x="724" y="993"/>
                </a:lnTo>
                <a:lnTo>
                  <a:pt x="724" y="1076"/>
                </a:lnTo>
                <a:lnTo>
                  <a:pt x="698" y="1103"/>
                </a:lnTo>
                <a:lnTo>
                  <a:pt x="708" y="1147"/>
                </a:lnTo>
                <a:lnTo>
                  <a:pt x="690" y="1185"/>
                </a:lnTo>
                <a:lnTo>
                  <a:pt x="683" y="1239"/>
                </a:lnTo>
                <a:lnTo>
                  <a:pt x="643" y="1266"/>
                </a:lnTo>
                <a:lnTo>
                  <a:pt x="627" y="1290"/>
                </a:lnTo>
                <a:lnTo>
                  <a:pt x="608" y="1302"/>
                </a:lnTo>
                <a:lnTo>
                  <a:pt x="572" y="1266"/>
                </a:lnTo>
                <a:lnTo>
                  <a:pt x="546" y="1228"/>
                </a:lnTo>
                <a:lnTo>
                  <a:pt x="521" y="1220"/>
                </a:lnTo>
                <a:lnTo>
                  <a:pt x="486" y="1176"/>
                </a:lnTo>
                <a:lnTo>
                  <a:pt x="450" y="1142"/>
                </a:lnTo>
                <a:lnTo>
                  <a:pt x="435" y="1103"/>
                </a:lnTo>
                <a:lnTo>
                  <a:pt x="411" y="1038"/>
                </a:lnTo>
                <a:lnTo>
                  <a:pt x="390" y="1025"/>
                </a:lnTo>
                <a:lnTo>
                  <a:pt x="386" y="982"/>
                </a:lnTo>
                <a:lnTo>
                  <a:pt x="386" y="938"/>
                </a:lnTo>
                <a:lnTo>
                  <a:pt x="386" y="889"/>
                </a:lnTo>
                <a:lnTo>
                  <a:pt x="359" y="817"/>
                </a:lnTo>
                <a:lnTo>
                  <a:pt x="334" y="763"/>
                </a:lnTo>
                <a:lnTo>
                  <a:pt x="314" y="719"/>
                </a:lnTo>
                <a:lnTo>
                  <a:pt x="300" y="637"/>
                </a:lnTo>
                <a:lnTo>
                  <a:pt x="283" y="593"/>
                </a:lnTo>
                <a:lnTo>
                  <a:pt x="233" y="581"/>
                </a:lnTo>
                <a:lnTo>
                  <a:pt x="182" y="570"/>
                </a:lnTo>
                <a:lnTo>
                  <a:pt x="132" y="570"/>
                </a:lnTo>
                <a:lnTo>
                  <a:pt x="87" y="581"/>
                </a:lnTo>
                <a:lnTo>
                  <a:pt x="53" y="527"/>
                </a:lnTo>
                <a:lnTo>
                  <a:pt x="36" y="467"/>
                </a:lnTo>
                <a:lnTo>
                  <a:pt x="6" y="417"/>
                </a:lnTo>
                <a:lnTo>
                  <a:pt x="0" y="385"/>
                </a:lnTo>
                <a:lnTo>
                  <a:pt x="31" y="319"/>
                </a:lnTo>
                <a:lnTo>
                  <a:pt x="26" y="275"/>
                </a:lnTo>
                <a:lnTo>
                  <a:pt x="42" y="226"/>
                </a:lnTo>
                <a:lnTo>
                  <a:pt x="42" y="210"/>
                </a:lnTo>
                <a:lnTo>
                  <a:pt x="57" y="203"/>
                </a:lnTo>
                <a:lnTo>
                  <a:pt x="72" y="176"/>
                </a:lnTo>
                <a:lnTo>
                  <a:pt x="102" y="149"/>
                </a:lnTo>
                <a:lnTo>
                  <a:pt x="152" y="115"/>
                </a:lnTo>
                <a:lnTo>
                  <a:pt x="193" y="95"/>
                </a:lnTo>
                <a:lnTo>
                  <a:pt x="223" y="76"/>
                </a:lnTo>
                <a:lnTo>
                  <a:pt x="223" y="61"/>
                </a:lnTo>
                <a:lnTo>
                  <a:pt x="270" y="34"/>
                </a:lnTo>
                <a:lnTo>
                  <a:pt x="305" y="11"/>
                </a:lnTo>
                <a:lnTo>
                  <a:pt x="330" y="6"/>
                </a:lnTo>
                <a:lnTo>
                  <a:pt x="330" y="0"/>
                </a:lnTo>
              </a:path>
            </a:pathLst>
          </a:custGeom>
          <a:solidFill>
            <a:schemeClr val="bg2"/>
          </a:solidFill>
          <a:ln w="9525" cap="rnd">
            <a:noFill/>
            <a:round/>
            <a:headEnd/>
            <a:tailEnd/>
          </a:ln>
          <a:effectLst/>
        </p:spPr>
        <p:txBody>
          <a:bodyPr/>
          <a:lstStyle/>
          <a:p>
            <a:pPr fontAlgn="base">
              <a:spcBef>
                <a:spcPct val="0"/>
              </a:spcBef>
              <a:spcAft>
                <a:spcPct val="0"/>
              </a:spcAft>
              <a:defRPr/>
            </a:pPr>
            <a:endParaRPr lang="fr-FR">
              <a:solidFill>
                <a:srgbClr val="FFFFFF"/>
              </a:solidFill>
            </a:endParaRPr>
          </a:p>
        </p:txBody>
      </p:sp>
      <p:sp>
        <p:nvSpPr>
          <p:cNvPr id="3698" name="Rectangle 626"/>
          <p:cNvSpPr>
            <a:spLocks noChangeArrowheads="1"/>
          </p:cNvSpPr>
          <p:nvPr userDrawn="1"/>
        </p:nvSpPr>
        <p:spPr bwMode="auto">
          <a:xfrm>
            <a:off x="0" y="244475"/>
            <a:ext cx="9144000" cy="88900"/>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0" scaled="1"/>
          </a:gradFill>
          <a:ln w="19050">
            <a:noFill/>
            <a:miter lim="800000"/>
            <a:headEnd/>
            <a:tailEnd type="none" w="lg" len="lg"/>
          </a:ln>
          <a:effectLst/>
        </p:spPr>
        <p:txBody>
          <a:bodyPr wrap="none" anchor="ctr"/>
          <a:lstStyle/>
          <a:p>
            <a:pPr fontAlgn="base">
              <a:spcBef>
                <a:spcPct val="0"/>
              </a:spcBef>
              <a:spcAft>
                <a:spcPct val="0"/>
              </a:spcAft>
              <a:defRPr/>
            </a:pPr>
            <a:endParaRPr lang="fr-FR">
              <a:solidFill>
                <a:srgbClr val="FFFFFF"/>
              </a:solidFill>
            </a:endParaRPr>
          </a:p>
        </p:txBody>
      </p:sp>
      <p:sp>
        <p:nvSpPr>
          <p:cNvPr id="3699" name="Rectangle 627"/>
          <p:cNvSpPr>
            <a:spLocks noChangeArrowheads="1"/>
          </p:cNvSpPr>
          <p:nvPr userDrawn="1"/>
        </p:nvSpPr>
        <p:spPr bwMode="auto">
          <a:xfrm>
            <a:off x="0" y="1179513"/>
            <a:ext cx="9178925" cy="88900"/>
          </a:xfrm>
          <a:prstGeom prst="rect">
            <a:avLst/>
          </a:prstGeom>
          <a:gradFill rotWithShape="1">
            <a:gsLst>
              <a:gs pos="0">
                <a:srgbClr val="000082"/>
              </a:gs>
              <a:gs pos="15000">
                <a:srgbClr val="66008F"/>
              </a:gs>
              <a:gs pos="32499">
                <a:srgbClr val="BA0066"/>
              </a:gs>
              <a:gs pos="45000">
                <a:srgbClr val="FF0000"/>
              </a:gs>
              <a:gs pos="50000">
                <a:srgbClr val="FF8200"/>
              </a:gs>
              <a:gs pos="55001">
                <a:srgbClr val="FF0000"/>
              </a:gs>
              <a:gs pos="67501">
                <a:srgbClr val="BA0066"/>
              </a:gs>
              <a:gs pos="85000">
                <a:srgbClr val="66008F"/>
              </a:gs>
              <a:gs pos="100000">
                <a:srgbClr val="000082"/>
              </a:gs>
            </a:gsLst>
            <a:lin ang="0" scaled="1"/>
          </a:gradFill>
          <a:ln w="19050">
            <a:noFill/>
            <a:miter lim="800000"/>
            <a:headEnd/>
            <a:tailEnd type="none" w="lg" len="lg"/>
          </a:ln>
          <a:effectLst/>
        </p:spPr>
        <p:txBody>
          <a:bodyPr wrap="none" anchor="ctr"/>
          <a:lstStyle/>
          <a:p>
            <a:pPr fontAlgn="base">
              <a:spcBef>
                <a:spcPct val="0"/>
              </a:spcBef>
              <a:spcAft>
                <a:spcPct val="0"/>
              </a:spcAft>
              <a:defRPr/>
            </a:pPr>
            <a:endParaRPr lang="fr-FR">
              <a:solidFill>
                <a:srgbClr val="FFFFFF"/>
              </a:solidFill>
            </a:endParaRPr>
          </a:p>
        </p:txBody>
      </p:sp>
      <p:pic>
        <p:nvPicPr>
          <p:cNvPr id="6772" name="Picture 630" descr="Logo-AP-mouette2 copie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4070350" y="6092825"/>
            <a:ext cx="933450" cy="720725"/>
          </a:xfrm>
          <a:prstGeom prst="rect">
            <a:avLst/>
          </a:prstGeom>
          <a:noFill/>
          <a:ln w="9525">
            <a:noFill/>
            <a:miter lim="800000"/>
            <a:headEnd/>
            <a:tailEnd/>
          </a:ln>
        </p:spPr>
      </p:pic>
      <p:sp>
        <p:nvSpPr>
          <p:cNvPr id="6773" name="WordArt 631"/>
          <p:cNvSpPr>
            <a:spLocks noChangeArrowheads="1" noChangeShapeType="1" noTextEdit="1"/>
          </p:cNvSpPr>
          <p:nvPr userDrawn="1"/>
        </p:nvSpPr>
        <p:spPr bwMode="auto">
          <a:xfrm>
            <a:off x="3978275" y="6380163"/>
            <a:ext cx="1181100" cy="298450"/>
          </a:xfrm>
          <a:prstGeom prst="rect">
            <a:avLst/>
          </a:prstGeom>
        </p:spPr>
        <p:txBody>
          <a:bodyPr wrap="none" fromWordArt="1">
            <a:prstTxWarp prst="textFadeUp">
              <a:avLst>
                <a:gd name="adj" fmla="val 14583"/>
              </a:avLst>
            </a:prstTxWarp>
          </a:bodyPr>
          <a:lstStyle/>
          <a:p>
            <a:pPr algn="ctr" fontAlgn="base">
              <a:spcBef>
                <a:spcPct val="0"/>
              </a:spcBef>
              <a:spcAft>
                <a:spcPct val="0"/>
              </a:spcAft>
            </a:pPr>
            <a:r>
              <a:rPr lang="fr-FR" sz="2000" b="1" kern="10">
                <a:ln w="12700">
                  <a:noFill/>
                  <a:round/>
                  <a:headEnd/>
                  <a:tailEnd/>
                </a:ln>
                <a:gradFill rotWithShape="1">
                  <a:gsLst>
                    <a:gs pos="0">
                      <a:srgbClr val="FFCC00"/>
                    </a:gs>
                    <a:gs pos="50000">
                      <a:srgbClr val="FF0000"/>
                    </a:gs>
                    <a:gs pos="100000">
                      <a:srgbClr val="FFCC00"/>
                    </a:gs>
                  </a:gsLst>
                  <a:lin ang="5400000" scaled="1"/>
                </a:gradFill>
                <a:effectLst>
                  <a:outerShdw dist="35921" dir="2700000" sy="50000" rotWithShape="0">
                    <a:srgbClr val="875B0D"/>
                  </a:outerShdw>
                </a:effectLst>
                <a:latin typeface="Algerian"/>
                <a:cs typeface="Arial" charset="0"/>
              </a:rPr>
              <a:t>andrÉ paris</a:t>
            </a:r>
          </a:p>
        </p:txBody>
      </p:sp>
      <p:pic>
        <p:nvPicPr>
          <p:cNvPr id="2" name="Image 1"/>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3782219" y="362347"/>
            <a:ext cx="1561306" cy="780653"/>
          </a:xfrm>
          <a:prstGeom prst="rect">
            <a:avLst/>
          </a:prstGeom>
          <a:ln w="28575">
            <a:solidFill>
              <a:srgbClr val="0000FF"/>
            </a:solidFill>
          </a:ln>
        </p:spPr>
      </p:pic>
      <p:pic>
        <p:nvPicPr>
          <p:cNvPr id="3" name="Image 2"/>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264383" y="397486"/>
            <a:ext cx="1420748" cy="710374"/>
          </a:xfrm>
          <a:prstGeom prst="rect">
            <a:avLst/>
          </a:prstGeom>
          <a:ln w="28575">
            <a:solidFill>
              <a:srgbClr val="0000FF"/>
            </a:solidFill>
          </a:ln>
        </p:spPr>
      </p:pic>
      <p:pic>
        <p:nvPicPr>
          <p:cNvPr id="4" name="Image 3"/>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558088" y="390525"/>
            <a:ext cx="1352550" cy="702345"/>
          </a:xfrm>
          <a:prstGeom prst="rect">
            <a:avLst/>
          </a:prstGeom>
          <a:ln w="28575">
            <a:solidFill>
              <a:srgbClr val="0000FF"/>
            </a:solidFill>
          </a:ln>
        </p:spPr>
      </p:pic>
    </p:spTree>
    <p:extLst>
      <p:ext uri="{BB962C8B-B14F-4D97-AF65-F5344CB8AC3E}">
        <p14:creationId xmlns:p14="http://schemas.microsoft.com/office/powerpoint/2010/main" val="3891972964"/>
      </p:ext>
    </p:extLst>
  </p:cSld>
  <p:clrMap bg1="dk2" tx1="lt1" bg2="dk1" tx2="lt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ransition spd="med"/>
  <p:timing>
    <p:tnLst>
      <p:par>
        <p:cTn id="1" dur="indefinite" restart="never" nodeType="tmRoot"/>
      </p:par>
    </p:tnLst>
  </p:timing>
  <p:txStyles>
    <p:titleStyle>
      <a:lvl1pPr algn="ctr" rtl="0" eaLnBrk="0" fontAlgn="base" hangingPunct="0">
        <a:lnSpc>
          <a:spcPct val="120000"/>
        </a:lnSpc>
        <a:spcBef>
          <a:spcPct val="0"/>
        </a:spcBef>
        <a:spcAft>
          <a:spcPct val="0"/>
        </a:spcAft>
        <a:defRPr sz="3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120000"/>
        </a:lnSpc>
        <a:spcBef>
          <a:spcPct val="0"/>
        </a:spcBef>
        <a:spcAft>
          <a:spcPct val="0"/>
        </a:spcAft>
        <a:defRPr sz="3400" b="1">
          <a:solidFill>
            <a:schemeClr val="tx2"/>
          </a:solidFill>
          <a:effectLst>
            <a:outerShdw blurRad="38100" dist="38100" dir="2700000" algn="tl">
              <a:srgbClr val="000000"/>
            </a:outerShdw>
          </a:effectLst>
          <a:latin typeface="Arial" charset="0"/>
        </a:defRPr>
      </a:lvl2pPr>
      <a:lvl3pPr algn="ctr" rtl="0" eaLnBrk="0" fontAlgn="base" hangingPunct="0">
        <a:lnSpc>
          <a:spcPct val="120000"/>
        </a:lnSpc>
        <a:spcBef>
          <a:spcPct val="0"/>
        </a:spcBef>
        <a:spcAft>
          <a:spcPct val="0"/>
        </a:spcAft>
        <a:defRPr sz="3400" b="1">
          <a:solidFill>
            <a:schemeClr val="tx2"/>
          </a:solidFill>
          <a:effectLst>
            <a:outerShdw blurRad="38100" dist="38100" dir="2700000" algn="tl">
              <a:srgbClr val="000000"/>
            </a:outerShdw>
          </a:effectLst>
          <a:latin typeface="Arial" charset="0"/>
        </a:defRPr>
      </a:lvl3pPr>
      <a:lvl4pPr algn="ctr" rtl="0" eaLnBrk="0" fontAlgn="base" hangingPunct="0">
        <a:lnSpc>
          <a:spcPct val="120000"/>
        </a:lnSpc>
        <a:spcBef>
          <a:spcPct val="0"/>
        </a:spcBef>
        <a:spcAft>
          <a:spcPct val="0"/>
        </a:spcAft>
        <a:defRPr sz="3400" b="1">
          <a:solidFill>
            <a:schemeClr val="tx2"/>
          </a:solidFill>
          <a:effectLst>
            <a:outerShdw blurRad="38100" dist="38100" dir="2700000" algn="tl">
              <a:srgbClr val="000000"/>
            </a:outerShdw>
          </a:effectLst>
          <a:latin typeface="Arial" charset="0"/>
        </a:defRPr>
      </a:lvl4pPr>
      <a:lvl5pPr algn="ctr" rtl="0" eaLnBrk="0" fontAlgn="base" hangingPunct="0">
        <a:lnSpc>
          <a:spcPct val="120000"/>
        </a:lnSpc>
        <a:spcBef>
          <a:spcPct val="0"/>
        </a:spcBef>
        <a:spcAft>
          <a:spcPct val="0"/>
        </a:spcAft>
        <a:defRPr sz="3400" b="1">
          <a:solidFill>
            <a:schemeClr val="tx2"/>
          </a:solidFill>
          <a:effectLst>
            <a:outerShdw blurRad="38100" dist="38100" dir="2700000" algn="tl">
              <a:srgbClr val="000000"/>
            </a:outerShdw>
          </a:effectLst>
          <a:latin typeface="Arial" charset="0"/>
        </a:defRPr>
      </a:lvl5pPr>
      <a:lvl6pPr marL="457200" algn="ctr" rtl="0" fontAlgn="base">
        <a:lnSpc>
          <a:spcPct val="120000"/>
        </a:lnSpc>
        <a:spcBef>
          <a:spcPct val="0"/>
        </a:spcBef>
        <a:spcAft>
          <a:spcPct val="0"/>
        </a:spcAft>
        <a:defRPr sz="3400" b="1">
          <a:solidFill>
            <a:schemeClr val="tx2"/>
          </a:solidFill>
          <a:effectLst>
            <a:outerShdw blurRad="38100" dist="38100" dir="2700000" algn="tl">
              <a:srgbClr val="000000"/>
            </a:outerShdw>
          </a:effectLst>
          <a:latin typeface="Arial" charset="0"/>
        </a:defRPr>
      </a:lvl6pPr>
      <a:lvl7pPr marL="914400" algn="ctr" rtl="0" fontAlgn="base">
        <a:lnSpc>
          <a:spcPct val="120000"/>
        </a:lnSpc>
        <a:spcBef>
          <a:spcPct val="0"/>
        </a:spcBef>
        <a:spcAft>
          <a:spcPct val="0"/>
        </a:spcAft>
        <a:defRPr sz="3400" b="1">
          <a:solidFill>
            <a:schemeClr val="tx2"/>
          </a:solidFill>
          <a:effectLst>
            <a:outerShdw blurRad="38100" dist="38100" dir="2700000" algn="tl">
              <a:srgbClr val="000000"/>
            </a:outerShdw>
          </a:effectLst>
          <a:latin typeface="Arial" charset="0"/>
        </a:defRPr>
      </a:lvl7pPr>
      <a:lvl8pPr marL="1371600" algn="ctr" rtl="0" fontAlgn="base">
        <a:lnSpc>
          <a:spcPct val="120000"/>
        </a:lnSpc>
        <a:spcBef>
          <a:spcPct val="0"/>
        </a:spcBef>
        <a:spcAft>
          <a:spcPct val="0"/>
        </a:spcAft>
        <a:defRPr sz="3400" b="1">
          <a:solidFill>
            <a:schemeClr val="tx2"/>
          </a:solidFill>
          <a:effectLst>
            <a:outerShdw blurRad="38100" dist="38100" dir="2700000" algn="tl">
              <a:srgbClr val="000000"/>
            </a:outerShdw>
          </a:effectLst>
          <a:latin typeface="Arial" charset="0"/>
        </a:defRPr>
      </a:lvl8pPr>
      <a:lvl9pPr marL="1828800" algn="ctr" rtl="0" fontAlgn="base">
        <a:lnSpc>
          <a:spcPct val="120000"/>
        </a:lnSpc>
        <a:spcBef>
          <a:spcPct val="0"/>
        </a:spcBef>
        <a:spcAft>
          <a:spcPct val="0"/>
        </a:spcAft>
        <a:defRPr sz="3400" b="1">
          <a:solidFill>
            <a:schemeClr val="tx2"/>
          </a:solidFill>
          <a:effectLst>
            <a:outerShdw blurRad="38100" dist="38100" dir="2700000" algn="tl">
              <a:srgbClr val="000000"/>
            </a:outerShdw>
          </a:effectLst>
          <a:latin typeface="Arial" charset="0"/>
        </a:defRPr>
      </a:lvl9pPr>
    </p:titleStyle>
    <p:bodyStyle>
      <a:lvl1pPr marL="457200" indent="-457200" algn="l" rtl="0" eaLnBrk="0" fontAlgn="base" hangingPunct="0">
        <a:lnSpc>
          <a:spcPct val="90000"/>
        </a:lnSpc>
        <a:spcBef>
          <a:spcPct val="20000"/>
        </a:spcBef>
        <a:spcAft>
          <a:spcPct val="20000"/>
        </a:spcAft>
        <a:buClr>
          <a:schemeClr val="tx2"/>
        </a:buClr>
        <a:buSzPct val="90000"/>
        <a:buFont typeface="Wingdings" pitchFamily="2" charset="2"/>
        <a:buChar char="l"/>
        <a:defRPr sz="3200" b="1">
          <a:solidFill>
            <a:schemeClr val="tx1"/>
          </a:solidFill>
          <a:effectLst>
            <a:outerShdw blurRad="38100" dist="38100" dir="2700000" algn="tl">
              <a:srgbClr val="000000"/>
            </a:outerShdw>
          </a:effectLst>
          <a:latin typeface="+mn-lt"/>
          <a:ea typeface="+mn-ea"/>
          <a:cs typeface="+mn-cs"/>
        </a:defRPr>
      </a:lvl1pPr>
      <a:lvl2pPr marL="914400" indent="-342900" algn="l" rtl="0" eaLnBrk="0" fontAlgn="base" hangingPunct="0">
        <a:lnSpc>
          <a:spcPct val="90000"/>
        </a:lnSpc>
        <a:spcBef>
          <a:spcPct val="0"/>
        </a:spcBef>
        <a:spcAft>
          <a:spcPct val="10000"/>
        </a:spcAft>
        <a:buSzPct val="90000"/>
        <a:buChar char="–"/>
        <a:defRPr sz="2400" b="1">
          <a:solidFill>
            <a:schemeClr val="tx1"/>
          </a:solidFill>
          <a:effectLst>
            <a:outerShdw blurRad="38100" dist="38100" dir="2700000" algn="tl">
              <a:srgbClr val="000000"/>
            </a:outerShdw>
          </a:effectLst>
          <a:latin typeface="+mn-lt"/>
        </a:defRPr>
      </a:lvl2pPr>
      <a:lvl3pPr marL="1257300" indent="-228600" algn="l" rtl="0" eaLnBrk="0" fontAlgn="base" hangingPunct="0">
        <a:lnSpc>
          <a:spcPct val="90000"/>
        </a:lnSpc>
        <a:spcBef>
          <a:spcPct val="10000"/>
        </a:spcBef>
        <a:spcAft>
          <a:spcPct val="10000"/>
        </a:spcAft>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90000"/>
        </a:lnSpc>
        <a:spcBef>
          <a:spcPct val="20000"/>
        </a:spcBef>
        <a:spcAft>
          <a:spcPct val="0"/>
        </a:spcAft>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10000"/>
        </a:spcBef>
        <a:spcAft>
          <a:spcPct val="0"/>
        </a:spcAft>
        <a:defRPr sz="2000">
          <a:solidFill>
            <a:schemeClr val="tx1"/>
          </a:solidFill>
          <a:effectLst>
            <a:outerShdw blurRad="38100" dist="38100" dir="2700000" algn="tl">
              <a:srgbClr val="000000"/>
            </a:outerShdw>
          </a:effectLst>
          <a:latin typeface="+mn-lt"/>
        </a:defRPr>
      </a:lvl5pPr>
      <a:lvl6pPr marL="2514600" indent="-228600" algn="l" rtl="0" fontAlgn="base">
        <a:spcBef>
          <a:spcPct val="10000"/>
        </a:spcBef>
        <a:spcAft>
          <a:spcPct val="0"/>
        </a:spcAft>
        <a:defRPr sz="2000">
          <a:solidFill>
            <a:schemeClr val="tx1"/>
          </a:solidFill>
          <a:effectLst>
            <a:outerShdw blurRad="38100" dist="38100" dir="2700000" algn="tl">
              <a:srgbClr val="000000"/>
            </a:outerShdw>
          </a:effectLst>
          <a:latin typeface="+mn-lt"/>
        </a:defRPr>
      </a:lvl6pPr>
      <a:lvl7pPr marL="2971800" indent="-228600" algn="l" rtl="0" fontAlgn="base">
        <a:spcBef>
          <a:spcPct val="10000"/>
        </a:spcBef>
        <a:spcAft>
          <a:spcPct val="0"/>
        </a:spcAft>
        <a:defRPr sz="2000">
          <a:solidFill>
            <a:schemeClr val="tx1"/>
          </a:solidFill>
          <a:effectLst>
            <a:outerShdw blurRad="38100" dist="38100" dir="2700000" algn="tl">
              <a:srgbClr val="000000"/>
            </a:outerShdw>
          </a:effectLst>
          <a:latin typeface="+mn-lt"/>
        </a:defRPr>
      </a:lvl7pPr>
      <a:lvl8pPr marL="3429000" indent="-228600" algn="l" rtl="0" fontAlgn="base">
        <a:spcBef>
          <a:spcPct val="10000"/>
        </a:spcBef>
        <a:spcAft>
          <a:spcPct val="0"/>
        </a:spcAft>
        <a:defRPr sz="2000">
          <a:solidFill>
            <a:schemeClr val="tx1"/>
          </a:solidFill>
          <a:effectLst>
            <a:outerShdw blurRad="38100" dist="38100" dir="2700000" algn="tl">
              <a:srgbClr val="000000"/>
            </a:outerShdw>
          </a:effectLst>
          <a:latin typeface="+mn-lt"/>
        </a:defRPr>
      </a:lvl8pPr>
      <a:lvl9pPr marL="3886200" indent="-228600" algn="l" rtl="0" fontAlgn="base">
        <a:spcBef>
          <a:spcPct val="10000"/>
        </a:spcBef>
        <a:spcAft>
          <a:spcPct val="0"/>
        </a:spcAft>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www.ffa-aero.fr/SITEFFAPROD_WEB/fichiers_ffa/Espace_Instructeurs/Cle_Instructeur/CLEFI_FFA/pdf/Z3/MANUEL_FORMATION/Guide_d_evaluation_PPL_Ed2_Decembre_2013.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hyperlink" Target="http://www.acat-toulouse.org/uploads/media_items/guide-de-l-instructeur-vfr.original.pdf" TargetMode="External"/><Relationship Id="rId4" Type="http://schemas.openxmlformats.org/officeDocument/2006/relationships/hyperlink" Target="http://www.ff-aero.fr/index.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hyperlink" Target="http://www.enac.fr/fr/system/files/INSF_mod03_amd01.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98348" y="1788459"/>
            <a:ext cx="8147304" cy="1040013"/>
          </a:xfrm>
          <a:solidFill>
            <a:srgbClr val="0000CC">
              <a:alpha val="35000"/>
            </a:srgbClr>
          </a:solidFill>
        </p:spPr>
        <p:txBody>
          <a:bodyPr/>
          <a:lstStyle/>
          <a:p>
            <a:r>
              <a:rPr lang="fr-FR" dirty="0" smtClean="0"/>
              <a:t>PPL CBT </a:t>
            </a:r>
            <a:br>
              <a:rPr lang="fr-FR" dirty="0" smtClean="0"/>
            </a:br>
            <a:r>
              <a:rPr lang="fr-FR" sz="2400" dirty="0" smtClean="0"/>
              <a:t>(</a:t>
            </a:r>
            <a:r>
              <a:rPr lang="fr-FR" sz="2400" b="1" dirty="0" err="1" smtClean="0"/>
              <a:t>P</a:t>
            </a:r>
            <a:r>
              <a:rPr lang="fr-FR" sz="2400" dirty="0" err="1" smtClean="0"/>
              <a:t>rivate</a:t>
            </a:r>
            <a:r>
              <a:rPr lang="fr-FR" sz="2400" dirty="0" smtClean="0"/>
              <a:t> </a:t>
            </a:r>
            <a:r>
              <a:rPr lang="fr-FR" sz="2400" b="1" dirty="0" smtClean="0"/>
              <a:t>P</a:t>
            </a:r>
            <a:r>
              <a:rPr lang="fr-FR" sz="2400" dirty="0" smtClean="0"/>
              <a:t>ilot </a:t>
            </a:r>
            <a:r>
              <a:rPr lang="fr-FR" sz="2400" b="1" dirty="0" smtClean="0"/>
              <a:t>L</a:t>
            </a:r>
            <a:r>
              <a:rPr lang="fr-FR" sz="2400" dirty="0" smtClean="0"/>
              <a:t>icence </a:t>
            </a:r>
            <a:r>
              <a:rPr lang="fr-FR" sz="2400" b="1" dirty="0" err="1" smtClean="0"/>
              <a:t>C</a:t>
            </a:r>
            <a:r>
              <a:rPr lang="fr-FR" sz="2400" dirty="0" err="1" smtClean="0"/>
              <a:t>ompetency</a:t>
            </a:r>
            <a:r>
              <a:rPr lang="fr-FR" sz="2400" dirty="0" smtClean="0"/>
              <a:t> </a:t>
            </a:r>
            <a:r>
              <a:rPr lang="fr-FR" sz="2400" b="1" dirty="0" err="1" smtClean="0"/>
              <a:t>B</a:t>
            </a:r>
            <a:r>
              <a:rPr lang="fr-FR" sz="2400" dirty="0" err="1" smtClean="0"/>
              <a:t>ased</a:t>
            </a:r>
            <a:r>
              <a:rPr lang="fr-FR" sz="2400" dirty="0" smtClean="0"/>
              <a:t> </a:t>
            </a:r>
            <a:r>
              <a:rPr lang="fr-FR" sz="2400" b="1" dirty="0" smtClean="0"/>
              <a:t>T</a:t>
            </a:r>
            <a:r>
              <a:rPr lang="fr-FR" sz="2400" dirty="0" smtClean="0"/>
              <a:t>raining) </a:t>
            </a:r>
            <a:endParaRPr lang="fr-FR" dirty="0"/>
          </a:p>
        </p:txBody>
      </p:sp>
      <p:sp>
        <p:nvSpPr>
          <p:cNvPr id="4" name="Sous-titre 2"/>
          <p:cNvSpPr txBox="1">
            <a:spLocks/>
          </p:cNvSpPr>
          <p:nvPr/>
        </p:nvSpPr>
        <p:spPr>
          <a:xfrm>
            <a:off x="0" y="2932246"/>
            <a:ext cx="9144000" cy="2258319"/>
          </a:xfrm>
          <a:prstGeom prst="rect">
            <a:avLst/>
          </a:prstGeom>
          <a:solidFill>
            <a:srgbClr val="0000FF">
              <a:alpha val="18000"/>
            </a:srgbClr>
          </a:solidFill>
        </p:spPr>
        <p:txBody>
          <a:bodyPr vert="horz" lIns="91440" tIns="45720" rIns="91440" bIns="45720" rtlCol="0">
            <a:no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defTabSz="914400" rtl="0" eaLnBrk="1" latinLnBrk="0" hangingPunct="1">
              <a:spcBef>
                <a:spcPts val="600"/>
              </a:spcBef>
              <a:buClr>
                <a:schemeClr val="tx1">
                  <a:lumMod val="50000"/>
                  <a:lumOff val="50000"/>
                </a:schemeClr>
              </a:buClr>
              <a:buSzPct val="75000"/>
              <a:buFont typeface="Wingdings 2" pitchFamily="18"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tx1">
                  <a:lumMod val="75000"/>
                  <a:lumOff val="25000"/>
                </a:schemeClr>
              </a:buClr>
              <a:buSzPct val="75000"/>
              <a:buFont typeface="Wingdings 2"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tx1">
                  <a:lumMod val="50000"/>
                  <a:lumOff val="50000"/>
                </a:schemeClr>
              </a:buClr>
              <a:buSzPct val="75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tx1">
                  <a:lumMod val="75000"/>
                  <a:lumOff val="25000"/>
                </a:schemeClr>
              </a:buClr>
              <a:buSzPct val="75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1">
                  <a:lumMod val="50000"/>
                  <a:lumOff val="50000"/>
                </a:schemeClr>
              </a:buClr>
              <a:buSzPct val="75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1">
                  <a:lumMod val="75000"/>
                  <a:lumOff val="25000"/>
                </a:schemeClr>
              </a:buClr>
              <a:buSzPct val="75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1">
                  <a:lumMod val="50000"/>
                  <a:lumOff val="50000"/>
                </a:schemeClr>
              </a:buClr>
              <a:buSzPct val="75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lumMod val="75000"/>
                  <a:lumOff val="25000"/>
                </a:schemeClr>
              </a:buClr>
              <a:buSzPct val="75000"/>
              <a:buFont typeface="Wingdings 2" pitchFamily="18" charset="2"/>
              <a:buNone/>
              <a:defRPr lang="en-US" sz="1800" kern="1200">
                <a:solidFill>
                  <a:schemeClr val="tx1">
                    <a:tint val="75000"/>
                  </a:schemeClr>
                </a:solidFill>
                <a:latin typeface="+mn-lt"/>
                <a:ea typeface="+mn-ea"/>
                <a:cs typeface="+mn-cs"/>
              </a:defRPr>
            </a:lvl9pPr>
          </a:lstStyle>
          <a:p>
            <a:r>
              <a:rPr lang="fr-FR" sz="4400" b="1" dirty="0" smtClean="0">
                <a:solidFill>
                  <a:srgbClr val="FF0000"/>
                </a:solidFill>
              </a:rPr>
              <a:t>Formation au vol du pilote privé basée sur les compétences</a:t>
            </a:r>
            <a:endParaRPr lang="fr-FR" sz="4400" b="1" dirty="0">
              <a:solidFill>
                <a:srgbClr val="FF0000"/>
              </a:solidFill>
            </a:endParaRPr>
          </a:p>
        </p:txBody>
      </p:sp>
      <p:pic>
        <p:nvPicPr>
          <p:cNvPr id="5"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79489" y="0"/>
            <a:ext cx="2306636" cy="9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498346" y="5071465"/>
            <a:ext cx="6467229" cy="1477328"/>
          </a:xfrm>
          <a:prstGeom prst="rect">
            <a:avLst/>
          </a:prstGeom>
          <a:noFill/>
        </p:spPr>
        <p:txBody>
          <a:bodyPr wrap="square" rtlCol="0">
            <a:spAutoFit/>
          </a:bodyPr>
          <a:lstStyle/>
          <a:p>
            <a:r>
              <a:rPr lang="fr-FR" dirty="0"/>
              <a:t>Document d'origine : support de la présentation faite par </a:t>
            </a:r>
            <a:r>
              <a:rPr lang="fr-FR" dirty="0" err="1" smtClean="0"/>
              <a:t>D.Vacher</a:t>
            </a:r>
            <a:r>
              <a:rPr lang="fr-FR" dirty="0" smtClean="0"/>
              <a:t> </a:t>
            </a:r>
            <a:r>
              <a:rPr lang="fr-FR" dirty="0"/>
              <a:t>à l'A3C le samedi 01 février </a:t>
            </a:r>
            <a:r>
              <a:rPr lang="fr-FR" dirty="0" smtClean="0"/>
              <a:t>2014</a:t>
            </a:r>
            <a:br>
              <a:rPr lang="fr-FR" dirty="0" smtClean="0"/>
            </a:br>
            <a:endParaRPr lang="fr-FR" dirty="0" smtClean="0"/>
          </a:p>
          <a:p>
            <a:r>
              <a:rPr lang="fr-FR" dirty="0" smtClean="0"/>
              <a:t>AMDT du 11/04/2014</a:t>
            </a:r>
          </a:p>
          <a:p>
            <a:r>
              <a:rPr lang="fr-FR" dirty="0" err="1" smtClean="0"/>
              <a:t>J.Loury</a:t>
            </a:r>
            <a:r>
              <a:rPr lang="fr-FR" dirty="0"/>
              <a:t> </a:t>
            </a:r>
            <a:r>
              <a:rPr lang="fr-FR" dirty="0" smtClean="0"/>
              <a:t>(A/C du CE Airbus France Toulouse)</a:t>
            </a:r>
            <a:endParaRPr lang="fr-FR" dirty="0"/>
          </a:p>
        </p:txBody>
      </p:sp>
    </p:spTree>
    <p:extLst>
      <p:ext uri="{BB962C8B-B14F-4D97-AF65-F5344CB8AC3E}">
        <p14:creationId xmlns:p14="http://schemas.microsoft.com/office/powerpoint/2010/main" val="222058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19" y="682812"/>
            <a:ext cx="5045495" cy="593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878019" y="682813"/>
            <a:ext cx="3851527" cy="809812"/>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4" cstate="screen">
            <a:extLst>
              <a:ext uri="{28A0092B-C50C-407E-A947-70E740481C1C}">
                <a14:useLocalDpi xmlns:a14="http://schemas.microsoft.com/office/drawing/2010/main"/>
              </a:ext>
            </a:extLst>
          </a:blip>
          <a:srcRect t="10510" b="10315"/>
          <a:stretch/>
        </p:blipFill>
        <p:spPr>
          <a:xfrm>
            <a:off x="4783334" y="3084207"/>
            <a:ext cx="4127500" cy="3267938"/>
          </a:xfrm>
          <a:prstGeom prst="rect">
            <a:avLst/>
          </a:prstGeom>
          <a:ln>
            <a:noFill/>
          </a:ln>
          <a:effectLst>
            <a:softEdge rad="112500"/>
          </a:effectLst>
        </p:spPr>
      </p:pic>
      <p:sp>
        <p:nvSpPr>
          <p:cNvPr id="11" name="ZoneTexte 10"/>
          <p:cNvSpPr txBox="1"/>
          <p:nvPr/>
        </p:nvSpPr>
        <p:spPr>
          <a:xfrm rot="19927202">
            <a:off x="4342505" y="3158855"/>
            <a:ext cx="2689275" cy="120032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3600" b="1" dirty="0" smtClean="0">
                <a:ln/>
                <a:solidFill>
                  <a:srgbClr val="002060"/>
                </a:solidFill>
              </a:rPr>
              <a:t>Et tout ça ?</a:t>
            </a:r>
            <a:endParaRPr lang="fr-FR" sz="3600" b="1" dirty="0">
              <a:ln/>
              <a:solidFill>
                <a:srgbClr val="002060"/>
              </a:solidFill>
            </a:endParaRPr>
          </a:p>
        </p:txBody>
      </p:sp>
      <p:sp>
        <p:nvSpPr>
          <p:cNvPr id="9" name="Flèche courbée vers le bas 8"/>
          <p:cNvSpPr/>
          <p:nvPr/>
        </p:nvSpPr>
        <p:spPr>
          <a:xfrm flipH="1">
            <a:off x="4531658" y="1492625"/>
            <a:ext cx="3099234" cy="1045740"/>
          </a:xfrm>
          <a:prstGeom prst="curvedDownArrow">
            <a:avLst>
              <a:gd name="adj1" fmla="val 25000"/>
              <a:gd name="adj2" fmla="val 50000"/>
              <a:gd name="adj3" fmla="val 41071"/>
            </a:avLst>
          </a:prstGeom>
          <a:solidFill>
            <a:schemeClr val="tx2"/>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 name="ZoneTexte 3"/>
          <p:cNvSpPr txBox="1"/>
          <p:nvPr/>
        </p:nvSpPr>
        <p:spPr>
          <a:xfrm>
            <a:off x="1405467" y="6519081"/>
            <a:ext cx="6755734" cy="369332"/>
          </a:xfrm>
          <a:prstGeom prst="rect">
            <a:avLst/>
          </a:prstGeom>
          <a:noFill/>
        </p:spPr>
        <p:txBody>
          <a:bodyPr wrap="square" rtlCol="0">
            <a:spAutoFit/>
          </a:bodyPr>
          <a:lstStyle/>
          <a:p>
            <a:r>
              <a:rPr lang="fr-FR" b="1" i="1" dirty="0" smtClean="0">
                <a:solidFill>
                  <a:srgbClr val="002060"/>
                </a:solidFill>
              </a:rPr>
              <a:t>Pas à pas… On va y arriver...   </a:t>
            </a:r>
            <a:endParaRPr lang="fr-FR" b="1" i="1" dirty="0">
              <a:solidFill>
                <a:srgbClr val="002060"/>
              </a:solidFill>
            </a:endParaRPr>
          </a:p>
        </p:txBody>
      </p:sp>
      <p:pic>
        <p:nvPicPr>
          <p:cNvPr id="12" name="Picture 5" descr="FFA sans fo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1"/>
          <p:cNvSpPr txBox="1">
            <a:spLocks/>
          </p:cNvSpPr>
          <p:nvPr/>
        </p:nvSpPr>
        <p:spPr>
          <a:xfrm>
            <a:off x="1262062" y="97417"/>
            <a:ext cx="7881938" cy="63918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t>Rien de bien neuf, n’est-ce pas ?</a:t>
            </a:r>
            <a:endParaRPr lang="fr-FR" sz="3600" b="1" dirty="0"/>
          </a:p>
        </p:txBody>
      </p:sp>
      <p:sp>
        <p:nvSpPr>
          <p:cNvPr id="16"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dirty="0" smtClean="0">
                <a:solidFill>
                  <a:srgbClr val="002060"/>
                </a:solidFill>
                <a:latin typeface="Arial" panose="020B0604020202020204" pitchFamily="34" charset="0"/>
                <a:cs typeface="Arial" panose="020B0604020202020204" pitchFamily="34" charset="0"/>
              </a:rPr>
              <a:t>DESCRIPTION DE LA LEÇON</a:t>
            </a:r>
            <a:endParaRPr lang="fr-FR"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79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linds(horizontal)">
                                      <p:cBhvr>
                                        <p:cTn id="9" dur="500"/>
                                        <p:tgtEl>
                                          <p:spTgt spid="6"/>
                                        </p:tgtEl>
                                      </p:cBhvr>
                                    </p:animEffect>
                                  </p:childTnLst>
                                </p:cTn>
                              </p:par>
                            </p:childTnLst>
                          </p:cTn>
                        </p:par>
                        <p:par>
                          <p:cTn id="10" fill="hold">
                            <p:stCondLst>
                              <p:cond delay="500"/>
                            </p:stCondLst>
                            <p:childTnLst>
                              <p:par>
                                <p:cTn id="11" presetID="5" presetClass="entr" presetSubtype="1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1000"/>
                                        <p:tgtEl>
                                          <p:spTgt spid="11"/>
                                        </p:tgtEl>
                                      </p:cBhvr>
                                    </p:animEffect>
                                  </p:childTnLst>
                                </p:cTn>
                              </p:par>
                            </p:childTnLst>
                          </p:cTn>
                        </p:par>
                        <p:par>
                          <p:cTn id="14" fill="hold">
                            <p:stCondLst>
                              <p:cond delay="25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1000"/>
                                        <p:tgtEl>
                                          <p:spTgt spid="9"/>
                                        </p:tgtEl>
                                      </p:cBhvr>
                                    </p:animEffect>
                                  </p:childTnLst>
                                </p:cTn>
                              </p:par>
                            </p:childTnLst>
                          </p:cTn>
                        </p:par>
                        <p:par>
                          <p:cTn id="18" fill="hold">
                            <p:stCondLst>
                              <p:cond delay="3500"/>
                            </p:stCondLst>
                            <p:childTnLst>
                              <p:par>
                                <p:cTn id="19" presetID="22" presetClass="entr" presetSubtype="8" fill="hold" grpId="0" nodeType="after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9" grpId="0" animBg="1"/>
      <p:bldP spid="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06" y="628651"/>
            <a:ext cx="5296555" cy="622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5342670" y="1133475"/>
            <a:ext cx="3639925" cy="3847207"/>
          </a:xfrm>
          <a:prstGeom prst="rect">
            <a:avLst/>
          </a:prstGeom>
          <a:solidFill>
            <a:srgbClr val="CCFFFF"/>
          </a:solidFill>
          <a:ln w="38100">
            <a:solidFill>
              <a:srgbClr val="003300"/>
            </a:solidFill>
          </a:ln>
        </p:spPr>
        <p:txBody>
          <a:bodyPr wrap="square" rtlCol="0">
            <a:spAutoFit/>
          </a:bodyPr>
          <a:lstStyle/>
          <a:p>
            <a:endParaRPr lang="fr-FR" sz="2400" b="1" dirty="0">
              <a:solidFill>
                <a:srgbClr val="002060"/>
              </a:solidFill>
            </a:endParaRPr>
          </a:p>
          <a:p>
            <a:r>
              <a:rPr lang="fr-FR" sz="2000" b="1" dirty="0" smtClean="0">
                <a:solidFill>
                  <a:srgbClr val="002060"/>
                </a:solidFill>
              </a:rPr>
              <a:t>PPL CBT est structuré en 3 </a:t>
            </a:r>
            <a:r>
              <a:rPr lang="fr-FR" sz="2000" b="1" cap="small" dirty="0" smtClean="0">
                <a:solidFill>
                  <a:srgbClr val="002060"/>
                </a:solidFill>
              </a:rPr>
              <a:t>modules</a:t>
            </a:r>
            <a:r>
              <a:rPr lang="fr-FR" sz="2000" b="1" dirty="0" smtClean="0">
                <a:solidFill>
                  <a:srgbClr val="002060"/>
                </a:solidFill>
              </a:rPr>
              <a:t> :</a:t>
            </a:r>
          </a:p>
          <a:p>
            <a:endParaRPr lang="fr-FR" sz="2000" b="1" dirty="0" smtClean="0">
              <a:solidFill>
                <a:srgbClr val="002060"/>
              </a:solidFill>
            </a:endParaRPr>
          </a:p>
          <a:p>
            <a:pPr marL="342900" indent="-342900">
              <a:buFont typeface="Arial"/>
              <a:buChar char="•"/>
            </a:pPr>
            <a:r>
              <a:rPr lang="fr-FR" sz="2000" b="1" cap="small" dirty="0" smtClean="0">
                <a:solidFill>
                  <a:srgbClr val="002060"/>
                </a:solidFill>
              </a:rPr>
              <a:t>Module Maniabilité </a:t>
            </a:r>
            <a:r>
              <a:rPr lang="fr-FR" sz="2000" dirty="0" smtClean="0">
                <a:solidFill>
                  <a:srgbClr val="002060"/>
                </a:solidFill>
              </a:rPr>
              <a:t>(1-MNA)</a:t>
            </a:r>
          </a:p>
          <a:p>
            <a:pPr marL="342900" indent="-342900">
              <a:buFont typeface="Arial"/>
              <a:buChar char="•"/>
            </a:pPr>
            <a:r>
              <a:rPr lang="fr-FR" sz="2000" b="1" cap="small" dirty="0" smtClean="0">
                <a:solidFill>
                  <a:srgbClr val="002060"/>
                </a:solidFill>
              </a:rPr>
              <a:t>Module Navigation </a:t>
            </a:r>
            <a:r>
              <a:rPr lang="fr-FR" sz="2000" dirty="0" smtClean="0">
                <a:solidFill>
                  <a:srgbClr val="002060"/>
                </a:solidFill>
              </a:rPr>
              <a:t>(2-NAV)</a:t>
            </a:r>
          </a:p>
          <a:p>
            <a:pPr marL="342900" indent="-342900">
              <a:buFont typeface="Arial"/>
              <a:buChar char="•"/>
            </a:pPr>
            <a:r>
              <a:rPr lang="fr-FR" sz="2000" b="1" cap="small" dirty="0" smtClean="0">
                <a:solidFill>
                  <a:srgbClr val="002060"/>
                </a:solidFill>
              </a:rPr>
              <a:t>Module Perfectionnement </a:t>
            </a:r>
            <a:br>
              <a:rPr lang="fr-FR" sz="2000" b="1" cap="small" dirty="0" smtClean="0">
                <a:solidFill>
                  <a:srgbClr val="002060"/>
                </a:solidFill>
              </a:rPr>
            </a:br>
            <a:r>
              <a:rPr lang="fr-FR" sz="2000" dirty="0" smtClean="0">
                <a:solidFill>
                  <a:srgbClr val="002060"/>
                </a:solidFill>
              </a:rPr>
              <a:t>(3-PERF)</a:t>
            </a:r>
          </a:p>
          <a:p>
            <a:endParaRPr lang="fr-FR" sz="2000" b="1" dirty="0">
              <a:solidFill>
                <a:schemeClr val="accent4">
                  <a:lumMod val="60000"/>
                  <a:lumOff val="40000"/>
                </a:schemeClr>
              </a:solidFill>
            </a:endParaRPr>
          </a:p>
        </p:txBody>
      </p:sp>
      <p:sp>
        <p:nvSpPr>
          <p:cNvPr id="9" name="Rectangle à coins arrondis 8"/>
          <p:cNvSpPr/>
          <p:nvPr/>
        </p:nvSpPr>
        <p:spPr>
          <a:xfrm>
            <a:off x="2662517" y="628650"/>
            <a:ext cx="1734671" cy="30819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p:cNvSpPr>
          <p:nvPr/>
        </p:nvSpPr>
        <p:spPr>
          <a:xfrm>
            <a:off x="1262062" y="97417"/>
            <a:ext cx="7881938" cy="63918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75000" lnSpcReduction="2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t>Une formation au vol en trois </a:t>
            </a:r>
            <a:r>
              <a:rPr lang="fr-FR" sz="3600" b="1" cap="all" dirty="0" smtClean="0"/>
              <a:t>modules</a:t>
            </a:r>
            <a:endParaRPr lang="fr-FR" sz="3600" b="1" cap="all" dirty="0"/>
          </a:p>
        </p:txBody>
      </p:sp>
      <p:sp>
        <p:nvSpPr>
          <p:cNvPr id="12" name="Titre 1"/>
          <p:cNvSpPr txBox="1">
            <a:spLocks/>
          </p:cNvSpPr>
          <p:nvPr/>
        </p:nvSpPr>
        <p:spPr>
          <a:xfrm>
            <a:off x="248199" y="498102"/>
            <a:ext cx="485490" cy="6308365"/>
          </a:xfrm>
          <a:prstGeom prst="rect">
            <a:avLst/>
          </a:prstGeom>
          <a:solidFill>
            <a:srgbClr val="FFFFCC"/>
          </a:solidFill>
          <a:ln w="28575">
            <a:solidFill>
              <a:srgbClr val="C00000"/>
            </a:solidFill>
          </a:ln>
        </p:spPr>
        <p:txBody>
          <a:bodyPr vert="wordArtVert" wrap="square" lIns="108000" tIns="0" rIns="108000" bIns="0" rtlCol="0" anchor="ctr">
            <a:sp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kern="0" spc="-100" dirty="0" smtClean="0">
                <a:solidFill>
                  <a:srgbClr val="002060"/>
                </a:solidFill>
                <a:latin typeface="Arial" panose="020B0604020202020204" pitchFamily="34" charset="0"/>
                <a:cs typeface="Arial" panose="020B0604020202020204" pitchFamily="34" charset="0"/>
              </a:rPr>
              <a:t>STRUCTURE DE LA FORMATION</a:t>
            </a:r>
            <a:endParaRPr lang="fr-FR" sz="1600" b="1" kern="0" spc="-100" dirty="0">
              <a:solidFill>
                <a:srgbClr val="002060"/>
              </a:solidFill>
              <a:latin typeface="Arial" panose="020B0604020202020204" pitchFamily="34" charset="0"/>
              <a:cs typeface="Arial" panose="020B0604020202020204" pitchFamily="34" charset="0"/>
            </a:endParaRPr>
          </a:p>
        </p:txBody>
      </p:sp>
      <p:sp>
        <p:nvSpPr>
          <p:cNvPr id="2" name="Pensées 1"/>
          <p:cNvSpPr/>
          <p:nvPr/>
        </p:nvSpPr>
        <p:spPr>
          <a:xfrm>
            <a:off x="4381500" y="5181600"/>
            <a:ext cx="4457700" cy="1298202"/>
          </a:xfrm>
          <a:prstGeom prst="cloudCallout">
            <a:avLst>
              <a:gd name="adj1" fmla="val -70935"/>
              <a:gd name="adj2" fmla="val -375824"/>
            </a:avLst>
          </a:prstGeom>
          <a:solidFill>
            <a:srgbClr val="0000CC"/>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Ex : Module MANIABILITÉ</a:t>
            </a:r>
            <a:endParaRPr lang="fr-FR" sz="2800" dirty="0"/>
          </a:p>
        </p:txBody>
      </p:sp>
    </p:spTree>
    <p:extLst>
      <p:ext uri="{BB962C8B-B14F-4D97-AF65-F5344CB8AC3E}">
        <p14:creationId xmlns:p14="http://schemas.microsoft.com/office/powerpoint/2010/main" val="367679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par>
                          <p:cTn id="11" fill="hold">
                            <p:stCondLst>
                              <p:cond delay="500"/>
                            </p:stCondLst>
                            <p:childTnLst>
                              <p:par>
                                <p:cTn id="12" presetID="53" presetClass="entr" presetSubtype="16" fill="hold" grpId="0" nodeType="afterEffect">
                                  <p:stCondLst>
                                    <p:cond delay="20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3000"/>
                            </p:stCondLst>
                            <p:childTnLst>
                              <p:par>
                                <p:cTn id="18" presetID="2" presetClass="entr" presetSubtype="4" fill="hold" grpId="0" nodeType="afterEffect">
                                  <p:stCondLst>
                                    <p:cond delay="10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ppt_x"/>
                                          </p:val>
                                        </p:tav>
                                        <p:tav tm="100000">
                                          <p:val>
                                            <p:strVal val="#ppt_x"/>
                                          </p:val>
                                        </p:tav>
                                      </p:tavLst>
                                    </p:anim>
                                    <p:anim calcmode="lin" valueType="num">
                                      <p:cBhvr additive="base">
                                        <p:cTn id="21"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7"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 13"/>
          <p:cNvPicPr>
            <a:picLocks noChangeAspect="1"/>
          </p:cNvPicPr>
          <p:nvPr/>
        </p:nvPicPr>
        <p:blipFill rotWithShape="1">
          <a:blip r:embed="rId3" cstate="email">
            <a:extLst>
              <a:ext uri="{28A0092B-C50C-407E-A947-70E740481C1C}">
                <a14:useLocalDpi xmlns:a14="http://schemas.microsoft.com/office/drawing/2010/main" val="0"/>
              </a:ext>
            </a:extLst>
          </a:blip>
          <a:srcRect l="11307" t="8409" r="9845" b="20703"/>
          <a:stretch/>
        </p:blipFill>
        <p:spPr>
          <a:xfrm>
            <a:off x="929481" y="819150"/>
            <a:ext cx="4413189" cy="5760315"/>
          </a:xfrm>
          <a:prstGeom prst="rect">
            <a:avLst/>
          </a:prstGeom>
          <a:ln>
            <a:noFill/>
          </a:ln>
          <a:effectLst>
            <a:outerShdw blurRad="292100" dist="139700" dir="2700000" algn="tl" rotWithShape="0">
              <a:srgbClr val="333333">
                <a:alpha val="65000"/>
              </a:srgbClr>
            </a:outerShdw>
          </a:effectLst>
        </p:spPr>
      </p:pic>
      <p:sp>
        <p:nvSpPr>
          <p:cNvPr id="6" name="Rectangle à coins arrondis 5"/>
          <p:cNvSpPr/>
          <p:nvPr/>
        </p:nvSpPr>
        <p:spPr>
          <a:xfrm>
            <a:off x="902846" y="1571625"/>
            <a:ext cx="833880" cy="500784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Pensées 3"/>
          <p:cNvSpPr/>
          <p:nvPr/>
        </p:nvSpPr>
        <p:spPr>
          <a:xfrm>
            <a:off x="5781040" y="819150"/>
            <a:ext cx="2956560" cy="2408144"/>
          </a:xfrm>
          <a:prstGeom prst="cloudCallout">
            <a:avLst>
              <a:gd name="adj1" fmla="val -25438"/>
              <a:gd name="adj2" fmla="val 59181"/>
            </a:avLst>
          </a:prstGeom>
          <a:solidFill>
            <a:srgbClr val="FFFFCC"/>
          </a:solidFill>
          <a:ln>
            <a:solidFill>
              <a:srgbClr val="00206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dirty="0" smtClean="0">
                <a:solidFill>
                  <a:srgbClr val="FF0000"/>
                </a:solidFill>
                <a:cs typeface="Baskerville Old Face"/>
              </a:rPr>
              <a:t>PIL</a:t>
            </a:r>
          </a:p>
          <a:p>
            <a:pPr algn="ctr"/>
            <a:r>
              <a:rPr lang="fr-FR" sz="2800" b="1" dirty="0">
                <a:solidFill>
                  <a:srgbClr val="0000FF"/>
                </a:solidFill>
                <a:cs typeface="Baskerville Old Face"/>
              </a:rPr>
              <a:t>	</a:t>
            </a:r>
            <a:r>
              <a:rPr lang="fr-FR" sz="2800" b="1" dirty="0" smtClean="0">
                <a:solidFill>
                  <a:srgbClr val="008000"/>
                </a:solidFill>
                <a:cs typeface="Baskerville Old Face"/>
              </a:rPr>
              <a:t>TRA</a:t>
            </a:r>
            <a:endParaRPr lang="fr-FR" sz="2800" b="1" dirty="0">
              <a:solidFill>
                <a:srgbClr val="008000"/>
              </a:solidFill>
              <a:cs typeface="Baskerville Old Face"/>
            </a:endParaRPr>
          </a:p>
          <a:p>
            <a:pPr algn="ctr"/>
            <a:r>
              <a:rPr lang="fr-FR" sz="2800" b="1" dirty="0" smtClean="0">
                <a:solidFill>
                  <a:schemeClr val="accent5">
                    <a:lumMod val="50000"/>
                  </a:schemeClr>
                </a:solidFill>
                <a:cs typeface="Baskerville Old Face"/>
              </a:rPr>
              <a:t>CO…</a:t>
            </a:r>
          </a:p>
          <a:p>
            <a:pPr algn="ctr"/>
            <a:r>
              <a:rPr lang="fr-FR" sz="2800" b="1" dirty="0" smtClean="0">
                <a:solidFill>
                  <a:srgbClr val="0000FF"/>
                </a:solidFill>
                <a:cs typeface="Baskerville Old Face"/>
              </a:rPr>
              <a:t>      PRO</a:t>
            </a:r>
          </a:p>
          <a:p>
            <a:pPr algn="ctr"/>
            <a:r>
              <a:rPr lang="fr-FR" sz="2800" b="1" dirty="0" smtClean="0">
                <a:solidFill>
                  <a:srgbClr val="FF3300"/>
                </a:solidFill>
                <a:cs typeface="Baskerville Old Face"/>
              </a:rPr>
              <a:t>COM</a:t>
            </a:r>
          </a:p>
        </p:txBody>
      </p:sp>
      <p:sp>
        <p:nvSpPr>
          <p:cNvPr id="3" name="Flèche courbée vers le bas 2"/>
          <p:cNvSpPr/>
          <p:nvPr/>
        </p:nvSpPr>
        <p:spPr>
          <a:xfrm>
            <a:off x="1319787" y="1495425"/>
            <a:ext cx="4947664" cy="914400"/>
          </a:xfrm>
          <a:prstGeom prst="curvedDownArrow">
            <a:avLst/>
          </a:prstGeom>
          <a:solidFill>
            <a:srgbClr val="FF99FF"/>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5781040" y="3525838"/>
            <a:ext cx="3166488" cy="1938992"/>
          </a:xfrm>
          <a:prstGeom prst="rect">
            <a:avLst/>
          </a:prstGeom>
          <a:solidFill>
            <a:srgbClr val="FFC000"/>
          </a:solidFill>
          <a:ln w="38100">
            <a:solidFill>
              <a:schemeClr val="tx2">
                <a:lumMod val="25000"/>
              </a:schemeClr>
            </a:solidFill>
            <a:prstDash val="sysDash"/>
          </a:ln>
        </p:spPr>
        <p:txBody>
          <a:bodyPr wrap="square" rtlCol="0">
            <a:spAutoFit/>
          </a:bodyPr>
          <a:lstStyle/>
          <a:p>
            <a:pPr marL="342900" indent="-342900">
              <a:buFont typeface="Arial" panose="020B0604020202020204" pitchFamily="34" charset="0"/>
              <a:buChar char="•"/>
            </a:pPr>
            <a:r>
              <a:rPr lang="fr-FR" sz="2000" b="1" dirty="0" smtClean="0">
                <a:solidFill>
                  <a:srgbClr val="FF0000"/>
                </a:solidFill>
                <a:cs typeface="Baskerville Old Face"/>
              </a:rPr>
              <a:t>PILOTAGE</a:t>
            </a:r>
            <a:endParaRPr lang="fr-FR" sz="2000" b="1" dirty="0">
              <a:solidFill>
                <a:srgbClr val="FF0000"/>
              </a:solidFill>
              <a:cs typeface="Baskerville Old Face"/>
            </a:endParaRPr>
          </a:p>
          <a:p>
            <a:pPr marL="342900" indent="-342900">
              <a:buFont typeface="Arial" panose="020B0604020202020204" pitchFamily="34" charset="0"/>
              <a:buChar char="•"/>
            </a:pPr>
            <a:r>
              <a:rPr lang="fr-FR" sz="2000" b="1" dirty="0" smtClean="0">
                <a:solidFill>
                  <a:srgbClr val="008000"/>
                </a:solidFill>
                <a:cs typeface="Baskerville Old Face"/>
              </a:rPr>
              <a:t>TRAJECTOIRES</a:t>
            </a:r>
            <a:endParaRPr lang="fr-FR" sz="2000" b="1" dirty="0">
              <a:solidFill>
                <a:srgbClr val="008000"/>
              </a:solidFill>
              <a:cs typeface="Baskerville Old Face"/>
            </a:endParaRPr>
          </a:p>
          <a:p>
            <a:pPr marL="342900" indent="-342900">
              <a:buFont typeface="Arial" panose="020B0604020202020204" pitchFamily="34" charset="0"/>
              <a:buChar char="•"/>
            </a:pPr>
            <a:r>
              <a:rPr lang="fr-FR" sz="2000" b="1" dirty="0" smtClean="0">
                <a:solidFill>
                  <a:schemeClr val="accent5">
                    <a:lumMod val="50000"/>
                  </a:schemeClr>
                </a:solidFill>
                <a:cs typeface="Baskerville Old Face"/>
              </a:rPr>
              <a:t>CONNAISSANCES</a:t>
            </a:r>
            <a:endParaRPr lang="fr-FR" sz="2000" b="1" dirty="0">
              <a:solidFill>
                <a:schemeClr val="accent5">
                  <a:lumMod val="50000"/>
                </a:schemeClr>
              </a:solidFill>
              <a:cs typeface="Baskerville Old Face"/>
            </a:endParaRPr>
          </a:p>
          <a:p>
            <a:pPr marL="342900" indent="-342900">
              <a:buFont typeface="Arial" panose="020B0604020202020204" pitchFamily="34" charset="0"/>
              <a:buChar char="•"/>
            </a:pPr>
            <a:r>
              <a:rPr lang="fr-FR" sz="2000" b="1" dirty="0" smtClean="0">
                <a:solidFill>
                  <a:srgbClr val="0000FF"/>
                </a:solidFill>
                <a:cs typeface="Baskerville Old Face"/>
              </a:rPr>
              <a:t>PROCÉDURES</a:t>
            </a:r>
          </a:p>
          <a:p>
            <a:pPr marL="342900" indent="-342900">
              <a:buFont typeface="Arial" panose="020B0604020202020204" pitchFamily="34" charset="0"/>
              <a:buChar char="•"/>
            </a:pPr>
            <a:r>
              <a:rPr lang="fr-FR" sz="2000" b="1" dirty="0" smtClean="0">
                <a:solidFill>
                  <a:srgbClr val="FF3300"/>
                </a:solidFill>
                <a:cs typeface="Baskerville Old Face"/>
              </a:rPr>
              <a:t>COMMUNICATION</a:t>
            </a:r>
          </a:p>
          <a:p>
            <a:r>
              <a:rPr lang="fr-FR" sz="2000" b="1" dirty="0">
                <a:solidFill>
                  <a:srgbClr val="0000FF"/>
                </a:solidFill>
              </a:rPr>
              <a:t> </a:t>
            </a:r>
            <a:r>
              <a:rPr lang="fr-FR" sz="2000" b="1" dirty="0" smtClean="0">
                <a:solidFill>
                  <a:srgbClr val="0000FF"/>
                </a:solidFill>
              </a:rPr>
              <a:t> </a:t>
            </a:r>
            <a:r>
              <a:rPr lang="fr-FR" sz="2000" b="1" dirty="0" smtClean="0"/>
              <a:t>.........</a:t>
            </a:r>
            <a:endParaRPr lang="fr-FR" sz="2000" dirty="0">
              <a:solidFill>
                <a:schemeClr val="accent4">
                  <a:lumMod val="60000"/>
                  <a:lumOff val="40000"/>
                </a:schemeClr>
              </a:solidFill>
            </a:endParaRPr>
          </a:p>
        </p:txBody>
      </p:sp>
      <p:pic>
        <p:nvPicPr>
          <p:cNvPr id="12" name="Imag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66875" y="5666535"/>
            <a:ext cx="1131957" cy="896224"/>
          </a:xfrm>
          <a:prstGeom prst="rect">
            <a:avLst/>
          </a:prstGeom>
          <a:ln>
            <a:noFill/>
          </a:ln>
          <a:effectLst>
            <a:softEdge rad="112500"/>
          </a:effectLst>
        </p:spPr>
      </p:pic>
      <p:sp>
        <p:nvSpPr>
          <p:cNvPr id="9" name="Bulle ronde 8"/>
          <p:cNvSpPr/>
          <p:nvPr/>
        </p:nvSpPr>
        <p:spPr>
          <a:xfrm>
            <a:off x="2977253" y="5666536"/>
            <a:ext cx="3168907" cy="1088502"/>
          </a:xfrm>
          <a:prstGeom prst="wedgeEllipseCallout">
            <a:avLst>
              <a:gd name="adj1" fmla="val -61237"/>
              <a:gd name="adj2" fmla="val -10037"/>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i="1" dirty="0" smtClean="0">
                <a:solidFill>
                  <a:srgbClr val="002060"/>
                </a:solidFill>
              </a:rPr>
              <a:t>Tu promets qu’on s’en reparle ?</a:t>
            </a:r>
          </a:p>
          <a:p>
            <a:pPr algn="ctr"/>
            <a:r>
              <a:rPr lang="fr-FR" sz="1400" b="1" i="1" dirty="0" smtClean="0">
                <a:solidFill>
                  <a:srgbClr val="002060"/>
                </a:solidFill>
              </a:rPr>
              <a:t>Y’a aussi tout le texte, et les cases…</a:t>
            </a:r>
            <a:endParaRPr lang="fr-FR" sz="1400" b="1" i="1" dirty="0">
              <a:solidFill>
                <a:srgbClr val="002060"/>
              </a:solidFill>
            </a:endParaRPr>
          </a:p>
        </p:txBody>
      </p:sp>
      <p:pic>
        <p:nvPicPr>
          <p:cNvPr id="13" name="Picture 5" descr="FFA sans fo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re 1"/>
          <p:cNvSpPr txBox="1">
            <a:spLocks/>
          </p:cNvSpPr>
          <p:nvPr/>
        </p:nvSpPr>
        <p:spPr>
          <a:xfrm>
            <a:off x="1262062" y="97417"/>
            <a:ext cx="7881938" cy="63918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7500" lnSpcReduction="2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t>Une formation au vol par </a:t>
            </a:r>
            <a:r>
              <a:rPr lang="fr-FR" sz="3600" b="1" cap="all" dirty="0" err="1" smtClean="0"/>
              <a:t>compétenceS</a:t>
            </a:r>
            <a:endParaRPr lang="fr-FR" sz="3600" b="1" cap="all" dirty="0"/>
          </a:p>
        </p:txBody>
      </p:sp>
      <p:sp>
        <p:nvSpPr>
          <p:cNvPr id="15" name="Titre 1"/>
          <p:cNvSpPr txBox="1">
            <a:spLocks/>
          </p:cNvSpPr>
          <p:nvPr/>
        </p:nvSpPr>
        <p:spPr>
          <a:xfrm>
            <a:off x="248199" y="498102"/>
            <a:ext cx="485490" cy="6308365"/>
          </a:xfrm>
          <a:prstGeom prst="rect">
            <a:avLst/>
          </a:prstGeom>
          <a:solidFill>
            <a:srgbClr val="FFFFCC"/>
          </a:solidFill>
          <a:ln w="28575">
            <a:solidFill>
              <a:srgbClr val="C00000"/>
            </a:solidFill>
          </a:ln>
        </p:spPr>
        <p:txBody>
          <a:bodyPr vert="wordArtVert" wrap="square" lIns="108000" tIns="0" rIns="108000" bIns="0" rtlCol="0" anchor="ctr">
            <a:sp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kern="0" spc="-100" dirty="0" smtClean="0">
                <a:solidFill>
                  <a:srgbClr val="002060"/>
                </a:solidFill>
                <a:latin typeface="Arial" panose="020B0604020202020204" pitchFamily="34" charset="0"/>
                <a:cs typeface="Arial" panose="020B0604020202020204" pitchFamily="34" charset="0"/>
              </a:rPr>
              <a:t>STRUCTURE DE LA FORMATION</a:t>
            </a:r>
            <a:endParaRPr lang="fr-FR" sz="1600" b="1" kern="0" spc="-100" dirty="0">
              <a:solidFill>
                <a:srgbClr val="002060"/>
              </a:solidFill>
              <a:latin typeface="Arial" panose="020B0604020202020204" pitchFamily="34" charset="0"/>
              <a:cs typeface="Arial" panose="020B0604020202020204" pitchFamily="34" charset="0"/>
            </a:endParaRPr>
          </a:p>
        </p:txBody>
      </p:sp>
      <p:sp>
        <p:nvSpPr>
          <p:cNvPr id="17" name="Bulle rectangulaire à coins arrondis 8"/>
          <p:cNvSpPr/>
          <p:nvPr/>
        </p:nvSpPr>
        <p:spPr>
          <a:xfrm>
            <a:off x="6146160" y="5773822"/>
            <a:ext cx="2801368" cy="1018408"/>
          </a:xfrm>
          <a:prstGeom prst="wedgeRoundRectCallout">
            <a:avLst>
              <a:gd name="adj1" fmla="val -35687"/>
              <a:gd name="adj2" fmla="val -94703"/>
              <a:gd name="adj3" fmla="val 16667"/>
            </a:avLst>
          </a:prstGeom>
          <a:gradFill>
            <a:gsLst>
              <a:gs pos="100000">
                <a:srgbClr val="FFFF00"/>
              </a:gs>
              <a:gs pos="0">
                <a:srgbClr val="00FF00"/>
              </a:gs>
              <a:gs pos="50000">
                <a:schemeClr val="accent1">
                  <a:tint val="44500"/>
                  <a:satMod val="160000"/>
                </a:schemeClr>
              </a:gs>
              <a:gs pos="100000">
                <a:schemeClr val="accent1">
                  <a:tint val="23500"/>
                  <a:satMod val="160000"/>
                </a:schemeClr>
              </a:gs>
            </a:gsLst>
            <a:lin ang="5400000" scaled="0"/>
          </a:gradFill>
          <a:ln w="28575">
            <a:solidFill>
              <a:srgbClr val="FF33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smtClean="0">
                <a:solidFill>
                  <a:srgbClr val="302C24"/>
                </a:solidFill>
                <a:latin typeface="Arial" panose="020B0604020202020204" pitchFamily="34" charset="0"/>
                <a:cs typeface="Arial" panose="020B0604020202020204" pitchFamily="34" charset="0"/>
              </a:rPr>
              <a:t>Le guide d’évaluation PPL(A) à l’intention de l’instructeur définit les critères d’évaluation</a:t>
            </a:r>
            <a:endParaRPr lang="fr-FR" sz="1600" b="1" dirty="0">
              <a:solidFill>
                <a:srgbClr val="302C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42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grpId="0" nodeType="afterEffect">
                                  <p:stCondLst>
                                    <p:cond delay="1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2500"/>
                            </p:stCondLst>
                            <p:childTnLst>
                              <p:par>
                                <p:cTn id="14" presetID="5"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0"/>
                            </p:stCondLst>
                            <p:childTnLst>
                              <p:par>
                                <p:cTn id="32" presetID="3" presetClass="entr" presetSubtype="1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linds(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3" grpId="0" animBg="1"/>
      <p:bldP spid="11" grpId="0" animBg="1"/>
      <p:bldP spid="9" grpId="0" animBg="1"/>
      <p:bldP spid="16"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Image 16"/>
          <p:cNvPicPr>
            <a:picLocks noChangeAspect="1"/>
          </p:cNvPicPr>
          <p:nvPr/>
        </p:nvPicPr>
        <p:blipFill rotWithShape="1">
          <a:blip r:embed="rId3" cstate="email">
            <a:extLst>
              <a:ext uri="{28A0092B-C50C-407E-A947-70E740481C1C}">
                <a14:useLocalDpi xmlns:a14="http://schemas.microsoft.com/office/drawing/2010/main" val="0"/>
              </a:ext>
            </a:extLst>
          </a:blip>
          <a:srcRect l="11307" t="8409" r="9845" b="20703"/>
          <a:stretch/>
        </p:blipFill>
        <p:spPr>
          <a:xfrm>
            <a:off x="929481" y="819150"/>
            <a:ext cx="4413189" cy="5760315"/>
          </a:xfrm>
          <a:prstGeom prst="rect">
            <a:avLst/>
          </a:prstGeom>
          <a:ln>
            <a:noFill/>
          </a:ln>
          <a:effectLst>
            <a:outerShdw blurRad="292100" dist="139700" dir="2700000" algn="tl" rotWithShape="0">
              <a:srgbClr val="333333">
                <a:alpha val="65000"/>
              </a:srgbClr>
            </a:outerShdw>
          </a:effectLst>
        </p:spPr>
      </p:pic>
      <p:sp>
        <p:nvSpPr>
          <p:cNvPr id="4" name="Pensées 3"/>
          <p:cNvSpPr/>
          <p:nvPr/>
        </p:nvSpPr>
        <p:spPr>
          <a:xfrm>
            <a:off x="5131487" y="867230"/>
            <a:ext cx="3812489" cy="1674264"/>
          </a:xfrm>
          <a:prstGeom prst="cloudCallout">
            <a:avLst>
              <a:gd name="adj1" fmla="val -81543"/>
              <a:gd name="adj2" fmla="val 54357"/>
            </a:avLst>
          </a:prstGeom>
          <a:solidFill>
            <a:srgbClr val="CCFFFF"/>
          </a:solidFill>
          <a:ln w="28575">
            <a:solidFill>
              <a:schemeClr val="tx2">
                <a:lumMod val="25000"/>
              </a:schemeClr>
            </a:solidFill>
          </a:ln>
        </p:spPr>
        <p:style>
          <a:lnRef idx="1">
            <a:schemeClr val="accent1"/>
          </a:lnRef>
          <a:fillRef idx="2">
            <a:schemeClr val="accent1"/>
          </a:fillRef>
          <a:effectRef idx="1">
            <a:schemeClr val="accent1"/>
          </a:effectRef>
          <a:fontRef idx="minor">
            <a:schemeClr val="dk1"/>
          </a:fontRef>
        </p:style>
        <p:txBody>
          <a:bodyPr rtlCol="0" anchor="ctr"/>
          <a:lstStyle/>
          <a:p>
            <a:endParaRPr lang="fr-FR" sz="2400" b="1" dirty="0" smtClean="0">
              <a:solidFill>
                <a:srgbClr val="002060"/>
              </a:solidFill>
              <a:latin typeface="Arial" panose="020B0604020202020204" pitchFamily="34" charset="0"/>
              <a:cs typeface="Arial" panose="020B0604020202020204" pitchFamily="34" charset="0"/>
            </a:endParaRPr>
          </a:p>
          <a:p>
            <a:r>
              <a:rPr lang="fr-FR" sz="2000" b="1" dirty="0" smtClean="0">
                <a:solidFill>
                  <a:srgbClr val="002060"/>
                </a:solidFill>
                <a:latin typeface="Arial" panose="020B0604020202020204" pitchFamily="34" charset="0"/>
                <a:cs typeface="Arial" panose="020B0604020202020204" pitchFamily="34" charset="0"/>
              </a:rPr>
              <a:t>Préparation</a:t>
            </a:r>
          </a:p>
          <a:p>
            <a:r>
              <a:rPr lang="fr-FR" sz="2000" b="1" dirty="0" smtClean="0">
                <a:solidFill>
                  <a:srgbClr val="002060"/>
                </a:solidFill>
                <a:latin typeface="Arial" panose="020B0604020202020204" pitchFamily="34" charset="0"/>
                <a:cs typeface="Arial" panose="020B0604020202020204" pitchFamily="34" charset="0"/>
              </a:rPr>
              <a:t>Départ en secteur </a:t>
            </a:r>
          </a:p>
          <a:p>
            <a:r>
              <a:rPr lang="fr-FR" sz="2000" b="1" dirty="0" smtClean="0">
                <a:solidFill>
                  <a:srgbClr val="002060"/>
                </a:solidFill>
                <a:latin typeface="Arial" panose="020B0604020202020204" pitchFamily="34" charset="0"/>
                <a:cs typeface="Arial" panose="020B0604020202020204" pitchFamily="34" charset="0"/>
              </a:rPr>
              <a:t>Retour au bercail !</a:t>
            </a:r>
          </a:p>
          <a:p>
            <a:endParaRPr lang="fr-FR" sz="2000" b="1" dirty="0" smtClean="0">
              <a:solidFill>
                <a:srgbClr val="002060"/>
              </a:solidFill>
              <a:latin typeface="Arial" panose="020B0604020202020204" pitchFamily="34" charset="0"/>
              <a:cs typeface="Arial" panose="020B0604020202020204" pitchFamily="34" charset="0"/>
            </a:endParaRPr>
          </a:p>
        </p:txBody>
      </p:sp>
      <p:sp>
        <p:nvSpPr>
          <p:cNvPr id="6" name="Rectangle à coins arrondis 5"/>
          <p:cNvSpPr/>
          <p:nvPr/>
        </p:nvSpPr>
        <p:spPr>
          <a:xfrm>
            <a:off x="929481" y="1677468"/>
            <a:ext cx="3286918" cy="4696438"/>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Flèche courbée vers le bas 2"/>
          <p:cNvSpPr/>
          <p:nvPr/>
        </p:nvSpPr>
        <p:spPr>
          <a:xfrm>
            <a:off x="3650877" y="1166481"/>
            <a:ext cx="2057401" cy="589523"/>
          </a:xfrm>
          <a:prstGeom prst="curvedDownArrow">
            <a:avLst/>
          </a:prstGeom>
          <a:solidFill>
            <a:schemeClr val="tx1"/>
          </a:solidFill>
          <a:ln>
            <a:solidFill>
              <a:schemeClr val="tx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2" name="Imag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9806" y="5803103"/>
            <a:ext cx="1131957" cy="896224"/>
          </a:xfrm>
          <a:prstGeom prst="rect">
            <a:avLst/>
          </a:prstGeom>
        </p:spPr>
      </p:pic>
      <p:sp>
        <p:nvSpPr>
          <p:cNvPr id="9" name="Bulle ronde 8"/>
          <p:cNvSpPr/>
          <p:nvPr/>
        </p:nvSpPr>
        <p:spPr>
          <a:xfrm>
            <a:off x="2108799" y="5405718"/>
            <a:ext cx="2369072" cy="1293609"/>
          </a:xfrm>
          <a:prstGeom prst="wedgeEllipseCallout">
            <a:avLst>
              <a:gd name="adj1" fmla="val -61237"/>
              <a:gd name="adj2" fmla="val -10037"/>
            </a:avLst>
          </a:prstGeom>
          <a:ln>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i="1" dirty="0" smtClean="0">
                <a:solidFill>
                  <a:srgbClr val="002060"/>
                </a:solidFill>
              </a:rPr>
              <a:t>Faut qu’on y revienne aussi, et les cases jaunes, et les vertes ?</a:t>
            </a:r>
            <a:endParaRPr lang="fr-FR" sz="1400" b="1" i="1" dirty="0">
              <a:solidFill>
                <a:srgbClr val="002060"/>
              </a:solidFill>
            </a:endParaRPr>
          </a:p>
        </p:txBody>
      </p:sp>
      <p:pic>
        <p:nvPicPr>
          <p:cNvPr id="13" name="Picture 5" descr="FFA sans fo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re 1"/>
          <p:cNvSpPr txBox="1">
            <a:spLocks/>
          </p:cNvSpPr>
          <p:nvPr/>
        </p:nvSpPr>
        <p:spPr>
          <a:xfrm>
            <a:off x="1262062" y="97417"/>
            <a:ext cx="7881938" cy="63918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t>Une chronologie classique du vol</a:t>
            </a:r>
            <a:endParaRPr lang="fr-FR" sz="3600" b="1" dirty="0"/>
          </a:p>
        </p:txBody>
      </p:sp>
      <p:sp>
        <p:nvSpPr>
          <p:cNvPr id="15" name="Titre 1"/>
          <p:cNvSpPr txBox="1">
            <a:spLocks/>
          </p:cNvSpPr>
          <p:nvPr/>
        </p:nvSpPr>
        <p:spPr>
          <a:xfrm>
            <a:off x="248199" y="498102"/>
            <a:ext cx="485490" cy="6308365"/>
          </a:xfrm>
          <a:prstGeom prst="rect">
            <a:avLst/>
          </a:prstGeom>
          <a:solidFill>
            <a:srgbClr val="FFFFCC"/>
          </a:solidFill>
          <a:ln w="28575">
            <a:solidFill>
              <a:srgbClr val="C00000"/>
            </a:solidFill>
          </a:ln>
        </p:spPr>
        <p:txBody>
          <a:bodyPr vert="wordArtVert" wrap="square" lIns="108000" tIns="0" rIns="108000" bIns="0" rtlCol="0" anchor="ctr">
            <a:sp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kern="0" spc="-100" dirty="0" smtClean="0">
                <a:solidFill>
                  <a:srgbClr val="002060"/>
                </a:solidFill>
                <a:latin typeface="Arial" panose="020B0604020202020204" pitchFamily="34" charset="0"/>
                <a:cs typeface="Arial" panose="020B0604020202020204" pitchFamily="34" charset="0"/>
              </a:rPr>
              <a:t>STRUCTURE DE LA FORMATION</a:t>
            </a:r>
            <a:endParaRPr lang="fr-FR" sz="1600" b="1" kern="0" spc="-100" dirty="0">
              <a:solidFill>
                <a:srgbClr val="002060"/>
              </a:solidFill>
              <a:latin typeface="Arial" panose="020B0604020202020204" pitchFamily="34" charset="0"/>
              <a:cs typeface="Arial" panose="020B0604020202020204" pitchFamily="34" charset="0"/>
            </a:endParaRPr>
          </a:p>
        </p:txBody>
      </p:sp>
      <p:sp>
        <p:nvSpPr>
          <p:cNvPr id="5" name="ZoneTexte 4"/>
          <p:cNvSpPr txBox="1"/>
          <p:nvPr/>
        </p:nvSpPr>
        <p:spPr>
          <a:xfrm>
            <a:off x="4866194" y="2520683"/>
            <a:ext cx="4210572" cy="3816429"/>
          </a:xfrm>
          <a:prstGeom prst="rect">
            <a:avLst/>
          </a:prstGeom>
          <a:solidFill>
            <a:srgbClr val="FFFF00"/>
          </a:solidFill>
          <a:ln w="19050">
            <a:solidFill>
              <a:srgbClr val="0000FF"/>
            </a:solidFill>
          </a:ln>
        </p:spPr>
        <p:txBody>
          <a:bodyPr wrap="square" rtlCol="0">
            <a:spAutoFit/>
          </a:bodyPr>
          <a:lstStyle/>
          <a:p>
            <a:pPr lvl="0"/>
            <a:r>
              <a:rPr lang="fr-FR" b="1" dirty="0">
                <a:solidFill>
                  <a:srgbClr val="002060"/>
                </a:solidFill>
                <a:latin typeface="Arial" panose="020B0604020202020204" pitchFamily="34" charset="0"/>
                <a:cs typeface="Arial" panose="020B0604020202020204" pitchFamily="34" charset="0"/>
              </a:rPr>
              <a:t>L’acquisition des compétences est progressive</a:t>
            </a:r>
            <a:br>
              <a:rPr lang="fr-FR" b="1" dirty="0">
                <a:solidFill>
                  <a:srgbClr val="002060"/>
                </a:solidFill>
                <a:latin typeface="Arial" panose="020B0604020202020204" pitchFamily="34" charset="0"/>
                <a:cs typeface="Arial" panose="020B0604020202020204" pitchFamily="34" charset="0"/>
              </a:rPr>
            </a:br>
            <a:r>
              <a:rPr lang="fr-FR" b="1" dirty="0">
                <a:solidFill>
                  <a:srgbClr val="002060"/>
                </a:solidFill>
                <a:latin typeface="Arial" panose="020B0604020202020204" pitchFamily="34" charset="0"/>
                <a:cs typeface="Arial" panose="020B0604020202020204" pitchFamily="34" charset="0"/>
              </a:rPr>
              <a:t>Elle se fera au travers de l’exécution d’exercices (items) :</a:t>
            </a:r>
          </a:p>
          <a:p>
            <a:pPr marL="285750" lvl="0" indent="-285750">
              <a:buFont typeface="Arial" panose="020B0604020202020204" pitchFamily="34" charset="0"/>
              <a:buChar char="•"/>
            </a:pPr>
            <a:r>
              <a:rPr lang="fr-FR" b="1" dirty="0">
                <a:solidFill>
                  <a:srgbClr val="002060"/>
                </a:solidFill>
                <a:latin typeface="Arial" panose="020B0604020202020204" pitchFamily="34" charset="0"/>
                <a:cs typeface="Arial" panose="020B0604020202020204" pitchFamily="34" charset="0"/>
              </a:rPr>
              <a:t>adaptés à la leçon</a:t>
            </a:r>
          </a:p>
          <a:p>
            <a:pPr marL="285750" lvl="0" indent="-285750">
              <a:buFont typeface="Arial" panose="020B0604020202020204" pitchFamily="34" charset="0"/>
              <a:buChar char="•"/>
            </a:pPr>
            <a:r>
              <a:rPr lang="fr-FR" b="1" dirty="0">
                <a:solidFill>
                  <a:srgbClr val="002060"/>
                </a:solidFill>
                <a:latin typeface="Arial" panose="020B0604020202020204" pitchFamily="34" charset="0"/>
                <a:cs typeface="Arial" panose="020B0604020202020204" pitchFamily="34" charset="0"/>
              </a:rPr>
              <a:t>spécifiques à la phase du vol et au </a:t>
            </a:r>
            <a:r>
              <a:rPr lang="fr-FR" b="1" cap="small" dirty="0">
                <a:solidFill>
                  <a:srgbClr val="002060"/>
                </a:solidFill>
                <a:latin typeface="Arial" panose="020B0604020202020204" pitchFamily="34" charset="0"/>
                <a:cs typeface="Arial" panose="020B0604020202020204" pitchFamily="34" charset="0"/>
              </a:rPr>
              <a:t>module</a:t>
            </a:r>
            <a:r>
              <a:rPr lang="fr-FR" b="1" dirty="0">
                <a:solidFill>
                  <a:srgbClr val="002060"/>
                </a:solidFill>
                <a:latin typeface="Arial" panose="020B0604020202020204" pitchFamily="34" charset="0"/>
                <a:cs typeface="Arial" panose="020B0604020202020204" pitchFamily="34" charset="0"/>
              </a:rPr>
              <a:t>.</a:t>
            </a:r>
            <a:endParaRPr lang="fr-FR" sz="800" b="1" dirty="0">
              <a:solidFill>
                <a:srgbClr val="002060"/>
              </a:solidFill>
              <a:latin typeface="Arial" panose="020B0604020202020204" pitchFamily="34" charset="0"/>
              <a:cs typeface="Arial" panose="020B0604020202020204" pitchFamily="34" charset="0"/>
            </a:endParaRPr>
          </a:p>
          <a:p>
            <a:pPr lvl="0"/>
            <a:endParaRPr lang="fr-FR" sz="800" b="1" dirty="0">
              <a:solidFill>
                <a:srgbClr val="002060"/>
              </a:solidFill>
              <a:latin typeface="Arial" panose="020B0604020202020204" pitchFamily="34" charset="0"/>
              <a:cs typeface="Arial" panose="020B0604020202020204" pitchFamily="34" charset="0"/>
            </a:endParaRPr>
          </a:p>
          <a:p>
            <a:pPr lvl="0"/>
            <a:r>
              <a:rPr lang="fr-FR" b="1" dirty="0">
                <a:solidFill>
                  <a:srgbClr val="002060"/>
                </a:solidFill>
                <a:latin typeface="Arial" panose="020B0604020202020204" pitchFamily="34" charset="0"/>
                <a:cs typeface="Arial" panose="020B0604020202020204" pitchFamily="34" charset="0"/>
              </a:rPr>
              <a:t>La décomposition de chaque phase chronologique en items, leur « marquage » (progression « type » + </a:t>
            </a:r>
            <a:r>
              <a:rPr lang="fr-FR" b="1" dirty="0" smtClean="0">
                <a:solidFill>
                  <a:srgbClr val="002060"/>
                </a:solidFill>
                <a:latin typeface="Arial" panose="020B0604020202020204" pitchFamily="34" charset="0"/>
                <a:cs typeface="Arial" panose="020B0604020202020204" pitchFamily="34" charset="0"/>
              </a:rPr>
              <a:t>progression </a:t>
            </a:r>
            <a:r>
              <a:rPr lang="fr-FR" b="1" dirty="0">
                <a:solidFill>
                  <a:srgbClr val="002060"/>
                </a:solidFill>
                <a:latin typeface="Arial" panose="020B0604020202020204" pitchFamily="34" charset="0"/>
                <a:cs typeface="Arial" panose="020B0604020202020204" pitchFamily="34" charset="0"/>
              </a:rPr>
              <a:t>« élève ») sont fort utiles pour préparer, effectuer et débriefer la séance de vol </a:t>
            </a:r>
            <a:r>
              <a:rPr lang="fr-FR" b="1" dirty="0" smtClean="0">
                <a:solidFill>
                  <a:srgbClr val="002060"/>
                </a:solidFill>
                <a:latin typeface="Arial" panose="020B0604020202020204" pitchFamily="34" charset="0"/>
                <a:cs typeface="Arial" panose="020B0604020202020204" pitchFamily="34" charset="0"/>
              </a:rPr>
              <a:t>.</a:t>
            </a:r>
            <a:endParaRPr lang="fr-FR" dirty="0"/>
          </a:p>
        </p:txBody>
      </p:sp>
    </p:spTree>
    <p:extLst>
      <p:ext uri="{BB962C8B-B14F-4D97-AF65-F5344CB8AC3E}">
        <p14:creationId xmlns:p14="http://schemas.microsoft.com/office/powerpoint/2010/main" val="397037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animEffect transition="in" filter="fade">
                                      <p:cBhvr>
                                        <p:cTn id="11" dur="500"/>
                                        <p:tgtEl>
                                          <p:spTgt spid="6"/>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up)">
                                      <p:cBhvr>
                                        <p:cTn id="23" dur="500"/>
                                        <p:tgtEl>
                                          <p:spTgt spid="5">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up)">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up)">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wipe(up)">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up)">
                                      <p:cBhvr>
                                        <p:cTn id="43" dur="500"/>
                                        <p:tgtEl>
                                          <p:spTgt spid="5">
                                            <p:txEl>
                                              <p:pRg st="4" end="4"/>
                                            </p:txEl>
                                          </p:spTgt>
                                        </p:tgtEl>
                                      </p:cBhvr>
                                    </p:animEffect>
                                  </p:childTnLst>
                                </p:cTn>
                              </p:par>
                            </p:childTnLst>
                          </p:cTn>
                        </p:par>
                        <p:par>
                          <p:cTn id="44" fill="hold">
                            <p:stCondLst>
                              <p:cond delay="500"/>
                            </p:stCondLst>
                            <p:childTnLst>
                              <p:par>
                                <p:cTn id="45" presetID="3" presetClass="entr" presetSubtype="1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par>
                          <p:cTn id="48" fill="hold">
                            <p:stCondLst>
                              <p:cond delay="1000"/>
                            </p:stCondLst>
                            <p:childTnLst>
                              <p:par>
                                <p:cTn id="49" presetID="3"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P spid="9" grpId="0" animBg="1"/>
      <p:bldP spid="16" grpId="0"/>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Image 22"/>
          <p:cNvPicPr>
            <a:picLocks noChangeAspect="1"/>
          </p:cNvPicPr>
          <p:nvPr/>
        </p:nvPicPr>
        <p:blipFill rotWithShape="1">
          <a:blip r:embed="rId3" cstate="email">
            <a:extLst>
              <a:ext uri="{28A0092B-C50C-407E-A947-70E740481C1C}">
                <a14:useLocalDpi xmlns:a14="http://schemas.microsoft.com/office/drawing/2010/main" val="0"/>
              </a:ext>
            </a:extLst>
          </a:blip>
          <a:srcRect l="11307" t="8409" r="9845" b="20703"/>
          <a:stretch/>
        </p:blipFill>
        <p:spPr>
          <a:xfrm>
            <a:off x="929481" y="819150"/>
            <a:ext cx="4413189" cy="5760315"/>
          </a:xfrm>
          <a:prstGeom prst="rect">
            <a:avLst/>
          </a:prstGeom>
          <a:ln>
            <a:noFill/>
          </a:ln>
          <a:effectLst>
            <a:outerShdw blurRad="292100" dist="139700" dir="2700000" algn="tl" rotWithShape="0">
              <a:srgbClr val="333333">
                <a:alpha val="65000"/>
              </a:srgbClr>
            </a:outerShdw>
          </a:effectLst>
        </p:spPr>
      </p:pic>
      <p:sp>
        <p:nvSpPr>
          <p:cNvPr id="6" name="Rectangle à coins arrondis 5"/>
          <p:cNvSpPr/>
          <p:nvPr/>
        </p:nvSpPr>
        <p:spPr>
          <a:xfrm>
            <a:off x="4171950" y="1464310"/>
            <a:ext cx="1046797" cy="4498339"/>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Flèche courbée vers le bas 2"/>
          <p:cNvSpPr/>
          <p:nvPr/>
        </p:nvSpPr>
        <p:spPr>
          <a:xfrm>
            <a:off x="4338320" y="802640"/>
            <a:ext cx="1656080" cy="528320"/>
          </a:xfrm>
          <a:prstGeom prst="curvedDownArrow">
            <a:avLst/>
          </a:prstGeom>
          <a:solidFill>
            <a:schemeClr val="tx2"/>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nvGrpSpPr>
          <p:cNvPr id="17" name="Grouper 16"/>
          <p:cNvGrpSpPr/>
          <p:nvPr/>
        </p:nvGrpSpPr>
        <p:grpSpPr>
          <a:xfrm>
            <a:off x="5342669" y="629921"/>
            <a:ext cx="4048073" cy="2418079"/>
            <a:chOff x="5342670" y="579121"/>
            <a:chExt cx="3801330" cy="2915920"/>
          </a:xfrm>
          <a:solidFill>
            <a:srgbClr val="FFFF99"/>
          </a:solidFill>
        </p:grpSpPr>
        <p:sp>
          <p:nvSpPr>
            <p:cNvPr id="4" name="Pensées 3"/>
            <p:cNvSpPr/>
            <p:nvPr/>
          </p:nvSpPr>
          <p:spPr>
            <a:xfrm>
              <a:off x="5342670" y="579121"/>
              <a:ext cx="3801330" cy="2915920"/>
            </a:xfrm>
            <a:prstGeom prst="cloudCallout">
              <a:avLst/>
            </a:prstGeom>
            <a:solidFill>
              <a:schemeClr val="bg2">
                <a:lumMod val="20000"/>
                <a:lumOff val="8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lIns="36000" rIns="36000" rtlCol="0" anchor="ctr"/>
            <a:lstStyle/>
            <a:p>
              <a:pPr>
                <a:spcAft>
                  <a:spcPts val="600"/>
                </a:spcAft>
              </a:pPr>
              <a:r>
                <a:rPr lang="fr-FR" b="1" dirty="0" smtClean="0">
                  <a:solidFill>
                    <a:srgbClr val="003300"/>
                  </a:solidFill>
                  <a:latin typeface="Calibri"/>
                  <a:cs typeface="Calibri"/>
                </a:rPr>
                <a:t>                 item à l’</a:t>
              </a:r>
              <a:r>
                <a:rPr lang="fr-FR" b="1" u="sng" dirty="0" smtClean="0">
                  <a:solidFill>
                    <a:srgbClr val="003300"/>
                  </a:solidFill>
                  <a:latin typeface="Calibri"/>
                  <a:cs typeface="Calibri"/>
                </a:rPr>
                <a:t>étude</a:t>
              </a:r>
            </a:p>
            <a:p>
              <a:pPr>
                <a:spcAft>
                  <a:spcPts val="600"/>
                </a:spcAft>
              </a:pPr>
              <a:r>
                <a:rPr lang="fr-FR" b="1" dirty="0">
                  <a:solidFill>
                    <a:srgbClr val="003300"/>
                  </a:solidFill>
                  <a:latin typeface="Calibri"/>
                  <a:cs typeface="Calibri"/>
                </a:rPr>
                <a:t>i</a:t>
              </a:r>
              <a:r>
                <a:rPr lang="fr-FR" b="1" dirty="0" smtClean="0">
                  <a:solidFill>
                    <a:srgbClr val="003300"/>
                  </a:solidFill>
                  <a:latin typeface="Calibri"/>
                  <a:cs typeface="Calibri"/>
                </a:rPr>
                <a:t>tem en </a:t>
              </a:r>
              <a:r>
                <a:rPr lang="fr-FR" b="1" u="sng" dirty="0" smtClean="0">
                  <a:solidFill>
                    <a:srgbClr val="003300"/>
                  </a:solidFill>
                  <a:latin typeface="Calibri"/>
                  <a:cs typeface="Calibri"/>
                </a:rPr>
                <a:t>acquisition</a:t>
              </a:r>
              <a:r>
                <a:rPr lang="fr-FR" b="1" dirty="0" smtClean="0">
                  <a:solidFill>
                    <a:srgbClr val="003300"/>
                  </a:solidFill>
                  <a:latin typeface="Calibri"/>
                  <a:cs typeface="Calibri"/>
                </a:rPr>
                <a:t>          item en </a:t>
              </a:r>
              <a:r>
                <a:rPr lang="fr-FR" b="1" u="sng" dirty="0">
                  <a:solidFill>
                    <a:srgbClr val="003300"/>
                  </a:solidFill>
                  <a:latin typeface="Calibri"/>
                  <a:cs typeface="Calibri"/>
                </a:rPr>
                <a:t>perfectionnement</a:t>
              </a:r>
              <a:r>
                <a:rPr lang="fr-FR" b="1" dirty="0">
                  <a:solidFill>
                    <a:srgbClr val="003300"/>
                  </a:solidFill>
                  <a:latin typeface="Calibri"/>
                  <a:cs typeface="Calibri"/>
                </a:rPr>
                <a:t> </a:t>
              </a:r>
              <a:br>
                <a:rPr lang="fr-FR" b="1" dirty="0">
                  <a:solidFill>
                    <a:srgbClr val="003300"/>
                  </a:solidFill>
                  <a:latin typeface="Calibri"/>
                  <a:cs typeface="Calibri"/>
                </a:rPr>
              </a:br>
              <a:r>
                <a:rPr lang="fr-FR" b="1" i="1" dirty="0" smtClean="0">
                  <a:solidFill>
                    <a:srgbClr val="003300"/>
                  </a:solidFill>
                  <a:latin typeface="Calibri"/>
                  <a:cs typeface="Calibri"/>
                </a:rPr>
                <a:t>(ou </a:t>
              </a:r>
              <a:r>
                <a:rPr lang="fr-FR" b="1" i="1" u="sng" dirty="0" smtClean="0">
                  <a:solidFill>
                    <a:srgbClr val="003300"/>
                  </a:solidFill>
                  <a:latin typeface="Calibri"/>
                  <a:cs typeface="Calibri"/>
                </a:rPr>
                <a:t>probation*</a:t>
              </a:r>
              <a:r>
                <a:rPr lang="fr-FR" b="1" i="1" dirty="0" smtClean="0">
                  <a:solidFill>
                    <a:srgbClr val="003300"/>
                  </a:solidFill>
                  <a:latin typeface="Calibri"/>
                  <a:cs typeface="Calibri"/>
                </a:rPr>
                <a:t>)</a:t>
              </a:r>
            </a:p>
          </p:txBody>
        </p:sp>
        <p:sp>
          <p:nvSpPr>
            <p:cNvPr id="13" name="Rectangle 12"/>
            <p:cNvSpPr/>
            <p:nvPr/>
          </p:nvSpPr>
          <p:spPr>
            <a:xfrm>
              <a:off x="6307569" y="1398996"/>
              <a:ext cx="355600" cy="287021"/>
            </a:xfrm>
            <a:prstGeom prst="rect">
              <a:avLst/>
            </a:prstGeom>
            <a:solidFill>
              <a:srgbClr val="FFFF99"/>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b="1" dirty="0" smtClean="0">
                  <a:solidFill>
                    <a:srgbClr val="302C24"/>
                  </a:solidFill>
                  <a:latin typeface="Calibri"/>
                  <a:cs typeface="Calibri"/>
                </a:rPr>
                <a:t>E</a:t>
              </a:r>
              <a:endParaRPr lang="fr-FR" b="1" dirty="0">
                <a:solidFill>
                  <a:srgbClr val="302C24"/>
                </a:solidFill>
                <a:latin typeface="Calibri"/>
                <a:cs typeface="Calibri"/>
              </a:endParaRPr>
            </a:p>
          </p:txBody>
        </p:sp>
        <p:sp>
          <p:nvSpPr>
            <p:cNvPr id="14" name="Rectangle 13"/>
            <p:cNvSpPr/>
            <p:nvPr/>
          </p:nvSpPr>
          <p:spPr>
            <a:xfrm>
              <a:off x="5507963" y="1700808"/>
              <a:ext cx="355600" cy="287021"/>
            </a:xfrm>
            <a:prstGeom prst="rect">
              <a:avLst/>
            </a:prstGeom>
            <a:solidFill>
              <a:srgbClr val="00FF00"/>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b="1" dirty="0">
                  <a:solidFill>
                    <a:srgbClr val="302C24"/>
                  </a:solidFill>
                  <a:latin typeface="Calibri"/>
                  <a:cs typeface="Calibri"/>
                </a:rPr>
                <a:t>A</a:t>
              </a:r>
            </a:p>
          </p:txBody>
        </p:sp>
        <p:sp>
          <p:nvSpPr>
            <p:cNvPr id="15" name="Rectangle 14"/>
            <p:cNvSpPr/>
            <p:nvPr/>
          </p:nvSpPr>
          <p:spPr>
            <a:xfrm>
              <a:off x="5511684" y="2037081"/>
              <a:ext cx="355600" cy="287021"/>
            </a:xfrm>
            <a:prstGeom prst="rect">
              <a:avLst/>
            </a:prstGeom>
            <a:solidFill>
              <a:srgbClr val="00FFFF"/>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fr-FR" b="1" dirty="0">
                  <a:solidFill>
                    <a:srgbClr val="302C24"/>
                  </a:solidFill>
                  <a:latin typeface="Calibri"/>
                  <a:cs typeface="Calibri"/>
                </a:rPr>
                <a:t>P</a:t>
              </a:r>
            </a:p>
          </p:txBody>
        </p:sp>
      </p:grpSp>
      <p:pic>
        <p:nvPicPr>
          <p:cNvPr id="12" name="Imag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49966" y="5682080"/>
            <a:ext cx="1131957" cy="896224"/>
          </a:xfrm>
          <a:prstGeom prst="rect">
            <a:avLst/>
          </a:prstGeom>
        </p:spPr>
      </p:pic>
      <p:sp>
        <p:nvSpPr>
          <p:cNvPr id="7" name="ZoneTexte 6"/>
          <p:cNvSpPr txBox="1"/>
          <p:nvPr/>
        </p:nvSpPr>
        <p:spPr>
          <a:xfrm>
            <a:off x="2082377" y="5384801"/>
            <a:ext cx="508000" cy="1569660"/>
          </a:xfrm>
          <a:prstGeom prst="rect">
            <a:avLst/>
          </a:prstGeom>
          <a:noFill/>
        </p:spPr>
        <p:txBody>
          <a:bodyPr wrap="square" rtlCol="0">
            <a:spAutoFit/>
          </a:bodyPr>
          <a:lstStyle/>
          <a:p>
            <a:r>
              <a:rPr lang="fr-FR" sz="9600" dirty="0" smtClean="0">
                <a:solidFill>
                  <a:srgbClr val="FF0000"/>
                </a:solidFill>
              </a:rPr>
              <a:t>X</a:t>
            </a:r>
            <a:endParaRPr lang="fr-FR" sz="9600" dirty="0">
              <a:solidFill>
                <a:srgbClr val="FF0000"/>
              </a:solidFill>
            </a:endParaRPr>
          </a:p>
        </p:txBody>
      </p:sp>
      <p:sp>
        <p:nvSpPr>
          <p:cNvPr id="8" name="Virage 7"/>
          <p:cNvSpPr/>
          <p:nvPr/>
        </p:nvSpPr>
        <p:spPr>
          <a:xfrm flipH="1" flipV="1">
            <a:off x="3629025" y="5527040"/>
            <a:ext cx="3719195" cy="1200411"/>
          </a:xfrm>
          <a:prstGeom prst="bentArrow">
            <a:avLst>
              <a:gd name="adj1" fmla="val 25000"/>
              <a:gd name="adj2" fmla="val 27829"/>
              <a:gd name="adj3" fmla="val 25000"/>
              <a:gd name="adj4" fmla="val 43750"/>
            </a:avLst>
          </a:prstGeom>
          <a:solidFill>
            <a:schemeClr val="tx1">
              <a:lumMod val="50000"/>
            </a:schemeClr>
          </a:solidFill>
          <a:ln>
            <a:solidFill>
              <a:schemeClr val="tx2">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a:off x="3686174" y="6150214"/>
            <a:ext cx="3662045" cy="369332"/>
          </a:xfrm>
          <a:prstGeom prst="rect">
            <a:avLst/>
          </a:prstGeom>
          <a:noFill/>
        </p:spPr>
        <p:txBody>
          <a:bodyPr wrap="square" rtlCol="0">
            <a:spAutoFit/>
          </a:bodyPr>
          <a:lstStyle/>
          <a:p>
            <a:r>
              <a:rPr lang="fr-FR" i="1" dirty="0" smtClean="0">
                <a:solidFill>
                  <a:srgbClr val="FF0000"/>
                </a:solidFill>
              </a:rPr>
              <a:t>Oui, oui, on en reparlera ...</a:t>
            </a:r>
            <a:endParaRPr lang="fr-FR" i="1" dirty="0">
              <a:solidFill>
                <a:srgbClr val="FF0000"/>
              </a:solidFill>
            </a:endParaRPr>
          </a:p>
        </p:txBody>
      </p:sp>
      <p:sp>
        <p:nvSpPr>
          <p:cNvPr id="9" name="ZoneTexte 8"/>
          <p:cNvSpPr txBox="1"/>
          <p:nvPr/>
        </p:nvSpPr>
        <p:spPr>
          <a:xfrm>
            <a:off x="4338320" y="292100"/>
            <a:ext cx="347980" cy="369332"/>
          </a:xfrm>
          <a:prstGeom prst="rect">
            <a:avLst/>
          </a:prstGeom>
          <a:noFill/>
        </p:spPr>
        <p:txBody>
          <a:bodyPr wrap="square" rtlCol="0">
            <a:spAutoFit/>
          </a:bodyPr>
          <a:lstStyle/>
          <a:p>
            <a:endParaRPr lang="fr-FR" dirty="0"/>
          </a:p>
        </p:txBody>
      </p:sp>
      <p:pic>
        <p:nvPicPr>
          <p:cNvPr id="19" name="Picture 5" descr="FFA sans fo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re 1"/>
          <p:cNvSpPr txBox="1">
            <a:spLocks/>
          </p:cNvSpPr>
          <p:nvPr/>
        </p:nvSpPr>
        <p:spPr>
          <a:xfrm>
            <a:off x="1194827" y="97417"/>
            <a:ext cx="7881938" cy="63918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75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spcBef>
                <a:spcPts val="2000"/>
              </a:spcBef>
              <a:buClr>
                <a:schemeClr val="tx1">
                  <a:lumMod val="75000"/>
                  <a:lumOff val="25000"/>
                </a:schemeClr>
              </a:buClr>
              <a:buSzPct val="75000"/>
            </a:pPr>
            <a:r>
              <a:rPr lang="fr-FR" b="1" dirty="0">
                <a:solidFill>
                  <a:schemeClr val="tx1">
                    <a:lumMod val="75000"/>
                    <a:lumOff val="25000"/>
                  </a:schemeClr>
                </a:solidFill>
                <a:effectLst>
                  <a:outerShdw blurRad="38100" dist="38100" dir="2700000" algn="tl">
                    <a:srgbClr val="000000">
                      <a:alpha val="43137"/>
                    </a:srgbClr>
                  </a:outerShdw>
                </a:effectLst>
                <a:latin typeface="Arial"/>
                <a:ea typeface="+mn-ea"/>
                <a:cs typeface="Arial"/>
              </a:rPr>
              <a:t>Des marqueurs de la progression</a:t>
            </a:r>
          </a:p>
        </p:txBody>
      </p:sp>
      <p:sp>
        <p:nvSpPr>
          <p:cNvPr id="11" name="ZoneTexte 10"/>
          <p:cNvSpPr txBox="1"/>
          <p:nvPr/>
        </p:nvSpPr>
        <p:spPr>
          <a:xfrm>
            <a:off x="5342670" y="3410736"/>
            <a:ext cx="3670701" cy="2585323"/>
          </a:xfrm>
          <a:prstGeom prst="rect">
            <a:avLst/>
          </a:prstGeom>
          <a:solidFill>
            <a:srgbClr val="FFFFCC"/>
          </a:solidFill>
          <a:ln w="28575">
            <a:solidFill>
              <a:schemeClr val="bg1"/>
            </a:solidFill>
            <a:prstDash val="dash"/>
          </a:ln>
        </p:spPr>
        <p:txBody>
          <a:bodyPr wrap="square" rtlCol="0">
            <a:spAutoFit/>
          </a:bodyPr>
          <a:lstStyle/>
          <a:p>
            <a:r>
              <a:rPr lang="fr-FR" b="1" dirty="0" smtClean="0">
                <a:solidFill>
                  <a:srgbClr val="0000FF"/>
                </a:solidFill>
                <a:effectLst>
                  <a:outerShdw blurRad="38100" dist="38100" dir="2700000" algn="tl">
                    <a:srgbClr val="000000">
                      <a:alpha val="43137"/>
                    </a:srgbClr>
                  </a:outerShdw>
                </a:effectLst>
                <a:latin typeface="Calibri"/>
                <a:cs typeface="Calibri"/>
              </a:rPr>
              <a:t>Evidemment, la durée de l’étude, de l’acquisition et du perfectionnement de l’item sera variable suivant </a:t>
            </a:r>
            <a:r>
              <a:rPr lang="fr-FR" b="1" dirty="0">
                <a:solidFill>
                  <a:srgbClr val="0000FF"/>
                </a:solidFill>
                <a:effectLst>
                  <a:outerShdw blurRad="38100" dist="38100" dir="2700000" algn="tl">
                    <a:srgbClr val="000000">
                      <a:alpha val="43137"/>
                    </a:srgbClr>
                  </a:outerShdw>
                </a:effectLst>
                <a:latin typeface="Calibri"/>
                <a:cs typeface="Calibri"/>
              </a:rPr>
              <a:t>s</a:t>
            </a:r>
            <a:r>
              <a:rPr lang="fr-FR" b="1" dirty="0" smtClean="0">
                <a:solidFill>
                  <a:srgbClr val="0000FF"/>
                </a:solidFill>
                <a:effectLst>
                  <a:outerShdw blurRad="38100" dist="38100" dir="2700000" algn="tl">
                    <a:srgbClr val="000000">
                      <a:alpha val="43137"/>
                    </a:srgbClr>
                  </a:outerShdw>
                </a:effectLst>
                <a:latin typeface="Calibri"/>
                <a:cs typeface="Calibri"/>
              </a:rPr>
              <a:t>a difficulté et qui plus est dans un environnement complexe</a:t>
            </a:r>
            <a:r>
              <a:rPr lang="fr-FR" b="1" dirty="0">
                <a:solidFill>
                  <a:srgbClr val="0000FF"/>
                </a:solidFill>
                <a:effectLst>
                  <a:outerShdw blurRad="38100" dist="38100" dir="2700000" algn="tl">
                    <a:srgbClr val="000000">
                      <a:alpha val="43137"/>
                    </a:srgbClr>
                  </a:outerShdw>
                </a:effectLst>
                <a:latin typeface="Calibri"/>
                <a:cs typeface="Calibri"/>
              </a:rPr>
              <a:t>. </a:t>
            </a:r>
            <a:r>
              <a:rPr lang="fr-FR" b="1" dirty="0" smtClean="0">
                <a:solidFill>
                  <a:srgbClr val="0000FF"/>
                </a:solidFill>
                <a:effectLst>
                  <a:outerShdw blurRad="38100" dist="38100" dir="2700000" algn="tl">
                    <a:srgbClr val="000000">
                      <a:alpha val="43137"/>
                    </a:srgbClr>
                  </a:outerShdw>
                </a:effectLst>
                <a:latin typeface="Calibri"/>
                <a:cs typeface="Calibri"/>
              </a:rPr>
              <a:t/>
            </a:r>
            <a:br>
              <a:rPr lang="fr-FR" b="1" dirty="0" smtClean="0">
                <a:solidFill>
                  <a:srgbClr val="0000FF"/>
                </a:solidFill>
                <a:effectLst>
                  <a:outerShdw blurRad="38100" dist="38100" dir="2700000" algn="tl">
                    <a:srgbClr val="000000">
                      <a:alpha val="43137"/>
                    </a:srgbClr>
                  </a:outerShdw>
                </a:effectLst>
                <a:latin typeface="Calibri"/>
                <a:cs typeface="Calibri"/>
              </a:rPr>
            </a:br>
            <a:r>
              <a:rPr lang="fr-FR" b="1" dirty="0" smtClean="0">
                <a:solidFill>
                  <a:srgbClr val="0000FF"/>
                </a:solidFill>
                <a:effectLst>
                  <a:outerShdw blurRad="38100" dist="38100" dir="2700000" algn="tl">
                    <a:srgbClr val="000000">
                      <a:alpha val="43137"/>
                    </a:srgbClr>
                  </a:outerShdw>
                </a:effectLst>
                <a:latin typeface="Calibri"/>
                <a:cs typeface="Calibri"/>
              </a:rPr>
              <a:t>L’étude</a:t>
            </a:r>
            <a:r>
              <a:rPr lang="fr-FR" b="1" dirty="0">
                <a:solidFill>
                  <a:srgbClr val="0000FF"/>
                </a:solidFill>
                <a:effectLst>
                  <a:outerShdw blurRad="38100" dist="38100" dir="2700000" algn="tl">
                    <a:srgbClr val="000000">
                      <a:alpha val="43137"/>
                    </a:srgbClr>
                  </a:outerShdw>
                </a:effectLst>
                <a:latin typeface="Calibri"/>
                <a:cs typeface="Calibri"/>
              </a:rPr>
              <a:t>, </a:t>
            </a:r>
            <a:r>
              <a:rPr lang="fr-FR" b="1" dirty="0" smtClean="0">
                <a:solidFill>
                  <a:srgbClr val="0000FF"/>
                </a:solidFill>
                <a:effectLst>
                  <a:outerShdw blurRad="38100" dist="38100" dir="2700000" algn="tl">
                    <a:srgbClr val="000000">
                      <a:alpha val="43137"/>
                    </a:srgbClr>
                  </a:outerShdw>
                </a:effectLst>
                <a:latin typeface="Calibri"/>
                <a:cs typeface="Calibri"/>
              </a:rPr>
              <a:t>l’acquisition et le perfectionnement </a:t>
            </a:r>
            <a:r>
              <a:rPr lang="fr-FR" b="1" i="1" dirty="0" smtClean="0">
                <a:solidFill>
                  <a:srgbClr val="0000FF"/>
                </a:solidFill>
                <a:effectLst>
                  <a:outerShdw blurRad="38100" dist="38100" dir="2700000" algn="tl">
                    <a:srgbClr val="000000">
                      <a:alpha val="43137"/>
                    </a:srgbClr>
                  </a:outerShdw>
                </a:effectLst>
                <a:latin typeface="Calibri"/>
                <a:cs typeface="Calibri"/>
              </a:rPr>
              <a:t>(probation*) </a:t>
            </a:r>
            <a:r>
              <a:rPr lang="fr-FR" b="1" dirty="0" smtClean="0">
                <a:solidFill>
                  <a:srgbClr val="0000FF"/>
                </a:solidFill>
                <a:effectLst>
                  <a:outerShdw blurRad="38100" dist="38100" dir="2700000" algn="tl">
                    <a:srgbClr val="000000">
                      <a:alpha val="43137"/>
                    </a:srgbClr>
                  </a:outerShdw>
                </a:effectLst>
                <a:latin typeface="Calibri"/>
                <a:cs typeface="Calibri"/>
              </a:rPr>
              <a:t>peuvent requérir plusieurs séances de vol.</a:t>
            </a:r>
            <a:endParaRPr lang="fr-FR" b="1" dirty="0">
              <a:solidFill>
                <a:srgbClr val="0000FF"/>
              </a:solidFill>
              <a:effectLst>
                <a:outerShdw blurRad="38100" dist="38100" dir="2700000" algn="tl">
                  <a:srgbClr val="000000">
                    <a:alpha val="43137"/>
                  </a:srgbClr>
                </a:outerShdw>
              </a:effectLst>
              <a:latin typeface="Calibri"/>
              <a:cs typeface="Calibri"/>
            </a:endParaRPr>
          </a:p>
        </p:txBody>
      </p:sp>
      <p:sp>
        <p:nvSpPr>
          <p:cNvPr id="20" name="Titre 1"/>
          <p:cNvSpPr txBox="1">
            <a:spLocks/>
          </p:cNvSpPr>
          <p:nvPr/>
        </p:nvSpPr>
        <p:spPr>
          <a:xfrm>
            <a:off x="248199" y="498102"/>
            <a:ext cx="485490" cy="6308365"/>
          </a:xfrm>
          <a:prstGeom prst="rect">
            <a:avLst/>
          </a:prstGeom>
          <a:solidFill>
            <a:srgbClr val="FFFFCC"/>
          </a:solidFill>
          <a:ln w="28575">
            <a:solidFill>
              <a:srgbClr val="C00000"/>
            </a:solidFill>
          </a:ln>
        </p:spPr>
        <p:txBody>
          <a:bodyPr vert="wordArtVert" wrap="square" lIns="108000" tIns="0" rIns="108000" bIns="0" rtlCol="0" anchor="ctr">
            <a:sp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kern="0" spc="-100" dirty="0" smtClean="0">
                <a:solidFill>
                  <a:srgbClr val="002060"/>
                </a:solidFill>
                <a:latin typeface="Arial" panose="020B0604020202020204" pitchFamily="34" charset="0"/>
                <a:cs typeface="Arial" panose="020B0604020202020204" pitchFamily="34" charset="0"/>
              </a:rPr>
              <a:t>STRUCTURE DE LA FORMATION</a:t>
            </a:r>
            <a:endParaRPr lang="fr-FR" sz="1600" b="1" kern="0" spc="-100" dirty="0">
              <a:solidFill>
                <a:srgbClr val="002060"/>
              </a:solidFill>
              <a:latin typeface="Arial" panose="020B0604020202020204" pitchFamily="34" charset="0"/>
              <a:cs typeface="Arial" panose="020B0604020202020204" pitchFamily="34" charset="0"/>
            </a:endParaRPr>
          </a:p>
        </p:txBody>
      </p:sp>
      <p:sp>
        <p:nvSpPr>
          <p:cNvPr id="5" name="ZoneTexte 4"/>
          <p:cNvSpPr txBox="1"/>
          <p:nvPr/>
        </p:nvSpPr>
        <p:spPr>
          <a:xfrm>
            <a:off x="3667697" y="6547256"/>
            <a:ext cx="5319983" cy="307777"/>
          </a:xfrm>
          <a:prstGeom prst="rect">
            <a:avLst/>
          </a:prstGeom>
          <a:solidFill>
            <a:schemeClr val="accent6">
              <a:lumMod val="40000"/>
              <a:lumOff val="60000"/>
            </a:schemeClr>
          </a:solidFill>
        </p:spPr>
        <p:txBody>
          <a:bodyPr wrap="none" rtlCol="0">
            <a:spAutoFit/>
          </a:bodyPr>
          <a:lstStyle/>
          <a:p>
            <a:r>
              <a:rPr lang="fr-FR" sz="1400" i="1" dirty="0" smtClean="0">
                <a:solidFill>
                  <a:srgbClr val="336600"/>
                </a:solidFill>
                <a:latin typeface="Calibri" panose="020F0502020204030204" pitchFamily="34" charset="0"/>
                <a:cs typeface="Calibri" panose="020F0502020204030204" pitchFamily="34" charset="0"/>
              </a:rPr>
              <a:t>* Mise à l’épreuve</a:t>
            </a:r>
            <a:r>
              <a:rPr lang="fr-FR" sz="1400" dirty="0" smtClean="0">
                <a:solidFill>
                  <a:srgbClr val="336600"/>
                </a:solidFill>
                <a:latin typeface="Calibri" panose="020F0502020204030204" pitchFamily="34" charset="0"/>
                <a:cs typeface="Calibri" panose="020F0502020204030204" pitchFamily="34" charset="0"/>
              </a:rPr>
              <a:t> des acquis dans un environnement  ≠ ou + contraint</a:t>
            </a:r>
            <a:endParaRPr lang="fr-FR" sz="1400" dirty="0">
              <a:solidFill>
                <a:srgbClr val="3366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765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par>
                          <p:cTn id="14" fill="hold">
                            <p:stCondLst>
                              <p:cond delay="3000"/>
                            </p:stCondLst>
                            <p:childTnLst>
                              <p:par>
                                <p:cTn id="15" presetID="5" presetClass="entr" presetSubtype="1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heckerboard(across)">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par>
                          <p:cTn id="35" fill="hold">
                            <p:stCondLst>
                              <p:cond delay="500"/>
                            </p:stCondLst>
                            <p:childTnLst>
                              <p:par>
                                <p:cTn id="36" presetID="1" presetClass="entr" presetSubtype="0" fill="hold" nodeType="afterEffect">
                                  <p:stCondLst>
                                    <p:cond delay="500"/>
                                  </p:stCondLst>
                                  <p:childTnLst>
                                    <p:set>
                                      <p:cBhvr>
                                        <p:cTn id="37" dur="1" fill="hold">
                                          <p:stCondLst>
                                            <p:cond delay="0"/>
                                          </p:stCondLst>
                                        </p:cTn>
                                        <p:tgtEl>
                                          <p:spTgt spid="12"/>
                                        </p:tgtEl>
                                        <p:attrNameLst>
                                          <p:attrName>style.visibility</p:attrName>
                                        </p:attrNameLst>
                                      </p:cBhvr>
                                      <p:to>
                                        <p:strVal val="visible"/>
                                      </p:to>
                                    </p:set>
                                  </p:childTnLst>
                                </p:cTn>
                              </p:par>
                              <p:par>
                                <p:cTn id="38" presetID="9" presetClass="entr" presetSubtype="0" fill="hold" grpId="0" nodeType="withEffect">
                                  <p:stCondLst>
                                    <p:cond delay="50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7" grpId="0"/>
      <p:bldP spid="8" grpId="0" animBg="1"/>
      <p:bldP spid="10" grpId="0"/>
      <p:bldP spid="21" grpId="0"/>
      <p:bldP spid="11"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wrap="none" lIns="72000" tIns="45720" rIns="7200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b="1" cap="all" dirty="0" smtClean="0">
                <a:solidFill>
                  <a:srgbClr val="002060"/>
                </a:solidFill>
              </a:rPr>
              <a:t>Chronologie de formation</a:t>
            </a:r>
            <a:endParaRPr lang="fr-FR" sz="1400" b="1" cap="all" dirty="0">
              <a:solidFill>
                <a:srgbClr val="002060"/>
              </a:solidFill>
            </a:endParaRPr>
          </a:p>
        </p:txBody>
      </p:sp>
      <p:sp>
        <p:nvSpPr>
          <p:cNvPr id="10" name="Rectangle 3"/>
          <p:cNvSpPr txBox="1">
            <a:spLocks noChangeArrowheads="1"/>
          </p:cNvSpPr>
          <p:nvPr/>
        </p:nvSpPr>
        <p:spPr>
          <a:xfrm>
            <a:off x="990039" y="470606"/>
            <a:ext cx="8135472" cy="1089253"/>
          </a:xfrm>
          <a:prstGeom prst="rect">
            <a:avLst/>
          </a:prstGeom>
          <a:effectLst>
            <a:outerShdw blurRad="50800" dist="38100" dir="2700000" algn="tl" rotWithShape="0">
              <a:prstClr val="black">
                <a:alpha val="40000"/>
              </a:prstClr>
            </a:outerShdw>
          </a:effectLst>
        </p:spPr>
        <p:txBody>
          <a:bodyPr vert="horz" lIns="0" tIns="0" rIns="0" bIns="0" rtlCol="0">
            <a:normAutofit/>
          </a:bodyPr>
          <a:lst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a:lstStyle>
          <a:p>
            <a:pPr marL="0" indent="0" algn="ctr">
              <a:buFont typeface="Arial" charset="0"/>
              <a:buNone/>
            </a:pPr>
            <a:r>
              <a:rPr lang="fr-FR" sz="3200" b="1" dirty="0" smtClean="0">
                <a:effectLst>
                  <a:outerShdw blurRad="38100" dist="38100" dir="2700000" algn="tl">
                    <a:srgbClr val="000000">
                      <a:alpha val="43137"/>
                    </a:srgbClr>
                  </a:outerShdw>
                </a:effectLst>
                <a:latin typeface="Arial"/>
                <a:cs typeface="Arial"/>
              </a:rPr>
              <a:t>Des marqueurs de la progression « type »</a:t>
            </a:r>
            <a:endParaRPr lang="en-US" b="1" dirty="0">
              <a:solidFill>
                <a:srgbClr val="0000CC"/>
              </a:solidFill>
              <a:latin typeface="Arial"/>
              <a:cs typeface="Arial"/>
              <a:sym typeface="Symbol" charset="0"/>
            </a:endParaRPr>
          </a:p>
        </p:txBody>
      </p:sp>
      <p:sp>
        <p:nvSpPr>
          <p:cNvPr id="11" name="Rectangle 10"/>
          <p:cNvSpPr/>
          <p:nvPr/>
        </p:nvSpPr>
        <p:spPr>
          <a:xfrm>
            <a:off x="799656" y="1377915"/>
            <a:ext cx="939800" cy="702733"/>
          </a:xfrm>
          <a:prstGeom prst="rect">
            <a:avLst/>
          </a:prstGeom>
          <a:solidFill>
            <a:srgbClr val="FFFF0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chemeClr val="bg1"/>
                </a:solidFill>
                <a:latin typeface="Arial"/>
                <a:cs typeface="Arial"/>
              </a:rPr>
              <a:t>E</a:t>
            </a:r>
            <a:endParaRPr lang="fr-FR" sz="2000" b="1" dirty="0">
              <a:solidFill>
                <a:schemeClr val="bg1"/>
              </a:solidFill>
              <a:latin typeface="Arial"/>
              <a:cs typeface="Arial"/>
            </a:endParaRPr>
          </a:p>
        </p:txBody>
      </p:sp>
      <p:sp>
        <p:nvSpPr>
          <p:cNvPr id="12" name="Rectangle 11"/>
          <p:cNvSpPr/>
          <p:nvPr/>
        </p:nvSpPr>
        <p:spPr>
          <a:xfrm>
            <a:off x="783407" y="2505724"/>
            <a:ext cx="939800" cy="702733"/>
          </a:xfrm>
          <a:prstGeom prst="rect">
            <a:avLst/>
          </a:prstGeom>
          <a:solidFill>
            <a:srgbClr val="00FF0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solidFill>
                  <a:schemeClr val="bg1"/>
                </a:solidFill>
                <a:latin typeface="Arial"/>
                <a:cs typeface="Arial"/>
              </a:rPr>
              <a:t>A</a:t>
            </a:r>
          </a:p>
        </p:txBody>
      </p:sp>
      <p:sp>
        <p:nvSpPr>
          <p:cNvPr id="15" name="Rectangle 14"/>
          <p:cNvSpPr/>
          <p:nvPr/>
        </p:nvSpPr>
        <p:spPr>
          <a:xfrm>
            <a:off x="799656" y="3566351"/>
            <a:ext cx="906906" cy="702733"/>
          </a:xfrm>
          <a:prstGeom prst="rect">
            <a:avLst/>
          </a:prstGeom>
          <a:solidFill>
            <a:srgbClr val="00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chemeClr val="bg1"/>
                </a:solidFill>
                <a:latin typeface="Arial"/>
                <a:cs typeface="Arial"/>
              </a:rPr>
              <a:t>P</a:t>
            </a:r>
            <a:endParaRPr lang="fr-FR" sz="2000" b="1" dirty="0">
              <a:solidFill>
                <a:schemeClr val="bg1"/>
              </a:solidFill>
              <a:latin typeface="Arial"/>
              <a:cs typeface="Arial"/>
            </a:endParaRPr>
          </a:p>
        </p:txBody>
      </p:sp>
      <p:sp>
        <p:nvSpPr>
          <p:cNvPr id="16" name="ZoneTexte 15"/>
          <p:cNvSpPr txBox="1"/>
          <p:nvPr/>
        </p:nvSpPr>
        <p:spPr>
          <a:xfrm>
            <a:off x="1793685" y="3863930"/>
            <a:ext cx="7108547" cy="2800767"/>
          </a:xfrm>
          <a:prstGeom prst="rect">
            <a:avLst/>
          </a:prstGeom>
          <a:noFill/>
        </p:spPr>
        <p:txBody>
          <a:bodyPr wrap="square" rtlCol="0">
            <a:spAutoFit/>
          </a:bodyPr>
          <a:lstStyle/>
          <a:p>
            <a:r>
              <a:rPr lang="fr-FR" sz="1600" i="1" dirty="0" smtClean="0">
                <a:solidFill>
                  <a:srgbClr val="0000CC"/>
                </a:solidFill>
                <a:latin typeface="Arial" panose="020B0604020202020204" pitchFamily="34" charset="0"/>
                <a:cs typeface="Arial" panose="020B0604020202020204" pitchFamily="34" charset="0"/>
              </a:rPr>
              <a:t>Les compétences acquises sont mises à l’épreuve (probation).</a:t>
            </a:r>
          </a:p>
          <a:p>
            <a:r>
              <a:rPr lang="fr-FR" sz="1600" dirty="0" smtClean="0">
                <a:solidFill>
                  <a:srgbClr val="0000CC"/>
                </a:solidFill>
                <a:latin typeface="Arial" panose="020B0604020202020204" pitchFamily="34" charset="0"/>
                <a:cs typeface="Arial" panose="020B0604020202020204" pitchFamily="34" charset="0"/>
              </a:rPr>
              <a:t>L’élève prouve qu’il est capable de réaliser les exercices et d’avoir des comportements adaptés, donc d’utiliser les </a:t>
            </a:r>
            <a:r>
              <a:rPr lang="fr-FR" sz="1600" dirty="0">
                <a:solidFill>
                  <a:srgbClr val="0000CC"/>
                </a:solidFill>
                <a:latin typeface="Arial" panose="020B0604020202020204" pitchFamily="34" charset="0"/>
                <a:cs typeface="Arial" panose="020B0604020202020204" pitchFamily="34" charset="0"/>
              </a:rPr>
              <a:t>compétences </a:t>
            </a:r>
            <a:r>
              <a:rPr lang="fr-FR" sz="1600" dirty="0" smtClean="0">
                <a:solidFill>
                  <a:srgbClr val="0000CC"/>
                </a:solidFill>
                <a:latin typeface="Arial" panose="020B0604020202020204" pitchFamily="34" charset="0"/>
                <a:cs typeface="Arial" panose="020B0604020202020204" pitchFamily="34" charset="0"/>
              </a:rPr>
              <a:t>« acquises » dans </a:t>
            </a:r>
            <a:r>
              <a:rPr lang="fr-FR" sz="1600" dirty="0">
                <a:solidFill>
                  <a:srgbClr val="0000CC"/>
                </a:solidFill>
                <a:latin typeface="Arial" panose="020B0604020202020204" pitchFamily="34" charset="0"/>
                <a:cs typeface="Arial" panose="020B0604020202020204" pitchFamily="34" charset="0"/>
              </a:rPr>
              <a:t>un environnement différent et plus </a:t>
            </a:r>
            <a:r>
              <a:rPr lang="fr-FR" sz="1600" dirty="0" smtClean="0">
                <a:solidFill>
                  <a:srgbClr val="0000CC"/>
                </a:solidFill>
                <a:latin typeface="Arial" panose="020B0604020202020204" pitchFamily="34" charset="0"/>
                <a:cs typeface="Arial" panose="020B0604020202020204" pitchFamily="34" charset="0"/>
              </a:rPr>
              <a:t>contraint (par exemple en situation de vol dégradée ou inconnue/non vécue auparavant ou par conditions météo marginales ou trafic intense).</a:t>
            </a:r>
          </a:p>
          <a:p>
            <a:r>
              <a:rPr lang="fr-FR" sz="1600" i="1" dirty="0" smtClean="0">
                <a:solidFill>
                  <a:srgbClr val="0000CC"/>
                </a:solidFill>
                <a:latin typeface="Arial" panose="020B0604020202020204" pitchFamily="34" charset="0"/>
                <a:cs typeface="Arial" panose="020B0604020202020204" pitchFamily="34" charset="0"/>
              </a:rPr>
              <a:t>C’est une période de consolidation des compétences </a:t>
            </a:r>
            <a:r>
              <a:rPr lang="fr-FR" sz="1600" i="1" dirty="0">
                <a:solidFill>
                  <a:srgbClr val="0000CC"/>
                </a:solidFill>
                <a:latin typeface="Arial" panose="020B0604020202020204" pitchFamily="34" charset="0"/>
                <a:cs typeface="Arial" panose="020B0604020202020204" pitchFamily="34" charset="0"/>
              </a:rPr>
              <a:t>« acquises » (</a:t>
            </a:r>
            <a:r>
              <a:rPr lang="fr-FR" sz="1600" i="1" dirty="0" smtClean="0">
                <a:solidFill>
                  <a:srgbClr val="0000CC"/>
                </a:solidFill>
                <a:latin typeface="Arial" panose="020B0604020202020204" pitchFamily="34" charset="0"/>
                <a:cs typeface="Arial" panose="020B0604020202020204" pitchFamily="34" charset="0"/>
              </a:rPr>
              <a:t>mûrissement).</a:t>
            </a:r>
            <a:br>
              <a:rPr lang="fr-FR" sz="1600" i="1" dirty="0" smtClean="0">
                <a:solidFill>
                  <a:srgbClr val="0000CC"/>
                </a:solidFill>
                <a:latin typeface="Arial" panose="020B0604020202020204" pitchFamily="34" charset="0"/>
                <a:cs typeface="Arial" panose="020B0604020202020204" pitchFamily="34" charset="0"/>
              </a:rPr>
            </a:br>
            <a:r>
              <a:rPr lang="fr-FR" sz="1600" i="1" dirty="0" smtClean="0">
                <a:solidFill>
                  <a:srgbClr val="0000CC"/>
                </a:solidFill>
                <a:latin typeface="Arial" panose="020B0604020202020204" pitchFamily="34" charset="0"/>
                <a:cs typeface="Arial" panose="020B0604020202020204" pitchFamily="34" charset="0"/>
              </a:rPr>
              <a:t>L’élève est « autonome » dans ses décisions et « robuste » (résistant aux perturbations).</a:t>
            </a:r>
            <a:br>
              <a:rPr lang="fr-FR" sz="1600" i="1" dirty="0" smtClean="0">
                <a:solidFill>
                  <a:srgbClr val="0000CC"/>
                </a:solidFill>
                <a:latin typeface="Arial" panose="020B0604020202020204" pitchFamily="34" charset="0"/>
                <a:cs typeface="Arial" panose="020B0604020202020204" pitchFamily="34" charset="0"/>
              </a:rPr>
            </a:br>
            <a:r>
              <a:rPr lang="fr-FR" sz="1600" i="1" dirty="0" smtClean="0">
                <a:solidFill>
                  <a:srgbClr val="0000CC"/>
                </a:solidFill>
                <a:latin typeface="Arial" panose="020B0604020202020204" pitchFamily="34" charset="0"/>
                <a:cs typeface="Arial" panose="020B0604020202020204" pitchFamily="34" charset="0"/>
              </a:rPr>
              <a:t>Il commence à capitaliser de l’expérience !</a:t>
            </a:r>
            <a:endParaRPr lang="fr-FR" sz="1600" i="1" dirty="0">
              <a:solidFill>
                <a:srgbClr val="0000CC"/>
              </a:solidFill>
              <a:latin typeface="Arial" panose="020B0604020202020204" pitchFamily="34" charset="0"/>
              <a:cs typeface="Arial" panose="020B0604020202020204" pitchFamily="34" charset="0"/>
            </a:endParaRPr>
          </a:p>
        </p:txBody>
      </p:sp>
      <p:sp>
        <p:nvSpPr>
          <p:cNvPr id="18" name="ZoneTexte 17"/>
          <p:cNvSpPr txBox="1"/>
          <p:nvPr/>
        </p:nvSpPr>
        <p:spPr>
          <a:xfrm>
            <a:off x="1791729" y="3590530"/>
            <a:ext cx="2864887" cy="338554"/>
          </a:xfrm>
          <a:prstGeom prst="rect">
            <a:avLst/>
          </a:prstGeom>
          <a:solidFill>
            <a:srgbClr val="00FFFF"/>
          </a:solidFill>
        </p:spPr>
        <p:txBody>
          <a:bodyPr wrap="none" rtlCol="0">
            <a:spAutoFit/>
          </a:bodyPr>
          <a:lstStyle/>
          <a:p>
            <a:r>
              <a:rPr lang="fr-FR" sz="1600" dirty="0" smtClean="0">
                <a:solidFill>
                  <a:srgbClr val="0000CC"/>
                </a:solidFill>
                <a:latin typeface="Arial" panose="020B0604020202020204" pitchFamily="34" charset="0"/>
                <a:cs typeface="Arial" panose="020B0604020202020204" pitchFamily="34" charset="0"/>
              </a:rPr>
              <a:t>Perfectionnement </a:t>
            </a:r>
            <a:r>
              <a:rPr lang="fr-FR" sz="1600" i="1" dirty="0" smtClean="0">
                <a:solidFill>
                  <a:srgbClr val="0000CC"/>
                </a:solidFill>
                <a:latin typeface="Arial" panose="020B0604020202020204" pitchFamily="34" charset="0"/>
                <a:cs typeface="Arial" panose="020B0604020202020204" pitchFamily="34" charset="0"/>
              </a:rPr>
              <a:t>(Probation</a:t>
            </a:r>
            <a:r>
              <a:rPr lang="fr-FR" sz="1600" dirty="0" smtClean="0">
                <a:solidFill>
                  <a:srgbClr val="0000CC"/>
                </a:solidFill>
                <a:latin typeface="Arial" panose="020B0604020202020204" pitchFamily="34" charset="0"/>
                <a:cs typeface="Arial" panose="020B0604020202020204" pitchFamily="34" charset="0"/>
              </a:rPr>
              <a:t>)</a:t>
            </a:r>
            <a:endParaRPr lang="fr-FR" sz="1600" dirty="0">
              <a:solidFill>
                <a:srgbClr val="0000CC"/>
              </a:solidFill>
              <a:latin typeface="Arial" panose="020B0604020202020204" pitchFamily="34" charset="0"/>
              <a:cs typeface="Arial" panose="020B0604020202020204" pitchFamily="34" charset="0"/>
            </a:endParaRPr>
          </a:p>
        </p:txBody>
      </p:sp>
      <p:sp>
        <p:nvSpPr>
          <p:cNvPr id="13" name="ZoneTexte 12"/>
          <p:cNvSpPr txBox="1"/>
          <p:nvPr/>
        </p:nvSpPr>
        <p:spPr>
          <a:xfrm>
            <a:off x="1797607" y="2832023"/>
            <a:ext cx="7104625" cy="584775"/>
          </a:xfrm>
          <a:prstGeom prst="rect">
            <a:avLst/>
          </a:prstGeom>
          <a:noFill/>
        </p:spPr>
        <p:txBody>
          <a:bodyPr wrap="square" rtlCol="0">
            <a:spAutoFit/>
          </a:bodyPr>
          <a:lstStyle/>
          <a:p>
            <a:r>
              <a:rPr lang="fr-FR" sz="1600" dirty="0" smtClean="0">
                <a:solidFill>
                  <a:srgbClr val="0000CC"/>
                </a:solidFill>
                <a:latin typeface="Arial" panose="020B0604020202020204" pitchFamily="34" charset="0"/>
                <a:cs typeface="Arial" panose="020B0604020202020204" pitchFamily="34" charset="0"/>
              </a:rPr>
              <a:t>La compréhension et la restitution des exercices (compétences techniques) et les comportements (compétences non techniques) sont au niveau attendu</a:t>
            </a:r>
            <a:endParaRPr lang="fr-FR" sz="1600" dirty="0">
              <a:solidFill>
                <a:srgbClr val="0000CC"/>
              </a:solidFill>
              <a:latin typeface="Arial" panose="020B0604020202020204" pitchFamily="34" charset="0"/>
              <a:cs typeface="Arial" panose="020B0604020202020204" pitchFamily="34" charset="0"/>
            </a:endParaRPr>
          </a:p>
        </p:txBody>
      </p:sp>
      <p:sp>
        <p:nvSpPr>
          <p:cNvPr id="14" name="ZoneTexte 13"/>
          <p:cNvSpPr txBox="1"/>
          <p:nvPr/>
        </p:nvSpPr>
        <p:spPr>
          <a:xfrm>
            <a:off x="1836261" y="2537847"/>
            <a:ext cx="1173719" cy="338554"/>
          </a:xfrm>
          <a:prstGeom prst="rect">
            <a:avLst/>
          </a:prstGeom>
          <a:solidFill>
            <a:srgbClr val="00FF00"/>
          </a:solidFill>
        </p:spPr>
        <p:txBody>
          <a:bodyPr wrap="none" rtlCol="0">
            <a:spAutoFit/>
          </a:bodyPr>
          <a:lstStyle/>
          <a:p>
            <a:r>
              <a:rPr lang="fr-FR" sz="1600" dirty="0" smtClean="0">
                <a:solidFill>
                  <a:srgbClr val="0000CC"/>
                </a:solidFill>
                <a:latin typeface="Arial" panose="020B0604020202020204" pitchFamily="34" charset="0"/>
                <a:cs typeface="Arial" panose="020B0604020202020204" pitchFamily="34" charset="0"/>
              </a:rPr>
              <a:t>Acquisition</a:t>
            </a:r>
            <a:endParaRPr lang="fr-FR" sz="1600" dirty="0">
              <a:solidFill>
                <a:srgbClr val="0000CC"/>
              </a:solidFill>
              <a:latin typeface="Arial" panose="020B0604020202020204" pitchFamily="34" charset="0"/>
              <a:cs typeface="Arial" panose="020B0604020202020204" pitchFamily="34" charset="0"/>
            </a:endParaRPr>
          </a:p>
        </p:txBody>
      </p:sp>
      <p:sp>
        <p:nvSpPr>
          <p:cNvPr id="17" name="ZoneTexte 16"/>
          <p:cNvSpPr txBox="1"/>
          <p:nvPr/>
        </p:nvSpPr>
        <p:spPr>
          <a:xfrm>
            <a:off x="1797607" y="1390728"/>
            <a:ext cx="720069" cy="338554"/>
          </a:xfrm>
          <a:prstGeom prst="rect">
            <a:avLst/>
          </a:prstGeom>
          <a:solidFill>
            <a:srgbClr val="FFFF00"/>
          </a:solidFill>
        </p:spPr>
        <p:txBody>
          <a:bodyPr wrap="none" rtlCol="0">
            <a:spAutoFit/>
          </a:bodyPr>
          <a:lstStyle/>
          <a:p>
            <a:r>
              <a:rPr lang="fr-FR" sz="1600" dirty="0" smtClean="0">
                <a:solidFill>
                  <a:srgbClr val="0000CC"/>
                </a:solidFill>
                <a:latin typeface="Arial" panose="020B0604020202020204" pitchFamily="34" charset="0"/>
                <a:cs typeface="Arial" panose="020B0604020202020204" pitchFamily="34" charset="0"/>
              </a:rPr>
              <a:t>Etude</a:t>
            </a:r>
            <a:endParaRPr lang="fr-FR" sz="1600" dirty="0">
              <a:solidFill>
                <a:srgbClr val="0000CC"/>
              </a:solidFill>
              <a:latin typeface="Arial" panose="020B0604020202020204" pitchFamily="34" charset="0"/>
              <a:cs typeface="Arial" panose="020B0604020202020204" pitchFamily="34" charset="0"/>
            </a:endParaRPr>
          </a:p>
        </p:txBody>
      </p:sp>
      <p:sp>
        <p:nvSpPr>
          <p:cNvPr id="19" name="ZoneTexte 18"/>
          <p:cNvSpPr txBox="1"/>
          <p:nvPr/>
        </p:nvSpPr>
        <p:spPr>
          <a:xfrm>
            <a:off x="1791729" y="1729282"/>
            <a:ext cx="7110504" cy="830997"/>
          </a:xfrm>
          <a:prstGeom prst="rect">
            <a:avLst/>
          </a:prstGeom>
          <a:noFill/>
        </p:spPr>
        <p:txBody>
          <a:bodyPr wrap="square" rtlCol="0">
            <a:spAutoFit/>
          </a:bodyPr>
          <a:lstStyle/>
          <a:p>
            <a:r>
              <a:rPr lang="fr-FR" sz="1600" dirty="0" smtClean="0">
                <a:solidFill>
                  <a:srgbClr val="0000CC"/>
                </a:solidFill>
                <a:latin typeface="Arial" panose="020B0604020202020204" pitchFamily="34" charset="0"/>
                <a:cs typeface="Arial" panose="020B0604020202020204" pitchFamily="34" charset="0"/>
              </a:rPr>
              <a:t>Les </a:t>
            </a:r>
            <a:r>
              <a:rPr lang="fr-FR" sz="1600" dirty="0">
                <a:solidFill>
                  <a:srgbClr val="0000CC"/>
                </a:solidFill>
                <a:latin typeface="Arial" panose="020B0604020202020204" pitchFamily="34" charset="0"/>
                <a:cs typeface="Arial" panose="020B0604020202020204" pitchFamily="34" charset="0"/>
              </a:rPr>
              <a:t>exercices </a:t>
            </a:r>
            <a:r>
              <a:rPr lang="fr-FR" sz="1600" dirty="0" smtClean="0">
                <a:solidFill>
                  <a:srgbClr val="0000CC"/>
                </a:solidFill>
                <a:latin typeface="Arial" panose="020B0604020202020204" pitchFamily="34" charset="0"/>
                <a:cs typeface="Arial" panose="020B0604020202020204" pitchFamily="34" charset="0"/>
              </a:rPr>
              <a:t>et les </a:t>
            </a:r>
            <a:r>
              <a:rPr lang="fr-FR" sz="1600" dirty="0">
                <a:solidFill>
                  <a:srgbClr val="0000CC"/>
                </a:solidFill>
                <a:latin typeface="Arial" panose="020B0604020202020204" pitchFamily="34" charset="0"/>
                <a:cs typeface="Arial" panose="020B0604020202020204" pitchFamily="34" charset="0"/>
              </a:rPr>
              <a:t>comportements </a:t>
            </a:r>
            <a:r>
              <a:rPr lang="fr-FR" sz="1600" dirty="0" smtClean="0">
                <a:solidFill>
                  <a:srgbClr val="0000CC"/>
                </a:solidFill>
                <a:latin typeface="Arial" panose="020B0604020202020204" pitchFamily="34" charset="0"/>
                <a:cs typeface="Arial" panose="020B0604020202020204" pitchFamily="34" charset="0"/>
              </a:rPr>
              <a:t>sont expliqués puis montrés : leur </a:t>
            </a:r>
            <a:r>
              <a:rPr lang="fr-FR" sz="1600" dirty="0">
                <a:solidFill>
                  <a:srgbClr val="0000CC"/>
                </a:solidFill>
                <a:latin typeface="Arial" panose="020B0604020202020204" pitchFamily="34" charset="0"/>
                <a:cs typeface="Arial" panose="020B0604020202020204" pitchFamily="34" charset="0"/>
              </a:rPr>
              <a:t>compréhension </a:t>
            </a:r>
            <a:r>
              <a:rPr lang="fr-FR" sz="1600" dirty="0" smtClean="0">
                <a:solidFill>
                  <a:srgbClr val="0000CC"/>
                </a:solidFill>
                <a:latin typeface="Arial" panose="020B0604020202020204" pitchFamily="34" charset="0"/>
                <a:cs typeface="Arial" panose="020B0604020202020204" pitchFamily="34" charset="0"/>
              </a:rPr>
              <a:t>et leur restitution sont encore en dessous du niveau de compétences attendu </a:t>
            </a:r>
            <a:endParaRPr lang="fr-FR" sz="16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06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3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Effect transition="in" filter="fade">
                                      <p:cBhvr>
                                        <p:cTn id="26" dur="1000"/>
                                        <p:tgtEl>
                                          <p:spTgt spid="12"/>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100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1000"/>
                                        <p:tgtEl>
                                          <p:spTgt spid="15"/>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1000"/>
                                  </p:stCondLst>
                                  <p:childTnLst>
                                    <p:set>
                                      <p:cBhvr>
                                        <p:cTn id="41" dur="1" fill="hold">
                                          <p:stCondLst>
                                            <p:cond delay="0"/>
                                          </p:stCondLst>
                                        </p:cTn>
                                        <p:tgtEl>
                                          <p:spTgt spid="16">
                                            <p:txEl>
                                              <p:pRg st="0" end="0"/>
                                            </p:txEl>
                                          </p:spTgt>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grpId="0" nodeType="afterEffect">
                                  <p:stCondLst>
                                    <p:cond delay="1000"/>
                                  </p:stCondLst>
                                  <p:childTnLst>
                                    <p:set>
                                      <p:cBhvr>
                                        <p:cTn id="44" dur="1" fill="hold">
                                          <p:stCondLst>
                                            <p:cond delay="0"/>
                                          </p:stCondLst>
                                        </p:cTn>
                                        <p:tgtEl>
                                          <p:spTgt spid="16">
                                            <p:txEl>
                                              <p:pRg st="1" end="1"/>
                                            </p:txEl>
                                          </p:spTgt>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grpId="0" nodeType="afterEffect">
                                  <p:stCondLst>
                                    <p:cond delay="1000"/>
                                  </p:stCondLst>
                                  <p:childTnLst>
                                    <p:set>
                                      <p:cBhvr>
                                        <p:cTn id="47"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5" grpId="0" animBg="1"/>
      <p:bldP spid="16" grpId="0" build="p"/>
      <p:bldP spid="18" grpId="0" animBg="1"/>
      <p:bldP spid="13" grpId="0"/>
      <p:bldP spid="14" grpId="0" animBg="1"/>
      <p:bldP spid="17"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43" y="650460"/>
            <a:ext cx="5261777" cy="6188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2422736" y="632239"/>
            <a:ext cx="1915584" cy="299718"/>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749640" y="913429"/>
            <a:ext cx="4477832" cy="555326"/>
          </a:xfrm>
          <a:prstGeom prst="roundRect">
            <a:avLst/>
          </a:prstGeom>
          <a:noFill/>
          <a:ln w="57150" cmpd="sng">
            <a:solidFill>
              <a:srgbClr val="00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5862918" y="618472"/>
            <a:ext cx="3186279" cy="1464231"/>
          </a:xfrm>
          <a:prstGeom prst="roundRect">
            <a:avLst/>
          </a:prstGeom>
          <a:noFill/>
          <a:ln w="57150" cmpd="sng">
            <a:solidFill>
              <a:srgbClr val="0000CC"/>
            </a:solid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fr-FR" sz="1600" dirty="0" smtClean="0">
                <a:solidFill>
                  <a:schemeClr val="tx1"/>
                </a:solidFill>
                <a:effectLst>
                  <a:outerShdw blurRad="38100" dist="38100" dir="2700000" algn="tl">
                    <a:srgbClr val="000000">
                      <a:alpha val="43137"/>
                    </a:srgbClr>
                  </a:outerShdw>
                </a:effectLst>
              </a:rPr>
              <a:t>Contenu de la leçon tiré du Guide de l’instructeur </a:t>
            </a:r>
            <a:br>
              <a:rPr lang="fr-FR" sz="1600" dirty="0" smtClean="0">
                <a:solidFill>
                  <a:schemeClr val="tx1"/>
                </a:solidFill>
                <a:effectLst>
                  <a:outerShdw blurRad="38100" dist="38100" dir="2700000" algn="tl">
                    <a:srgbClr val="000000">
                      <a:alpha val="43137"/>
                    </a:srgbClr>
                  </a:outerShdw>
                </a:effectLst>
              </a:rPr>
            </a:br>
            <a:r>
              <a:rPr lang="fr-FR" sz="1600" dirty="0" smtClean="0">
                <a:solidFill>
                  <a:schemeClr val="tx1"/>
                </a:solidFill>
                <a:effectLst>
                  <a:outerShdw blurRad="38100" dist="38100" dir="2700000" algn="tl">
                    <a:srgbClr val="000000">
                      <a:alpha val="43137"/>
                    </a:srgbClr>
                  </a:outerShdw>
                </a:effectLst>
              </a:rPr>
              <a:t>qui définit et décrit en détail les exercices (pédago, mise en ouvre)</a:t>
            </a:r>
            <a:endParaRPr lang="fr-FR" sz="1400" dirty="0">
              <a:solidFill>
                <a:schemeClr val="tx1"/>
              </a:solidFill>
              <a:effectLst>
                <a:outerShdw blurRad="38100" dist="38100" dir="2700000" algn="tl">
                  <a:srgbClr val="000000">
                    <a:alpha val="43137"/>
                  </a:srgbClr>
                </a:outerShdw>
              </a:effectLst>
            </a:endParaRPr>
          </a:p>
        </p:txBody>
      </p:sp>
      <p:sp>
        <p:nvSpPr>
          <p:cNvPr id="16" name="Rectangle à coins arrondis 15"/>
          <p:cNvSpPr/>
          <p:nvPr/>
        </p:nvSpPr>
        <p:spPr>
          <a:xfrm>
            <a:off x="1645920" y="1673860"/>
            <a:ext cx="2346960" cy="5134273"/>
          </a:xfrm>
          <a:prstGeom prst="roundRect">
            <a:avLst/>
          </a:prstGeom>
          <a:noFill/>
          <a:ln w="57150" cmpd="sng">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5862918" y="2132658"/>
            <a:ext cx="3132492" cy="1391920"/>
          </a:xfrm>
          <a:prstGeom prst="roundRect">
            <a:avLst/>
          </a:prstGeom>
          <a:noFill/>
          <a:ln w="57150" cmpd="sng">
            <a:solidFill>
              <a:srgbClr val="00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002060"/>
                </a:solidFill>
                <a:effectLst>
                  <a:outerShdw blurRad="38100" dist="38100" dir="2700000" algn="tl">
                    <a:srgbClr val="000000">
                      <a:alpha val="43137"/>
                    </a:srgbClr>
                  </a:outerShdw>
                </a:effectLst>
              </a:rPr>
              <a:t>Les items spécifiques à chacune des 7 phases chronologiques et au </a:t>
            </a:r>
            <a:r>
              <a:rPr lang="fr-FR" sz="1600" cap="small" dirty="0" smtClean="0">
                <a:solidFill>
                  <a:srgbClr val="002060"/>
                </a:solidFill>
                <a:effectLst>
                  <a:outerShdw blurRad="38100" dist="38100" dir="2700000" algn="tl">
                    <a:srgbClr val="000000">
                      <a:alpha val="43137"/>
                    </a:srgbClr>
                  </a:outerShdw>
                </a:effectLst>
              </a:rPr>
              <a:t>module</a:t>
            </a:r>
            <a:r>
              <a:rPr lang="fr-FR" sz="1600" dirty="0" smtClean="0">
                <a:solidFill>
                  <a:srgbClr val="002060"/>
                </a:solidFill>
                <a:effectLst>
                  <a:outerShdw blurRad="38100" dist="38100" dir="2700000" algn="tl">
                    <a:srgbClr val="000000">
                      <a:alpha val="43137"/>
                    </a:srgbClr>
                  </a:outerShdw>
                </a:effectLst>
              </a:rPr>
              <a:t> sont répertoriés ici</a:t>
            </a:r>
            <a:endParaRPr lang="fr-FR" sz="1600" dirty="0">
              <a:solidFill>
                <a:srgbClr val="002060"/>
              </a:solidFill>
              <a:effectLst>
                <a:outerShdw blurRad="38100" dist="38100" dir="2700000" algn="tl">
                  <a:srgbClr val="000000">
                    <a:alpha val="43137"/>
                  </a:srgbClr>
                </a:outerShdw>
              </a:effectLst>
            </a:endParaRPr>
          </a:p>
        </p:txBody>
      </p:sp>
      <p:sp>
        <p:nvSpPr>
          <p:cNvPr id="18" name="Rectangle à coins arrondis 17"/>
          <p:cNvSpPr/>
          <p:nvPr/>
        </p:nvSpPr>
        <p:spPr>
          <a:xfrm>
            <a:off x="770443" y="1707776"/>
            <a:ext cx="875477" cy="4952439"/>
          </a:xfrm>
          <a:prstGeom prst="roundRect">
            <a:avLst/>
          </a:prstGeom>
          <a:noFill/>
          <a:ln w="5715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5911197" y="3599654"/>
            <a:ext cx="3097661" cy="1391920"/>
          </a:xfrm>
          <a:prstGeom prst="roundRect">
            <a:avLst/>
          </a:prstGeom>
          <a:noFill/>
          <a:ln w="57150" cmpd="sng">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FF0000"/>
                </a:solidFill>
                <a:effectLst>
                  <a:outerShdw blurRad="38100" dist="38100" dir="2700000" algn="tl">
                    <a:srgbClr val="000000">
                      <a:alpha val="43137"/>
                    </a:srgbClr>
                  </a:outerShdw>
                </a:effectLst>
              </a:rPr>
              <a:t>Les compétences </a:t>
            </a:r>
            <a:r>
              <a:rPr lang="fr-FR" sz="1600" dirty="0" smtClean="0">
                <a:solidFill>
                  <a:srgbClr val="002060"/>
                </a:solidFill>
                <a:effectLst>
                  <a:outerShdw blurRad="38100" dist="38100" dir="2700000" algn="tl">
                    <a:srgbClr val="000000">
                      <a:alpha val="43137"/>
                    </a:srgbClr>
                  </a:outerShdw>
                </a:effectLst>
              </a:rPr>
              <a:t>travaillées lors des séances de vol sont répertoriées par groupe d’items</a:t>
            </a:r>
            <a:endParaRPr lang="fr-FR" sz="1600" dirty="0">
              <a:solidFill>
                <a:srgbClr val="002060"/>
              </a:solidFill>
              <a:effectLst>
                <a:outerShdw blurRad="38100" dist="38100" dir="2700000" algn="tl">
                  <a:srgbClr val="000000">
                    <a:alpha val="43137"/>
                  </a:srgbClr>
                </a:outerShdw>
              </a:effectLst>
            </a:endParaRPr>
          </a:p>
        </p:txBody>
      </p:sp>
      <p:sp>
        <p:nvSpPr>
          <p:cNvPr id="20" name="Rectangle à coins arrondis 19"/>
          <p:cNvSpPr/>
          <p:nvPr/>
        </p:nvSpPr>
        <p:spPr>
          <a:xfrm>
            <a:off x="4625788" y="1482202"/>
            <a:ext cx="942489" cy="5245249"/>
          </a:xfrm>
          <a:prstGeom prst="roundRect">
            <a:avLst/>
          </a:prstGeom>
          <a:noFill/>
          <a:ln w="5715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à coins arrondis 21"/>
          <p:cNvSpPr/>
          <p:nvPr/>
        </p:nvSpPr>
        <p:spPr>
          <a:xfrm>
            <a:off x="5911197" y="5072256"/>
            <a:ext cx="3084213" cy="1735877"/>
          </a:xfrm>
          <a:prstGeom prst="roundRect">
            <a:avLst/>
          </a:prstGeom>
          <a:noFill/>
          <a:ln w="57150" cmpd="sng">
            <a:solidFill>
              <a:srgbClr val="00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smtClean="0">
                <a:solidFill>
                  <a:srgbClr val="002060"/>
                </a:solidFill>
                <a:effectLst>
                  <a:outerShdw blurRad="38100" dist="38100" dir="2700000" algn="tl">
                    <a:srgbClr val="000000">
                      <a:alpha val="43137"/>
                    </a:srgbClr>
                  </a:outerShdw>
                </a:effectLst>
              </a:rPr>
              <a:t>La </a:t>
            </a:r>
            <a:r>
              <a:rPr lang="fr-FR" sz="1600" b="1" dirty="0" smtClean="0">
                <a:solidFill>
                  <a:srgbClr val="002060"/>
                </a:solidFill>
                <a:effectLst>
                  <a:outerShdw blurRad="38100" dist="38100" dir="2700000" algn="tl">
                    <a:srgbClr val="000000">
                      <a:alpha val="43137"/>
                    </a:srgbClr>
                  </a:outerShdw>
                </a:effectLst>
              </a:rPr>
              <a:t>progression « type »  </a:t>
            </a:r>
            <a:r>
              <a:rPr lang="fr-FR" sz="1600" dirty="0" smtClean="0">
                <a:solidFill>
                  <a:srgbClr val="002060"/>
                </a:solidFill>
                <a:effectLst>
                  <a:outerShdw blurRad="38100" dist="38100" dir="2700000" algn="tl">
                    <a:srgbClr val="000000">
                      <a:alpha val="43137"/>
                    </a:srgbClr>
                  </a:outerShdw>
                </a:effectLst>
              </a:rPr>
              <a:t>définie dans le Livret de progression est « balisée » dans ces colonnes par des </a:t>
            </a:r>
            <a:r>
              <a:rPr lang="fr-FR" sz="1600" b="1" dirty="0" smtClean="0">
                <a:solidFill>
                  <a:srgbClr val="002060"/>
                </a:solidFill>
                <a:effectLst>
                  <a:outerShdw blurRad="38100" dist="38100" dir="2700000" algn="tl">
                    <a:srgbClr val="000000">
                      <a:alpha val="43137"/>
                    </a:srgbClr>
                  </a:outerShdw>
                </a:effectLst>
              </a:rPr>
              <a:t>marqueurs de couleur</a:t>
            </a:r>
            <a:endParaRPr lang="fr-FR" sz="1600" b="1" dirty="0">
              <a:solidFill>
                <a:srgbClr val="002060"/>
              </a:solidFill>
              <a:effectLst>
                <a:outerShdw blurRad="38100" dist="38100" dir="2700000" algn="tl">
                  <a:srgbClr val="000000">
                    <a:alpha val="43137"/>
                  </a:srgbClr>
                </a:outerShdw>
              </a:effectLst>
            </a:endParaRPr>
          </a:p>
        </p:txBody>
      </p:sp>
      <p:pic>
        <p:nvPicPr>
          <p:cNvPr id="23"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tre 1"/>
          <p:cNvSpPr txBox="1">
            <a:spLocks/>
          </p:cNvSpPr>
          <p:nvPr/>
        </p:nvSpPr>
        <p:spPr>
          <a:xfrm>
            <a:off x="2349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dirty="0" smtClean="0">
                <a:solidFill>
                  <a:srgbClr val="002060"/>
                </a:solidFill>
                <a:latin typeface="Arial" panose="020B0604020202020204" pitchFamily="34" charset="0"/>
                <a:cs typeface="Arial" panose="020B0604020202020204" pitchFamily="34" charset="0"/>
              </a:rPr>
              <a:t>SYNTHÈSE</a:t>
            </a:r>
            <a:endParaRPr lang="fr-FR" sz="2400" b="1" dirty="0">
              <a:solidFill>
                <a:srgbClr val="002060"/>
              </a:solidFill>
              <a:latin typeface="Arial" panose="020B0604020202020204" pitchFamily="34" charset="0"/>
              <a:cs typeface="Arial" panose="020B0604020202020204" pitchFamily="34" charset="0"/>
            </a:endParaRPr>
          </a:p>
        </p:txBody>
      </p:sp>
      <p:sp>
        <p:nvSpPr>
          <p:cNvPr id="25" name="Titre 1"/>
          <p:cNvSpPr txBox="1">
            <a:spLocks/>
          </p:cNvSpPr>
          <p:nvPr/>
        </p:nvSpPr>
        <p:spPr>
          <a:xfrm>
            <a:off x="1147763" y="-11278"/>
            <a:ext cx="7881938" cy="63918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82500" lnSpcReduction="1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t>Articulation de la formation au vol</a:t>
            </a:r>
            <a:endParaRPr lang="fr-FR" sz="3600" b="1" dirty="0"/>
          </a:p>
        </p:txBody>
      </p:sp>
    </p:spTree>
    <p:extLst>
      <p:ext uri="{BB962C8B-B14F-4D97-AF65-F5344CB8AC3E}">
        <p14:creationId xmlns:p14="http://schemas.microsoft.com/office/powerpoint/2010/main" val="4153874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100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1000" fill="hold"/>
                                        <p:tgtEl>
                                          <p:spTgt spid="24"/>
                                        </p:tgtEl>
                                        <p:attrNameLst>
                                          <p:attrName>ppt_x</p:attrName>
                                        </p:attrNameLst>
                                      </p:cBhvr>
                                      <p:tavLst>
                                        <p:tav tm="0">
                                          <p:val>
                                            <p:strVal val="#ppt_x"/>
                                          </p:val>
                                        </p:tav>
                                        <p:tav tm="100000">
                                          <p:val>
                                            <p:strVal val="#ppt_x"/>
                                          </p:val>
                                        </p:tav>
                                      </p:tavLst>
                                    </p:anim>
                                    <p:anim calcmode="lin" valueType="num">
                                      <p:cBhvr additive="base">
                                        <p:cTn id="11"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100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100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100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3" cstate="email">
            <a:extLst>
              <a:ext uri="{28A0092B-C50C-407E-A947-70E740481C1C}">
                <a14:useLocalDpi xmlns:a14="http://schemas.microsoft.com/office/drawing/2010/main" val="0"/>
              </a:ext>
            </a:extLst>
          </a:blip>
          <a:srcRect l="11307" t="8409" r="74668" b="20703"/>
          <a:stretch/>
        </p:blipFill>
        <p:spPr>
          <a:xfrm>
            <a:off x="1129506" y="819150"/>
            <a:ext cx="1432719" cy="5760315"/>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4" cstate="print"/>
          <a:stretch>
            <a:fillRect/>
          </a:stretch>
        </p:blipFill>
        <p:spPr>
          <a:xfrm>
            <a:off x="3147060" y="3241696"/>
            <a:ext cx="5063490" cy="3379213"/>
          </a:xfrm>
          <a:prstGeom prst="rect">
            <a:avLst/>
          </a:prstGeom>
          <a:ln>
            <a:noFill/>
          </a:ln>
          <a:effectLst>
            <a:softEdge rad="112500"/>
          </a:effectLst>
        </p:spPr>
      </p:pic>
      <p:sp>
        <p:nvSpPr>
          <p:cNvPr id="18" name="Rectangle à coins arrondis 17"/>
          <p:cNvSpPr/>
          <p:nvPr/>
        </p:nvSpPr>
        <p:spPr>
          <a:xfrm>
            <a:off x="1129505" y="1501713"/>
            <a:ext cx="1432719" cy="5119196"/>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Bulle ronde 7"/>
          <p:cNvSpPr/>
          <p:nvPr/>
        </p:nvSpPr>
        <p:spPr>
          <a:xfrm>
            <a:off x="4023360" y="1059837"/>
            <a:ext cx="4110990" cy="1721463"/>
          </a:xfrm>
          <a:prstGeom prst="wedgeEllipseCallout">
            <a:avLst>
              <a:gd name="adj1" fmla="val -29413"/>
              <a:gd name="adj2" fmla="val 102280"/>
            </a:avLst>
          </a:prstGeom>
          <a:solidFill>
            <a:srgbClr val="FF99FF"/>
          </a:solidFill>
          <a:ln w="28575">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Baser la formation au vol sur les compétences n’est-ce point comme... « ...faire de la prose ? »</a:t>
            </a:r>
            <a:endParaRPr lang="fr-FR" sz="20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5" descr="FFA sans fo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txBox="1">
            <a:spLocks/>
          </p:cNvSpPr>
          <p:nvPr/>
        </p:nvSpPr>
        <p:spPr>
          <a:xfrm>
            <a:off x="244474"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dirty="0" smtClean="0">
                <a:solidFill>
                  <a:srgbClr val="002060"/>
                </a:solidFill>
                <a:latin typeface="Arial" panose="020B0604020202020204" pitchFamily="34" charset="0"/>
                <a:cs typeface="Arial" panose="020B0604020202020204" pitchFamily="34" charset="0"/>
              </a:rPr>
              <a:t>COMPÉTENCES</a:t>
            </a:r>
            <a:endParaRPr lang="fr-FR" sz="2400" b="1" dirty="0">
              <a:solidFill>
                <a:srgbClr val="002060"/>
              </a:solidFill>
              <a:latin typeface="Arial" panose="020B0604020202020204" pitchFamily="34" charset="0"/>
              <a:cs typeface="Arial" panose="020B0604020202020204" pitchFamily="34" charset="0"/>
            </a:endParaRPr>
          </a:p>
        </p:txBody>
      </p:sp>
      <p:sp>
        <p:nvSpPr>
          <p:cNvPr id="12" name="Titre 1"/>
          <p:cNvSpPr txBox="1">
            <a:spLocks/>
          </p:cNvSpPr>
          <p:nvPr/>
        </p:nvSpPr>
        <p:spPr>
          <a:xfrm>
            <a:off x="1262062" y="97417"/>
            <a:ext cx="7881938" cy="63918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7500" lnSpcReduction="2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t>A l’Ouest, rien de nouveau, ou presque...</a:t>
            </a:r>
            <a:endParaRPr lang="fr-FR" sz="3600" b="1" dirty="0"/>
          </a:p>
        </p:txBody>
      </p:sp>
    </p:spTree>
    <p:extLst>
      <p:ext uri="{BB962C8B-B14F-4D97-AF65-F5344CB8AC3E}">
        <p14:creationId xmlns:p14="http://schemas.microsoft.com/office/powerpoint/2010/main" val="1913836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22" presetClass="entr" presetSubtype="4"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cstate="email">
            <a:extLst>
              <a:ext uri="{28A0092B-C50C-407E-A947-70E740481C1C}">
                <a14:useLocalDpi xmlns:a14="http://schemas.microsoft.com/office/drawing/2010/main" val="0"/>
              </a:ext>
            </a:extLst>
          </a:blip>
          <a:srcRect l="11307" t="8409" r="74668" b="20703"/>
          <a:stretch/>
        </p:blipFill>
        <p:spPr>
          <a:xfrm>
            <a:off x="1129506" y="819150"/>
            <a:ext cx="1432719" cy="5760315"/>
          </a:xfrm>
          <a:prstGeom prst="rect">
            <a:avLst/>
          </a:prstGeom>
          <a:ln>
            <a:noFill/>
          </a:ln>
          <a:effectLst>
            <a:outerShdw blurRad="292100" dist="139700" dir="2700000" algn="tl" rotWithShape="0">
              <a:srgbClr val="333333">
                <a:alpha val="65000"/>
              </a:srgbClr>
            </a:outerShdw>
          </a:effectLst>
        </p:spPr>
      </p:pic>
      <p:sp>
        <p:nvSpPr>
          <p:cNvPr id="18" name="Rectangle à coins arrondis 17"/>
          <p:cNvSpPr/>
          <p:nvPr/>
        </p:nvSpPr>
        <p:spPr>
          <a:xfrm>
            <a:off x="1165860" y="1504950"/>
            <a:ext cx="1310640" cy="5074515"/>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3352800" y="298228"/>
            <a:ext cx="5537200" cy="2185214"/>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2800" b="1" dirty="0" smtClean="0">
                <a:effectLst>
                  <a:outerShdw blurRad="38100" dist="38100" dir="2700000" algn="tl">
                    <a:srgbClr val="000000">
                      <a:alpha val="43137"/>
                    </a:srgbClr>
                  </a:outerShdw>
                </a:effectLst>
              </a:rPr>
              <a:t>QUELLES COMPÉTENCES ?</a:t>
            </a:r>
          </a:p>
          <a:p>
            <a:endParaRPr lang="fr-FR" dirty="0" smtClean="0"/>
          </a:p>
          <a:p>
            <a:r>
              <a:rPr lang="fr-FR" dirty="0"/>
              <a:t>	</a:t>
            </a:r>
            <a:r>
              <a:rPr lang="fr-FR" b="1" dirty="0" smtClean="0"/>
              <a:t>Habileté ?</a:t>
            </a:r>
          </a:p>
          <a:p>
            <a:endParaRPr lang="fr-FR" b="1" dirty="0" smtClean="0"/>
          </a:p>
          <a:p>
            <a:r>
              <a:rPr lang="fr-FR" b="1" dirty="0"/>
              <a:t>	</a:t>
            </a:r>
            <a:r>
              <a:rPr lang="fr-FR" b="1" dirty="0" smtClean="0"/>
              <a:t>Dextérité ?</a:t>
            </a:r>
          </a:p>
          <a:p>
            <a:endParaRPr lang="fr-FR" b="1" dirty="0" smtClean="0"/>
          </a:p>
          <a:p>
            <a:r>
              <a:rPr lang="fr-FR" b="1" dirty="0"/>
              <a:t>	</a:t>
            </a:r>
            <a:r>
              <a:rPr lang="fr-FR" b="1" dirty="0" smtClean="0"/>
              <a:t>Rapidité ?</a:t>
            </a:r>
            <a:endParaRPr lang="fr-FR" b="1" dirty="0"/>
          </a:p>
        </p:txBody>
      </p:sp>
      <p:pic>
        <p:nvPicPr>
          <p:cNvPr id="10"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txBox="1">
            <a:spLocks/>
          </p:cNvSpPr>
          <p:nvPr/>
        </p:nvSpPr>
        <p:spPr>
          <a:xfrm>
            <a:off x="244474"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dirty="0" smtClean="0">
                <a:solidFill>
                  <a:srgbClr val="002060"/>
                </a:solidFill>
                <a:latin typeface="Arial" panose="020B0604020202020204" pitchFamily="34" charset="0"/>
                <a:cs typeface="Arial" panose="020B0604020202020204" pitchFamily="34" charset="0"/>
              </a:rPr>
              <a:t>COMPÉTENCES</a:t>
            </a:r>
            <a:endParaRPr lang="fr-FR" sz="2400" b="1" dirty="0">
              <a:solidFill>
                <a:srgbClr val="002060"/>
              </a:solidFill>
              <a:latin typeface="Arial" panose="020B0604020202020204" pitchFamily="34" charset="0"/>
              <a:cs typeface="Arial" panose="020B0604020202020204" pitchFamily="34" charset="0"/>
            </a:endParaRPr>
          </a:p>
        </p:txBody>
      </p:sp>
      <p:sp>
        <p:nvSpPr>
          <p:cNvPr id="2" name="Rectangle à coins arrondis 1"/>
          <p:cNvSpPr/>
          <p:nvPr/>
        </p:nvSpPr>
        <p:spPr>
          <a:xfrm>
            <a:off x="2784476" y="2770096"/>
            <a:ext cx="6251948" cy="2366684"/>
          </a:xfrm>
          <a:prstGeom prst="roundRect">
            <a:avLst/>
          </a:prstGeom>
          <a:solidFill>
            <a:srgbClr val="FFE9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FR" b="1" dirty="0">
                <a:solidFill>
                  <a:srgbClr val="0000FF"/>
                </a:solidFill>
                <a:latin typeface="Arial" panose="020B0604020202020204" pitchFamily="34" charset="0"/>
                <a:cs typeface="Arial" panose="020B0604020202020204" pitchFamily="34" charset="0"/>
              </a:rPr>
              <a:t>Une expression possible de la </a:t>
            </a:r>
            <a:r>
              <a:rPr lang="fr-FR" b="1" dirty="0" smtClean="0">
                <a:solidFill>
                  <a:srgbClr val="0000FF"/>
                </a:solidFill>
                <a:latin typeface="Arial" panose="020B0604020202020204" pitchFamily="34" charset="0"/>
                <a:cs typeface="Arial" panose="020B0604020202020204" pitchFamily="34" charset="0"/>
              </a:rPr>
              <a:t>COMPÉTENCE !</a:t>
            </a:r>
            <a:endParaRPr lang="fr-FR" b="1" dirty="0">
              <a:solidFill>
                <a:srgbClr val="0000FF"/>
              </a:solidFill>
              <a:latin typeface="Arial" panose="020B0604020202020204" pitchFamily="34" charset="0"/>
              <a:cs typeface="Arial" panose="020B0604020202020204" pitchFamily="34" charset="0"/>
            </a:endParaRPr>
          </a:p>
          <a:p>
            <a:pPr algn="just">
              <a:spcAft>
                <a:spcPts val="600"/>
              </a:spcAft>
            </a:pPr>
            <a:r>
              <a:rPr lang="fr-FR" sz="2000" b="1" dirty="0" smtClean="0">
                <a:solidFill>
                  <a:srgbClr val="0000FF"/>
                </a:solidFill>
                <a:latin typeface="Arial" panose="020B0604020202020204" pitchFamily="34" charset="0"/>
                <a:cs typeface="Arial" panose="020B0604020202020204" pitchFamily="34" charset="0"/>
              </a:rPr>
              <a:t>Faculté </a:t>
            </a:r>
            <a:r>
              <a:rPr lang="fr-FR" b="1" dirty="0">
                <a:solidFill>
                  <a:srgbClr val="0000FF"/>
                </a:solidFill>
                <a:latin typeface="Arial" panose="020B0604020202020204" pitchFamily="34" charset="0"/>
                <a:cs typeface="Arial" panose="020B0604020202020204" pitchFamily="34" charset="0"/>
              </a:rPr>
              <a:t>du pilote à mettre en </a:t>
            </a:r>
            <a:r>
              <a:rPr lang="fr-FR" b="1" dirty="0" smtClean="0">
                <a:solidFill>
                  <a:srgbClr val="0000FF"/>
                </a:solidFill>
                <a:latin typeface="Arial" panose="020B0604020202020204" pitchFamily="34" charset="0"/>
                <a:cs typeface="Arial" panose="020B0604020202020204" pitchFamily="34" charset="0"/>
              </a:rPr>
              <a:t>œuvre :</a:t>
            </a:r>
            <a:endParaRPr lang="fr-FR" sz="800" b="1" dirty="0" smtClean="0">
              <a:solidFill>
                <a:srgbClr val="0000FF"/>
              </a:solidFill>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smtClean="0">
                <a:solidFill>
                  <a:srgbClr val="0000FF"/>
                </a:solidFill>
                <a:latin typeface="Arial" panose="020B0604020202020204" pitchFamily="34" charset="0"/>
                <a:cs typeface="Arial" panose="020B0604020202020204" pitchFamily="34" charset="0"/>
              </a:rPr>
              <a:t>des connaissances(*) </a:t>
            </a:r>
            <a:endParaRPr lang="fr-FR" sz="800" b="1" dirty="0" smtClean="0">
              <a:solidFill>
                <a:srgbClr val="0000FF"/>
              </a:solidFill>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smtClean="0">
                <a:solidFill>
                  <a:srgbClr val="0000FF"/>
                </a:solidFill>
                <a:latin typeface="Arial" panose="020B0604020202020204" pitchFamily="34" charset="0"/>
                <a:cs typeface="Arial" panose="020B0604020202020204" pitchFamily="34" charset="0"/>
              </a:rPr>
              <a:t>des méthodes</a:t>
            </a:r>
            <a:endParaRPr lang="fr-FR" sz="800" b="1" dirty="0" smtClean="0">
              <a:solidFill>
                <a:srgbClr val="0000FF"/>
              </a:solidFill>
              <a:latin typeface="Arial" panose="020B06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fr-FR" b="1" dirty="0" smtClean="0">
                <a:solidFill>
                  <a:srgbClr val="0000FF"/>
                </a:solidFill>
                <a:latin typeface="Arial" panose="020B0604020202020204" pitchFamily="34" charset="0"/>
                <a:cs typeface="Arial" panose="020B0604020202020204" pitchFamily="34" charset="0"/>
              </a:rPr>
              <a:t>et à </a:t>
            </a:r>
            <a:r>
              <a:rPr lang="fr-FR" b="1" dirty="0">
                <a:solidFill>
                  <a:srgbClr val="0000FF"/>
                </a:solidFill>
                <a:latin typeface="Arial" panose="020B0604020202020204" pitchFamily="34" charset="0"/>
                <a:cs typeface="Arial" panose="020B0604020202020204" pitchFamily="34" charset="0"/>
              </a:rPr>
              <a:t>adapter certains comportements dans des situations nouvelles et </a:t>
            </a:r>
            <a:r>
              <a:rPr lang="fr-FR" b="1" dirty="0" smtClean="0">
                <a:solidFill>
                  <a:srgbClr val="0000FF"/>
                </a:solidFill>
                <a:latin typeface="Arial" panose="020B0604020202020204" pitchFamily="34" charset="0"/>
                <a:cs typeface="Arial" panose="020B0604020202020204" pitchFamily="34" charset="0"/>
              </a:rPr>
              <a:t>diversifiées.</a:t>
            </a:r>
            <a:endParaRPr lang="fr-FR" b="1" dirty="0">
              <a:solidFill>
                <a:srgbClr val="0000FF"/>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21400" y="951802"/>
            <a:ext cx="2276475" cy="1707356"/>
          </a:xfrm>
          <a:prstGeom prst="rect">
            <a:avLst/>
          </a:prstGeom>
          <a:ln>
            <a:noFill/>
          </a:ln>
          <a:effectLst>
            <a:softEdge rad="112500"/>
          </a:effectLst>
        </p:spPr>
      </p:pic>
      <p:sp>
        <p:nvSpPr>
          <p:cNvPr id="9" name="Rectangle à coins arrondis 8"/>
          <p:cNvSpPr/>
          <p:nvPr/>
        </p:nvSpPr>
        <p:spPr>
          <a:xfrm>
            <a:off x="2784476" y="5230906"/>
            <a:ext cx="6251948" cy="763961"/>
          </a:xfrm>
          <a:prstGeom prst="roundRect">
            <a:avLst/>
          </a:prstGeom>
          <a:solidFill>
            <a:srgbClr val="FFE9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0000FF"/>
                </a:solidFill>
                <a:latin typeface="Chalkboard SE Regular"/>
                <a:cs typeface="Chalkboard SE Regular"/>
              </a:rPr>
              <a:t>(*) Les connaissances sont définies dans :</a:t>
            </a:r>
          </a:p>
          <a:p>
            <a:pPr marL="285750" indent="-285750">
              <a:buFont typeface="Arial" charset="0"/>
              <a:buChar char="•"/>
            </a:pPr>
            <a:r>
              <a:rPr lang="fr-FR" b="1" dirty="0" smtClean="0">
                <a:solidFill>
                  <a:srgbClr val="0000FF"/>
                </a:solidFill>
                <a:latin typeface="Chalkboard SE Regular"/>
                <a:cs typeface="Chalkboard SE Regular"/>
              </a:rPr>
              <a:t>le Manuel de Formation Théorique au PPL(A)</a:t>
            </a:r>
            <a:br>
              <a:rPr lang="fr-FR" b="1" dirty="0" smtClean="0">
                <a:solidFill>
                  <a:srgbClr val="0000FF"/>
                </a:solidFill>
                <a:latin typeface="Chalkboard SE Regular"/>
                <a:cs typeface="Chalkboard SE Regular"/>
              </a:rPr>
            </a:br>
            <a:r>
              <a:rPr lang="fr-FR" dirty="0" smtClean="0">
                <a:solidFill>
                  <a:srgbClr val="0000FF"/>
                </a:solidFill>
                <a:latin typeface="Chalkboard SE Regular"/>
                <a:cs typeface="Chalkboard SE Regular"/>
              </a:rPr>
              <a:t>(en cours de rédaction) </a:t>
            </a:r>
            <a:endParaRPr lang="fr-FR" dirty="0">
              <a:solidFill>
                <a:srgbClr val="0000FF"/>
              </a:solidFill>
              <a:latin typeface="Chalkboard SE Regular"/>
              <a:cs typeface="Chalkboard SE Regular"/>
            </a:endParaRPr>
          </a:p>
        </p:txBody>
      </p:sp>
      <p:sp>
        <p:nvSpPr>
          <p:cNvPr id="13" name="Rectangle à coins arrondis 12"/>
          <p:cNvSpPr/>
          <p:nvPr/>
        </p:nvSpPr>
        <p:spPr>
          <a:xfrm>
            <a:off x="2784476" y="5990316"/>
            <a:ext cx="6251948" cy="575702"/>
          </a:xfrm>
          <a:prstGeom prst="roundRect">
            <a:avLst/>
          </a:prstGeom>
          <a:solidFill>
            <a:srgbClr val="FFE9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b="1" dirty="0" smtClean="0">
                <a:solidFill>
                  <a:srgbClr val="0000FF"/>
                </a:solidFill>
                <a:latin typeface="Chalkboard SE Regular"/>
                <a:cs typeface="Chalkboard SE Regular"/>
              </a:rPr>
              <a:t>le Manuel de Formation pratique au PPL(A) </a:t>
            </a:r>
            <a:br>
              <a:rPr lang="fr-FR" b="1" dirty="0" smtClean="0">
                <a:solidFill>
                  <a:srgbClr val="0000FF"/>
                </a:solidFill>
                <a:latin typeface="Chalkboard SE Regular"/>
                <a:cs typeface="Chalkboard SE Regular"/>
              </a:rPr>
            </a:br>
            <a:r>
              <a:rPr lang="fr-FR" dirty="0" smtClean="0">
                <a:solidFill>
                  <a:srgbClr val="0000FF"/>
                </a:solidFill>
                <a:latin typeface="Chalkboard SE Regular"/>
                <a:cs typeface="Chalkboard SE Regular"/>
              </a:rPr>
              <a:t>(cliquer ici) </a:t>
            </a:r>
            <a:endParaRPr lang="fr-FR" dirty="0">
              <a:solidFill>
                <a:srgbClr val="0000FF"/>
              </a:solidFill>
              <a:latin typeface="Chalkboard SE Regular"/>
              <a:cs typeface="Chalkboard SE Regular"/>
            </a:endParaRPr>
          </a:p>
        </p:txBody>
      </p:sp>
    </p:spTree>
    <p:extLst>
      <p:ext uri="{BB962C8B-B14F-4D97-AF65-F5344CB8AC3E}">
        <p14:creationId xmlns:p14="http://schemas.microsoft.com/office/powerpoint/2010/main" val="197349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2" grpId="0" animBg="1"/>
      <p:bldP spid="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cstate="email">
            <a:extLst>
              <a:ext uri="{28A0092B-C50C-407E-A947-70E740481C1C}">
                <a14:useLocalDpi xmlns:a14="http://schemas.microsoft.com/office/drawing/2010/main" val="0"/>
              </a:ext>
            </a:extLst>
          </a:blip>
          <a:srcRect l="11307" t="8409" r="74668" b="20703"/>
          <a:stretch/>
        </p:blipFill>
        <p:spPr>
          <a:xfrm>
            <a:off x="1129506" y="819150"/>
            <a:ext cx="1432719" cy="5760315"/>
          </a:xfrm>
          <a:prstGeom prst="rect">
            <a:avLst/>
          </a:prstGeom>
          <a:ln>
            <a:noFill/>
          </a:ln>
          <a:effectLst>
            <a:outerShdw blurRad="292100" dist="139700" dir="2700000" algn="tl" rotWithShape="0">
              <a:srgbClr val="333333">
                <a:alpha val="65000"/>
              </a:srgbClr>
            </a:outerShdw>
          </a:effectLst>
        </p:spPr>
      </p:pic>
      <p:sp>
        <p:nvSpPr>
          <p:cNvPr id="18" name="Rectangle à coins arrondis 17"/>
          <p:cNvSpPr/>
          <p:nvPr/>
        </p:nvSpPr>
        <p:spPr>
          <a:xfrm>
            <a:off x="1203961" y="1495425"/>
            <a:ext cx="1358263" cy="508404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3129279" y="1034124"/>
            <a:ext cx="5871846" cy="2215991"/>
          </a:xfrm>
          <a:prstGeom prst="rect">
            <a:avLst/>
          </a:prstGeom>
          <a:solidFill>
            <a:srgbClr val="FFFFCC"/>
          </a:solidFill>
          <a:ln w="38100">
            <a:solidFill>
              <a:srgbClr val="002060"/>
            </a:solidFill>
          </a:ln>
        </p:spPr>
        <p:txBody>
          <a:bodyPr wrap="square">
            <a:spAutoFit/>
          </a:bodyPr>
          <a:lstStyle/>
          <a:p>
            <a:pPr algn="ctr"/>
            <a:r>
              <a:rPr lang="fr-FR" b="1" i="1" dirty="0" smtClean="0">
                <a:solidFill>
                  <a:srgbClr val="0000FF"/>
                </a:solidFill>
              </a:rPr>
              <a:t>Cette notion de </a:t>
            </a:r>
            <a:r>
              <a:rPr lang="fr-FR" sz="2000" b="1" i="1" dirty="0" smtClean="0">
                <a:solidFill>
                  <a:srgbClr val="0000FF"/>
                </a:solidFill>
              </a:rPr>
              <a:t>compétences </a:t>
            </a:r>
            <a:r>
              <a:rPr lang="fr-FR" b="1" i="1" dirty="0">
                <a:solidFill>
                  <a:srgbClr val="0000FF"/>
                </a:solidFill>
              </a:rPr>
              <a:t>du pilote est </a:t>
            </a:r>
            <a:r>
              <a:rPr lang="fr-FR" b="1" i="1" dirty="0" smtClean="0">
                <a:solidFill>
                  <a:srgbClr val="0000FF"/>
                </a:solidFill>
              </a:rPr>
              <a:t>donc le fruit de l’application :</a:t>
            </a:r>
          </a:p>
          <a:p>
            <a:pPr marL="285750" indent="-285750">
              <a:buFont typeface="Arial" panose="020B0604020202020204" pitchFamily="34" charset="0"/>
              <a:buChar char="•"/>
            </a:pPr>
            <a:r>
              <a:rPr lang="fr-FR" b="1" i="1" dirty="0">
                <a:solidFill>
                  <a:srgbClr val="0000FF"/>
                </a:solidFill>
              </a:rPr>
              <a:t>D</a:t>
            </a:r>
            <a:r>
              <a:rPr lang="fr-FR" b="1" i="1" dirty="0" smtClean="0">
                <a:solidFill>
                  <a:srgbClr val="0000FF"/>
                </a:solidFill>
              </a:rPr>
              <a:t>es connaissances </a:t>
            </a:r>
          </a:p>
          <a:p>
            <a:pPr marL="285750" indent="-285750">
              <a:buFont typeface="Arial" panose="020B0604020202020204" pitchFamily="34" charset="0"/>
              <a:buChar char="•"/>
            </a:pPr>
            <a:r>
              <a:rPr lang="fr-FR" b="1" i="1" dirty="0">
                <a:solidFill>
                  <a:srgbClr val="0000FF"/>
                </a:solidFill>
              </a:rPr>
              <a:t>D</a:t>
            </a:r>
            <a:r>
              <a:rPr lang="fr-FR" b="1" i="1" dirty="0" smtClean="0">
                <a:solidFill>
                  <a:srgbClr val="0000FF"/>
                </a:solidFill>
              </a:rPr>
              <a:t>es </a:t>
            </a:r>
            <a:r>
              <a:rPr lang="fr-FR" b="1" i="1" dirty="0">
                <a:solidFill>
                  <a:srgbClr val="0000FF"/>
                </a:solidFill>
              </a:rPr>
              <a:t>méthodes </a:t>
            </a:r>
            <a:r>
              <a:rPr lang="fr-FR" b="1" i="1" dirty="0" smtClean="0">
                <a:solidFill>
                  <a:srgbClr val="0000FF"/>
                </a:solidFill>
              </a:rPr>
              <a:t>(</a:t>
            </a:r>
            <a:r>
              <a:rPr lang="fr-FR" sz="2000" b="1" i="1" dirty="0" smtClean="0">
                <a:solidFill>
                  <a:srgbClr val="0000FF"/>
                </a:solidFill>
              </a:rPr>
              <a:t>aspects techniques</a:t>
            </a:r>
            <a:r>
              <a:rPr lang="fr-FR" b="1" i="1" dirty="0" smtClean="0">
                <a:solidFill>
                  <a:srgbClr val="0000FF"/>
                </a:solidFill>
              </a:rPr>
              <a:t>) </a:t>
            </a:r>
          </a:p>
          <a:p>
            <a:pPr marL="285750" indent="-285750">
              <a:buFont typeface="Arial" panose="020B0604020202020204" pitchFamily="34" charset="0"/>
              <a:buChar char="•"/>
            </a:pPr>
            <a:r>
              <a:rPr lang="fr-FR" b="1" i="1" dirty="0" smtClean="0">
                <a:solidFill>
                  <a:srgbClr val="0000FF"/>
                </a:solidFill>
              </a:rPr>
              <a:t>Des comportements, </a:t>
            </a:r>
            <a:r>
              <a:rPr lang="fr-FR" b="1" i="1" dirty="0">
                <a:solidFill>
                  <a:srgbClr val="0000FF"/>
                </a:solidFill>
              </a:rPr>
              <a:t>dans des situations nouvelles et </a:t>
            </a:r>
            <a:r>
              <a:rPr lang="fr-FR" b="1" i="1" dirty="0" smtClean="0">
                <a:solidFill>
                  <a:srgbClr val="0000FF"/>
                </a:solidFill>
              </a:rPr>
              <a:t>diversifiées (</a:t>
            </a:r>
            <a:r>
              <a:rPr lang="fr-FR" sz="2000" b="1" i="1" dirty="0" smtClean="0">
                <a:solidFill>
                  <a:srgbClr val="FF0000"/>
                </a:solidFill>
              </a:rPr>
              <a:t>aspects non techniques</a:t>
            </a:r>
            <a:r>
              <a:rPr lang="fr-FR" b="1" i="1" dirty="0" smtClean="0">
                <a:solidFill>
                  <a:srgbClr val="0000FF"/>
                </a:solidFill>
              </a:rPr>
              <a:t>).</a:t>
            </a:r>
            <a:endParaRPr lang="fr-FR" b="1" i="1" dirty="0">
              <a:solidFill>
                <a:srgbClr val="0000FF"/>
              </a:solidFill>
            </a:endParaRPr>
          </a:p>
        </p:txBody>
      </p:sp>
      <p:sp>
        <p:nvSpPr>
          <p:cNvPr id="6" name="Pensées 5"/>
          <p:cNvSpPr/>
          <p:nvPr/>
        </p:nvSpPr>
        <p:spPr>
          <a:xfrm>
            <a:off x="3342005" y="3256914"/>
            <a:ext cx="3911600" cy="2503749"/>
          </a:xfrm>
          <a:prstGeom prst="cloudCallout">
            <a:avLst>
              <a:gd name="adj1" fmla="val 56309"/>
              <a:gd name="adj2" fmla="val 25507"/>
            </a:avLst>
          </a:prstGeom>
          <a:solidFill>
            <a:srgbClr val="66FF99"/>
          </a:solidFill>
          <a:ln w="28575">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rgbClr val="002060"/>
                </a:solidFill>
              </a:rPr>
              <a:t>Connaissances </a:t>
            </a:r>
          </a:p>
          <a:p>
            <a:pPr algn="ctr"/>
            <a:r>
              <a:rPr lang="fr-FR" b="1" dirty="0" smtClean="0">
                <a:solidFill>
                  <a:srgbClr val="002060"/>
                </a:solidFill>
              </a:rPr>
              <a:t>Méthodes</a:t>
            </a:r>
          </a:p>
          <a:p>
            <a:pPr algn="ctr"/>
            <a:r>
              <a:rPr lang="fr-FR" b="1" dirty="0" smtClean="0">
                <a:solidFill>
                  <a:srgbClr val="002060"/>
                </a:solidFill>
              </a:rPr>
              <a:t>Comportements</a:t>
            </a:r>
          </a:p>
          <a:p>
            <a:pPr algn="ctr"/>
            <a:endParaRPr lang="fr-FR" b="1" dirty="0" smtClean="0">
              <a:solidFill>
                <a:srgbClr val="002060"/>
              </a:solidFill>
            </a:endParaRPr>
          </a:p>
          <a:p>
            <a:pPr algn="ctr"/>
            <a:r>
              <a:rPr lang="fr-FR" b="1" i="1" dirty="0" smtClean="0"/>
              <a:t>Moi qui croyait qu’on pilotait avec les fesses !</a:t>
            </a:r>
            <a:endParaRPr lang="fr-FR" b="1" i="1" dirty="0"/>
          </a:p>
        </p:txBody>
      </p:sp>
      <p:pic>
        <p:nvPicPr>
          <p:cNvPr id="9"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txBox="1">
            <a:spLocks/>
          </p:cNvSpPr>
          <p:nvPr/>
        </p:nvSpPr>
        <p:spPr>
          <a:xfrm>
            <a:off x="244474"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dirty="0" smtClean="0">
                <a:solidFill>
                  <a:srgbClr val="002060"/>
                </a:solidFill>
                <a:latin typeface="Arial" panose="020B0604020202020204" pitchFamily="34" charset="0"/>
                <a:cs typeface="Arial" panose="020B0604020202020204" pitchFamily="34" charset="0"/>
              </a:rPr>
              <a:t>COMPÉTENCES</a:t>
            </a:r>
            <a:endParaRPr lang="fr-FR" sz="2400" b="1" dirty="0">
              <a:solidFill>
                <a:srgbClr val="002060"/>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6955" y="4793877"/>
            <a:ext cx="1762125" cy="1933575"/>
          </a:xfrm>
          <a:prstGeom prst="rect">
            <a:avLst/>
          </a:prstGeom>
        </p:spPr>
      </p:pic>
      <p:sp>
        <p:nvSpPr>
          <p:cNvPr id="11" name="Titre 1"/>
          <p:cNvSpPr txBox="1">
            <a:spLocks/>
          </p:cNvSpPr>
          <p:nvPr/>
        </p:nvSpPr>
        <p:spPr>
          <a:xfrm>
            <a:off x="1262062" y="97417"/>
            <a:ext cx="7881938" cy="63918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7500" lnSpcReduction="2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t>Une formation au vol par </a:t>
            </a:r>
            <a:r>
              <a:rPr lang="fr-FR" sz="3600" b="1" cap="all" dirty="0" smtClean="0"/>
              <a:t>compétences</a:t>
            </a:r>
            <a:endParaRPr lang="fr-FR" sz="3600" b="1" cap="all" dirty="0"/>
          </a:p>
        </p:txBody>
      </p:sp>
      <p:sp>
        <p:nvSpPr>
          <p:cNvPr id="13" name="Bulle rectangulaire à coins arrondis 8"/>
          <p:cNvSpPr/>
          <p:nvPr/>
        </p:nvSpPr>
        <p:spPr>
          <a:xfrm>
            <a:off x="2743200" y="5666535"/>
            <a:ext cx="3563472" cy="1018408"/>
          </a:xfrm>
          <a:prstGeom prst="wedgeRoundRectCallout">
            <a:avLst>
              <a:gd name="adj1" fmla="val -53836"/>
              <a:gd name="adj2" fmla="val -115829"/>
              <a:gd name="adj3" fmla="val 16667"/>
            </a:avLst>
          </a:prstGeom>
          <a:gradFill>
            <a:gsLst>
              <a:gs pos="100000">
                <a:srgbClr val="FFFF00"/>
              </a:gs>
              <a:gs pos="0">
                <a:srgbClr val="00FF00"/>
              </a:gs>
              <a:gs pos="50000">
                <a:schemeClr val="accent1">
                  <a:tint val="44500"/>
                  <a:satMod val="160000"/>
                </a:schemeClr>
              </a:gs>
              <a:gs pos="100000">
                <a:schemeClr val="accent1">
                  <a:tint val="23500"/>
                  <a:satMod val="160000"/>
                </a:schemeClr>
              </a:gs>
            </a:gsLst>
            <a:lin ang="5400000" scaled="0"/>
          </a:gradFill>
          <a:ln w="28575">
            <a:solidFill>
              <a:srgbClr val="FF33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smtClean="0">
                <a:solidFill>
                  <a:srgbClr val="302C24"/>
                </a:solidFill>
                <a:latin typeface="Arial" panose="020B0604020202020204" pitchFamily="34" charset="0"/>
                <a:cs typeface="Arial" panose="020B0604020202020204" pitchFamily="34" charset="0"/>
              </a:rPr>
              <a:t>Le guide d’évaluation PPL(A) à l’intention de l’instructeur fournit divers critères d’évaluation des compétences</a:t>
            </a:r>
            <a:endParaRPr lang="fr-FR" sz="1600" b="1" dirty="0">
              <a:solidFill>
                <a:srgbClr val="302C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29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0"/>
                            </p:stCondLst>
                            <p:childTnLst>
                              <p:par>
                                <p:cTn id="29" presetID="37" presetClass="path" presetSubtype="0" accel="50000" decel="50000" fill="hold" nodeType="afterEffect">
                                  <p:stCondLst>
                                    <p:cond delay="0"/>
                                  </p:stCondLst>
                                  <p:childTnLst>
                                    <p:animMotion origin="layout" path="M -0.07084 0.0132 L -0.00382 0.08334 C 0.01024 0.09931 0.03125 0.10787 0.05312 0.10787 C 0.07812 0.10787 0.09809 0.09931 0.11215 0.08334 L 0.17916 0.0132 " pathEditMode="relative" rAng="0" ptsTypes="FffFF">
                                      <p:cBhvr>
                                        <p:cTn id="30" dur="2000" fill="hold"/>
                                        <p:tgtEl>
                                          <p:spTgt spid="2"/>
                                        </p:tgtEl>
                                        <p:attrNameLst>
                                          <p:attrName>ppt_x</p:attrName>
                                          <p:attrName>ppt_y</p:attrName>
                                        </p:attrNameLst>
                                      </p:cBhvr>
                                      <p:rCtr x="12500" y="4722"/>
                                    </p:animMotion>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71453" y="1190264"/>
            <a:ext cx="8147304" cy="1040013"/>
          </a:xfrm>
          <a:solidFill>
            <a:srgbClr val="0000CC">
              <a:alpha val="35000"/>
            </a:srgbClr>
          </a:solidFill>
        </p:spPr>
        <p:txBody>
          <a:bodyPr/>
          <a:lstStyle/>
          <a:p>
            <a:r>
              <a:rPr lang="fr-FR" dirty="0" smtClean="0"/>
              <a:t>PPL CBT </a:t>
            </a:r>
            <a:br>
              <a:rPr lang="fr-FR" dirty="0" smtClean="0"/>
            </a:br>
            <a:r>
              <a:rPr lang="fr-FR" sz="2400" dirty="0" smtClean="0"/>
              <a:t>(</a:t>
            </a:r>
            <a:r>
              <a:rPr lang="fr-FR" sz="2400" b="1" dirty="0" err="1" smtClean="0"/>
              <a:t>P</a:t>
            </a:r>
            <a:r>
              <a:rPr lang="fr-FR" sz="2400" dirty="0" err="1" smtClean="0"/>
              <a:t>rivate</a:t>
            </a:r>
            <a:r>
              <a:rPr lang="fr-FR" sz="2400" dirty="0" smtClean="0"/>
              <a:t> </a:t>
            </a:r>
            <a:r>
              <a:rPr lang="fr-FR" sz="2400" b="1" dirty="0" smtClean="0"/>
              <a:t>P</a:t>
            </a:r>
            <a:r>
              <a:rPr lang="fr-FR" sz="2400" dirty="0" smtClean="0"/>
              <a:t>ilot </a:t>
            </a:r>
            <a:r>
              <a:rPr lang="fr-FR" sz="2400" b="1" dirty="0" smtClean="0"/>
              <a:t>L</a:t>
            </a:r>
            <a:r>
              <a:rPr lang="fr-FR" sz="2400" dirty="0" smtClean="0"/>
              <a:t>icence </a:t>
            </a:r>
            <a:r>
              <a:rPr lang="fr-FR" sz="2400" b="1" dirty="0" err="1" smtClean="0"/>
              <a:t>C</a:t>
            </a:r>
            <a:r>
              <a:rPr lang="fr-FR" sz="2400" dirty="0" err="1" smtClean="0"/>
              <a:t>ompetency</a:t>
            </a:r>
            <a:r>
              <a:rPr lang="fr-FR" sz="2400" dirty="0" smtClean="0"/>
              <a:t> </a:t>
            </a:r>
            <a:r>
              <a:rPr lang="fr-FR" sz="2400" b="1" dirty="0" err="1" smtClean="0"/>
              <a:t>B</a:t>
            </a:r>
            <a:r>
              <a:rPr lang="fr-FR" sz="2400" dirty="0" err="1" smtClean="0"/>
              <a:t>ased</a:t>
            </a:r>
            <a:r>
              <a:rPr lang="fr-FR" sz="2400" dirty="0" smtClean="0"/>
              <a:t> </a:t>
            </a:r>
            <a:r>
              <a:rPr lang="fr-FR" sz="2400" b="1" dirty="0" smtClean="0"/>
              <a:t>T</a:t>
            </a:r>
            <a:r>
              <a:rPr lang="fr-FR" sz="2400" dirty="0" smtClean="0"/>
              <a:t>raining) </a:t>
            </a:r>
            <a:endParaRPr lang="fr-FR" dirty="0"/>
          </a:p>
        </p:txBody>
      </p:sp>
      <p:pic>
        <p:nvPicPr>
          <p:cNvPr id="5"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79489" y="0"/>
            <a:ext cx="2306636" cy="9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42046" y="2374600"/>
            <a:ext cx="8618757" cy="3416320"/>
          </a:xfrm>
          <a:prstGeom prst="rect">
            <a:avLst/>
          </a:prstGeom>
          <a:solidFill>
            <a:srgbClr val="0000FF">
              <a:alpha val="67000"/>
            </a:srgbClr>
          </a:solidFill>
        </p:spPr>
        <p:txBody>
          <a:bodyPr wrap="square" rtlCol="0">
            <a:spAutoFit/>
          </a:bodyPr>
          <a:lstStyle/>
          <a:p>
            <a:r>
              <a:rPr lang="fr-FR" sz="2400" dirty="0" smtClean="0"/>
              <a:t>Objectif de cette présentation :</a:t>
            </a:r>
          </a:p>
          <a:p>
            <a:pPr marL="457200" indent="-457200">
              <a:buFont typeface="Wingdings" panose="05000000000000000000" pitchFamily="2" charset="2"/>
              <a:buChar char="Ø"/>
            </a:pPr>
            <a:r>
              <a:rPr lang="fr-FR" sz="2400" dirty="0" smtClean="0"/>
              <a:t>faire le lien entre </a:t>
            </a:r>
            <a:br>
              <a:rPr lang="fr-FR" sz="2400" dirty="0" smtClean="0"/>
            </a:br>
            <a:r>
              <a:rPr lang="fr-FR" sz="2400" dirty="0" smtClean="0"/>
              <a:t>le </a:t>
            </a:r>
            <a:r>
              <a:rPr lang="fr-FR" sz="2400" b="1" dirty="0"/>
              <a:t>Guide de l’Instructeur </a:t>
            </a:r>
            <a:r>
              <a:rPr lang="fr-FR" sz="2400" b="1" dirty="0" smtClean="0"/>
              <a:t>VFR</a:t>
            </a:r>
            <a:br>
              <a:rPr lang="fr-FR" sz="2400" b="1" dirty="0" smtClean="0"/>
            </a:br>
            <a:r>
              <a:rPr lang="fr-FR" sz="2400" dirty="0" smtClean="0"/>
              <a:t>(élaboré par l’ENAC alias SEFA)</a:t>
            </a:r>
            <a:br>
              <a:rPr lang="fr-FR" sz="2400" dirty="0" smtClean="0"/>
            </a:br>
            <a:r>
              <a:rPr lang="fr-FR" sz="2400" dirty="0" smtClean="0"/>
              <a:t>et le </a:t>
            </a:r>
            <a:br>
              <a:rPr lang="fr-FR" sz="2400" dirty="0" smtClean="0"/>
            </a:br>
            <a:r>
              <a:rPr lang="fr-FR" sz="2400" b="1" dirty="0" smtClean="0">
                <a:solidFill>
                  <a:srgbClr val="FF0000"/>
                </a:solidFill>
              </a:rPr>
              <a:t>Programme de formation pratique du PPL</a:t>
            </a:r>
            <a:r>
              <a:rPr lang="fr-FR" sz="2400" dirty="0" smtClean="0">
                <a:solidFill>
                  <a:srgbClr val="FF0000"/>
                </a:solidFill>
              </a:rPr>
              <a:t> </a:t>
            </a:r>
            <a:r>
              <a:rPr lang="fr-FR" sz="2400" dirty="0" smtClean="0"/>
              <a:t>associé au </a:t>
            </a:r>
            <a:br>
              <a:rPr lang="fr-FR" sz="2400" dirty="0" smtClean="0"/>
            </a:br>
            <a:r>
              <a:rPr lang="fr-FR" sz="2400" b="1" dirty="0" smtClean="0"/>
              <a:t>Livret de Progression </a:t>
            </a:r>
            <a:r>
              <a:rPr lang="fr-FR" sz="2400" b="1" cap="all" dirty="0" smtClean="0"/>
              <a:t>é</a:t>
            </a:r>
            <a:r>
              <a:rPr lang="fr-FR" sz="2400" b="1" dirty="0" smtClean="0"/>
              <a:t>lève (LPE) </a:t>
            </a:r>
            <a:r>
              <a:rPr lang="fr-FR" sz="2400" dirty="0" smtClean="0"/>
              <a:t/>
            </a:r>
            <a:br>
              <a:rPr lang="fr-FR" sz="2400" dirty="0" smtClean="0"/>
            </a:br>
            <a:r>
              <a:rPr lang="fr-FR" sz="2400" dirty="0" smtClean="0"/>
              <a:t>élaborés conjointement par l’ENAC et la FFA</a:t>
            </a:r>
            <a:endParaRPr lang="fr-FR" sz="2400" dirty="0"/>
          </a:p>
        </p:txBody>
      </p:sp>
    </p:spTree>
    <p:extLst>
      <p:ext uri="{BB962C8B-B14F-4D97-AF65-F5344CB8AC3E}">
        <p14:creationId xmlns:p14="http://schemas.microsoft.com/office/powerpoint/2010/main" val="50637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txBox="1">
            <a:spLocks/>
          </p:cNvSpPr>
          <p:nvPr/>
        </p:nvSpPr>
        <p:spPr>
          <a:xfrm>
            <a:off x="244474"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400" b="1" dirty="0" smtClean="0">
                <a:solidFill>
                  <a:srgbClr val="002060"/>
                </a:solidFill>
                <a:latin typeface="Arial" panose="020B0604020202020204" pitchFamily="34" charset="0"/>
                <a:cs typeface="Arial" panose="020B0604020202020204" pitchFamily="34" charset="0"/>
              </a:rPr>
              <a:t>COMPÉTENCES</a:t>
            </a:r>
            <a:endParaRPr lang="fr-FR" sz="2400" b="1" dirty="0">
              <a:solidFill>
                <a:srgbClr val="002060"/>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736600"/>
            <a:ext cx="4792196" cy="5924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re 1"/>
          <p:cNvSpPr txBox="1">
            <a:spLocks/>
          </p:cNvSpPr>
          <p:nvPr/>
        </p:nvSpPr>
        <p:spPr>
          <a:xfrm>
            <a:off x="1262062" y="97417"/>
            <a:ext cx="7881938" cy="63918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7500" lnSpcReduction="2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t>Une formation au vol par </a:t>
            </a:r>
            <a:r>
              <a:rPr lang="fr-FR" sz="3600" b="1" cap="all" dirty="0" smtClean="0"/>
              <a:t>compétences</a:t>
            </a:r>
            <a:endParaRPr lang="fr-FR" sz="3600" b="1" cap="all" dirty="0"/>
          </a:p>
        </p:txBody>
      </p:sp>
      <p:sp>
        <p:nvSpPr>
          <p:cNvPr id="13" name="Bulle rectangulaire à coins arrondis 8"/>
          <p:cNvSpPr/>
          <p:nvPr/>
        </p:nvSpPr>
        <p:spPr>
          <a:xfrm>
            <a:off x="4935071" y="3254187"/>
            <a:ext cx="4208929" cy="1976719"/>
          </a:xfrm>
          <a:prstGeom prst="wedgeRoundRectCallout">
            <a:avLst>
              <a:gd name="adj1" fmla="val -86855"/>
              <a:gd name="adj2" fmla="val 72127"/>
              <a:gd name="adj3" fmla="val 16667"/>
            </a:avLst>
          </a:prstGeom>
          <a:gradFill>
            <a:gsLst>
              <a:gs pos="100000">
                <a:srgbClr val="FFFF00"/>
              </a:gs>
              <a:gs pos="0">
                <a:srgbClr val="00FF00"/>
              </a:gs>
              <a:gs pos="50000">
                <a:schemeClr val="accent1">
                  <a:tint val="44500"/>
                  <a:satMod val="160000"/>
                </a:schemeClr>
              </a:gs>
              <a:gs pos="100000">
                <a:schemeClr val="accent1">
                  <a:tint val="23500"/>
                  <a:satMod val="160000"/>
                </a:schemeClr>
              </a:gs>
            </a:gsLst>
            <a:lin ang="5400000" scaled="0"/>
          </a:gradFill>
          <a:ln w="28575">
            <a:solidFill>
              <a:srgbClr val="00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a:solidFill>
                  <a:srgbClr val="0000FF"/>
                </a:solidFill>
                <a:latin typeface="Calibri" panose="020F0502020204030204" pitchFamily="34" charset="0"/>
                <a:cs typeface="Calibri" panose="020F0502020204030204" pitchFamily="34" charset="0"/>
              </a:rPr>
              <a:t>La </a:t>
            </a:r>
            <a:r>
              <a:rPr lang="fr-FR" b="1" dirty="0" smtClean="0">
                <a:solidFill>
                  <a:srgbClr val="0000FF"/>
                </a:solidFill>
                <a:latin typeface="Calibri" panose="020F0502020204030204" pitchFamily="34" charset="0"/>
                <a:cs typeface="Calibri" panose="020F0502020204030204" pitchFamily="34" charset="0"/>
              </a:rPr>
              <a:t>compétence technique </a:t>
            </a:r>
            <a:r>
              <a:rPr lang="fr-FR" b="1" cap="all" dirty="0">
                <a:solidFill>
                  <a:srgbClr val="FF0000"/>
                </a:solidFill>
                <a:latin typeface="Calibri" panose="020F0502020204030204" pitchFamily="34" charset="0"/>
                <a:cs typeface="Calibri" panose="020F0502020204030204" pitchFamily="34" charset="0"/>
              </a:rPr>
              <a:t>Connaissances</a:t>
            </a:r>
            <a:r>
              <a:rPr lang="fr-FR" b="1" dirty="0">
                <a:solidFill>
                  <a:srgbClr val="0000FF"/>
                </a:solidFill>
                <a:latin typeface="Calibri" panose="020F0502020204030204" pitchFamily="34" charset="0"/>
                <a:cs typeface="Calibri" panose="020F0502020204030204" pitchFamily="34" charset="0"/>
              </a:rPr>
              <a:t> </a:t>
            </a:r>
            <a:r>
              <a:rPr lang="fr-FR" b="1" dirty="0" smtClean="0">
                <a:solidFill>
                  <a:srgbClr val="0000FF"/>
                </a:solidFill>
                <a:latin typeface="Calibri" panose="020F0502020204030204" pitchFamily="34" charset="0"/>
                <a:cs typeface="Calibri" panose="020F0502020204030204" pitchFamily="34" charset="0"/>
              </a:rPr>
              <a:t/>
            </a:r>
            <a:br>
              <a:rPr lang="fr-FR" b="1" dirty="0" smtClean="0">
                <a:solidFill>
                  <a:srgbClr val="0000FF"/>
                </a:solidFill>
                <a:latin typeface="Calibri" panose="020F0502020204030204" pitchFamily="34" charset="0"/>
                <a:cs typeface="Calibri" panose="020F0502020204030204" pitchFamily="34" charset="0"/>
              </a:rPr>
            </a:br>
            <a:r>
              <a:rPr lang="fr-FR" b="1" dirty="0" smtClean="0">
                <a:solidFill>
                  <a:srgbClr val="0000FF"/>
                </a:solidFill>
                <a:latin typeface="Calibri" panose="020F0502020204030204" pitchFamily="34" charset="0"/>
                <a:cs typeface="Calibri" panose="020F0502020204030204" pitchFamily="34" charset="0"/>
              </a:rPr>
              <a:t>est «</a:t>
            </a:r>
            <a:r>
              <a:rPr lang="fr-FR" b="1" dirty="0">
                <a:solidFill>
                  <a:srgbClr val="0000FF"/>
                </a:solidFill>
                <a:latin typeface="Calibri" panose="020F0502020204030204" pitchFamily="34" charset="0"/>
                <a:cs typeface="Calibri" panose="020F0502020204030204" pitchFamily="34" charset="0"/>
              </a:rPr>
              <a:t> marquée » dans la </a:t>
            </a:r>
            <a:r>
              <a:rPr lang="fr-FR" b="1" dirty="0" smtClean="0">
                <a:solidFill>
                  <a:srgbClr val="0000FF"/>
                </a:solidFill>
                <a:latin typeface="Calibri" panose="020F0502020204030204" pitchFamily="34" charset="0"/>
                <a:cs typeface="Calibri" panose="020F0502020204030204" pitchFamily="34" charset="0"/>
              </a:rPr>
              <a:t/>
            </a:r>
            <a:br>
              <a:rPr lang="fr-FR" b="1" dirty="0" smtClean="0">
                <a:solidFill>
                  <a:srgbClr val="0000FF"/>
                </a:solidFill>
                <a:latin typeface="Calibri" panose="020F0502020204030204" pitchFamily="34" charset="0"/>
                <a:cs typeface="Calibri" panose="020F0502020204030204" pitchFamily="34" charset="0"/>
              </a:rPr>
            </a:br>
            <a:r>
              <a:rPr lang="fr-FR" b="1" cap="all" dirty="0" smtClean="0">
                <a:solidFill>
                  <a:srgbClr val="0000FF"/>
                </a:solidFill>
                <a:latin typeface="Calibri" panose="020F0502020204030204" pitchFamily="34" charset="0"/>
                <a:cs typeface="Calibri" panose="020F0502020204030204" pitchFamily="34" charset="0"/>
              </a:rPr>
              <a:t>feuille </a:t>
            </a:r>
            <a:r>
              <a:rPr lang="fr-FR" b="1" cap="all" dirty="0">
                <a:solidFill>
                  <a:srgbClr val="0000FF"/>
                </a:solidFill>
                <a:latin typeface="Calibri" panose="020F0502020204030204" pitchFamily="34" charset="0"/>
                <a:cs typeface="Calibri" panose="020F0502020204030204" pitchFamily="34" charset="0"/>
              </a:rPr>
              <a:t>de synthèse</a:t>
            </a:r>
            <a:r>
              <a:rPr lang="fr-FR" b="1" dirty="0">
                <a:solidFill>
                  <a:srgbClr val="0000FF"/>
                </a:solidFill>
                <a:latin typeface="Calibri" panose="020F0502020204030204" pitchFamily="34" charset="0"/>
                <a:cs typeface="Calibri" panose="020F0502020204030204" pitchFamily="34" charset="0"/>
              </a:rPr>
              <a:t> du </a:t>
            </a:r>
            <a:r>
              <a:rPr lang="fr-FR" b="1" cap="all" dirty="0" smtClean="0">
                <a:solidFill>
                  <a:srgbClr val="0000FF"/>
                </a:solidFill>
                <a:latin typeface="Calibri" panose="020F0502020204030204" pitchFamily="34" charset="0"/>
                <a:cs typeface="Calibri" panose="020F0502020204030204" pitchFamily="34" charset="0"/>
              </a:rPr>
              <a:t>module </a:t>
            </a:r>
            <a:br>
              <a:rPr lang="fr-FR" b="1" cap="all" dirty="0" smtClean="0">
                <a:solidFill>
                  <a:srgbClr val="0000FF"/>
                </a:solidFill>
                <a:latin typeface="Calibri" panose="020F0502020204030204" pitchFamily="34" charset="0"/>
                <a:cs typeface="Calibri" panose="020F0502020204030204" pitchFamily="34" charset="0"/>
              </a:rPr>
            </a:br>
            <a:r>
              <a:rPr lang="fr-FR" b="1" dirty="0" smtClean="0">
                <a:solidFill>
                  <a:srgbClr val="0000FF"/>
                </a:solidFill>
                <a:latin typeface="Calibri" panose="020F0502020204030204" pitchFamily="34" charset="0"/>
                <a:cs typeface="Calibri" panose="020F0502020204030204" pitchFamily="34" charset="0"/>
              </a:rPr>
              <a:t>ainsi qu’au verso de la</a:t>
            </a:r>
            <a:br>
              <a:rPr lang="fr-FR" b="1" dirty="0" smtClean="0">
                <a:solidFill>
                  <a:srgbClr val="0000FF"/>
                </a:solidFill>
                <a:latin typeface="Calibri" panose="020F0502020204030204" pitchFamily="34" charset="0"/>
                <a:cs typeface="Calibri" panose="020F0502020204030204" pitchFamily="34" charset="0"/>
              </a:rPr>
            </a:br>
            <a:r>
              <a:rPr lang="fr-FR" b="1" dirty="0" smtClean="0">
                <a:solidFill>
                  <a:srgbClr val="0000FF"/>
                </a:solidFill>
                <a:latin typeface="Calibri" panose="020F0502020204030204" pitchFamily="34" charset="0"/>
                <a:cs typeface="Calibri" panose="020F0502020204030204" pitchFamily="34" charset="0"/>
              </a:rPr>
              <a:t> </a:t>
            </a:r>
            <a:r>
              <a:rPr lang="fr-FR" b="1" cap="all" dirty="0" smtClean="0">
                <a:solidFill>
                  <a:srgbClr val="0000FF"/>
                </a:solidFill>
                <a:latin typeface="Calibri" panose="020F0502020204030204" pitchFamily="34" charset="0"/>
                <a:cs typeface="Calibri" panose="020F0502020204030204" pitchFamily="34" charset="0"/>
              </a:rPr>
              <a:t>Fiche de description de la leçon</a:t>
            </a:r>
            <a:r>
              <a:rPr lang="fr-FR" b="1" dirty="0" smtClean="0">
                <a:solidFill>
                  <a:srgbClr val="0000FF"/>
                </a:solidFill>
                <a:latin typeface="Calibri" panose="020F0502020204030204" pitchFamily="34" charset="0"/>
                <a:cs typeface="Calibri" panose="020F0502020204030204" pitchFamily="34" charset="0"/>
              </a:rPr>
              <a:t>.</a:t>
            </a:r>
            <a:endParaRPr lang="fr-FR" b="1" dirty="0">
              <a:solidFill>
                <a:srgbClr val="302C24"/>
              </a:solidFill>
              <a:latin typeface="Calibri" panose="020F0502020204030204" pitchFamily="34" charset="0"/>
              <a:cs typeface="Calibri" panose="020F0502020204030204" pitchFamily="34" charset="0"/>
            </a:endParaRPr>
          </a:p>
        </p:txBody>
      </p:sp>
      <p:sp>
        <p:nvSpPr>
          <p:cNvPr id="18" name="Rectangle à coins arrondis 17"/>
          <p:cNvSpPr/>
          <p:nvPr/>
        </p:nvSpPr>
        <p:spPr>
          <a:xfrm>
            <a:off x="828675" y="4827494"/>
            <a:ext cx="2573431" cy="1694330"/>
          </a:xfrm>
          <a:prstGeom prst="roundRect">
            <a:avLst/>
          </a:prstGeom>
          <a:noFill/>
          <a:ln w="57150" cmpd="sng">
            <a:solidFill>
              <a:srgbClr val="00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9031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p:stCondLst>
                              <p:cond delay="0"/>
                            </p:stCondLst>
                            <p:childTnLst>
                              <p:par>
                                <p:cTn id="12" presetID="21" presetClass="entr" presetSubtype="1" fill="hold" grpId="0" nodeType="after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59" y="1680884"/>
            <a:ext cx="5635013" cy="4370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5915025" y="1680323"/>
            <a:ext cx="495301" cy="4701478"/>
          </a:xfrm>
          <a:solidFill>
            <a:srgbClr val="FFFF99"/>
          </a:solidFill>
          <a:ln w="28575">
            <a:solidFill>
              <a:srgbClr val="002060"/>
            </a:solidFill>
          </a:ln>
          <a:scene3d>
            <a:camera prst="orthographicFront"/>
            <a:lightRig rig="threePt" dir="t"/>
          </a:scene3d>
          <a:sp3d>
            <a:bevelT w="114300" prst="hardEdge"/>
          </a:sp3d>
        </p:spPr>
        <p:txBody>
          <a:bodyPr vert="wordArtVert"/>
          <a:lstStyle/>
          <a:p>
            <a:pPr algn="ctr"/>
            <a:r>
              <a:rPr lang="fr-FR" sz="1800" b="1" kern="0" spc="-50" dirty="0" smtClean="0">
                <a:solidFill>
                  <a:srgbClr val="002060"/>
                </a:solidFill>
              </a:rPr>
              <a:t>COMPÉTENCES</a:t>
            </a:r>
            <a:endParaRPr lang="fr-FR" sz="1800" b="1" kern="0" spc="-50" dirty="0">
              <a:solidFill>
                <a:srgbClr val="002060"/>
              </a:solidFill>
            </a:endParaRPr>
          </a:p>
        </p:txBody>
      </p:sp>
      <p:sp>
        <p:nvSpPr>
          <p:cNvPr id="4" name="ZoneTexte 3"/>
          <p:cNvSpPr txBox="1"/>
          <p:nvPr/>
        </p:nvSpPr>
        <p:spPr>
          <a:xfrm>
            <a:off x="1375410" y="333376"/>
            <a:ext cx="7768590"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b="1" dirty="0" smtClean="0">
                <a:latin typeface="Arial Black" panose="020B0A04020102020204" pitchFamily="34" charset="0"/>
              </a:rPr>
              <a:t>ANALYSE DU VERSO DE LA PAGE RELATIVE AU VOL N°7</a:t>
            </a:r>
            <a:endParaRPr lang="fr-FR" b="1" dirty="0">
              <a:latin typeface="Arial Black" panose="020B0A04020102020204" pitchFamily="34" charset="0"/>
            </a:endParaRPr>
          </a:p>
        </p:txBody>
      </p:sp>
      <p:pic>
        <p:nvPicPr>
          <p:cNvPr id="7" name="Imag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79641" y="949744"/>
            <a:ext cx="1539240" cy="5469822"/>
          </a:xfrm>
          <a:prstGeom prst="rect">
            <a:avLst/>
          </a:prstGeom>
        </p:spPr>
      </p:pic>
      <p:sp>
        <p:nvSpPr>
          <p:cNvPr id="18" name="Rectangle à coins arrondis 17"/>
          <p:cNvSpPr/>
          <p:nvPr/>
        </p:nvSpPr>
        <p:spPr>
          <a:xfrm>
            <a:off x="7203440" y="1524000"/>
            <a:ext cx="782320" cy="4539553"/>
          </a:xfrm>
          <a:prstGeom prst="roundRect">
            <a:avLst/>
          </a:prstGeom>
          <a:noFill/>
          <a:ln w="57150" cmpd="sng">
            <a:solidFill>
              <a:srgbClr val="00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Black" panose="020B0A04020102020204" pitchFamily="34" charset="0"/>
            </a:endParaRPr>
          </a:p>
        </p:txBody>
      </p:sp>
      <p:sp>
        <p:nvSpPr>
          <p:cNvPr id="9" name="Flèche courbée vers la droite 8"/>
          <p:cNvSpPr/>
          <p:nvPr/>
        </p:nvSpPr>
        <p:spPr>
          <a:xfrm>
            <a:off x="350838" y="1308848"/>
            <a:ext cx="1274761" cy="2873188"/>
          </a:xfrm>
          <a:prstGeom prst="curvedRightArrow">
            <a:avLst>
              <a:gd name="adj1" fmla="val 5227"/>
              <a:gd name="adj2" fmla="val 17853"/>
              <a:gd name="adj3" fmla="val 25000"/>
            </a:avLst>
          </a:prstGeom>
          <a:solidFill>
            <a:srgbClr val="0000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latin typeface="Arial Black" panose="020B0A04020102020204" pitchFamily="34" charset="0"/>
            </a:endParaRPr>
          </a:p>
        </p:txBody>
      </p:sp>
      <p:sp>
        <p:nvSpPr>
          <p:cNvPr id="11" name="Flèche courbée vers la droite 10"/>
          <p:cNvSpPr/>
          <p:nvPr/>
        </p:nvSpPr>
        <p:spPr>
          <a:xfrm>
            <a:off x="518160" y="1211882"/>
            <a:ext cx="1552687" cy="1369954"/>
          </a:xfrm>
          <a:prstGeom prst="curvedRightArrow">
            <a:avLst>
              <a:gd name="adj1" fmla="val 5227"/>
              <a:gd name="adj2" fmla="val 17853"/>
              <a:gd name="adj3" fmla="val 25000"/>
            </a:avLst>
          </a:prstGeom>
          <a:solidFill>
            <a:srgbClr val="0000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latin typeface="Arial Black" panose="020B0A04020102020204" pitchFamily="34" charset="0"/>
            </a:endParaRPr>
          </a:p>
        </p:txBody>
      </p:sp>
      <p:sp>
        <p:nvSpPr>
          <p:cNvPr id="12" name="Flèche courbée vers la droite 11"/>
          <p:cNvSpPr/>
          <p:nvPr/>
        </p:nvSpPr>
        <p:spPr>
          <a:xfrm rot="20943467" flipH="1">
            <a:off x="3729788" y="1208756"/>
            <a:ext cx="1841464" cy="1096421"/>
          </a:xfrm>
          <a:prstGeom prst="curvedRightArrow">
            <a:avLst>
              <a:gd name="adj1" fmla="val 5227"/>
              <a:gd name="adj2" fmla="val 19975"/>
              <a:gd name="adj3" fmla="val 32343"/>
            </a:avLst>
          </a:prstGeom>
          <a:solidFill>
            <a:srgbClr val="0000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latin typeface="Arial Black" panose="020B0A04020102020204" pitchFamily="34" charset="0"/>
            </a:endParaRPr>
          </a:p>
        </p:txBody>
      </p:sp>
      <p:sp>
        <p:nvSpPr>
          <p:cNvPr id="10" name="Arrondir un rectangle à un seul coin 9"/>
          <p:cNvSpPr/>
          <p:nvPr/>
        </p:nvSpPr>
        <p:spPr>
          <a:xfrm>
            <a:off x="1375410" y="945928"/>
            <a:ext cx="4030308" cy="558800"/>
          </a:xfrm>
          <a:prstGeom prst="round1Rect">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latin typeface="Arial Black" panose="020B0A04020102020204" pitchFamily="34" charset="0"/>
              </a:rPr>
              <a:t>Compétences Non Techniques</a:t>
            </a:r>
          </a:p>
        </p:txBody>
      </p:sp>
      <p:sp>
        <p:nvSpPr>
          <p:cNvPr id="14" name="Arrondir un rectangle à un seul coin 13"/>
          <p:cNvSpPr/>
          <p:nvPr/>
        </p:nvSpPr>
        <p:spPr>
          <a:xfrm>
            <a:off x="6646547" y="3299460"/>
            <a:ext cx="2057400" cy="558800"/>
          </a:xfrm>
          <a:prstGeom prst="round1Rect">
            <a:avLst/>
          </a:prstGeom>
          <a:solidFill>
            <a:srgbClr val="0000F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err="1" smtClean="0">
                <a:latin typeface="Arial Black" panose="020B0A04020102020204" pitchFamily="34" charset="0"/>
              </a:rPr>
              <a:t>CompétencesTechniques</a:t>
            </a:r>
            <a:endParaRPr lang="fr-FR" b="1" dirty="0">
              <a:latin typeface="Arial Black" panose="020B0A04020102020204" pitchFamily="34" charset="0"/>
            </a:endParaRPr>
          </a:p>
        </p:txBody>
      </p:sp>
      <p:pic>
        <p:nvPicPr>
          <p:cNvPr id="13" name="Picture 5" descr="FFA sans fo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839" y="333376"/>
            <a:ext cx="881062" cy="37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lèche courbée vers la droite 15"/>
          <p:cNvSpPr/>
          <p:nvPr/>
        </p:nvSpPr>
        <p:spPr>
          <a:xfrm rot="11168194" flipH="1">
            <a:off x="1736156" y="3100225"/>
            <a:ext cx="2528772" cy="3121249"/>
          </a:xfrm>
          <a:prstGeom prst="curvedRightArrow">
            <a:avLst>
              <a:gd name="adj1" fmla="val 5433"/>
              <a:gd name="adj2" fmla="val 19975"/>
              <a:gd name="adj3" fmla="val 31888"/>
            </a:avLst>
          </a:prstGeom>
          <a:solidFill>
            <a:srgbClr val="FF0000">
              <a:alpha val="43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latin typeface="Arial Black" panose="020B0A04020102020204" pitchFamily="34" charset="0"/>
            </a:endParaRPr>
          </a:p>
        </p:txBody>
      </p:sp>
      <p:sp>
        <p:nvSpPr>
          <p:cNvPr id="15" name="ZoneTexte 14"/>
          <p:cNvSpPr txBox="1"/>
          <p:nvPr/>
        </p:nvSpPr>
        <p:spPr>
          <a:xfrm>
            <a:off x="622062" y="6187194"/>
            <a:ext cx="4611964" cy="464743"/>
          </a:xfrm>
          <a:prstGeom prst="rect">
            <a:avLst/>
          </a:prstGeom>
          <a:solidFill>
            <a:srgbClr val="FF0000">
              <a:alpha val="80000"/>
            </a:srgbClr>
          </a:solidFill>
          <a:effectLst>
            <a:outerShdw blurRad="50800" dist="38100" dir="2700000" algn="tl" rotWithShape="0">
              <a:prstClr val="black">
                <a:alpha val="40000"/>
              </a:prstClr>
            </a:outerShdw>
          </a:effectLst>
        </p:spPr>
        <p:txBody>
          <a:bodyPr wrap="square" rtlCol="0" anchor="ctr" anchorCtr="0">
            <a:spAutoFit/>
          </a:bodyPr>
          <a:lstStyle/>
          <a:p>
            <a:pPr algn="ctr">
              <a:lnSpc>
                <a:spcPct val="150000"/>
              </a:lnSpc>
            </a:pPr>
            <a:r>
              <a:rPr lang="fr-FR" b="1" dirty="0" smtClean="0">
                <a:latin typeface="Arial Black" panose="020B0A04020102020204" pitchFamily="34" charset="0"/>
              </a:rPr>
              <a:t>Des marqueurs de la progression</a:t>
            </a:r>
            <a:endParaRPr lang="fr-FR" b="1" cap="all" dirty="0">
              <a:latin typeface="Arial Black" panose="020B0A04020102020204" pitchFamily="34" charset="0"/>
            </a:endParaRPr>
          </a:p>
        </p:txBody>
      </p:sp>
    </p:spTree>
    <p:extLst>
      <p:ext uri="{BB962C8B-B14F-4D97-AF65-F5344CB8AC3E}">
        <p14:creationId xmlns:p14="http://schemas.microsoft.com/office/powerpoint/2010/main" val="161288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0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10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8" grpId="0" animBg="1"/>
      <p:bldP spid="9" grpId="0" animBg="1"/>
      <p:bldP spid="11" grpId="0" animBg="1"/>
      <p:bldP spid="12" grpId="0" animBg="1"/>
      <p:bldP spid="10" grpId="0" animBg="1"/>
      <p:bldP spid="14" grpId="0" animBg="1"/>
      <p:bldP spid="16"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39913" y="274638"/>
            <a:ext cx="5446712" cy="720725"/>
          </a:xfrm>
          <a:effectLst>
            <a:outerShdw blurRad="50800" dist="38100" dir="2700000" algn="tl" rotWithShape="0">
              <a:prstClr val="black">
                <a:alpha val="40000"/>
              </a:prstClr>
            </a:outerShdw>
          </a:effectLst>
        </p:spPr>
        <p:txBody>
          <a:bodyPr lIns="0" tIns="0" rIns="0" bIns="0" anchor="t">
            <a:normAutofit fontScale="90000"/>
          </a:bodyPr>
          <a:lstStyle/>
          <a:p>
            <a:pPr algn="ctr" defTabSz="762000"/>
            <a:r>
              <a:rPr lang="fr-FR" sz="4800" b="1" dirty="0" smtClean="0"/>
              <a:t>COMPÉTENCES</a:t>
            </a:r>
            <a:endParaRPr lang="fr-FR" sz="4800" b="1" dirty="0"/>
          </a:p>
        </p:txBody>
      </p:sp>
      <p:graphicFrame>
        <p:nvGraphicFramePr>
          <p:cNvPr id="6" name="Group 3"/>
          <p:cNvGraphicFramePr>
            <a:graphicFrameLocks noGrp="1"/>
          </p:cNvGraphicFramePr>
          <p:nvPr>
            <p:ph idx="1"/>
            <p:extLst>
              <p:ext uri="{D42A27DB-BD31-4B8C-83A1-F6EECF244321}">
                <p14:modId xmlns:p14="http://schemas.microsoft.com/office/powerpoint/2010/main" val="603484072"/>
              </p:ext>
            </p:extLst>
          </p:nvPr>
        </p:nvGraphicFramePr>
        <p:xfrm>
          <a:off x="285750" y="1077912"/>
          <a:ext cx="8429625" cy="4824413"/>
        </p:xfrm>
        <a:graphic>
          <a:graphicData uri="http://schemas.openxmlformats.org/drawingml/2006/table">
            <a:tbl>
              <a:tblPr/>
              <a:tblGrid>
                <a:gridCol w="4176712"/>
                <a:gridCol w="4252913"/>
              </a:tblGrid>
              <a:tr h="566738">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r>
                        <a:rPr kumimoji="0" lang="fr-FR" sz="2800" b="1" i="0" u="none" strike="noStrike" cap="none" normalizeH="0" baseline="0" dirty="0">
                          <a:ln>
                            <a:noFill/>
                          </a:ln>
                          <a:solidFill>
                            <a:srgbClr val="0000CC"/>
                          </a:solidFill>
                          <a:effectLst/>
                          <a:latin typeface="Arial" panose="020B0604020202020204" pitchFamily="34" charset="0"/>
                          <a:ea typeface="MS PGothic" charset="0"/>
                          <a:cs typeface="Arial" panose="020B0604020202020204" pitchFamily="34" charset="0"/>
                        </a:rPr>
                        <a:t>Techniques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r>
                        <a:rPr kumimoji="0" lang="fr-FR" sz="2800" b="1" i="1" u="none" strike="noStrike" cap="none" normalizeH="0" baseline="0" dirty="0">
                          <a:ln>
                            <a:noFill/>
                          </a:ln>
                          <a:solidFill>
                            <a:srgbClr val="FF0000"/>
                          </a:solidFill>
                          <a:effectLst/>
                          <a:latin typeface="Arial" panose="020B0604020202020204" pitchFamily="34" charset="0"/>
                          <a:ea typeface="MS PGothic" charset="0"/>
                          <a:cs typeface="Arial" panose="020B0604020202020204" pitchFamily="34" charset="0"/>
                        </a:rPr>
                        <a:t>Non Techniques</a:t>
                      </a: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r>
              <a:tr h="4257675">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endParaRPr kumimoji="0" lang="fr-FR" sz="2800" b="0" i="0" u="none" strike="noStrike" cap="none" normalizeH="0" baseline="0" dirty="0">
                        <a:ln>
                          <a:noFill/>
                        </a:ln>
                        <a:solidFill>
                          <a:schemeClr val="tx2"/>
                        </a:solidFill>
                        <a:effectLst/>
                        <a:latin typeface="Calibri" charset="0"/>
                        <a:ea typeface="MS PGothic" charset="0"/>
                        <a:cs typeface="Arial"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61000"/>
                      </a:srgbClr>
                    </a:solidFill>
                  </a:tcPr>
                </a:tc>
                <a:tc>
                  <a:txBody>
                    <a:bodyPr/>
                    <a:lstStyle/>
                    <a:p>
                      <a:pPr marL="0" marR="0" lvl="0" indent="0" algn="ctr" defTabSz="457200" rtl="0" eaLnBrk="1" fontAlgn="base" latinLnBrk="0" hangingPunct="1">
                        <a:lnSpc>
                          <a:spcPct val="100000"/>
                        </a:lnSpc>
                        <a:spcBef>
                          <a:spcPct val="20000"/>
                        </a:spcBef>
                        <a:spcAft>
                          <a:spcPct val="0"/>
                        </a:spcAft>
                        <a:buClrTx/>
                        <a:buSzTx/>
                        <a:buFont typeface="Arial" charset="0"/>
                        <a:buNone/>
                        <a:tabLst/>
                      </a:pPr>
                      <a:endParaRPr kumimoji="0" lang="fr-FR" sz="2800" b="0" i="0" u="none" strike="noStrike" cap="none" normalizeH="0" baseline="0" dirty="0">
                        <a:ln>
                          <a:noFill/>
                        </a:ln>
                        <a:solidFill>
                          <a:schemeClr val="tx2"/>
                        </a:solidFill>
                        <a:effectLst/>
                        <a:latin typeface="Calibri" charset="0"/>
                        <a:ea typeface="MS PGothic" charset="0"/>
                        <a:cs typeface="Arial" charset="0"/>
                      </a:endParaRPr>
                    </a:p>
                  </a:txBody>
                  <a:tcPr marL="90000" marR="90000" marT="46800" marB="468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alpha val="47000"/>
                      </a:srgbClr>
                    </a:solidFill>
                  </a:tcPr>
                </a:tc>
              </a:tr>
            </a:tbl>
          </a:graphicData>
        </a:graphic>
      </p:graphicFrame>
      <p:sp>
        <p:nvSpPr>
          <p:cNvPr id="7" name="Text Box 18"/>
          <p:cNvSpPr txBox="1">
            <a:spLocks noChangeArrowheads="1"/>
          </p:cNvSpPr>
          <p:nvPr/>
        </p:nvSpPr>
        <p:spPr bwMode="auto">
          <a:xfrm>
            <a:off x="900113" y="2205038"/>
            <a:ext cx="1584325" cy="385762"/>
          </a:xfrm>
          <a:prstGeom prst="rect">
            <a:avLst/>
          </a:prstGeom>
          <a:solidFill>
            <a:srgbClr val="CCFFFF"/>
          </a:solidFill>
          <a:ln w="19050">
            <a:solidFill>
              <a:srgbClr val="0000FF"/>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rgbClr val="0033CC"/>
                </a:solidFill>
              </a:rPr>
              <a:t>Pilotage</a:t>
            </a:r>
          </a:p>
        </p:txBody>
      </p:sp>
      <p:sp>
        <p:nvSpPr>
          <p:cNvPr id="8" name="Text Box 19"/>
          <p:cNvSpPr txBox="1">
            <a:spLocks noChangeArrowheads="1"/>
          </p:cNvSpPr>
          <p:nvPr/>
        </p:nvSpPr>
        <p:spPr bwMode="auto">
          <a:xfrm>
            <a:off x="900113" y="3213100"/>
            <a:ext cx="1584325" cy="376238"/>
          </a:xfrm>
          <a:prstGeom prst="rect">
            <a:avLst/>
          </a:prstGeom>
          <a:solidFill>
            <a:srgbClr val="CCFFFF"/>
          </a:solidFill>
          <a:ln w="9525">
            <a:solidFill>
              <a:schemeClr val="accent2">
                <a:lumMod val="50000"/>
              </a:schemeClr>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dirty="0">
                <a:solidFill>
                  <a:schemeClr val="accent2">
                    <a:lumMod val="50000"/>
                  </a:schemeClr>
                </a:solidFill>
              </a:rPr>
              <a:t>Trajectoire</a:t>
            </a:r>
          </a:p>
        </p:txBody>
      </p:sp>
      <p:sp>
        <p:nvSpPr>
          <p:cNvPr id="9" name="Text Box 20"/>
          <p:cNvSpPr txBox="1">
            <a:spLocks noChangeArrowheads="1"/>
          </p:cNvSpPr>
          <p:nvPr/>
        </p:nvSpPr>
        <p:spPr bwMode="auto">
          <a:xfrm>
            <a:off x="2771775" y="2708275"/>
            <a:ext cx="1584325" cy="385763"/>
          </a:xfrm>
          <a:prstGeom prst="rect">
            <a:avLst/>
          </a:prstGeom>
          <a:solidFill>
            <a:srgbClr val="CCFFFF"/>
          </a:solidFill>
          <a:ln w="19050">
            <a:solidFill>
              <a:srgbClr val="993366"/>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chemeClr val="hlink"/>
                </a:solidFill>
              </a:rPr>
              <a:t>Procédures</a:t>
            </a:r>
          </a:p>
        </p:txBody>
      </p:sp>
      <p:sp>
        <p:nvSpPr>
          <p:cNvPr id="10" name="Line 21"/>
          <p:cNvSpPr>
            <a:spLocks noChangeShapeType="1"/>
          </p:cNvSpPr>
          <p:nvPr/>
        </p:nvSpPr>
        <p:spPr bwMode="auto">
          <a:xfrm flipH="1" flipV="1">
            <a:off x="2555875" y="2420938"/>
            <a:ext cx="792163" cy="215900"/>
          </a:xfrm>
          <a:prstGeom prst="line">
            <a:avLst/>
          </a:prstGeom>
          <a:noFill/>
          <a:ln w="19050">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11" name="Line 22"/>
          <p:cNvSpPr>
            <a:spLocks noChangeShapeType="1"/>
          </p:cNvSpPr>
          <p:nvPr/>
        </p:nvSpPr>
        <p:spPr bwMode="auto">
          <a:xfrm flipH="1">
            <a:off x="2627313" y="3141663"/>
            <a:ext cx="865187" cy="215900"/>
          </a:xfrm>
          <a:prstGeom prst="line">
            <a:avLst/>
          </a:prstGeom>
          <a:noFill/>
          <a:ln w="19050">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12" name="Text Box 23"/>
          <p:cNvSpPr txBox="1">
            <a:spLocks noChangeArrowheads="1"/>
          </p:cNvSpPr>
          <p:nvPr/>
        </p:nvSpPr>
        <p:spPr bwMode="auto">
          <a:xfrm>
            <a:off x="5867400" y="2708275"/>
            <a:ext cx="2160588" cy="600075"/>
          </a:xfrm>
          <a:prstGeom prst="rect">
            <a:avLst/>
          </a:prstGeom>
          <a:solidFill>
            <a:srgbClr val="FFCCFF"/>
          </a:solidFill>
          <a:ln w="19050">
            <a:solidFill>
              <a:srgbClr val="CC0099"/>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600" b="1" i="1">
                <a:solidFill>
                  <a:srgbClr val="CC0099"/>
                </a:solidFill>
              </a:rPr>
              <a:t>Gestion des ressources</a:t>
            </a:r>
          </a:p>
        </p:txBody>
      </p:sp>
      <p:sp>
        <p:nvSpPr>
          <p:cNvPr id="13" name="Line 24"/>
          <p:cNvSpPr>
            <a:spLocks noChangeShapeType="1"/>
          </p:cNvSpPr>
          <p:nvPr/>
        </p:nvSpPr>
        <p:spPr bwMode="auto">
          <a:xfrm flipH="1">
            <a:off x="4500563" y="2852738"/>
            <a:ext cx="1295400" cy="0"/>
          </a:xfrm>
          <a:prstGeom prst="line">
            <a:avLst/>
          </a:prstGeom>
          <a:noFill/>
          <a:ln w="38100" cmpd="dbl">
            <a:solidFill>
              <a:srgbClr val="CC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14" name="Text Box 25"/>
          <p:cNvSpPr txBox="1">
            <a:spLocks noChangeArrowheads="1"/>
          </p:cNvSpPr>
          <p:nvPr/>
        </p:nvSpPr>
        <p:spPr bwMode="auto">
          <a:xfrm>
            <a:off x="5867400" y="3573463"/>
            <a:ext cx="2160588" cy="600075"/>
          </a:xfrm>
          <a:prstGeom prst="rect">
            <a:avLst/>
          </a:prstGeom>
          <a:solidFill>
            <a:srgbClr val="FFCCFF"/>
          </a:solidFill>
          <a:ln w="19050">
            <a:solidFill>
              <a:srgbClr val="CC0099"/>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600" b="1" i="1" dirty="0">
                <a:solidFill>
                  <a:srgbClr val="CC0099"/>
                </a:solidFill>
              </a:rPr>
              <a:t>Conscience de la situation</a:t>
            </a:r>
          </a:p>
        </p:txBody>
      </p:sp>
      <p:sp>
        <p:nvSpPr>
          <p:cNvPr id="15" name="Text Box 26"/>
          <p:cNvSpPr txBox="1">
            <a:spLocks noChangeArrowheads="1"/>
          </p:cNvSpPr>
          <p:nvPr/>
        </p:nvSpPr>
        <p:spPr bwMode="auto">
          <a:xfrm>
            <a:off x="5867400" y="4508500"/>
            <a:ext cx="2160588" cy="385763"/>
          </a:xfrm>
          <a:prstGeom prst="rect">
            <a:avLst/>
          </a:prstGeom>
          <a:solidFill>
            <a:srgbClr val="FFCCFF"/>
          </a:solidFill>
          <a:ln w="19050">
            <a:solidFill>
              <a:srgbClr val="CC0099"/>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i="1">
                <a:solidFill>
                  <a:srgbClr val="CC0099"/>
                </a:solidFill>
              </a:rPr>
              <a:t>Prise de décision</a:t>
            </a:r>
          </a:p>
        </p:txBody>
      </p:sp>
      <p:sp>
        <p:nvSpPr>
          <p:cNvPr id="16" name="Text Box 27"/>
          <p:cNvSpPr txBox="1">
            <a:spLocks noChangeArrowheads="1"/>
          </p:cNvSpPr>
          <p:nvPr/>
        </p:nvSpPr>
        <p:spPr bwMode="auto">
          <a:xfrm>
            <a:off x="900113" y="4005263"/>
            <a:ext cx="2305050" cy="385762"/>
          </a:xfrm>
          <a:prstGeom prst="rect">
            <a:avLst/>
          </a:prstGeom>
          <a:solidFill>
            <a:srgbClr val="CCFFFF"/>
          </a:solidFill>
          <a:ln w="19050">
            <a:solidFill>
              <a:srgbClr val="FF6600"/>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a:solidFill>
                  <a:srgbClr val="FF6600"/>
                </a:solidFill>
              </a:rPr>
              <a:t>Connaissances</a:t>
            </a:r>
          </a:p>
        </p:txBody>
      </p:sp>
      <p:sp>
        <p:nvSpPr>
          <p:cNvPr id="17" name="Line 28"/>
          <p:cNvSpPr>
            <a:spLocks noChangeShapeType="1"/>
          </p:cNvSpPr>
          <p:nvPr/>
        </p:nvSpPr>
        <p:spPr bwMode="auto">
          <a:xfrm flipH="1" flipV="1">
            <a:off x="4211638" y="3141663"/>
            <a:ext cx="1223962" cy="574675"/>
          </a:xfrm>
          <a:prstGeom prst="line">
            <a:avLst/>
          </a:prstGeom>
          <a:noFill/>
          <a:ln w="38100" cmpd="dbl">
            <a:solidFill>
              <a:schemeClr val="accent2">
                <a:lumMod val="50000"/>
              </a:schemeClr>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18" name="Line 29"/>
          <p:cNvSpPr>
            <a:spLocks noChangeShapeType="1"/>
          </p:cNvSpPr>
          <p:nvPr/>
        </p:nvSpPr>
        <p:spPr bwMode="auto">
          <a:xfrm flipH="1">
            <a:off x="3203575" y="4149725"/>
            <a:ext cx="2232025" cy="0"/>
          </a:xfrm>
          <a:prstGeom prst="line">
            <a:avLst/>
          </a:prstGeom>
          <a:noFill/>
          <a:ln w="38100" cmpd="dbl">
            <a:solidFill>
              <a:schemeClr val="accent2">
                <a:lumMod val="50000"/>
              </a:schemeClr>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19" name="AutoShape 30"/>
          <p:cNvSpPr>
            <a:spLocks/>
          </p:cNvSpPr>
          <p:nvPr/>
        </p:nvSpPr>
        <p:spPr bwMode="auto">
          <a:xfrm>
            <a:off x="5435600" y="3573463"/>
            <a:ext cx="215900" cy="769937"/>
          </a:xfrm>
          <a:prstGeom prst="rightBrace">
            <a:avLst>
              <a:gd name="adj1" fmla="val 29718"/>
              <a:gd name="adj2" fmla="val 50000"/>
            </a:avLst>
          </a:prstGeom>
          <a:noFill/>
          <a:ln w="127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Arial Black" panose="020B0A04020102020204" pitchFamily="34" charset="0"/>
            </a:endParaRPr>
          </a:p>
        </p:txBody>
      </p:sp>
      <p:sp>
        <p:nvSpPr>
          <p:cNvPr id="20" name="Line 31"/>
          <p:cNvSpPr>
            <a:spLocks noChangeShapeType="1"/>
          </p:cNvSpPr>
          <p:nvPr/>
        </p:nvSpPr>
        <p:spPr bwMode="auto">
          <a:xfrm flipH="1" flipV="1">
            <a:off x="5651500" y="4005263"/>
            <a:ext cx="215900" cy="504825"/>
          </a:xfrm>
          <a:prstGeom prst="line">
            <a:avLst/>
          </a:prstGeom>
          <a:noFill/>
          <a:ln w="22225" cmpd="dbl">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21" name="Line 32"/>
          <p:cNvSpPr>
            <a:spLocks noChangeShapeType="1"/>
          </p:cNvSpPr>
          <p:nvPr/>
        </p:nvSpPr>
        <p:spPr bwMode="auto">
          <a:xfrm flipH="1" flipV="1">
            <a:off x="6804025" y="4149725"/>
            <a:ext cx="0" cy="358775"/>
          </a:xfrm>
          <a:prstGeom prst="line">
            <a:avLst/>
          </a:prstGeom>
          <a:noFill/>
          <a:ln w="22225" cmpd="dbl">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22" name="AutoShape 33"/>
          <p:cNvSpPr>
            <a:spLocks/>
          </p:cNvSpPr>
          <p:nvPr/>
        </p:nvSpPr>
        <p:spPr bwMode="auto">
          <a:xfrm rot="16200000" flipH="1">
            <a:off x="4396582" y="4325144"/>
            <a:ext cx="495300" cy="1728787"/>
          </a:xfrm>
          <a:prstGeom prst="rightBrace">
            <a:avLst>
              <a:gd name="adj1" fmla="val 29087"/>
              <a:gd name="adj2" fmla="val 50000"/>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Arial Black" panose="020B0A04020102020204" pitchFamily="34" charset="0"/>
            </a:endParaRPr>
          </a:p>
        </p:txBody>
      </p:sp>
      <p:sp>
        <p:nvSpPr>
          <p:cNvPr id="23" name="Text Box 34"/>
          <p:cNvSpPr txBox="1">
            <a:spLocks noChangeArrowheads="1"/>
          </p:cNvSpPr>
          <p:nvPr/>
        </p:nvSpPr>
        <p:spPr bwMode="auto">
          <a:xfrm>
            <a:off x="5867400" y="5373688"/>
            <a:ext cx="2160588" cy="355600"/>
          </a:xfrm>
          <a:prstGeom prst="rect">
            <a:avLst/>
          </a:prstGeom>
          <a:solidFill>
            <a:srgbClr val="FFCCFF"/>
          </a:solidFill>
          <a:ln w="19050">
            <a:solidFill>
              <a:srgbClr val="CC0099"/>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600" b="1" i="1">
                <a:solidFill>
                  <a:srgbClr val="CC0099"/>
                </a:solidFill>
              </a:rPr>
              <a:t>Affirmation de soi</a:t>
            </a:r>
          </a:p>
        </p:txBody>
      </p:sp>
      <p:sp>
        <p:nvSpPr>
          <p:cNvPr id="24" name="Text Box 35"/>
          <p:cNvSpPr txBox="1">
            <a:spLocks noChangeArrowheads="1"/>
          </p:cNvSpPr>
          <p:nvPr/>
        </p:nvSpPr>
        <p:spPr bwMode="auto">
          <a:xfrm>
            <a:off x="900113" y="5287963"/>
            <a:ext cx="2305050" cy="369332"/>
          </a:xfrm>
          <a:prstGeom prst="rect">
            <a:avLst/>
          </a:prstGeom>
          <a:solidFill>
            <a:srgbClr val="CCFFFF"/>
          </a:solidFill>
          <a:ln w="19050">
            <a:solidFill>
              <a:srgbClr val="339966"/>
            </a:solidFill>
            <a:miter lim="800000"/>
            <a:headEnd/>
            <a:tailEnd/>
          </a:ln>
          <a:effectLs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sz="1800" b="1" dirty="0">
                <a:solidFill>
                  <a:schemeClr val="accent4">
                    <a:lumMod val="75000"/>
                  </a:schemeClr>
                </a:solidFill>
              </a:rPr>
              <a:t>Communication</a:t>
            </a:r>
          </a:p>
        </p:txBody>
      </p:sp>
      <p:sp>
        <p:nvSpPr>
          <p:cNvPr id="25" name="Line 36"/>
          <p:cNvSpPr>
            <a:spLocks noChangeShapeType="1"/>
          </p:cNvSpPr>
          <p:nvPr/>
        </p:nvSpPr>
        <p:spPr bwMode="auto">
          <a:xfrm flipH="1" flipV="1">
            <a:off x="4787900" y="5300663"/>
            <a:ext cx="1008063" cy="360362"/>
          </a:xfrm>
          <a:prstGeom prst="line">
            <a:avLst/>
          </a:prstGeom>
          <a:noFill/>
          <a:ln w="31750" cmpd="dbl">
            <a:solidFill>
              <a:srgbClr val="CC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26" name="Line 37"/>
          <p:cNvSpPr>
            <a:spLocks noChangeShapeType="1"/>
          </p:cNvSpPr>
          <p:nvPr/>
        </p:nvSpPr>
        <p:spPr bwMode="auto">
          <a:xfrm flipH="1">
            <a:off x="3348038" y="5300663"/>
            <a:ext cx="1079500" cy="250825"/>
          </a:xfrm>
          <a:prstGeom prst="line">
            <a:avLst/>
          </a:prstGeom>
          <a:noFill/>
          <a:ln w="31750" cmpd="dbl">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dirty="0">
              <a:latin typeface="Arial Black" panose="020B0A04020102020204" pitchFamily="34" charset="0"/>
            </a:endParaRPr>
          </a:p>
        </p:txBody>
      </p:sp>
      <p:sp>
        <p:nvSpPr>
          <p:cNvPr id="27" name="Rectangle 38"/>
          <p:cNvSpPr>
            <a:spLocks noChangeArrowheads="1"/>
          </p:cNvSpPr>
          <p:nvPr/>
        </p:nvSpPr>
        <p:spPr bwMode="auto">
          <a:xfrm>
            <a:off x="4643438" y="2492375"/>
            <a:ext cx="3889375" cy="3479800"/>
          </a:xfrm>
          <a:prstGeom prst="rect">
            <a:avLst/>
          </a:prstGeom>
          <a:noFill/>
          <a:ln w="38100" cap="rnd">
            <a:solidFill>
              <a:srgbClr val="CC0099"/>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dirty="0">
              <a:latin typeface="Arial Black" panose="020B0A04020102020204" pitchFamily="34" charset="0"/>
            </a:endParaRPr>
          </a:p>
        </p:txBody>
      </p:sp>
      <p:sp>
        <p:nvSpPr>
          <p:cNvPr id="28" name="Text Box 39"/>
          <p:cNvSpPr txBox="1">
            <a:spLocks noChangeArrowheads="1"/>
          </p:cNvSpPr>
          <p:nvPr/>
        </p:nvSpPr>
        <p:spPr bwMode="auto">
          <a:xfrm>
            <a:off x="4684573" y="1773986"/>
            <a:ext cx="37870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fr-FR" b="1" i="1" dirty="0" smtClean="0">
                <a:solidFill>
                  <a:srgbClr val="CC0099"/>
                </a:solidFill>
              </a:rPr>
              <a:t>TEM </a:t>
            </a:r>
            <a:r>
              <a:rPr lang="fr-FR" sz="1800" b="1" i="1" dirty="0">
                <a:solidFill>
                  <a:srgbClr val="CC0099"/>
                </a:solidFill>
              </a:rPr>
              <a:t/>
            </a:r>
            <a:br>
              <a:rPr lang="fr-FR" sz="1800" b="1" i="1" dirty="0">
                <a:solidFill>
                  <a:srgbClr val="CC0099"/>
                </a:solidFill>
              </a:rPr>
            </a:br>
            <a:r>
              <a:rPr lang="fr-FR" sz="1800" b="1" i="1" dirty="0" err="1" smtClean="0">
                <a:solidFill>
                  <a:srgbClr val="CC0099"/>
                </a:solidFill>
              </a:rPr>
              <a:t>Threat</a:t>
            </a:r>
            <a:r>
              <a:rPr lang="fr-FR" sz="1800" b="1" i="1" dirty="0" smtClean="0">
                <a:solidFill>
                  <a:srgbClr val="CC0099"/>
                </a:solidFill>
              </a:rPr>
              <a:t> and </a:t>
            </a:r>
            <a:r>
              <a:rPr lang="fr-FR" sz="1800" b="1" i="1" dirty="0" err="1" smtClean="0">
                <a:solidFill>
                  <a:srgbClr val="CC0099"/>
                </a:solidFill>
              </a:rPr>
              <a:t>Error</a:t>
            </a:r>
            <a:r>
              <a:rPr lang="fr-FR" sz="1800" b="1" i="1" dirty="0" smtClean="0">
                <a:solidFill>
                  <a:srgbClr val="CC0099"/>
                </a:solidFill>
              </a:rPr>
              <a:t> Management</a:t>
            </a:r>
            <a:endParaRPr lang="fr-FR" sz="1800" b="1" i="1" dirty="0">
              <a:solidFill>
                <a:srgbClr val="CC0099"/>
              </a:solidFill>
            </a:endParaRPr>
          </a:p>
        </p:txBody>
      </p:sp>
      <p:pic>
        <p:nvPicPr>
          <p:cNvPr id="29" name="Picture 5" descr="FFA sans fo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50839" y="333376"/>
            <a:ext cx="881062" cy="37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ZoneTexte 29"/>
          <p:cNvSpPr txBox="1"/>
          <p:nvPr/>
        </p:nvSpPr>
        <p:spPr>
          <a:xfrm>
            <a:off x="350839" y="6239165"/>
            <a:ext cx="8631796" cy="584775"/>
          </a:xfrm>
          <a:prstGeom prst="rect">
            <a:avLst/>
          </a:prstGeom>
          <a:noFill/>
        </p:spPr>
        <p:txBody>
          <a:bodyPr wrap="square" rtlCol="0">
            <a:spAutoFit/>
          </a:bodyPr>
          <a:lstStyle/>
          <a:p>
            <a:r>
              <a:rPr lang="fr-FR" sz="1600" b="1" i="1" dirty="0" smtClean="0">
                <a:solidFill>
                  <a:srgbClr val="002060"/>
                </a:solidFill>
              </a:rPr>
              <a:t>On les reprendra une à une  ? ? ? (cf</a:t>
            </a:r>
            <a:r>
              <a:rPr lang="fr-FR" sz="1600" b="1" i="1" dirty="0">
                <a:solidFill>
                  <a:srgbClr val="002060"/>
                </a:solidFill>
              </a:rPr>
              <a:t>. </a:t>
            </a:r>
            <a:r>
              <a:rPr lang="fr-FR" sz="1600" b="1" i="1" dirty="0" smtClean="0">
                <a:solidFill>
                  <a:srgbClr val="002060"/>
                </a:solidFill>
              </a:rPr>
              <a:t>Guide </a:t>
            </a:r>
            <a:r>
              <a:rPr lang="fr-FR" sz="1600" b="1" i="1" dirty="0">
                <a:solidFill>
                  <a:srgbClr val="002060"/>
                </a:solidFill>
              </a:rPr>
              <a:t>d’évaluation PPL(A) à l’intention de l’instructeur </a:t>
            </a:r>
            <a:r>
              <a:rPr lang="fr-FR" sz="1600" b="1" i="1" dirty="0" smtClean="0">
                <a:solidFill>
                  <a:srgbClr val="002060"/>
                </a:solidFill>
              </a:rPr>
              <a:t>)</a:t>
            </a:r>
            <a:endParaRPr lang="fr-FR" sz="1600" b="1" i="1" dirty="0">
              <a:solidFill>
                <a:srgbClr val="002060"/>
              </a:solidFill>
            </a:endParaRPr>
          </a:p>
        </p:txBody>
      </p:sp>
    </p:spTree>
    <p:extLst>
      <p:ext uri="{BB962C8B-B14F-4D97-AF65-F5344CB8AC3E}">
        <p14:creationId xmlns:p14="http://schemas.microsoft.com/office/powerpoint/2010/main" val="145521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animEffect transition="in" filter="fade">
                                      <p:cBhvr>
                                        <p:cTn id="86" dur="500"/>
                                        <p:tgtEl>
                                          <p:spTgt spid="25"/>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500" fill="hold"/>
                                        <p:tgtEl>
                                          <p:spTgt spid="27"/>
                                        </p:tgtEl>
                                        <p:attrNameLst>
                                          <p:attrName>ppt_w</p:attrName>
                                        </p:attrNameLst>
                                      </p:cBhvr>
                                      <p:tavLst>
                                        <p:tav tm="0">
                                          <p:val>
                                            <p:fltVal val="0"/>
                                          </p:val>
                                        </p:tav>
                                        <p:tav tm="100000">
                                          <p:val>
                                            <p:strVal val="#ppt_w"/>
                                          </p:val>
                                        </p:tav>
                                      </p:tavLst>
                                    </p:anim>
                                    <p:anim calcmode="lin" valueType="num">
                                      <p:cBhvr>
                                        <p:cTn id="90" dur="500" fill="hold"/>
                                        <p:tgtEl>
                                          <p:spTgt spid="27"/>
                                        </p:tgtEl>
                                        <p:attrNameLst>
                                          <p:attrName>ppt_h</p:attrName>
                                        </p:attrNameLst>
                                      </p:cBhvr>
                                      <p:tavLst>
                                        <p:tav tm="0">
                                          <p:val>
                                            <p:fltVal val="0"/>
                                          </p:val>
                                        </p:tav>
                                        <p:tav tm="100000">
                                          <p:val>
                                            <p:strVal val="#ppt_h"/>
                                          </p:val>
                                        </p:tav>
                                      </p:tavLst>
                                    </p:anim>
                                    <p:animEffect transition="in" filter="fade">
                                      <p:cBhvr>
                                        <p:cTn id="91" dur="500"/>
                                        <p:tgtEl>
                                          <p:spTgt spid="2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500" fill="hold"/>
                                        <p:tgtEl>
                                          <p:spTgt spid="28"/>
                                        </p:tgtEl>
                                        <p:attrNameLst>
                                          <p:attrName>ppt_w</p:attrName>
                                        </p:attrNameLst>
                                      </p:cBhvr>
                                      <p:tavLst>
                                        <p:tav tm="0">
                                          <p:val>
                                            <p:fltVal val="0"/>
                                          </p:val>
                                        </p:tav>
                                        <p:tav tm="100000">
                                          <p:val>
                                            <p:strVal val="#ppt_w"/>
                                          </p:val>
                                        </p:tav>
                                      </p:tavLst>
                                    </p:anim>
                                    <p:anim calcmode="lin" valueType="num">
                                      <p:cBhvr>
                                        <p:cTn id="95" dur="500" fill="hold"/>
                                        <p:tgtEl>
                                          <p:spTgt spid="28"/>
                                        </p:tgtEl>
                                        <p:attrNameLst>
                                          <p:attrName>ppt_h</p:attrName>
                                        </p:attrNameLst>
                                      </p:cBhvr>
                                      <p:tavLst>
                                        <p:tav tm="0">
                                          <p:val>
                                            <p:fltVal val="0"/>
                                          </p:val>
                                        </p:tav>
                                        <p:tav tm="100000">
                                          <p:val>
                                            <p:strVal val="#ppt_h"/>
                                          </p:val>
                                        </p:tav>
                                      </p:tavLst>
                                    </p:anim>
                                    <p:animEffect transition="in" filter="fade">
                                      <p:cBhvr>
                                        <p:cTn id="96" dur="500"/>
                                        <p:tgtEl>
                                          <p:spTgt spid="28"/>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500" fill="hold"/>
                                        <p:tgtEl>
                                          <p:spTgt spid="17"/>
                                        </p:tgtEl>
                                        <p:attrNameLst>
                                          <p:attrName>ppt_w</p:attrName>
                                        </p:attrNameLst>
                                      </p:cBhvr>
                                      <p:tavLst>
                                        <p:tav tm="0">
                                          <p:val>
                                            <p:fltVal val="0"/>
                                          </p:val>
                                        </p:tav>
                                        <p:tav tm="100000">
                                          <p:val>
                                            <p:strVal val="#ppt_w"/>
                                          </p:val>
                                        </p:tav>
                                      </p:tavLst>
                                    </p:anim>
                                    <p:anim calcmode="lin" valueType="num">
                                      <p:cBhvr>
                                        <p:cTn id="100" dur="500" fill="hold"/>
                                        <p:tgtEl>
                                          <p:spTgt spid="17"/>
                                        </p:tgtEl>
                                        <p:attrNameLst>
                                          <p:attrName>ppt_h</p:attrName>
                                        </p:attrNameLst>
                                      </p:cBhvr>
                                      <p:tavLst>
                                        <p:tav tm="0">
                                          <p:val>
                                            <p:fltVal val="0"/>
                                          </p:val>
                                        </p:tav>
                                        <p:tav tm="100000">
                                          <p:val>
                                            <p:strVal val="#ppt_h"/>
                                          </p:val>
                                        </p:tav>
                                      </p:tavLst>
                                    </p:anim>
                                    <p:animEffect transition="in" filter="fade">
                                      <p:cBhvr>
                                        <p:cTn id="101" dur="500"/>
                                        <p:tgtEl>
                                          <p:spTgt spid="17"/>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500" fill="hold"/>
                                        <p:tgtEl>
                                          <p:spTgt spid="18"/>
                                        </p:tgtEl>
                                        <p:attrNameLst>
                                          <p:attrName>ppt_w</p:attrName>
                                        </p:attrNameLst>
                                      </p:cBhvr>
                                      <p:tavLst>
                                        <p:tav tm="0">
                                          <p:val>
                                            <p:fltVal val="0"/>
                                          </p:val>
                                        </p:tav>
                                        <p:tav tm="100000">
                                          <p:val>
                                            <p:strVal val="#ppt_w"/>
                                          </p:val>
                                        </p:tav>
                                      </p:tavLst>
                                    </p:anim>
                                    <p:anim calcmode="lin" valueType="num">
                                      <p:cBhvr>
                                        <p:cTn id="105" dur="500" fill="hold"/>
                                        <p:tgtEl>
                                          <p:spTgt spid="18"/>
                                        </p:tgtEl>
                                        <p:attrNameLst>
                                          <p:attrName>ppt_h</p:attrName>
                                        </p:attrNameLst>
                                      </p:cBhvr>
                                      <p:tavLst>
                                        <p:tav tm="0">
                                          <p:val>
                                            <p:fltVal val="0"/>
                                          </p:val>
                                        </p:tav>
                                        <p:tav tm="100000">
                                          <p:val>
                                            <p:strVal val="#ppt_h"/>
                                          </p:val>
                                        </p:tav>
                                      </p:tavLst>
                                    </p:anim>
                                    <p:animEffect transition="in" filter="fade">
                                      <p:cBhvr>
                                        <p:cTn id="106" dur="500"/>
                                        <p:tgtEl>
                                          <p:spTgt spid="18"/>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left)">
                                      <p:cBhvr>
                                        <p:cTn id="121" dur="3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FFA sans fo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1262062" y="97417"/>
            <a:ext cx="7169244" cy="639183"/>
          </a:xfrm>
          <a:prstGeom prst="rect">
            <a:avLst/>
          </a:prstGeom>
        </p:spPr>
        <p:txBody>
          <a:bodyPr vert="horz" lIns="91440" tIns="45720" rIns="91440" bIns="45720" rtlCol="0" anchor="ctr">
            <a:normAutofit fontScale="75000" lnSpcReduction="2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b="1" dirty="0" smtClean="0">
                <a:effectLst>
                  <a:outerShdw blurRad="38100" dist="38100" dir="2700000" algn="tl">
                    <a:srgbClr val="000000">
                      <a:alpha val="43137"/>
                    </a:srgbClr>
                  </a:outerShdw>
                </a:effectLst>
              </a:rPr>
              <a:t>Le programme de formation au vol</a:t>
            </a:r>
            <a:endParaRPr lang="fr-FR" sz="3600" b="1" dirty="0">
              <a:effectLst>
                <a:outerShdw blurRad="38100" dist="38100" dir="2700000" algn="tl">
                  <a:srgbClr val="000000">
                    <a:alpha val="43137"/>
                  </a:srgbClr>
                </a:outerShdw>
              </a:effectLst>
            </a:endParaRPr>
          </a:p>
        </p:txBody>
      </p:sp>
      <p:sp>
        <p:nvSpPr>
          <p:cNvPr id="7" name="ZoneTexte 6"/>
          <p:cNvSpPr txBox="1"/>
          <p:nvPr/>
        </p:nvSpPr>
        <p:spPr>
          <a:xfrm>
            <a:off x="403412" y="1819275"/>
            <a:ext cx="8538882" cy="3108543"/>
          </a:xfrm>
          <a:prstGeom prst="rect">
            <a:avLst/>
          </a:prstGeom>
          <a:solidFill>
            <a:srgbClr val="CCFFFF"/>
          </a:solidFill>
          <a:ln w="38100">
            <a:solidFill>
              <a:srgbClr val="003300"/>
            </a:solidFill>
          </a:ln>
        </p:spPr>
        <p:txBody>
          <a:bodyPr wrap="square" rtlCol="0">
            <a:spAutoFit/>
          </a:bodyPr>
          <a:lstStyle/>
          <a:p>
            <a:r>
              <a:rPr lang="fr-FR" sz="2800" b="1" dirty="0" smtClean="0">
                <a:solidFill>
                  <a:srgbClr val="002060"/>
                </a:solidFill>
              </a:rPr>
              <a:t>Les éléments du programme sont répartis sur 3 </a:t>
            </a:r>
            <a:r>
              <a:rPr lang="fr-FR" sz="2800" b="1" cap="small" dirty="0" smtClean="0">
                <a:solidFill>
                  <a:srgbClr val="002060"/>
                </a:solidFill>
              </a:rPr>
              <a:t>modules</a:t>
            </a:r>
            <a:r>
              <a:rPr lang="fr-FR" sz="2800" b="1" dirty="0" smtClean="0">
                <a:solidFill>
                  <a:srgbClr val="002060"/>
                </a:solidFill>
              </a:rPr>
              <a:t> :</a:t>
            </a:r>
          </a:p>
          <a:p>
            <a:endParaRPr lang="fr-FR" sz="2800" b="1" dirty="0" smtClean="0">
              <a:solidFill>
                <a:srgbClr val="002060"/>
              </a:solidFill>
            </a:endParaRPr>
          </a:p>
          <a:p>
            <a:pPr marL="342900" indent="-342900">
              <a:buFont typeface="Arial"/>
              <a:buChar char="•"/>
            </a:pPr>
            <a:r>
              <a:rPr lang="fr-FR" sz="2800" b="1" cap="small" dirty="0" smtClean="0">
                <a:solidFill>
                  <a:srgbClr val="002060"/>
                </a:solidFill>
              </a:rPr>
              <a:t>Module Maniabilité </a:t>
            </a:r>
            <a:r>
              <a:rPr lang="fr-FR" sz="2800" dirty="0" smtClean="0">
                <a:solidFill>
                  <a:srgbClr val="002060"/>
                </a:solidFill>
              </a:rPr>
              <a:t>(1-MNA)</a:t>
            </a:r>
          </a:p>
          <a:p>
            <a:pPr marL="342900" indent="-342900">
              <a:buFont typeface="Arial"/>
              <a:buChar char="•"/>
            </a:pPr>
            <a:r>
              <a:rPr lang="fr-FR" sz="2800" b="1" cap="small" dirty="0" smtClean="0">
                <a:solidFill>
                  <a:srgbClr val="002060"/>
                </a:solidFill>
              </a:rPr>
              <a:t>Module Navigation </a:t>
            </a:r>
            <a:r>
              <a:rPr lang="fr-FR" sz="2800" dirty="0" smtClean="0">
                <a:solidFill>
                  <a:srgbClr val="002060"/>
                </a:solidFill>
              </a:rPr>
              <a:t>(2-NAV)</a:t>
            </a:r>
          </a:p>
          <a:p>
            <a:pPr marL="342900" indent="-342900">
              <a:buFont typeface="Arial"/>
              <a:buChar char="•"/>
            </a:pPr>
            <a:r>
              <a:rPr lang="fr-FR" sz="2800" b="1" cap="small" dirty="0" smtClean="0">
                <a:solidFill>
                  <a:srgbClr val="002060"/>
                </a:solidFill>
              </a:rPr>
              <a:t>Module Perfectionnement </a:t>
            </a:r>
            <a:r>
              <a:rPr lang="fr-FR" sz="2800" dirty="0" smtClean="0">
                <a:solidFill>
                  <a:srgbClr val="002060"/>
                </a:solidFill>
              </a:rPr>
              <a:t>(3-PERF)</a:t>
            </a:r>
          </a:p>
          <a:p>
            <a:endParaRPr lang="fr-FR" sz="2800" b="1" dirty="0">
              <a:solidFill>
                <a:schemeClr val="accent4">
                  <a:lumMod val="60000"/>
                  <a:lumOff val="40000"/>
                </a:schemeClr>
              </a:solidFill>
            </a:endParaRPr>
          </a:p>
        </p:txBody>
      </p:sp>
    </p:spTree>
    <p:extLst>
      <p:ext uri="{BB962C8B-B14F-4D97-AF65-F5344CB8AC3E}">
        <p14:creationId xmlns:p14="http://schemas.microsoft.com/office/powerpoint/2010/main" val="2153302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checkerboard(across)">
                                      <p:cBhvr>
                                        <p:cTn id="11" dur="500"/>
                                        <p:tgtEl>
                                          <p:spTgt spid="7">
                                            <p:bg/>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heckerboard(across)">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checkerboard(across)">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checkerboard(across)">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checkerboard(across)">
                                      <p:cBhvr>
                                        <p:cTn id="3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FFA sans fo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rcRect l="3426" t="2749" r="3936" b="2335"/>
          <a:stretch/>
        </p:blipFill>
        <p:spPr>
          <a:xfrm>
            <a:off x="66676" y="695714"/>
            <a:ext cx="4410074" cy="6162286"/>
          </a:xfrm>
          <a:prstGeom prst="rect">
            <a:avLst/>
          </a:prstGeom>
        </p:spPr>
      </p:pic>
      <p:pic>
        <p:nvPicPr>
          <p:cNvPr id="4" name="Image 3"/>
          <p:cNvPicPr>
            <a:picLocks noChangeAspect="1"/>
          </p:cNvPicPr>
          <p:nvPr/>
        </p:nvPicPr>
        <p:blipFill rotWithShape="1">
          <a:blip r:embed="rId4" cstate="email">
            <a:extLst>
              <a:ext uri="{28A0092B-C50C-407E-A947-70E740481C1C}">
                <a14:useLocalDpi xmlns:a14="http://schemas.microsoft.com/office/drawing/2010/main" val="0"/>
              </a:ext>
            </a:extLst>
          </a:blip>
          <a:srcRect l="4061" t="2749" r="4401" b="2490"/>
          <a:stretch/>
        </p:blipFill>
        <p:spPr>
          <a:xfrm>
            <a:off x="4657725" y="695714"/>
            <a:ext cx="4381500" cy="6162286"/>
          </a:xfrm>
          <a:prstGeom prst="rect">
            <a:avLst/>
          </a:prstGeom>
        </p:spPr>
      </p:pic>
      <p:sp>
        <p:nvSpPr>
          <p:cNvPr id="11" name="ZoneTexte 10"/>
          <p:cNvSpPr txBox="1"/>
          <p:nvPr/>
        </p:nvSpPr>
        <p:spPr>
          <a:xfrm>
            <a:off x="2628900" y="2895600"/>
            <a:ext cx="5016500" cy="1015663"/>
          </a:xfrm>
          <a:prstGeom prst="rect">
            <a:avLst/>
          </a:prstGeom>
          <a:noFill/>
          <a:scene3d>
            <a:camera prst="orthographicFront">
              <a:rot lat="0" lon="0" rev="2700000"/>
            </a:camera>
            <a:lightRig rig="threePt" dir="t"/>
          </a:scene3d>
        </p:spPr>
        <p:txBody>
          <a:bodyPr wrap="square" rtlCol="0">
            <a:spAutoFit/>
          </a:bodyPr>
          <a:lstStyle/>
          <a:p>
            <a:r>
              <a:rPr lang="fr-FR" sz="6000" b="1" dirty="0" smtClean="0">
                <a:solidFill>
                  <a:srgbClr val="951414"/>
                </a:solidFill>
              </a:rPr>
              <a:t>1. MNA</a:t>
            </a:r>
            <a:endParaRPr lang="fr-FR" sz="6000" b="1" dirty="0">
              <a:solidFill>
                <a:srgbClr val="951414"/>
              </a:solidFill>
            </a:endParaRPr>
          </a:p>
        </p:txBody>
      </p:sp>
      <p:sp>
        <p:nvSpPr>
          <p:cNvPr id="9" name="Titre 1"/>
          <p:cNvSpPr txBox="1">
            <a:spLocks/>
          </p:cNvSpPr>
          <p:nvPr/>
        </p:nvSpPr>
        <p:spPr>
          <a:xfrm>
            <a:off x="1262062" y="97417"/>
            <a:ext cx="6605588" cy="639183"/>
          </a:xfrm>
          <a:prstGeom prst="rect">
            <a:avLst/>
          </a:prstGeom>
        </p:spPr>
        <p:txBody>
          <a:bodyPr vert="horz" lIns="91440" tIns="45720" rIns="91440" bIns="45720" rtlCol="0" anchor="ctr">
            <a:normAutofit fontScale="75000" lnSpcReduction="2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dirty="0" smtClean="0">
                <a:effectLst>
                  <a:outerShdw blurRad="38100" dist="38100" dir="2700000" algn="tl">
                    <a:srgbClr val="000000">
                      <a:alpha val="43137"/>
                    </a:srgbClr>
                  </a:outerShdw>
                </a:effectLst>
              </a:rPr>
              <a:t>Trois modules = trois « matrices »</a:t>
            </a:r>
            <a:endParaRPr lang="fr-F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900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anim calcmode="lin" valueType="num">
                                      <p:cBhvr>
                                        <p:cTn id="10" dur="2000" fill="hold"/>
                                        <p:tgtEl>
                                          <p:spTgt spid="11"/>
                                        </p:tgtEl>
                                        <p:attrNameLst>
                                          <p:attrName>ppt_w</p:attrName>
                                        </p:attrNameLst>
                                      </p:cBhvr>
                                      <p:tavLst>
                                        <p:tav tm="0">
                                          <p:val>
                                            <p:fltVal val="0"/>
                                          </p:val>
                                        </p:tav>
                                        <p:tav tm="100000">
                                          <p:val>
                                            <p:strVal val="#ppt_w"/>
                                          </p:val>
                                        </p:tav>
                                      </p:tavLst>
                                    </p:anim>
                                    <p:anim calcmode="lin" valueType="num">
                                      <p:cBhvr>
                                        <p:cTn id="11" dur="2000" fill="hold"/>
                                        <p:tgtEl>
                                          <p:spTgt spid="11"/>
                                        </p:tgtEl>
                                        <p:attrNameLst>
                                          <p:attrName>ppt_h</p:attrName>
                                        </p:attrNameLst>
                                      </p:cBhvr>
                                      <p:tavLst>
                                        <p:tav tm="0">
                                          <p:val>
                                            <p:fltVal val="0"/>
                                          </p:val>
                                        </p:tav>
                                        <p:tav tm="100000">
                                          <p:val>
                                            <p:strVal val="#ppt_h"/>
                                          </p:val>
                                        </p:tav>
                                      </p:tavLst>
                                    </p:anim>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 descr="FFA sans fo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rcRect l="3007" t="4314" r="3058" b="4312"/>
          <a:stretch/>
        </p:blipFill>
        <p:spPr>
          <a:xfrm>
            <a:off x="84653" y="736600"/>
            <a:ext cx="4380784" cy="6078501"/>
          </a:xfrm>
          <a:prstGeom prst="rect">
            <a:avLst/>
          </a:prstGeom>
        </p:spPr>
      </p:pic>
      <p:pic>
        <p:nvPicPr>
          <p:cNvPr id="4" name="Image 3"/>
          <p:cNvPicPr>
            <a:picLocks noChangeAspect="1"/>
          </p:cNvPicPr>
          <p:nvPr/>
        </p:nvPicPr>
        <p:blipFill rotWithShape="1">
          <a:blip r:embed="rId4" cstate="email">
            <a:extLst>
              <a:ext uri="{28A0092B-C50C-407E-A947-70E740481C1C}">
                <a14:useLocalDpi xmlns:a14="http://schemas.microsoft.com/office/drawing/2010/main" val="0"/>
              </a:ext>
            </a:extLst>
          </a:blip>
          <a:srcRect l="4158" t="4323" r="4582" b="4268"/>
          <a:stretch/>
        </p:blipFill>
        <p:spPr>
          <a:xfrm>
            <a:off x="4671705" y="736600"/>
            <a:ext cx="4357995" cy="6078501"/>
          </a:xfrm>
          <a:prstGeom prst="rect">
            <a:avLst/>
          </a:prstGeom>
        </p:spPr>
      </p:pic>
      <p:sp>
        <p:nvSpPr>
          <p:cNvPr id="11" name="ZoneTexte 10"/>
          <p:cNvSpPr txBox="1"/>
          <p:nvPr/>
        </p:nvSpPr>
        <p:spPr>
          <a:xfrm>
            <a:off x="2628900" y="2895600"/>
            <a:ext cx="5016500" cy="1015663"/>
          </a:xfrm>
          <a:prstGeom prst="rect">
            <a:avLst/>
          </a:prstGeom>
          <a:noFill/>
          <a:scene3d>
            <a:camera prst="orthographicFront">
              <a:rot lat="0" lon="0" rev="2700000"/>
            </a:camera>
            <a:lightRig rig="threePt" dir="t"/>
          </a:scene3d>
        </p:spPr>
        <p:txBody>
          <a:bodyPr wrap="square" rtlCol="0">
            <a:spAutoFit/>
          </a:bodyPr>
          <a:lstStyle/>
          <a:p>
            <a:r>
              <a:rPr lang="fr-FR" sz="6000" b="1" dirty="0" smtClean="0">
                <a:solidFill>
                  <a:srgbClr val="951414"/>
                </a:solidFill>
              </a:rPr>
              <a:t>2. NAV</a:t>
            </a:r>
            <a:endParaRPr lang="fr-FR" sz="6000" b="1" dirty="0">
              <a:solidFill>
                <a:srgbClr val="951414"/>
              </a:solidFill>
            </a:endParaRPr>
          </a:p>
        </p:txBody>
      </p:sp>
      <p:sp>
        <p:nvSpPr>
          <p:cNvPr id="9" name="Titre 1"/>
          <p:cNvSpPr txBox="1">
            <a:spLocks/>
          </p:cNvSpPr>
          <p:nvPr/>
        </p:nvSpPr>
        <p:spPr>
          <a:xfrm>
            <a:off x="1262062" y="97417"/>
            <a:ext cx="6605588" cy="639183"/>
          </a:xfrm>
          <a:prstGeom prst="rect">
            <a:avLst/>
          </a:prstGeom>
        </p:spPr>
        <p:txBody>
          <a:bodyPr vert="horz" lIns="91440" tIns="45720" rIns="91440" bIns="45720" rtlCol="0" anchor="ctr">
            <a:normAutofit fontScale="75000" lnSpcReduction="20000"/>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600" dirty="0" smtClean="0">
                <a:effectLst>
                  <a:outerShdw blurRad="38100" dist="38100" dir="2700000" algn="tl">
                    <a:srgbClr val="000000">
                      <a:alpha val="43137"/>
                    </a:srgbClr>
                  </a:outerShdw>
                </a:effectLst>
              </a:rPr>
              <a:t>Trois modules = trois « matrices »</a:t>
            </a:r>
            <a:endParaRPr lang="fr-FR"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787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nodeType="withEffect">
                                  <p:stCondLst>
                                    <p:cond delay="1000"/>
                                  </p:stCondLst>
                                  <p:childTnLst>
                                    <p:set>
                                      <p:cBhvr>
                                        <p:cTn id="8" dur="1" fill="hold">
                                          <p:stCondLst>
                                            <p:cond delay="0"/>
                                          </p:stCondLst>
                                        </p:cTn>
                                        <p:tgtEl>
                                          <p:spTgt spid="11">
                                            <p:txEl>
                                              <p:pRg st="0" end="0"/>
                                            </p:txEl>
                                          </p:spTgt>
                                        </p:tgtEl>
                                        <p:attrNameLst>
                                          <p:attrName>style.visibility</p:attrName>
                                        </p:attrNameLst>
                                      </p:cBhvr>
                                      <p:to>
                                        <p:strVal val="visible"/>
                                      </p:to>
                                    </p:set>
                                    <p:anim calcmode="lin" valueType="num">
                                      <p:cBhvr>
                                        <p:cTn id="9"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0"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1"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262062" y="97417"/>
            <a:ext cx="7272338" cy="639183"/>
          </a:xfrm>
        </p:spPr>
        <p:txBody>
          <a:bodyPr>
            <a:normAutofit fontScale="90000"/>
          </a:bodyPr>
          <a:lstStyle/>
          <a:p>
            <a:r>
              <a:rPr lang="fr-FR" sz="3600" dirty="0" smtClean="0">
                <a:effectLst>
                  <a:outerShdw blurRad="38100" dist="38100" dir="2700000" algn="tl">
                    <a:srgbClr val="000000">
                      <a:alpha val="43137"/>
                    </a:srgbClr>
                  </a:outerShdw>
                </a:effectLst>
              </a:rPr>
              <a:t>Trois modules = trois « matrices »</a:t>
            </a:r>
            <a:endParaRPr lang="fr-FR" sz="3600" dirty="0">
              <a:effectLst>
                <a:outerShdw blurRad="38100" dist="38100" dir="2700000" algn="tl">
                  <a:srgbClr val="000000">
                    <a:alpha val="43137"/>
                  </a:srgbClr>
                </a:outerShdw>
              </a:effectLst>
            </a:endParaRPr>
          </a:p>
        </p:txBody>
      </p:sp>
      <p:pic>
        <p:nvPicPr>
          <p:cNvPr id="4" name="Image 3"/>
          <p:cNvPicPr>
            <a:picLocks noChangeAspect="1"/>
          </p:cNvPicPr>
          <p:nvPr/>
        </p:nvPicPr>
        <p:blipFill rotWithShape="1">
          <a:blip r:embed="rId2" cstate="email">
            <a:extLst>
              <a:ext uri="{28A0092B-C50C-407E-A947-70E740481C1C}">
                <a14:useLocalDpi xmlns:a14="http://schemas.microsoft.com/office/drawing/2010/main" val="0"/>
              </a:ext>
            </a:extLst>
          </a:blip>
          <a:srcRect l="5407" t="4460" r="5916" b="4201"/>
          <a:stretch/>
        </p:blipFill>
        <p:spPr>
          <a:xfrm>
            <a:off x="126865" y="678996"/>
            <a:ext cx="4330835" cy="6143812"/>
          </a:xfrm>
          <a:prstGeom prst="rect">
            <a:avLst/>
          </a:prstGeom>
        </p:spPr>
      </p:pic>
      <p:pic>
        <p:nvPicPr>
          <p:cNvPr id="5" name="Image 4"/>
          <p:cNvPicPr>
            <a:picLocks noChangeAspect="1"/>
          </p:cNvPicPr>
          <p:nvPr/>
        </p:nvPicPr>
        <p:blipFill rotWithShape="1">
          <a:blip r:embed="rId3" cstate="email">
            <a:extLst>
              <a:ext uri="{28A0092B-C50C-407E-A947-70E740481C1C}">
                <a14:useLocalDpi xmlns:a14="http://schemas.microsoft.com/office/drawing/2010/main" val="0"/>
              </a:ext>
            </a:extLst>
          </a:blip>
          <a:srcRect l="6191" t="4304" r="6451" b="4202"/>
          <a:stretch/>
        </p:blipFill>
        <p:spPr>
          <a:xfrm>
            <a:off x="4667249" y="678995"/>
            <a:ext cx="4371975" cy="6133444"/>
          </a:xfrm>
          <a:prstGeom prst="rect">
            <a:avLst/>
          </a:prstGeom>
        </p:spPr>
      </p:pic>
      <p:sp>
        <p:nvSpPr>
          <p:cNvPr id="11" name="ZoneTexte 10"/>
          <p:cNvSpPr txBox="1"/>
          <p:nvPr/>
        </p:nvSpPr>
        <p:spPr>
          <a:xfrm>
            <a:off x="2628900" y="2895600"/>
            <a:ext cx="5016500" cy="1015663"/>
          </a:xfrm>
          <a:prstGeom prst="rect">
            <a:avLst/>
          </a:prstGeom>
          <a:noFill/>
          <a:scene3d>
            <a:camera prst="orthographicFront">
              <a:rot lat="0" lon="0" rev="2700000"/>
            </a:camera>
            <a:lightRig rig="threePt" dir="t"/>
          </a:scene3d>
        </p:spPr>
        <p:txBody>
          <a:bodyPr wrap="square" rtlCol="0">
            <a:spAutoFit/>
          </a:bodyPr>
          <a:lstStyle/>
          <a:p>
            <a:r>
              <a:rPr lang="fr-FR" sz="6000" b="1" dirty="0" smtClean="0">
                <a:solidFill>
                  <a:srgbClr val="951414"/>
                </a:solidFill>
              </a:rPr>
              <a:t>3. PERF</a:t>
            </a:r>
            <a:endParaRPr lang="fr-FR" sz="6000" b="1" dirty="0">
              <a:solidFill>
                <a:srgbClr val="951414"/>
              </a:solidFill>
            </a:endParaRPr>
          </a:p>
        </p:txBody>
      </p:sp>
      <p:pic>
        <p:nvPicPr>
          <p:cNvPr id="7"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279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anim calcmode="lin" valueType="num">
                                      <p:cBhvr>
                                        <p:cTn id="10" dur="2000" fill="hold"/>
                                        <p:tgtEl>
                                          <p:spTgt spid="11"/>
                                        </p:tgtEl>
                                        <p:attrNameLst>
                                          <p:attrName>ppt_w</p:attrName>
                                        </p:attrNameLst>
                                      </p:cBhvr>
                                      <p:tavLst>
                                        <p:tav tm="0">
                                          <p:val>
                                            <p:fltVal val="0"/>
                                          </p:val>
                                        </p:tav>
                                        <p:tav tm="100000">
                                          <p:val>
                                            <p:strVal val="#ppt_w"/>
                                          </p:val>
                                        </p:tav>
                                      </p:tavLst>
                                    </p:anim>
                                    <p:anim calcmode="lin" valueType="num">
                                      <p:cBhvr>
                                        <p:cTn id="11" dur="2000" fill="hold"/>
                                        <p:tgtEl>
                                          <p:spTgt spid="11"/>
                                        </p:tgtEl>
                                        <p:attrNameLst>
                                          <p:attrName>ppt_h</p:attrName>
                                        </p:attrNameLst>
                                      </p:cBhvr>
                                      <p:tavLst>
                                        <p:tav tm="0">
                                          <p:val>
                                            <p:fltVal val="0"/>
                                          </p:val>
                                        </p:tav>
                                        <p:tav tm="100000">
                                          <p:val>
                                            <p:strVal val="#ppt_h"/>
                                          </p:val>
                                        </p:tav>
                                      </p:tavLst>
                                    </p:anim>
                                    <p:animEffect transition="in" filter="fad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FA sans fo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6018" y="736600"/>
            <a:ext cx="4328686" cy="6121400"/>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81964" y="736600"/>
            <a:ext cx="4328686" cy="6121400"/>
          </a:xfrm>
          <a:prstGeom prst="rect">
            <a:avLst/>
          </a:prstGeom>
        </p:spPr>
      </p:pic>
      <p:sp>
        <p:nvSpPr>
          <p:cNvPr id="8" name="Titre 1"/>
          <p:cNvSpPr>
            <a:spLocks noGrp="1"/>
          </p:cNvSpPr>
          <p:nvPr>
            <p:ph type="title"/>
          </p:nvPr>
        </p:nvSpPr>
        <p:spPr>
          <a:xfrm>
            <a:off x="822325" y="97417"/>
            <a:ext cx="7947544" cy="639183"/>
          </a:xfrm>
        </p:spPr>
        <p:txBody>
          <a:bodyPr>
            <a:normAutofit fontScale="90000"/>
          </a:bodyPr>
          <a:lstStyle/>
          <a:p>
            <a:r>
              <a:rPr lang="fr-FR" sz="3600" dirty="0" smtClean="0"/>
              <a:t>Trois modules et une même structure</a:t>
            </a:r>
            <a:endParaRPr lang="fr-FR" sz="3600" dirty="0"/>
          </a:p>
        </p:txBody>
      </p:sp>
      <p:sp>
        <p:nvSpPr>
          <p:cNvPr id="10" name="Rectangle à coins arrondis 9"/>
          <p:cNvSpPr/>
          <p:nvPr/>
        </p:nvSpPr>
        <p:spPr>
          <a:xfrm>
            <a:off x="2041525" y="829734"/>
            <a:ext cx="330200" cy="5888566"/>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6581775" y="3876674"/>
            <a:ext cx="330200" cy="2841625"/>
          </a:xfrm>
          <a:prstGeom prst="roundRect">
            <a:avLst/>
          </a:prstGeom>
          <a:noFill/>
          <a:ln w="57150" cmpd="sng">
            <a:solidFill>
              <a:srgbClr val="00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95250" y="3101975"/>
            <a:ext cx="1828800" cy="400110"/>
          </a:xfrm>
          <a:prstGeom prst="rect">
            <a:avLst/>
          </a:prstGeom>
          <a:solidFill>
            <a:srgbClr val="002060"/>
          </a:solidFill>
        </p:spPr>
        <p:txBody>
          <a:bodyPr wrap="square" rtlCol="0">
            <a:spAutoFit/>
          </a:bodyPr>
          <a:lstStyle/>
          <a:p>
            <a:pPr algn="ctr"/>
            <a:r>
              <a:rPr lang="fr-FR" sz="2000" b="1" dirty="0" smtClean="0"/>
              <a:t>Leçon 7  = </a:t>
            </a:r>
            <a:endParaRPr lang="fr-FR" sz="2000" b="1" dirty="0"/>
          </a:p>
        </p:txBody>
      </p:sp>
      <p:sp>
        <p:nvSpPr>
          <p:cNvPr id="14" name="ZoneTexte 13"/>
          <p:cNvSpPr txBox="1"/>
          <p:nvPr/>
        </p:nvSpPr>
        <p:spPr>
          <a:xfrm>
            <a:off x="4219575" y="2006600"/>
            <a:ext cx="809625" cy="400110"/>
          </a:xfrm>
          <a:prstGeom prst="rect">
            <a:avLst/>
          </a:prstGeom>
          <a:solidFill>
            <a:srgbClr val="002060"/>
          </a:solidFill>
        </p:spPr>
        <p:txBody>
          <a:bodyPr wrap="square" rtlCol="0">
            <a:spAutoFit/>
          </a:bodyPr>
          <a:lstStyle/>
          <a:p>
            <a:pPr algn="ctr"/>
            <a:r>
              <a:rPr lang="fr-FR" sz="2000" b="1" dirty="0" smtClean="0"/>
              <a:t>+ </a:t>
            </a:r>
            <a:endParaRPr lang="fr-FR" sz="2000" b="1" dirty="0"/>
          </a:p>
        </p:txBody>
      </p:sp>
      <p:sp>
        <p:nvSpPr>
          <p:cNvPr id="15" name="Rectangle à coins arrondis 14"/>
          <p:cNvSpPr/>
          <p:nvPr/>
        </p:nvSpPr>
        <p:spPr>
          <a:xfrm>
            <a:off x="6582782" y="829732"/>
            <a:ext cx="330200" cy="2967567"/>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p:cNvSpPr txBox="1"/>
          <p:nvPr/>
        </p:nvSpPr>
        <p:spPr>
          <a:xfrm>
            <a:off x="4213716" y="4759325"/>
            <a:ext cx="809625" cy="400110"/>
          </a:xfrm>
          <a:prstGeom prst="rect">
            <a:avLst/>
          </a:prstGeom>
          <a:solidFill>
            <a:srgbClr val="002060"/>
          </a:solidFill>
        </p:spPr>
        <p:txBody>
          <a:bodyPr wrap="square" rtlCol="0">
            <a:spAutoFit/>
          </a:bodyPr>
          <a:lstStyle/>
          <a:p>
            <a:pPr algn="ctr"/>
            <a:r>
              <a:rPr lang="fr-FR" sz="2000" b="1" dirty="0" smtClean="0"/>
              <a:t>+ </a:t>
            </a:r>
            <a:endParaRPr lang="fr-FR" sz="2000" b="1" dirty="0"/>
          </a:p>
        </p:txBody>
      </p:sp>
    </p:spTree>
    <p:extLst>
      <p:ext uri="{BB962C8B-B14F-4D97-AF65-F5344CB8AC3E}">
        <p14:creationId xmlns:p14="http://schemas.microsoft.com/office/powerpoint/2010/main" val="3677478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500"/>
                            </p:stCondLst>
                            <p:childTnLst>
                              <p:par>
                                <p:cTn id="11" presetID="22" presetClass="entr" presetSubtype="8"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500"/>
                            </p:stCondLst>
                            <p:childTnLst>
                              <p:par>
                                <p:cTn id="15" presetID="21"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1000"/>
                                        <p:tgtEl>
                                          <p:spTgt spid="14"/>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1000"/>
                                        <p:tgtEl>
                                          <p:spTgt spid="15"/>
                                        </p:tgtEl>
                                      </p:cBhvr>
                                    </p:animEffect>
                                  </p:childTnLst>
                                </p:cTn>
                              </p:par>
                            </p:childTnLst>
                          </p:cTn>
                        </p:par>
                        <p:par>
                          <p:cTn id="22" fill="hold">
                            <p:stCondLst>
                              <p:cond delay="4500"/>
                            </p:stCondLst>
                            <p:childTnLst>
                              <p:par>
                                <p:cTn id="23" presetID="21"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1000"/>
                                        <p:tgtEl>
                                          <p:spTgt spid="16"/>
                                        </p:tgtEl>
                                      </p:cBhvr>
                                    </p:animEffect>
                                  </p:childTnLst>
                                </p:cTn>
                              </p:par>
                            </p:childTnLst>
                          </p:cTn>
                        </p:par>
                        <p:par>
                          <p:cTn id="26" fill="hold">
                            <p:stCondLst>
                              <p:cond delay="5500"/>
                            </p:stCondLst>
                            <p:childTnLst>
                              <p:par>
                                <p:cTn id="27" presetID="22" presetClass="entr" presetSubtype="1"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FA sans fo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6018" y="736600"/>
            <a:ext cx="4328686" cy="6121400"/>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81964" y="736600"/>
            <a:ext cx="4328686" cy="6121400"/>
          </a:xfrm>
          <a:prstGeom prst="rect">
            <a:avLst/>
          </a:prstGeom>
        </p:spPr>
      </p:pic>
      <p:sp>
        <p:nvSpPr>
          <p:cNvPr id="8" name="Titre 1"/>
          <p:cNvSpPr>
            <a:spLocks noGrp="1"/>
          </p:cNvSpPr>
          <p:nvPr>
            <p:ph type="title"/>
          </p:nvPr>
        </p:nvSpPr>
        <p:spPr>
          <a:xfrm>
            <a:off x="822325" y="97417"/>
            <a:ext cx="7947544" cy="639183"/>
          </a:xfrm>
        </p:spPr>
        <p:txBody>
          <a:bodyPr>
            <a:normAutofit fontScale="90000"/>
          </a:bodyPr>
          <a:lstStyle/>
          <a:p>
            <a:r>
              <a:rPr lang="fr-FR" sz="3600" dirty="0" smtClean="0"/>
              <a:t>Trois modules et une même structure</a:t>
            </a:r>
            <a:endParaRPr lang="fr-FR" sz="3600" dirty="0"/>
          </a:p>
        </p:txBody>
      </p:sp>
      <p:sp>
        <p:nvSpPr>
          <p:cNvPr id="11" name="Rectangle à coins arrondis 10"/>
          <p:cNvSpPr/>
          <p:nvPr/>
        </p:nvSpPr>
        <p:spPr>
          <a:xfrm>
            <a:off x="166018" y="2625724"/>
            <a:ext cx="2120900" cy="46990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2041525" y="829734"/>
            <a:ext cx="330200" cy="5888566"/>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6581775" y="3876674"/>
            <a:ext cx="330200" cy="2841625"/>
          </a:xfrm>
          <a:prstGeom prst="roundRect">
            <a:avLst/>
          </a:prstGeom>
          <a:noFill/>
          <a:ln w="57150" cmpd="sng">
            <a:solidFill>
              <a:srgbClr val="00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6582782" y="829732"/>
            <a:ext cx="330200" cy="2967567"/>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542925" y="3285986"/>
            <a:ext cx="4562476" cy="2585323"/>
          </a:xfrm>
          <a:prstGeom prst="rect">
            <a:avLst/>
          </a:prstGeom>
          <a:solidFill>
            <a:srgbClr val="002060"/>
          </a:solidFill>
        </p:spPr>
        <p:txBody>
          <a:bodyPr wrap="square" rtlCol="0">
            <a:spAutoFit/>
          </a:bodyPr>
          <a:lstStyle/>
          <a:p>
            <a:r>
              <a:rPr lang="fr-FR" b="1" dirty="0" smtClean="0"/>
              <a:t>Etude « type » </a:t>
            </a:r>
            <a:r>
              <a:rPr lang="fr-FR" b="1" dirty="0" smtClean="0">
                <a:solidFill>
                  <a:srgbClr val="FFFF00"/>
                </a:solidFill>
              </a:rPr>
              <a:t>(en jaune) </a:t>
            </a:r>
            <a:r>
              <a:rPr lang="fr-FR" b="1" dirty="0" smtClean="0"/>
              <a:t>planifiée sur X séances de vol mais pouvant l’être différemment puis</a:t>
            </a:r>
          </a:p>
          <a:p>
            <a:endParaRPr lang="fr-FR" b="1" dirty="0"/>
          </a:p>
          <a:p>
            <a:r>
              <a:rPr lang="fr-FR" b="1" dirty="0" smtClean="0"/>
              <a:t>Acquisition « type » </a:t>
            </a:r>
            <a:r>
              <a:rPr lang="fr-FR" b="1" dirty="0" smtClean="0">
                <a:solidFill>
                  <a:srgbClr val="00FF00"/>
                </a:solidFill>
              </a:rPr>
              <a:t>(en vert) </a:t>
            </a:r>
            <a:r>
              <a:rPr lang="fr-FR" b="1" dirty="0" smtClean="0"/>
              <a:t>planifiée dès confirmation de la compréhension et de la restitution</a:t>
            </a:r>
            <a:endParaRPr lang="fr-FR" b="1" dirty="0"/>
          </a:p>
        </p:txBody>
      </p:sp>
      <p:sp>
        <p:nvSpPr>
          <p:cNvPr id="2" name="ZoneTexte 1"/>
          <p:cNvSpPr txBox="1"/>
          <p:nvPr/>
        </p:nvSpPr>
        <p:spPr>
          <a:xfrm>
            <a:off x="2151382" y="1504950"/>
            <a:ext cx="6293371" cy="369332"/>
          </a:xfrm>
          <a:prstGeom prst="rect">
            <a:avLst/>
          </a:prstGeom>
          <a:solidFill>
            <a:srgbClr val="002060"/>
          </a:solidFill>
        </p:spPr>
        <p:txBody>
          <a:bodyPr wrap="square" rtlCol="0">
            <a:spAutoFit/>
          </a:bodyPr>
          <a:lstStyle/>
          <a:p>
            <a:pPr algn="ctr"/>
            <a:r>
              <a:rPr lang="fr-FR" b="1" dirty="0"/>
              <a:t>Découpage </a:t>
            </a:r>
            <a:r>
              <a:rPr lang="fr-FR" b="1" dirty="0" smtClean="0"/>
              <a:t>du contenu proposé de la leçon</a:t>
            </a:r>
            <a:endParaRPr lang="fr-FR" b="1" dirty="0"/>
          </a:p>
        </p:txBody>
      </p:sp>
      <p:sp>
        <p:nvSpPr>
          <p:cNvPr id="6" name="ZoneTexte 5"/>
          <p:cNvSpPr txBox="1"/>
          <p:nvPr/>
        </p:nvSpPr>
        <p:spPr>
          <a:xfrm>
            <a:off x="5298067" y="6200775"/>
            <a:ext cx="2521844" cy="369332"/>
          </a:xfrm>
          <a:prstGeom prst="rect">
            <a:avLst/>
          </a:prstGeom>
          <a:solidFill>
            <a:srgbClr val="002060"/>
          </a:solidFill>
        </p:spPr>
        <p:txBody>
          <a:bodyPr wrap="none" rtlCol="0">
            <a:spAutoFit/>
          </a:bodyPr>
          <a:lstStyle/>
          <a:p>
            <a:r>
              <a:rPr lang="fr-FR" b="1" dirty="0" smtClean="0"/>
              <a:t>Vol Solo </a:t>
            </a:r>
            <a:r>
              <a:rPr lang="fr-FR" b="1" dirty="0"/>
              <a:t>(en </a:t>
            </a:r>
            <a:r>
              <a:rPr lang="fr-FR" b="1" dirty="0" smtClean="0"/>
              <a:t>bleu)</a:t>
            </a:r>
            <a:endParaRPr lang="fr-FR" dirty="0"/>
          </a:p>
        </p:txBody>
      </p:sp>
    </p:spTree>
    <p:extLst>
      <p:ext uri="{BB962C8B-B14F-4D97-AF65-F5344CB8AC3E}">
        <p14:creationId xmlns:p14="http://schemas.microsoft.com/office/powerpoint/2010/main" val="193374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0"/>
                            </p:stCondLst>
                            <p:childTnLst>
                              <p:par>
                                <p:cTn id="29" presetID="22" presetClass="entr" presetSubtype="1"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3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2000" fill="hold"/>
                                        <p:tgtEl>
                                          <p:spTgt spid="6"/>
                                        </p:tgtEl>
                                        <p:attrNameLst>
                                          <p:attrName>ppt_w</p:attrName>
                                        </p:attrNameLst>
                                      </p:cBhvr>
                                      <p:tavLst>
                                        <p:tav tm="0">
                                          <p:val>
                                            <p:fltVal val="0"/>
                                          </p:val>
                                        </p:tav>
                                        <p:tav tm="100000">
                                          <p:val>
                                            <p:strVal val="#ppt_w"/>
                                          </p:val>
                                        </p:tav>
                                      </p:tavLst>
                                    </p:anim>
                                    <p:anim calcmode="lin" valueType="num">
                                      <p:cBhvr>
                                        <p:cTn id="37" dur="2000" fill="hold"/>
                                        <p:tgtEl>
                                          <p:spTgt spid="6"/>
                                        </p:tgtEl>
                                        <p:attrNameLst>
                                          <p:attrName>ppt_h</p:attrName>
                                        </p:attrNameLst>
                                      </p:cBhvr>
                                      <p:tavLst>
                                        <p:tav tm="0">
                                          <p:val>
                                            <p:fltVal val="0"/>
                                          </p:val>
                                        </p:tav>
                                        <p:tav tm="100000">
                                          <p:val>
                                            <p:strVal val="#ppt_h"/>
                                          </p:val>
                                        </p:tav>
                                      </p:tavLst>
                                    </p:anim>
                                    <p:animEffect transition="in" filter="fade">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7" grpId="0" animBg="1"/>
      <p:bldP spid="18" grpId="0" animBg="1"/>
      <p:bldP spid="15" grpId="0" animBg="1"/>
      <p:bldP spid="2"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FA sans fo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6018" y="736600"/>
            <a:ext cx="4328686" cy="6121400"/>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81964" y="736600"/>
            <a:ext cx="4328686" cy="6121400"/>
          </a:xfrm>
          <a:prstGeom prst="rect">
            <a:avLst/>
          </a:prstGeom>
        </p:spPr>
      </p:pic>
      <p:sp>
        <p:nvSpPr>
          <p:cNvPr id="8" name="Titre 1"/>
          <p:cNvSpPr>
            <a:spLocks noGrp="1"/>
          </p:cNvSpPr>
          <p:nvPr>
            <p:ph type="title"/>
          </p:nvPr>
        </p:nvSpPr>
        <p:spPr>
          <a:xfrm>
            <a:off x="2174875" y="97417"/>
            <a:ext cx="4883150" cy="639183"/>
          </a:xfrm>
        </p:spPr>
        <p:txBody>
          <a:bodyPr>
            <a:normAutofit fontScale="90000"/>
          </a:bodyPr>
          <a:lstStyle/>
          <a:p>
            <a:r>
              <a:rPr lang="fr-FR" sz="3600" dirty="0"/>
              <a:t>A chacun son rythme !</a:t>
            </a:r>
          </a:p>
        </p:txBody>
      </p:sp>
      <p:sp>
        <p:nvSpPr>
          <p:cNvPr id="11" name="Rectangle à coins arrondis 10"/>
          <p:cNvSpPr/>
          <p:nvPr/>
        </p:nvSpPr>
        <p:spPr>
          <a:xfrm>
            <a:off x="166018" y="2625724"/>
            <a:ext cx="2120900" cy="46990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2331279" y="1422845"/>
            <a:ext cx="3400425" cy="1754326"/>
          </a:xfrm>
          <a:prstGeom prst="rect">
            <a:avLst/>
          </a:prstGeom>
          <a:solidFill>
            <a:srgbClr val="002060"/>
          </a:solidFill>
        </p:spPr>
        <p:txBody>
          <a:bodyPr wrap="square" rtlCol="0">
            <a:spAutoFit/>
          </a:bodyPr>
          <a:lstStyle/>
          <a:p>
            <a:r>
              <a:rPr lang="fr-FR" b="1" dirty="0"/>
              <a:t>La durée de l’étude sera adaptée à </a:t>
            </a:r>
            <a:r>
              <a:rPr lang="fr-FR" b="1" dirty="0" smtClean="0"/>
              <a:t>la progression de l’élève.</a:t>
            </a:r>
            <a:endParaRPr lang="fr-FR" b="1" dirty="0"/>
          </a:p>
          <a:p>
            <a:r>
              <a:rPr lang="fr-FR" b="1" dirty="0"/>
              <a:t>L’acquisition pourra intervenir plus tôt… </a:t>
            </a:r>
            <a:endParaRPr lang="fr-FR" b="1" dirty="0" smtClean="0"/>
          </a:p>
          <a:p>
            <a:r>
              <a:rPr lang="fr-FR" b="1" dirty="0" smtClean="0"/>
              <a:t>ou </a:t>
            </a:r>
            <a:r>
              <a:rPr lang="fr-FR" b="1" dirty="0"/>
              <a:t>plus </a:t>
            </a:r>
            <a:r>
              <a:rPr lang="fr-FR" b="1" dirty="0" smtClean="0"/>
              <a:t>tard...</a:t>
            </a:r>
            <a:endParaRPr lang="fr-FR" b="1" dirty="0"/>
          </a:p>
        </p:txBody>
      </p:sp>
      <p:sp>
        <p:nvSpPr>
          <p:cNvPr id="2" name="ZoneTexte 1"/>
          <p:cNvSpPr txBox="1"/>
          <p:nvPr/>
        </p:nvSpPr>
        <p:spPr>
          <a:xfrm>
            <a:off x="1559859" y="3631828"/>
            <a:ext cx="7355543" cy="2031325"/>
          </a:xfrm>
          <a:prstGeom prst="rect">
            <a:avLst/>
          </a:prstGeom>
          <a:solidFill>
            <a:srgbClr val="002060"/>
          </a:solidFill>
        </p:spPr>
        <p:txBody>
          <a:bodyPr wrap="square" rtlCol="0">
            <a:spAutoFit/>
          </a:bodyPr>
          <a:lstStyle/>
          <a:p>
            <a:r>
              <a:rPr lang="fr-FR" b="1" dirty="0"/>
              <a:t>Le nombre et la durée des </a:t>
            </a:r>
            <a:r>
              <a:rPr lang="fr-FR" b="1" dirty="0" smtClean="0"/>
              <a:t>séances de vol nécessaires pour chaque leçon seront adaptés </a:t>
            </a:r>
            <a:r>
              <a:rPr lang="fr-FR" b="1" dirty="0"/>
              <a:t>à </a:t>
            </a:r>
            <a:r>
              <a:rPr lang="fr-FR" b="1" dirty="0" smtClean="0"/>
              <a:t>l’élève.</a:t>
            </a:r>
            <a:endParaRPr lang="fr-FR" b="1" dirty="0"/>
          </a:p>
          <a:p>
            <a:r>
              <a:rPr lang="fr-FR" b="1" dirty="0"/>
              <a:t>Le solo </a:t>
            </a:r>
            <a:r>
              <a:rPr lang="fr-FR" b="1" dirty="0" smtClean="0"/>
              <a:t>n’interviendra que :</a:t>
            </a:r>
          </a:p>
          <a:p>
            <a:pPr marL="285750" indent="-285750">
              <a:buFont typeface="Arial" panose="020B0604020202020204" pitchFamily="34" charset="0"/>
              <a:buChar char="•"/>
            </a:pPr>
            <a:r>
              <a:rPr lang="fr-FR" b="1" dirty="0" smtClean="0"/>
              <a:t>lorsque les </a:t>
            </a:r>
            <a:r>
              <a:rPr lang="fr-FR" b="1" dirty="0"/>
              <a:t>compétences seront </a:t>
            </a:r>
            <a:r>
              <a:rPr lang="fr-FR" b="1" dirty="0" smtClean="0"/>
              <a:t>acquises (marqueurs en « vert » tous cochés)</a:t>
            </a:r>
          </a:p>
          <a:p>
            <a:pPr marL="285750" indent="-285750">
              <a:buFont typeface="Arial" panose="020B0604020202020204" pitchFamily="34" charset="0"/>
              <a:buChar char="•"/>
            </a:pPr>
            <a:r>
              <a:rPr lang="fr-FR" b="1" dirty="0" smtClean="0"/>
              <a:t>et que les </a:t>
            </a:r>
            <a:r>
              <a:rPr lang="fr-FR" b="1" dirty="0"/>
              <a:t>conditions de </a:t>
            </a:r>
            <a:r>
              <a:rPr lang="fr-FR" b="1" dirty="0" smtClean="0"/>
              <a:t>réalisation des vols en solo seront adaptées (favorables).</a:t>
            </a:r>
            <a:endParaRPr lang="fr-FR" b="1" dirty="0"/>
          </a:p>
        </p:txBody>
      </p:sp>
      <p:sp>
        <p:nvSpPr>
          <p:cNvPr id="12" name="Rectangle à coins arrondis 11"/>
          <p:cNvSpPr/>
          <p:nvPr/>
        </p:nvSpPr>
        <p:spPr>
          <a:xfrm>
            <a:off x="188912" y="6016624"/>
            <a:ext cx="3278187" cy="46990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00626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22" presetClass="entr" presetSubtype="1" fill="hold" grpId="0" nodeType="after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3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0"/>
                            </p:stCondLst>
                            <p:childTnLst>
                              <p:par>
                                <p:cTn id="19" presetID="22" presetClass="entr" presetSubtype="1" fill="hold" grpId="0" nodeType="after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5" grpId="0" animBg="1"/>
      <p:bldP spid="2"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71453" y="1190264"/>
            <a:ext cx="8147304" cy="1040013"/>
          </a:xfrm>
          <a:solidFill>
            <a:srgbClr val="0000CC">
              <a:alpha val="35000"/>
            </a:srgbClr>
          </a:solidFill>
        </p:spPr>
        <p:txBody>
          <a:bodyPr/>
          <a:lstStyle/>
          <a:p>
            <a:r>
              <a:rPr lang="fr-FR" dirty="0" smtClean="0"/>
              <a:t>PPL CBT </a:t>
            </a:r>
            <a:br>
              <a:rPr lang="fr-FR" dirty="0" smtClean="0"/>
            </a:br>
            <a:r>
              <a:rPr lang="fr-FR" sz="2400" dirty="0" smtClean="0"/>
              <a:t>(</a:t>
            </a:r>
            <a:r>
              <a:rPr lang="fr-FR" sz="2400" b="1" dirty="0" err="1" smtClean="0"/>
              <a:t>P</a:t>
            </a:r>
            <a:r>
              <a:rPr lang="fr-FR" sz="2400" dirty="0" err="1" smtClean="0"/>
              <a:t>rivate</a:t>
            </a:r>
            <a:r>
              <a:rPr lang="fr-FR" sz="2400" dirty="0" smtClean="0"/>
              <a:t> </a:t>
            </a:r>
            <a:r>
              <a:rPr lang="fr-FR" sz="2400" b="1" dirty="0" smtClean="0"/>
              <a:t>P</a:t>
            </a:r>
            <a:r>
              <a:rPr lang="fr-FR" sz="2400" dirty="0" smtClean="0"/>
              <a:t>ilot </a:t>
            </a:r>
            <a:r>
              <a:rPr lang="fr-FR" sz="2400" b="1" dirty="0" smtClean="0"/>
              <a:t>L</a:t>
            </a:r>
            <a:r>
              <a:rPr lang="fr-FR" sz="2400" dirty="0" smtClean="0"/>
              <a:t>icence </a:t>
            </a:r>
            <a:r>
              <a:rPr lang="fr-FR" sz="2400" b="1" dirty="0" err="1" smtClean="0"/>
              <a:t>C</a:t>
            </a:r>
            <a:r>
              <a:rPr lang="fr-FR" sz="2400" dirty="0" err="1" smtClean="0"/>
              <a:t>ompetency</a:t>
            </a:r>
            <a:r>
              <a:rPr lang="fr-FR" sz="2400" dirty="0" smtClean="0"/>
              <a:t> </a:t>
            </a:r>
            <a:r>
              <a:rPr lang="fr-FR" sz="2400" b="1" dirty="0" err="1" smtClean="0"/>
              <a:t>B</a:t>
            </a:r>
            <a:r>
              <a:rPr lang="fr-FR" sz="2400" dirty="0" err="1" smtClean="0"/>
              <a:t>ased</a:t>
            </a:r>
            <a:r>
              <a:rPr lang="fr-FR" sz="2400" dirty="0" smtClean="0"/>
              <a:t> </a:t>
            </a:r>
            <a:r>
              <a:rPr lang="fr-FR" sz="2400" b="1" dirty="0" smtClean="0"/>
              <a:t>T</a:t>
            </a:r>
            <a:r>
              <a:rPr lang="fr-FR" sz="2400" dirty="0" smtClean="0"/>
              <a:t>raining) </a:t>
            </a:r>
            <a:endParaRPr lang="fr-FR" dirty="0"/>
          </a:p>
        </p:txBody>
      </p:sp>
      <p:pic>
        <p:nvPicPr>
          <p:cNvPr id="5"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79489" y="0"/>
            <a:ext cx="2306636" cy="9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121023" y="2683883"/>
            <a:ext cx="8928846" cy="2246769"/>
          </a:xfrm>
          <a:prstGeom prst="rect">
            <a:avLst/>
          </a:prstGeom>
          <a:solidFill>
            <a:srgbClr val="0000FF">
              <a:alpha val="67000"/>
            </a:srgbClr>
          </a:solidFill>
        </p:spPr>
        <p:txBody>
          <a:bodyPr wrap="square" rtlCol="0">
            <a:spAutoFit/>
          </a:bodyPr>
          <a:lstStyle/>
          <a:p>
            <a:r>
              <a:rPr lang="fr-FR" sz="2800" dirty="0"/>
              <a:t>C</a:t>
            </a:r>
            <a:r>
              <a:rPr lang="fr-FR" sz="2800" dirty="0" smtClean="0"/>
              <a:t>ette présentation prend en exemple la </a:t>
            </a:r>
            <a:br>
              <a:rPr lang="fr-FR" sz="2800" dirty="0" smtClean="0"/>
            </a:br>
            <a:r>
              <a:rPr lang="fr-FR" sz="2800" b="1" dirty="0" smtClean="0"/>
              <a:t>Leçon 7 [module MANIABILITE] </a:t>
            </a:r>
            <a:r>
              <a:rPr lang="fr-FR" sz="2800" dirty="0" smtClean="0"/>
              <a:t>du</a:t>
            </a:r>
          </a:p>
          <a:p>
            <a:r>
              <a:rPr lang="fr-FR" sz="2800" b="1" dirty="0" smtClean="0">
                <a:solidFill>
                  <a:srgbClr val="FF0000"/>
                </a:solidFill>
              </a:rPr>
              <a:t>Programme de formation pratique du PPL </a:t>
            </a:r>
            <a:r>
              <a:rPr lang="fr-FR" sz="2800" dirty="0" smtClean="0"/>
              <a:t/>
            </a:r>
            <a:br>
              <a:rPr lang="fr-FR" sz="2800" dirty="0" smtClean="0"/>
            </a:br>
            <a:r>
              <a:rPr lang="fr-FR" sz="2800" dirty="0" smtClean="0"/>
              <a:t>décrite dans le </a:t>
            </a:r>
            <a:br>
              <a:rPr lang="fr-FR" sz="2800" dirty="0" smtClean="0"/>
            </a:br>
            <a:r>
              <a:rPr lang="fr-FR" sz="2800" b="1" dirty="0" smtClean="0"/>
              <a:t>Livret de Progression </a:t>
            </a:r>
            <a:r>
              <a:rPr lang="fr-FR" sz="2800" b="1" cap="all" dirty="0" smtClean="0"/>
              <a:t>é</a:t>
            </a:r>
            <a:r>
              <a:rPr lang="fr-FR" sz="2800" b="1" dirty="0" smtClean="0"/>
              <a:t>lève (LPE)</a:t>
            </a:r>
            <a:endParaRPr lang="fr-FR" sz="2800" b="1" dirty="0"/>
          </a:p>
        </p:txBody>
      </p:sp>
    </p:spTree>
    <p:extLst>
      <p:ext uri="{BB962C8B-B14F-4D97-AF65-F5344CB8AC3E}">
        <p14:creationId xmlns:p14="http://schemas.microsoft.com/office/powerpoint/2010/main" val="2265898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ZoneTexte 8"/>
          <p:cNvSpPr txBox="1"/>
          <p:nvPr/>
        </p:nvSpPr>
        <p:spPr>
          <a:xfrm>
            <a:off x="2419350" y="2032002"/>
            <a:ext cx="4362450" cy="622300"/>
          </a:xfrm>
          <a:prstGeom prst="rect">
            <a:avLst/>
          </a:prstGeom>
          <a:noFill/>
        </p:spPr>
        <p:txBody>
          <a:bodyPr wrap="square" rtlCol="0">
            <a:prstTxWarp prst="textWave4">
              <a:avLst/>
            </a:prstTxWarp>
            <a:spAutoFit/>
          </a:bodyPr>
          <a:lstStyle/>
          <a:p>
            <a:r>
              <a:rPr lang="fr-FR" sz="4000" b="1" dirty="0" smtClean="0">
                <a:solidFill>
                  <a:srgbClr val="FF0000"/>
                </a:solidFill>
                <a:effectLst>
                  <a:outerShdw blurRad="38100" dist="38100" dir="2700000" algn="tl">
                    <a:srgbClr val="000000">
                      <a:alpha val="43137"/>
                    </a:srgbClr>
                  </a:outerShdw>
                </a:effectLst>
              </a:rPr>
              <a:t>PILOTAGE</a:t>
            </a:r>
            <a:endParaRPr lang="fr-FR" sz="4000" b="1" dirty="0">
              <a:solidFill>
                <a:srgbClr val="FF0000"/>
              </a:solidFill>
              <a:effectLst>
                <a:outerShdw blurRad="38100" dist="38100" dir="2700000" algn="tl">
                  <a:srgbClr val="000000">
                    <a:alpha val="43137"/>
                  </a:srgbClr>
                </a:outerShdw>
              </a:effectLst>
            </a:endParaRPr>
          </a:p>
        </p:txBody>
      </p:sp>
      <p:sp>
        <p:nvSpPr>
          <p:cNvPr id="10" name="ZoneTexte 9"/>
          <p:cNvSpPr txBox="1"/>
          <p:nvPr/>
        </p:nvSpPr>
        <p:spPr>
          <a:xfrm>
            <a:off x="546101" y="5257031"/>
            <a:ext cx="8153400" cy="1200329"/>
          </a:xfrm>
          <a:prstGeom prst="rect">
            <a:avLst/>
          </a:prstGeom>
          <a:noFill/>
        </p:spPr>
        <p:txBody>
          <a:bodyPr wrap="square" rtlCol="0">
            <a:spAutoFit/>
          </a:bodyPr>
          <a:lstStyle/>
          <a:p>
            <a:pPr algn="ctr"/>
            <a:r>
              <a:rPr lang="fr-FR" sz="2400" b="1" dirty="0" smtClean="0">
                <a:solidFill>
                  <a:srgbClr val="FF0000"/>
                </a:solidFill>
                <a:effectLst>
                  <a:outerShdw blurRad="38100" dist="38100" dir="2700000" algn="tl">
                    <a:srgbClr val="000000">
                      <a:alpha val="43137"/>
                    </a:srgbClr>
                  </a:outerShdw>
                </a:effectLst>
              </a:rPr>
              <a:t>Piloter et contrôler les paramètres primaires de l’avion (cap, vitesse, altitude, </a:t>
            </a:r>
            <a:r>
              <a:rPr lang="fr-FR" sz="2400" b="1" dirty="0" err="1" smtClean="0">
                <a:solidFill>
                  <a:srgbClr val="FF0000"/>
                </a:solidFill>
                <a:effectLst>
                  <a:outerShdw blurRad="38100" dist="38100" dir="2700000" algn="tl">
                    <a:srgbClr val="000000">
                      <a:alpha val="43137"/>
                    </a:srgbClr>
                  </a:outerShdw>
                </a:effectLst>
              </a:rPr>
              <a:t>vario</a:t>
            </a:r>
            <a:r>
              <a:rPr lang="fr-FR" sz="2400" b="1" dirty="0" smtClean="0">
                <a:solidFill>
                  <a:srgbClr val="FF0000"/>
                </a:solidFill>
                <a:effectLst>
                  <a:outerShdw blurRad="38100" dist="38100" dir="2700000" algn="tl">
                    <a:srgbClr val="000000">
                      <a:alpha val="43137"/>
                    </a:srgbClr>
                  </a:outerShdw>
                </a:effectLst>
              </a:rPr>
              <a:t>) en utilisant des pré affichages.</a:t>
            </a:r>
            <a:endParaRPr lang="fr-FR" sz="2400" b="1" dirty="0">
              <a:solidFill>
                <a:srgbClr val="FF0000"/>
              </a:solidFill>
              <a:effectLst>
                <a:outerShdw blurRad="38100" dist="38100" dir="2700000" algn="tl">
                  <a:srgbClr val="000000">
                    <a:alpha val="43137"/>
                  </a:srgbClr>
                </a:outerShdw>
              </a:effectLst>
            </a:endParaRPr>
          </a:p>
        </p:txBody>
      </p:sp>
      <p:pic>
        <p:nvPicPr>
          <p:cNvPr id="6" name="Picture 5" descr="FFA sans fo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a:spLocks noGrp="1"/>
          </p:cNvSpPr>
          <p:nvPr>
            <p:ph type="title"/>
          </p:nvPr>
        </p:nvSpPr>
        <p:spPr>
          <a:xfrm>
            <a:off x="1009442" y="551899"/>
            <a:ext cx="7125113" cy="924475"/>
          </a:xfrm>
          <a:effectLst>
            <a:outerShdw blurRad="50800" dist="38100" dir="2700000" algn="tl" rotWithShape="0">
              <a:prstClr val="black">
                <a:alpha val="40000"/>
              </a:prstClr>
            </a:outerShdw>
          </a:effectLst>
          <a:scene3d>
            <a:camera prst="orthographicFront"/>
            <a:lightRig rig="threePt" dir="t"/>
          </a:scene3d>
          <a:sp3d>
            <a:bevelT w="114300" prst="artDeco"/>
          </a:sp3d>
        </p:spPr>
        <p:txBody>
          <a:bodyPr>
            <a:normAutofit fontScale="90000"/>
          </a:bodyPr>
          <a:lstStyle/>
          <a:p>
            <a:pPr algn="ctr"/>
            <a:r>
              <a:rPr lang="fr-FR" sz="3200" b="1" dirty="0" smtClean="0"/>
              <a:t>LES COMPÉTENCES TECHNIQUES EN QUELQUES MOTS</a:t>
            </a:r>
            <a:endParaRPr lang="fr-FR" sz="3200" b="1" dirty="0"/>
          </a:p>
        </p:txBody>
      </p:sp>
      <p:pic>
        <p:nvPicPr>
          <p:cNvPr id="13" name="Imag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46401" y="2910683"/>
            <a:ext cx="3352800" cy="2102048"/>
          </a:xfrm>
          <a:prstGeom prst="rect">
            <a:avLst/>
          </a:prstGeom>
          <a:ln>
            <a:noFill/>
          </a:ln>
          <a:effectLst>
            <a:softEdge rad="112500"/>
          </a:effectLst>
        </p:spPr>
      </p:pic>
    </p:spTree>
    <p:extLst>
      <p:ext uri="{BB962C8B-B14F-4D97-AF65-F5344CB8AC3E}">
        <p14:creationId xmlns:p14="http://schemas.microsoft.com/office/powerpoint/2010/main" val="365277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par>
                                <p:cTn id="10" presetID="53" presetClass="entr" presetSubtype="16" fill="hold" nodeType="withEffect">
                                  <p:stCondLst>
                                    <p:cond delay="10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childTnLst>
                          </p:cTn>
                        </p:par>
                        <p:par>
                          <p:cTn id="15" fill="hold">
                            <p:stCondLst>
                              <p:cond delay="2000"/>
                            </p:stCondLst>
                            <p:childTnLst>
                              <p:par>
                                <p:cTn id="16" presetID="22" presetClass="entr" presetSubtype="1"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ZoneTexte 8"/>
          <p:cNvSpPr txBox="1"/>
          <p:nvPr/>
        </p:nvSpPr>
        <p:spPr>
          <a:xfrm>
            <a:off x="3629024" y="2682875"/>
            <a:ext cx="4600576" cy="996950"/>
          </a:xfrm>
          <a:prstGeom prst="rect">
            <a:avLst/>
          </a:prstGeom>
          <a:noFill/>
        </p:spPr>
        <p:txBody>
          <a:bodyPr wrap="square" rtlCol="0">
            <a:prstTxWarp prst="textWave4">
              <a:avLst/>
            </a:prstTxWarp>
            <a:spAutoFit/>
          </a:bodyPr>
          <a:lstStyle/>
          <a:p>
            <a:r>
              <a:rPr lang="fr-FR" sz="4000" b="1" dirty="0" smtClean="0">
                <a:solidFill>
                  <a:srgbClr val="FF0000"/>
                </a:solidFill>
                <a:effectLst>
                  <a:outerShdw blurRad="38100" dist="38100" dir="2700000" algn="tl">
                    <a:srgbClr val="000000">
                      <a:alpha val="43137"/>
                    </a:srgbClr>
                  </a:outerShdw>
                </a:effectLst>
              </a:rPr>
              <a:t>TRAJECTOIRE</a:t>
            </a:r>
            <a:endParaRPr lang="fr-FR" sz="4000" b="1" dirty="0">
              <a:solidFill>
                <a:srgbClr val="FF0000"/>
              </a:solidFill>
              <a:effectLst>
                <a:outerShdw blurRad="38100" dist="38100" dir="2700000" algn="tl">
                  <a:srgbClr val="000000">
                    <a:alpha val="43137"/>
                  </a:srgbClr>
                </a:outerShdw>
              </a:effectLst>
            </a:endParaRPr>
          </a:p>
        </p:txBody>
      </p:sp>
      <p:sp>
        <p:nvSpPr>
          <p:cNvPr id="10" name="ZoneTexte 9"/>
          <p:cNvSpPr txBox="1"/>
          <p:nvPr/>
        </p:nvSpPr>
        <p:spPr>
          <a:xfrm>
            <a:off x="546101" y="4921334"/>
            <a:ext cx="8153400" cy="954107"/>
          </a:xfrm>
          <a:prstGeom prst="rect">
            <a:avLst/>
          </a:prstGeom>
          <a:noFill/>
        </p:spPr>
        <p:txBody>
          <a:bodyPr wrap="square" rtlCol="0">
            <a:spAutoFit/>
          </a:bodyPr>
          <a:lstStyle/>
          <a:p>
            <a:pPr algn="ctr"/>
            <a:r>
              <a:rPr lang="fr-FR" sz="2800" b="1" dirty="0" smtClean="0">
                <a:solidFill>
                  <a:srgbClr val="FF0000"/>
                </a:solidFill>
              </a:rPr>
              <a:t>Concevoir, matérialiser, et suivre au travers de points clés une trajectoire</a:t>
            </a:r>
            <a:endParaRPr lang="fr-FR" sz="2800" b="1" dirty="0">
              <a:solidFill>
                <a:srgbClr val="FF0000"/>
              </a:solidFill>
            </a:endParaRPr>
          </a:p>
        </p:txBody>
      </p:sp>
      <p:pic>
        <p:nvPicPr>
          <p:cNvPr id="8" name="Picture 5" descr="FFA sans fond"/>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a:spLocks noGrp="1"/>
          </p:cNvSpPr>
          <p:nvPr>
            <p:ph type="title"/>
          </p:nvPr>
        </p:nvSpPr>
        <p:spPr>
          <a:xfrm>
            <a:off x="1009442" y="551899"/>
            <a:ext cx="7125113" cy="924475"/>
          </a:xfrm>
          <a:effectLst>
            <a:outerShdw blurRad="50800" dist="38100" dir="2700000" algn="tl" rotWithShape="0">
              <a:prstClr val="black">
                <a:alpha val="40000"/>
              </a:prstClr>
            </a:outerShdw>
          </a:effectLst>
          <a:scene3d>
            <a:camera prst="orthographicFront"/>
            <a:lightRig rig="threePt" dir="t"/>
          </a:scene3d>
          <a:sp3d>
            <a:bevelT w="114300" prst="artDeco"/>
          </a:sp3d>
        </p:spPr>
        <p:txBody>
          <a:bodyPr>
            <a:normAutofit fontScale="90000"/>
          </a:bodyPr>
          <a:lstStyle/>
          <a:p>
            <a:pPr algn="ctr"/>
            <a:r>
              <a:rPr lang="fr-FR" sz="3200" b="1" dirty="0" smtClean="0"/>
              <a:t>LES COMPÉTENCES TECHNIQUES EN QUELQUES MOTS</a:t>
            </a:r>
            <a:endParaRPr lang="fr-FR" sz="3200" b="1" dirty="0"/>
          </a:p>
        </p:txBody>
      </p:sp>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9209" y="1841500"/>
            <a:ext cx="2686415" cy="2679699"/>
          </a:xfrm>
          <a:prstGeom prst="rect">
            <a:avLst/>
          </a:prstGeom>
          <a:ln>
            <a:noFill/>
          </a:ln>
          <a:effectLst>
            <a:softEdge rad="112500"/>
          </a:effectLst>
        </p:spPr>
      </p:pic>
    </p:spTree>
    <p:extLst>
      <p:ext uri="{BB962C8B-B14F-4D97-AF65-F5344CB8AC3E}">
        <p14:creationId xmlns:p14="http://schemas.microsoft.com/office/powerpoint/2010/main" val="2384017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000"/>
                                        <p:tgtEl>
                                          <p:spTgt spid="9"/>
                                        </p:tgtEl>
                                      </p:cBhvr>
                                    </p:animEffect>
                                  </p:childTnLst>
                                </p:cTn>
                              </p:par>
                              <p:par>
                                <p:cTn id="11" presetID="31" presetClass="entr" presetSubtype="0"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style.rotation</p:attrName>
                                        </p:attrNameLst>
                                      </p:cBhvr>
                                      <p:tavLst>
                                        <p:tav tm="0">
                                          <p:val>
                                            <p:fltVal val="90"/>
                                          </p:val>
                                        </p:tav>
                                        <p:tav tm="100000">
                                          <p:val>
                                            <p:fltVal val="0"/>
                                          </p:val>
                                        </p:tav>
                                      </p:tavLst>
                                    </p:anim>
                                    <p:animEffect transition="in" filter="fade">
                                      <p:cBhvr>
                                        <p:cTn id="16" dur="2000"/>
                                        <p:tgtEl>
                                          <p:spTgt spid="4"/>
                                        </p:tgtEl>
                                      </p:cBhvr>
                                    </p:animEffect>
                                  </p:childTnLst>
                                </p:cTn>
                              </p:par>
                            </p:childTnLst>
                          </p:cTn>
                        </p:par>
                        <p:par>
                          <p:cTn id="17" fill="hold">
                            <p:stCondLst>
                              <p:cond delay="2500"/>
                            </p:stCondLst>
                            <p:childTnLst>
                              <p:par>
                                <p:cTn id="18" presetID="22" presetClass="entr" presetSubtype="1" fill="hold" grpId="0"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ZoneTexte 8"/>
          <p:cNvSpPr txBox="1"/>
          <p:nvPr/>
        </p:nvSpPr>
        <p:spPr>
          <a:xfrm>
            <a:off x="236538" y="2543175"/>
            <a:ext cx="4329853" cy="1438275"/>
          </a:xfrm>
          <a:prstGeom prst="rect">
            <a:avLst/>
          </a:prstGeom>
          <a:noFill/>
        </p:spPr>
        <p:txBody>
          <a:bodyPr wrap="square" rtlCol="0">
            <a:prstTxWarp prst="textSlantUp">
              <a:avLst/>
            </a:prstTxWarp>
            <a:spAutoFit/>
          </a:bodyPr>
          <a:lstStyle/>
          <a:p>
            <a:r>
              <a:rPr lang="fr-FR" sz="4000" b="1" dirty="0" smtClean="0">
                <a:solidFill>
                  <a:srgbClr val="FF0000"/>
                </a:solidFill>
                <a:effectLst>
                  <a:outerShdw blurRad="38100" dist="38100" dir="2700000" algn="tl">
                    <a:srgbClr val="000000">
                      <a:alpha val="43137"/>
                    </a:srgbClr>
                  </a:outerShdw>
                </a:effectLst>
              </a:rPr>
              <a:t>PROCÉDURES</a:t>
            </a:r>
            <a:endParaRPr lang="fr-FR" sz="4000" b="1" dirty="0">
              <a:solidFill>
                <a:srgbClr val="FF0000"/>
              </a:solidFill>
              <a:effectLst>
                <a:outerShdw blurRad="38100" dist="38100" dir="2700000" algn="tl">
                  <a:srgbClr val="000000">
                    <a:alpha val="43137"/>
                  </a:srgbClr>
                </a:outerShdw>
              </a:effectLst>
            </a:endParaRPr>
          </a:p>
        </p:txBody>
      </p:sp>
      <p:sp>
        <p:nvSpPr>
          <p:cNvPr id="10" name="ZoneTexte 9"/>
          <p:cNvSpPr txBox="1"/>
          <p:nvPr/>
        </p:nvSpPr>
        <p:spPr>
          <a:xfrm>
            <a:off x="546100" y="4969762"/>
            <a:ext cx="8388349" cy="1384995"/>
          </a:xfrm>
          <a:prstGeom prst="rect">
            <a:avLst/>
          </a:prstGeom>
          <a:noFill/>
        </p:spPr>
        <p:txBody>
          <a:bodyPr wrap="square" rtlCol="0">
            <a:spAutoFit/>
          </a:bodyPr>
          <a:lstStyle/>
          <a:p>
            <a:pPr algn="ctr"/>
            <a:r>
              <a:rPr lang="fr-FR" sz="2800" b="1" dirty="0" smtClean="0">
                <a:solidFill>
                  <a:srgbClr val="FF0000"/>
                </a:solidFill>
              </a:rPr>
              <a:t>Appliquer l’ensemble </a:t>
            </a:r>
          </a:p>
          <a:p>
            <a:pPr algn="ctr"/>
            <a:r>
              <a:rPr lang="fr-FR" sz="2800" b="1" dirty="0" smtClean="0">
                <a:solidFill>
                  <a:srgbClr val="FF0000"/>
                </a:solidFill>
              </a:rPr>
              <a:t>des procédures en vigueur </a:t>
            </a:r>
          </a:p>
          <a:p>
            <a:pPr algn="ctr"/>
            <a:r>
              <a:rPr lang="fr-FR" sz="2800" b="1" dirty="0" smtClean="0">
                <a:solidFill>
                  <a:srgbClr val="FF0000"/>
                </a:solidFill>
              </a:rPr>
              <a:t>pour la préparation et la conduite du vol</a:t>
            </a:r>
            <a:endParaRPr lang="fr-FR" sz="2800" b="1" dirty="0">
              <a:solidFill>
                <a:srgbClr val="FF0000"/>
              </a:solidFill>
            </a:endParaRPr>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031037">
            <a:off x="5804823" y="1123931"/>
            <a:ext cx="2215692" cy="4161369"/>
          </a:xfrm>
          <a:prstGeom prst="rect">
            <a:avLst/>
          </a:prstGeom>
        </p:spPr>
      </p:pic>
      <p:pic>
        <p:nvPicPr>
          <p:cNvPr id="6"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a:spLocks noGrp="1"/>
          </p:cNvSpPr>
          <p:nvPr>
            <p:ph type="title"/>
          </p:nvPr>
        </p:nvSpPr>
        <p:spPr>
          <a:xfrm>
            <a:off x="1009442" y="551899"/>
            <a:ext cx="7125113" cy="924475"/>
          </a:xfrm>
          <a:effectLst>
            <a:outerShdw blurRad="50800" dist="38100" dir="2700000" algn="tl" rotWithShape="0">
              <a:prstClr val="black">
                <a:alpha val="40000"/>
              </a:prstClr>
            </a:outerShdw>
          </a:effectLst>
          <a:scene3d>
            <a:camera prst="orthographicFront"/>
            <a:lightRig rig="threePt" dir="t"/>
          </a:scene3d>
          <a:sp3d>
            <a:bevelT w="114300" prst="artDeco"/>
          </a:sp3d>
        </p:spPr>
        <p:txBody>
          <a:bodyPr>
            <a:normAutofit fontScale="90000"/>
          </a:bodyPr>
          <a:lstStyle/>
          <a:p>
            <a:pPr algn="ctr"/>
            <a:r>
              <a:rPr lang="fr-FR" sz="3200" b="1" dirty="0" smtClean="0"/>
              <a:t>LES COMPÉTENCES TECHNIQUES EN QUELQUES MOTS</a:t>
            </a:r>
            <a:endParaRPr lang="fr-FR" sz="3200" b="1" dirty="0"/>
          </a:p>
        </p:txBody>
      </p:sp>
    </p:spTree>
    <p:extLst>
      <p:ext uri="{BB962C8B-B14F-4D97-AF65-F5344CB8AC3E}">
        <p14:creationId xmlns:p14="http://schemas.microsoft.com/office/powerpoint/2010/main" val="135829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0"/>
                                        <p:tgtEl>
                                          <p:spTgt spid="4"/>
                                        </p:tgtEl>
                                      </p:cBhvr>
                                    </p:animEffect>
                                  </p:childTnLst>
                                </p:cTn>
                              </p:par>
                            </p:childTnLst>
                          </p:cTn>
                        </p:par>
                        <p:par>
                          <p:cTn id="16" fill="hold">
                            <p:stCondLst>
                              <p:cond delay="2500"/>
                            </p:stCondLst>
                            <p:childTnLst>
                              <p:par>
                                <p:cTn id="17" presetID="22" presetClass="entr" presetSubtype="1"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ZoneTexte 9"/>
          <p:cNvSpPr txBox="1"/>
          <p:nvPr/>
        </p:nvSpPr>
        <p:spPr>
          <a:xfrm>
            <a:off x="546101" y="5782385"/>
            <a:ext cx="8153400" cy="954107"/>
          </a:xfrm>
          <a:prstGeom prst="rect">
            <a:avLst/>
          </a:prstGeom>
          <a:noFill/>
        </p:spPr>
        <p:txBody>
          <a:bodyPr wrap="square" rtlCol="0">
            <a:spAutoFit/>
          </a:bodyPr>
          <a:lstStyle/>
          <a:p>
            <a:pPr algn="ctr"/>
            <a:r>
              <a:rPr lang="fr-FR" sz="2800" b="1" dirty="0" smtClean="0">
                <a:solidFill>
                  <a:srgbClr val="FF0000"/>
                </a:solidFill>
              </a:rPr>
              <a:t>Ensemble de savoirs nécessaires </a:t>
            </a:r>
          </a:p>
          <a:p>
            <a:pPr algn="ctr"/>
            <a:r>
              <a:rPr lang="fr-FR" sz="2800" b="1" dirty="0" smtClean="0">
                <a:solidFill>
                  <a:srgbClr val="FF0000"/>
                </a:solidFill>
              </a:rPr>
              <a:t>à la réalisation du vol</a:t>
            </a:r>
            <a:endParaRPr lang="fr-FR" sz="2800" b="1" dirty="0">
              <a:solidFill>
                <a:srgbClr val="FF0000"/>
              </a:solidFill>
            </a:endParaRPr>
          </a:p>
        </p:txBody>
      </p:sp>
      <p:pic>
        <p:nvPicPr>
          <p:cNvPr id="3" name="Image 2"/>
          <p:cNvPicPr>
            <a:picLocks noChangeAspect="1"/>
          </p:cNvPicPr>
          <p:nvPr/>
        </p:nvPicPr>
        <p:blipFill>
          <a:blip r:embed="rId2" cstate="print">
            <a:alphaModFix amt="64000"/>
          </a:blip>
          <a:stretch>
            <a:fillRect/>
          </a:stretch>
        </p:blipFill>
        <p:spPr>
          <a:xfrm>
            <a:off x="3441700" y="1801178"/>
            <a:ext cx="2178050" cy="2719853"/>
          </a:xfrm>
          <a:prstGeom prst="rect">
            <a:avLst/>
          </a:prstGeom>
          <a:ln>
            <a:noFill/>
          </a:ln>
          <a:effectLst>
            <a:softEdge rad="112500"/>
          </a:effectLst>
        </p:spPr>
      </p:pic>
      <p:pic>
        <p:nvPicPr>
          <p:cNvPr id="6"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1920240" y="2980130"/>
            <a:ext cx="5039360" cy="2457525"/>
          </a:xfrm>
          <a:prstGeom prst="rect">
            <a:avLst/>
          </a:prstGeom>
          <a:noFill/>
        </p:spPr>
        <p:txBody>
          <a:bodyPr wrap="square" rtlCol="0">
            <a:prstTxWarp prst="textArchDownPour">
              <a:avLst>
                <a:gd name="adj1" fmla="val 17822074"/>
                <a:gd name="adj2" fmla="val 40692"/>
              </a:avLst>
            </a:prstTxWarp>
            <a:spAutoFit/>
          </a:bodyPr>
          <a:lstStyle/>
          <a:p>
            <a:r>
              <a:rPr lang="fr-FR" sz="3600" b="1" dirty="0" smtClean="0">
                <a:solidFill>
                  <a:srgbClr val="FF0000"/>
                </a:solidFill>
                <a:effectLst>
                  <a:outerShdw blurRad="38100" dist="38100" dir="2700000" algn="tl">
                    <a:srgbClr val="000000">
                      <a:alpha val="43137"/>
                    </a:srgbClr>
                  </a:outerShdw>
                </a:effectLst>
              </a:rPr>
              <a:t>CONNAISSANCES</a:t>
            </a:r>
            <a:endParaRPr lang="fr-FR" sz="3600" b="1" dirty="0">
              <a:solidFill>
                <a:srgbClr val="FF0000"/>
              </a:solidFill>
              <a:effectLst>
                <a:outerShdw blurRad="38100" dist="38100" dir="2700000" algn="tl">
                  <a:srgbClr val="000000">
                    <a:alpha val="43137"/>
                  </a:srgbClr>
                </a:outerShdw>
              </a:effectLst>
            </a:endParaRPr>
          </a:p>
        </p:txBody>
      </p:sp>
      <p:sp>
        <p:nvSpPr>
          <p:cNvPr id="11" name="Titre 1"/>
          <p:cNvSpPr>
            <a:spLocks noGrp="1"/>
          </p:cNvSpPr>
          <p:nvPr>
            <p:ph type="title"/>
          </p:nvPr>
        </p:nvSpPr>
        <p:spPr>
          <a:xfrm>
            <a:off x="1009442" y="551899"/>
            <a:ext cx="7125113" cy="924475"/>
          </a:xfrm>
          <a:effectLst>
            <a:outerShdw blurRad="50800" dist="38100" dir="2700000" algn="tl" rotWithShape="0">
              <a:prstClr val="black">
                <a:alpha val="40000"/>
              </a:prstClr>
            </a:outerShdw>
          </a:effectLst>
          <a:scene3d>
            <a:camera prst="orthographicFront"/>
            <a:lightRig rig="threePt" dir="t"/>
          </a:scene3d>
          <a:sp3d>
            <a:bevelT w="114300" prst="artDeco"/>
          </a:sp3d>
        </p:spPr>
        <p:txBody>
          <a:bodyPr>
            <a:normAutofit fontScale="90000"/>
          </a:bodyPr>
          <a:lstStyle/>
          <a:p>
            <a:pPr algn="ctr"/>
            <a:r>
              <a:rPr lang="fr-FR" sz="3200" b="1" dirty="0" smtClean="0"/>
              <a:t>LES COMPÉTENCES TECHNIQUES EN QUELQUES MOTS</a:t>
            </a:r>
            <a:endParaRPr lang="fr-FR" sz="3200" b="1" dirty="0"/>
          </a:p>
        </p:txBody>
      </p:sp>
    </p:spTree>
    <p:extLst>
      <p:ext uri="{BB962C8B-B14F-4D97-AF65-F5344CB8AC3E}">
        <p14:creationId xmlns:p14="http://schemas.microsoft.com/office/powerpoint/2010/main" val="117267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2000"/>
                                        <p:tgtEl>
                                          <p:spTgt spid="3"/>
                                        </p:tgtEl>
                                      </p:cBhvr>
                                    </p:animEffect>
                                  </p:childTnLst>
                                </p:cTn>
                              </p:par>
                            </p:childTnLst>
                          </p:cTn>
                        </p:par>
                        <p:par>
                          <p:cTn id="11" fill="hold">
                            <p:stCondLst>
                              <p:cond delay="3000"/>
                            </p:stCondLst>
                            <p:childTnLst>
                              <p:par>
                                <p:cTn id="12" presetID="21" presetClass="entr" presetSubtype="1"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par>
                          <p:cTn id="15" fill="hold">
                            <p:stCondLst>
                              <p:cond delay="6000"/>
                            </p:stCondLst>
                            <p:childTnLst>
                              <p:par>
                                <p:cTn id="16" presetID="22" presetClass="entr" presetSubtype="1"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ZoneTexte 9"/>
          <p:cNvSpPr txBox="1"/>
          <p:nvPr/>
        </p:nvSpPr>
        <p:spPr>
          <a:xfrm>
            <a:off x="546101" y="5930303"/>
            <a:ext cx="8153400" cy="707886"/>
          </a:xfrm>
          <a:prstGeom prst="rect">
            <a:avLst/>
          </a:prstGeom>
          <a:noFill/>
        </p:spPr>
        <p:txBody>
          <a:bodyPr wrap="square" rtlCol="0">
            <a:spAutoFit/>
          </a:bodyPr>
          <a:lstStyle/>
          <a:p>
            <a:pPr algn="ctr"/>
            <a:r>
              <a:rPr lang="fr-FR" sz="2000" b="1" dirty="0" smtClean="0">
                <a:solidFill>
                  <a:srgbClr val="FF0000"/>
                </a:solidFill>
              </a:rPr>
              <a:t>Ensemble de savoirs nécessaires </a:t>
            </a:r>
          </a:p>
          <a:p>
            <a:pPr algn="ctr"/>
            <a:r>
              <a:rPr lang="fr-FR" sz="2000" b="1" dirty="0" smtClean="0">
                <a:solidFill>
                  <a:srgbClr val="FF0000"/>
                </a:solidFill>
              </a:rPr>
              <a:t>à la réalisation du vol</a:t>
            </a:r>
            <a:endParaRPr lang="fr-FR" sz="2000" b="1" dirty="0">
              <a:solidFill>
                <a:srgbClr val="FF0000"/>
              </a:solidFill>
            </a:endParaRPr>
          </a:p>
        </p:txBody>
      </p:sp>
      <p:pic>
        <p:nvPicPr>
          <p:cNvPr id="3" name="Image 2"/>
          <p:cNvPicPr>
            <a:picLocks noChangeAspect="1"/>
          </p:cNvPicPr>
          <p:nvPr/>
        </p:nvPicPr>
        <p:blipFill>
          <a:blip r:embed="rId2" cstate="print">
            <a:alphaModFix amt="64000"/>
          </a:blip>
          <a:stretch>
            <a:fillRect/>
          </a:stretch>
        </p:blipFill>
        <p:spPr>
          <a:xfrm>
            <a:off x="3441700" y="1801178"/>
            <a:ext cx="2178050" cy="2719853"/>
          </a:xfrm>
          <a:prstGeom prst="rect">
            <a:avLst/>
          </a:prstGeom>
          <a:ln>
            <a:noFill/>
          </a:ln>
          <a:effectLst>
            <a:softEdge rad="112500"/>
          </a:effectLst>
        </p:spPr>
      </p:pic>
      <p:pic>
        <p:nvPicPr>
          <p:cNvPr id="6"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1920240" y="2980130"/>
            <a:ext cx="5039360" cy="2457525"/>
          </a:xfrm>
          <a:prstGeom prst="rect">
            <a:avLst/>
          </a:prstGeom>
          <a:noFill/>
        </p:spPr>
        <p:txBody>
          <a:bodyPr wrap="square" rtlCol="0">
            <a:prstTxWarp prst="textArchDownPour">
              <a:avLst>
                <a:gd name="adj1" fmla="val 17822074"/>
                <a:gd name="adj2" fmla="val 40692"/>
              </a:avLst>
            </a:prstTxWarp>
            <a:spAutoFit/>
          </a:bodyPr>
          <a:lstStyle/>
          <a:p>
            <a:r>
              <a:rPr lang="fr-FR" sz="3600" b="1" dirty="0" smtClean="0">
                <a:solidFill>
                  <a:srgbClr val="FF0000"/>
                </a:solidFill>
                <a:effectLst>
                  <a:outerShdw blurRad="38100" dist="38100" dir="2700000" algn="tl">
                    <a:srgbClr val="000000">
                      <a:alpha val="43137"/>
                    </a:srgbClr>
                  </a:outerShdw>
                </a:effectLst>
              </a:rPr>
              <a:t>CONNAISSANCES</a:t>
            </a:r>
            <a:endParaRPr lang="fr-FR" sz="3600" b="1" dirty="0">
              <a:solidFill>
                <a:srgbClr val="FF0000"/>
              </a:solidFill>
              <a:effectLst>
                <a:outerShdw blurRad="38100" dist="38100" dir="2700000" algn="tl">
                  <a:srgbClr val="000000">
                    <a:alpha val="43137"/>
                  </a:srgbClr>
                </a:outerShdw>
              </a:effectLst>
            </a:endParaRPr>
          </a:p>
        </p:txBody>
      </p:sp>
      <p:sp>
        <p:nvSpPr>
          <p:cNvPr id="11" name="Titre 1"/>
          <p:cNvSpPr>
            <a:spLocks noGrp="1"/>
          </p:cNvSpPr>
          <p:nvPr>
            <p:ph type="title"/>
          </p:nvPr>
        </p:nvSpPr>
        <p:spPr>
          <a:xfrm>
            <a:off x="1009442" y="551899"/>
            <a:ext cx="7125113" cy="924475"/>
          </a:xfrm>
          <a:effectLst>
            <a:outerShdw blurRad="50800" dist="38100" dir="2700000" algn="tl" rotWithShape="0">
              <a:prstClr val="black">
                <a:alpha val="40000"/>
              </a:prstClr>
            </a:outerShdw>
          </a:effectLst>
          <a:scene3d>
            <a:camera prst="orthographicFront"/>
            <a:lightRig rig="threePt" dir="t"/>
          </a:scene3d>
          <a:sp3d>
            <a:bevelT w="114300" prst="artDeco"/>
          </a:sp3d>
        </p:spPr>
        <p:txBody>
          <a:bodyPr>
            <a:normAutofit fontScale="90000"/>
          </a:bodyPr>
          <a:lstStyle/>
          <a:p>
            <a:pPr algn="ctr"/>
            <a:r>
              <a:rPr lang="fr-FR" sz="3200" b="1" dirty="0" smtClean="0"/>
              <a:t>LES COMPÉTENCES TECHNIQUES EN QUELQUES MOTS</a:t>
            </a:r>
            <a:endParaRPr lang="fr-FR" sz="3200" b="1" dirty="0"/>
          </a:p>
        </p:txBody>
      </p:sp>
      <p:pic>
        <p:nvPicPr>
          <p:cNvPr id="1028"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763" y="1575621"/>
            <a:ext cx="669607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04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2000"/>
                                        <p:tgtEl>
                                          <p:spTgt spid="3"/>
                                        </p:tgtEl>
                                      </p:cBhvr>
                                    </p:animEffect>
                                  </p:childTnLst>
                                </p:cTn>
                              </p:par>
                            </p:childTnLst>
                          </p:cTn>
                        </p:par>
                        <p:par>
                          <p:cTn id="11" fill="hold">
                            <p:stCondLst>
                              <p:cond delay="3000"/>
                            </p:stCondLst>
                            <p:childTnLst>
                              <p:par>
                                <p:cTn id="12" presetID="21" presetClass="entr" presetSubtype="1"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par>
                          <p:cTn id="15" fill="hold">
                            <p:stCondLst>
                              <p:cond delay="6000"/>
                            </p:stCondLst>
                            <p:childTnLst>
                              <p:par>
                                <p:cTn id="16" presetID="22" presetClass="entr" presetSubtype="1" fill="hold" grpId="0" nodeType="after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ZoneTexte 8"/>
          <p:cNvSpPr txBox="1"/>
          <p:nvPr/>
        </p:nvSpPr>
        <p:spPr>
          <a:xfrm>
            <a:off x="3931920" y="2374899"/>
            <a:ext cx="5090160" cy="1130299"/>
          </a:xfrm>
          <a:prstGeom prst="rect">
            <a:avLst/>
          </a:prstGeom>
          <a:noFill/>
        </p:spPr>
        <p:txBody>
          <a:bodyPr wrap="square" rtlCol="0">
            <a:prstTxWarp prst="textDeflateInflateDeflate">
              <a:avLst>
                <a:gd name="adj" fmla="val 47000"/>
              </a:avLst>
            </a:prstTxWarp>
            <a:spAutoFit/>
          </a:bodyPr>
          <a:lstStyle/>
          <a:p>
            <a:r>
              <a:rPr lang="fr-FR" sz="3600" b="1" dirty="0" smtClean="0">
                <a:solidFill>
                  <a:srgbClr val="FF0000"/>
                </a:solidFill>
              </a:rPr>
              <a:t>COMMUNICATION</a:t>
            </a:r>
            <a:endParaRPr lang="fr-FR" sz="3600" b="1" dirty="0">
              <a:solidFill>
                <a:srgbClr val="FF0000"/>
              </a:solidFill>
            </a:endParaRPr>
          </a:p>
        </p:txBody>
      </p:sp>
      <p:sp>
        <p:nvSpPr>
          <p:cNvPr id="10" name="ZoneTexte 9"/>
          <p:cNvSpPr txBox="1"/>
          <p:nvPr/>
        </p:nvSpPr>
        <p:spPr>
          <a:xfrm>
            <a:off x="546101" y="5165165"/>
            <a:ext cx="8153400" cy="1384995"/>
          </a:xfrm>
          <a:prstGeom prst="rect">
            <a:avLst/>
          </a:prstGeom>
          <a:noFill/>
        </p:spPr>
        <p:txBody>
          <a:bodyPr wrap="square" rtlCol="0">
            <a:spAutoFit/>
          </a:bodyPr>
          <a:lstStyle/>
          <a:p>
            <a:pPr algn="ctr"/>
            <a:r>
              <a:rPr lang="fr-FR" sz="2800" b="1" dirty="0" smtClean="0">
                <a:solidFill>
                  <a:srgbClr val="FF0000"/>
                </a:solidFill>
              </a:rPr>
              <a:t>Comprendre, ET </a:t>
            </a:r>
          </a:p>
          <a:p>
            <a:pPr algn="ctr"/>
            <a:r>
              <a:rPr lang="fr-FR" sz="2800" b="1" dirty="0" smtClean="0">
                <a:solidFill>
                  <a:srgbClr val="FF0000"/>
                </a:solidFill>
              </a:rPr>
              <a:t>se faire comprendre des autres </a:t>
            </a:r>
          </a:p>
          <a:p>
            <a:pPr algn="ctr"/>
            <a:r>
              <a:rPr lang="fr-FR" sz="2800" b="1" dirty="0" smtClean="0">
                <a:solidFill>
                  <a:srgbClr val="FF0000"/>
                </a:solidFill>
              </a:rPr>
              <a:t>sans ambiguïté</a:t>
            </a:r>
            <a:endParaRPr lang="fr-FR" sz="2800" b="1" dirty="0">
              <a:solidFill>
                <a:srgbClr val="FF0000"/>
              </a:solidFill>
            </a:endParaRPr>
          </a:p>
        </p:txBody>
      </p:sp>
      <p:pic>
        <p:nvPicPr>
          <p:cNvPr id="5" name="Image 4"/>
          <p:cNvPicPr>
            <a:picLocks noChangeAspect="1"/>
          </p:cNvPicPr>
          <p:nvPr/>
        </p:nvPicPr>
        <p:blipFill>
          <a:blip r:embed="rId2" cstate="print"/>
          <a:stretch>
            <a:fillRect/>
          </a:stretch>
        </p:blipFill>
        <p:spPr>
          <a:xfrm>
            <a:off x="6305550" y="3505198"/>
            <a:ext cx="2286000" cy="1739900"/>
          </a:xfrm>
          <a:prstGeom prst="rect">
            <a:avLst/>
          </a:prstGeom>
        </p:spPr>
      </p:pic>
      <p:pic>
        <p:nvPicPr>
          <p:cNvPr id="7"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a:spLocks noGrp="1"/>
          </p:cNvSpPr>
          <p:nvPr>
            <p:ph type="title"/>
          </p:nvPr>
        </p:nvSpPr>
        <p:spPr>
          <a:xfrm>
            <a:off x="1009442" y="551899"/>
            <a:ext cx="7125113" cy="924475"/>
          </a:xfrm>
          <a:effectLst>
            <a:outerShdw blurRad="50800" dist="38100" dir="2700000" algn="tl" rotWithShape="0">
              <a:prstClr val="black">
                <a:alpha val="40000"/>
              </a:prstClr>
            </a:outerShdw>
          </a:effectLst>
          <a:scene3d>
            <a:camera prst="orthographicFront"/>
            <a:lightRig rig="threePt" dir="t"/>
          </a:scene3d>
          <a:sp3d>
            <a:bevelT w="114300" prst="artDeco"/>
          </a:sp3d>
        </p:spPr>
        <p:txBody>
          <a:bodyPr>
            <a:normAutofit fontScale="90000"/>
          </a:bodyPr>
          <a:lstStyle/>
          <a:p>
            <a:pPr algn="ctr"/>
            <a:r>
              <a:rPr lang="fr-FR" sz="3200" b="1" dirty="0" smtClean="0"/>
              <a:t>LES COMPÉTENCES TECHNIQUES EN QUELQUES MOTS</a:t>
            </a:r>
            <a:endParaRPr lang="fr-FR" sz="3200" b="1"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9746" y="3108791"/>
            <a:ext cx="1524000" cy="1971675"/>
          </a:xfrm>
          <a:prstGeom prst="rect">
            <a:avLst/>
          </a:prstGeom>
          <a:ln>
            <a:noFill/>
          </a:ln>
          <a:effectLst>
            <a:softEdge rad="112500"/>
          </a:effectLst>
        </p:spPr>
      </p:pic>
      <p:pic>
        <p:nvPicPr>
          <p:cNvPr id="3" name="Image 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3912" y="1652608"/>
            <a:ext cx="1300163" cy="2912365"/>
          </a:xfrm>
          <a:prstGeom prst="rect">
            <a:avLst/>
          </a:prstGeom>
        </p:spPr>
      </p:pic>
    </p:spTree>
    <p:extLst>
      <p:ext uri="{BB962C8B-B14F-4D97-AF65-F5344CB8AC3E}">
        <p14:creationId xmlns:p14="http://schemas.microsoft.com/office/powerpoint/2010/main" val="4234937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p:tgtEl>
                                          <p:spTgt spid="9"/>
                                        </p:tgtEl>
                                        <p:attrNameLst>
                                          <p:attrName>ppt_y</p:attrName>
                                        </p:attrNameLst>
                                      </p:cBhvr>
                                      <p:tavLst>
                                        <p:tav tm="0">
                                          <p:val>
                                            <p:strVal val="#ppt_y+#ppt_h*1.125000"/>
                                          </p:val>
                                        </p:tav>
                                        <p:tav tm="100000">
                                          <p:val>
                                            <p:strVal val="#ppt_y"/>
                                          </p:val>
                                        </p:tav>
                                      </p:tavLst>
                                    </p:anim>
                                    <p:animEffect transition="in" filter="wipe(up)">
                                      <p:cBhvr>
                                        <p:cTn id="11" dur="500"/>
                                        <p:tgtEl>
                                          <p:spTgt spid="9"/>
                                        </p:tgtEl>
                                      </p:cBhvr>
                                    </p:animEffect>
                                  </p:childTnLst>
                                </p:cTn>
                              </p:par>
                            </p:childTnLst>
                          </p:cTn>
                        </p:par>
                        <p:par>
                          <p:cTn id="12" fill="hold">
                            <p:stCondLst>
                              <p:cond delay="500"/>
                            </p:stCondLst>
                            <p:childTnLst>
                              <p:par>
                                <p:cTn id="13" presetID="21"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1000"/>
                                        <p:tgtEl>
                                          <p:spTgt spid="3"/>
                                        </p:tgtEl>
                                      </p:cBhvr>
                                    </p:animEffect>
                                  </p:childTnLst>
                                </p:cTn>
                              </p:par>
                            </p:childTnLst>
                          </p:cTn>
                        </p:par>
                        <p:par>
                          <p:cTn id="26" fill="hold">
                            <p:stCondLst>
                              <p:cond delay="40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07577" y="675724"/>
            <a:ext cx="9009528" cy="924475"/>
          </a:xfrm>
          <a:effectLst>
            <a:outerShdw blurRad="50800" dist="38100" dir="2700000" algn="tl" rotWithShape="0">
              <a:prstClr val="black">
                <a:alpha val="40000"/>
              </a:prstClr>
            </a:outerShdw>
          </a:effectLst>
        </p:spPr>
        <p:txBody>
          <a:bodyPr/>
          <a:lstStyle/>
          <a:p>
            <a:r>
              <a:rPr lang="fr-FR" sz="3200" b="1" dirty="0" smtClean="0">
                <a:effectLst>
                  <a:outerShdw blurRad="38100" dist="38100" dir="2700000" algn="tl">
                    <a:srgbClr val="000000">
                      <a:alpha val="43137"/>
                    </a:srgbClr>
                  </a:outerShdw>
                </a:effectLst>
              </a:rPr>
              <a:t>LES COMPETENCES </a:t>
            </a:r>
            <a:r>
              <a:rPr lang="fr-FR" sz="3200" b="1" dirty="0" smtClean="0">
                <a:solidFill>
                  <a:srgbClr val="FFFF00"/>
                </a:solidFill>
                <a:effectLst>
                  <a:outerShdw blurRad="38100" dist="38100" dir="2700000" algn="tl">
                    <a:srgbClr val="000000">
                      <a:alpha val="43137"/>
                    </a:srgbClr>
                  </a:outerShdw>
                </a:effectLst>
              </a:rPr>
              <a:t>NON TECHNIQUES</a:t>
            </a:r>
            <a:endParaRPr lang="fr-FR" sz="3200" b="1" dirty="0">
              <a:solidFill>
                <a:srgbClr val="FFFF00"/>
              </a:solidFill>
              <a:effectLst>
                <a:outerShdw blurRad="38100" dist="38100" dir="2700000" algn="tl">
                  <a:srgbClr val="000000">
                    <a:alpha val="43137"/>
                  </a:srgbClr>
                </a:outerShdw>
              </a:effectLst>
            </a:endParaRPr>
          </a:p>
        </p:txBody>
      </p:sp>
      <p:sp>
        <p:nvSpPr>
          <p:cNvPr id="3" name="Rectangle à quatre flèches 2"/>
          <p:cNvSpPr/>
          <p:nvPr/>
        </p:nvSpPr>
        <p:spPr>
          <a:xfrm>
            <a:off x="779462" y="1411008"/>
            <a:ext cx="7335838" cy="3022600"/>
          </a:xfrm>
          <a:prstGeom prst="quadArrowCallout">
            <a:avLst/>
          </a:prstGeom>
          <a:solidFill>
            <a:srgbClr val="FFC000"/>
          </a:solidFill>
          <a:ln w="19050">
            <a:solidFill>
              <a:srgbClr val="0000FF"/>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800" b="1" dirty="0" smtClean="0">
                <a:solidFill>
                  <a:srgbClr val="FF0000"/>
                </a:solidFill>
                <a:effectLst>
                  <a:outerShdw blurRad="38100" dist="38100" dir="2700000" algn="tl">
                    <a:srgbClr val="000000">
                      <a:alpha val="43137"/>
                    </a:srgbClr>
                  </a:outerShdw>
                </a:effectLst>
              </a:rPr>
              <a:t>T E M* </a:t>
            </a:r>
          </a:p>
          <a:p>
            <a:pPr algn="ctr"/>
            <a:r>
              <a:rPr lang="fr-FR" sz="2400" b="1" dirty="0" smtClean="0">
                <a:solidFill>
                  <a:srgbClr val="FF0000"/>
                </a:solidFill>
                <a:effectLst>
                  <a:outerShdw blurRad="38100" dist="38100" dir="2700000" algn="tl">
                    <a:srgbClr val="000000">
                      <a:alpha val="43137"/>
                    </a:srgbClr>
                  </a:outerShdw>
                </a:effectLst>
              </a:rPr>
              <a:t>Gestion de la menace et de l’erreur</a:t>
            </a:r>
            <a:endParaRPr lang="fr-FR" sz="2400" b="1" dirty="0">
              <a:solidFill>
                <a:srgbClr val="FF0000"/>
              </a:solidFill>
              <a:effectLst>
                <a:outerShdw blurRad="38100" dist="38100" dir="2700000" algn="tl">
                  <a:srgbClr val="000000">
                    <a:alpha val="43137"/>
                  </a:srgbClr>
                </a:outerShdw>
              </a:effectLst>
            </a:endParaRPr>
          </a:p>
        </p:txBody>
      </p:sp>
      <p:pic>
        <p:nvPicPr>
          <p:cNvPr id="5" name="Image 4"/>
          <p:cNvPicPr>
            <a:picLocks noChangeAspect="1"/>
          </p:cNvPicPr>
          <p:nvPr/>
        </p:nvPicPr>
        <p:blipFill>
          <a:blip r:embed="rId2" cstate="print">
            <a:clrChange>
              <a:clrFrom>
                <a:srgbClr val="FDFFFC"/>
              </a:clrFrom>
              <a:clrTo>
                <a:srgbClr val="FDFFFC">
                  <a:alpha val="0"/>
                </a:srgbClr>
              </a:clrTo>
            </a:clrChange>
          </a:blip>
          <a:stretch>
            <a:fillRect/>
          </a:stretch>
        </p:blipFill>
        <p:spPr>
          <a:xfrm>
            <a:off x="1976297" y="4297362"/>
            <a:ext cx="1696648" cy="1511300"/>
          </a:xfrm>
          <a:prstGeom prst="rect">
            <a:avLst/>
          </a:prstGeom>
        </p:spPr>
      </p:pic>
      <p:sp>
        <p:nvSpPr>
          <p:cNvPr id="6" name="Rectangle à coins arrondis 5"/>
          <p:cNvSpPr/>
          <p:nvPr/>
        </p:nvSpPr>
        <p:spPr>
          <a:xfrm>
            <a:off x="3630706" y="4477497"/>
            <a:ext cx="5259294" cy="1781175"/>
          </a:xfrm>
          <a:prstGeom prst="roundRect">
            <a:avLst/>
          </a:prstGeom>
          <a:solidFill>
            <a:srgbClr val="FFFF99"/>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003300"/>
                </a:solidFill>
                <a:effectLst>
                  <a:outerShdw blurRad="38100" dist="38100" dir="2700000" algn="tl">
                    <a:srgbClr val="000000">
                      <a:alpha val="43137"/>
                    </a:srgbClr>
                  </a:outerShdw>
                </a:effectLst>
              </a:rPr>
              <a:t>Identifier les menaces, </a:t>
            </a:r>
          </a:p>
          <a:p>
            <a:pPr algn="ctr"/>
            <a:r>
              <a:rPr lang="fr-FR" b="1" dirty="0" smtClean="0">
                <a:solidFill>
                  <a:srgbClr val="003300"/>
                </a:solidFill>
                <a:effectLst>
                  <a:outerShdw blurRad="38100" dist="38100" dir="2700000" algn="tl">
                    <a:srgbClr val="000000">
                      <a:alpha val="43137"/>
                    </a:srgbClr>
                  </a:outerShdw>
                </a:effectLst>
              </a:rPr>
              <a:t>les erreurs et les risques associés </a:t>
            </a:r>
          </a:p>
          <a:p>
            <a:pPr algn="ctr"/>
            <a:r>
              <a:rPr lang="fr-FR" b="1" dirty="0" smtClean="0">
                <a:solidFill>
                  <a:srgbClr val="003300"/>
                </a:solidFill>
                <a:effectLst>
                  <a:outerShdw blurRad="38100" dist="38100" dir="2700000" algn="tl">
                    <a:srgbClr val="000000">
                      <a:alpha val="43137"/>
                    </a:srgbClr>
                  </a:outerShdw>
                </a:effectLst>
              </a:rPr>
              <a:t>au cours du vol.</a:t>
            </a:r>
          </a:p>
          <a:p>
            <a:pPr algn="ctr"/>
            <a:endParaRPr lang="fr-FR" b="1" dirty="0" smtClean="0">
              <a:solidFill>
                <a:srgbClr val="003300"/>
              </a:solidFill>
              <a:effectLst>
                <a:outerShdw blurRad="38100" dist="38100" dir="2700000" algn="tl">
                  <a:srgbClr val="000000">
                    <a:alpha val="43137"/>
                  </a:srgbClr>
                </a:outerShdw>
              </a:effectLst>
            </a:endParaRPr>
          </a:p>
          <a:p>
            <a:pPr algn="ctr"/>
            <a:r>
              <a:rPr lang="fr-FR" b="1" dirty="0">
                <a:solidFill>
                  <a:srgbClr val="003300"/>
                </a:solidFill>
                <a:effectLst>
                  <a:outerShdw blurRad="38100" dist="38100" dir="2700000" algn="tl">
                    <a:srgbClr val="000000">
                      <a:alpha val="43137"/>
                    </a:srgbClr>
                  </a:outerShdw>
                </a:effectLst>
              </a:rPr>
              <a:t>D</a:t>
            </a:r>
            <a:r>
              <a:rPr lang="fr-FR" b="1" dirty="0" smtClean="0">
                <a:solidFill>
                  <a:srgbClr val="003300"/>
                </a:solidFill>
                <a:effectLst>
                  <a:outerShdw blurRad="38100" dist="38100" dir="2700000" algn="tl">
                    <a:srgbClr val="000000">
                      <a:alpha val="43137"/>
                    </a:srgbClr>
                  </a:outerShdw>
                </a:effectLst>
              </a:rPr>
              <a:t>évelopper une stratégie permettant de les éviter et de les maîtriser</a:t>
            </a:r>
            <a:endParaRPr lang="fr-FR" b="1" dirty="0">
              <a:solidFill>
                <a:srgbClr val="003300"/>
              </a:solidFill>
              <a:effectLst>
                <a:outerShdw blurRad="38100" dist="38100" dir="2700000" algn="tl">
                  <a:srgbClr val="000000">
                    <a:alpha val="43137"/>
                  </a:srgbClr>
                </a:outerShdw>
              </a:effectLst>
            </a:endParaRPr>
          </a:p>
        </p:txBody>
      </p:sp>
      <p:pic>
        <p:nvPicPr>
          <p:cNvPr id="7"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7764" y="5416661"/>
            <a:ext cx="1766886" cy="1245102"/>
          </a:xfrm>
          <a:prstGeom prst="rect">
            <a:avLst/>
          </a:prstGeom>
          <a:ln>
            <a:noFill/>
          </a:ln>
          <a:effectLst>
            <a:softEdge rad="112500"/>
          </a:effectLst>
        </p:spPr>
      </p:pic>
      <p:pic>
        <p:nvPicPr>
          <p:cNvPr id="8" name="Imag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8455" y="4371975"/>
            <a:ext cx="1816100" cy="1362075"/>
          </a:xfrm>
          <a:prstGeom prst="rect">
            <a:avLst/>
          </a:prstGeom>
          <a:ln>
            <a:noFill/>
          </a:ln>
          <a:effectLst>
            <a:softEdge rad="112500"/>
          </a:effectLst>
        </p:spPr>
      </p:pic>
      <p:sp>
        <p:nvSpPr>
          <p:cNvPr id="9" name="ZoneTexte 8"/>
          <p:cNvSpPr txBox="1"/>
          <p:nvPr/>
        </p:nvSpPr>
        <p:spPr>
          <a:xfrm>
            <a:off x="4504759" y="6325588"/>
            <a:ext cx="4253087" cy="369332"/>
          </a:xfrm>
          <a:prstGeom prst="rect">
            <a:avLst/>
          </a:prstGeom>
          <a:noFill/>
        </p:spPr>
        <p:txBody>
          <a:bodyPr wrap="none" rtlCol="0">
            <a:spAutoFit/>
          </a:bodyPr>
          <a:lstStyle/>
          <a:p>
            <a:r>
              <a:rPr lang="fr-FR" b="1" dirty="0" smtClean="0">
                <a:solidFill>
                  <a:srgbClr val="FF0000"/>
                </a:solidFill>
              </a:rPr>
              <a:t>*</a:t>
            </a:r>
            <a:r>
              <a:rPr lang="fr-FR" b="1" dirty="0" err="1" smtClean="0">
                <a:solidFill>
                  <a:srgbClr val="FF0000"/>
                </a:solidFill>
              </a:rPr>
              <a:t>Threat</a:t>
            </a:r>
            <a:r>
              <a:rPr lang="fr-FR" b="1" dirty="0" smtClean="0">
                <a:solidFill>
                  <a:srgbClr val="FF0000"/>
                </a:solidFill>
              </a:rPr>
              <a:t> and </a:t>
            </a:r>
            <a:r>
              <a:rPr lang="fr-FR" b="1" dirty="0" err="1" smtClean="0">
                <a:solidFill>
                  <a:srgbClr val="FF0000"/>
                </a:solidFill>
              </a:rPr>
              <a:t>Error</a:t>
            </a:r>
            <a:r>
              <a:rPr lang="fr-FR" b="1" dirty="0" smtClean="0">
                <a:solidFill>
                  <a:srgbClr val="FF0000"/>
                </a:solidFill>
              </a:rPr>
              <a:t> Management</a:t>
            </a:r>
            <a:endParaRPr lang="fr-FR" b="1" dirty="0">
              <a:solidFill>
                <a:srgbClr val="FF0000"/>
              </a:solidFill>
            </a:endParaRPr>
          </a:p>
        </p:txBody>
      </p:sp>
    </p:spTree>
    <p:extLst>
      <p:ext uri="{BB962C8B-B14F-4D97-AF65-F5344CB8AC3E}">
        <p14:creationId xmlns:p14="http://schemas.microsoft.com/office/powerpoint/2010/main" val="355298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2000"/>
                                        <p:tgtEl>
                                          <p:spTgt spid="3"/>
                                        </p:tgtEl>
                                      </p:cBhvr>
                                    </p:animEffect>
                                  </p:childTnLst>
                                </p:cTn>
                              </p:par>
                            </p:childTnLst>
                          </p:cTn>
                        </p:par>
                        <p:par>
                          <p:cTn id="11" fill="hold">
                            <p:stCondLst>
                              <p:cond delay="3000"/>
                            </p:stCondLst>
                            <p:childTnLst>
                              <p:par>
                                <p:cTn id="12" presetID="12" presetClass="entr" presetSubtype="1" fill="hold" nodeType="afterEffect">
                                  <p:stCondLst>
                                    <p:cond delay="10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p:tgtEl>
                                          <p:spTgt spid="5"/>
                                        </p:tgtEl>
                                        <p:attrNameLst>
                                          <p:attrName>ppt_y</p:attrName>
                                        </p:attrNameLst>
                                      </p:cBhvr>
                                      <p:tavLst>
                                        <p:tav tm="0">
                                          <p:val>
                                            <p:strVal val="#ppt_y-#ppt_h*1.125000"/>
                                          </p:val>
                                        </p:tav>
                                        <p:tav tm="100000">
                                          <p:val>
                                            <p:strVal val="#ppt_y"/>
                                          </p:val>
                                        </p:tav>
                                      </p:tavLst>
                                    </p:anim>
                                    <p:animEffect transition="in" filter="wipe(down)">
                                      <p:cBhvr>
                                        <p:cTn id="15" dur="1000"/>
                                        <p:tgtEl>
                                          <p:spTgt spid="5"/>
                                        </p:tgtEl>
                                      </p:cBhvr>
                                    </p:animEffect>
                                  </p:childTnLst>
                                </p:cTn>
                              </p:par>
                            </p:childTnLst>
                          </p:cTn>
                        </p:par>
                        <p:par>
                          <p:cTn id="16" fill="hold">
                            <p:stCondLst>
                              <p:cond delay="5000"/>
                            </p:stCondLst>
                            <p:childTnLst>
                              <p:par>
                                <p:cTn id="17" presetID="6" presetClass="entr" presetSubtype="32"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2000"/>
                                        <p:tgtEl>
                                          <p:spTgt spid="6"/>
                                        </p:tgtEl>
                                      </p:cBhvr>
                                    </p:animEffect>
                                  </p:childTnLst>
                                </p:cTn>
                              </p:par>
                            </p:childTnLst>
                          </p:cTn>
                        </p:par>
                        <p:par>
                          <p:cTn id="20" fill="hold">
                            <p:stCondLst>
                              <p:cond delay="80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8500"/>
                            </p:stCondLst>
                            <p:childTnLst>
                              <p:par>
                                <p:cTn id="26" presetID="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206500" y="95904"/>
            <a:ext cx="7272020" cy="3457556"/>
          </a:xfrm>
          <a:prstGeom prst="rect">
            <a:avLst/>
          </a:prstGeom>
          <a:ln>
            <a:noFill/>
          </a:ln>
          <a:effectLst>
            <a:softEdge rad="112500"/>
          </a:effectLst>
        </p:spPr>
      </p:pic>
      <p:sp>
        <p:nvSpPr>
          <p:cNvPr id="6" name="Rectangle à coins arrondis 5"/>
          <p:cNvSpPr/>
          <p:nvPr/>
        </p:nvSpPr>
        <p:spPr>
          <a:xfrm>
            <a:off x="3614106" y="3998975"/>
            <a:ext cx="5186994" cy="2393190"/>
          </a:xfrm>
          <a:prstGeom prst="roundRect">
            <a:avLst/>
          </a:prstGeom>
          <a:solidFill>
            <a:srgbClr val="FFFF99"/>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rgbClr val="003300"/>
                </a:solidFill>
              </a:rPr>
              <a:t>LES ÉLÉMENTS DE MAITRISE</a:t>
            </a:r>
            <a:endParaRPr lang="fr-FR" sz="800" b="1" dirty="0" smtClean="0">
              <a:solidFill>
                <a:srgbClr val="003300"/>
              </a:solidFill>
            </a:endParaRPr>
          </a:p>
          <a:p>
            <a:pPr algn="ctr"/>
            <a:endParaRPr lang="fr-FR" sz="800" b="1" dirty="0" smtClean="0">
              <a:solidFill>
                <a:srgbClr val="003300"/>
              </a:solidFill>
            </a:endParaRPr>
          </a:p>
          <a:p>
            <a:pPr marL="342900" indent="-342900">
              <a:buFont typeface="Arial" panose="020B0604020202020204" pitchFamily="34" charset="0"/>
              <a:buChar char="•"/>
            </a:pPr>
            <a:r>
              <a:rPr lang="fr-FR" sz="2000" b="1" dirty="0" smtClean="0">
                <a:solidFill>
                  <a:srgbClr val="003300"/>
                </a:solidFill>
              </a:rPr>
              <a:t>Conscience de la situation</a:t>
            </a:r>
            <a:endParaRPr lang="fr-FR" sz="800" b="1" dirty="0" smtClean="0">
              <a:solidFill>
                <a:srgbClr val="003300"/>
              </a:solidFill>
            </a:endParaRPr>
          </a:p>
          <a:p>
            <a:pPr marL="171450" indent="-171450">
              <a:buFont typeface="Arial" panose="020B0604020202020204" pitchFamily="34" charset="0"/>
              <a:buChar char="•"/>
            </a:pPr>
            <a:endParaRPr lang="fr-FR" sz="800" b="1" dirty="0">
              <a:solidFill>
                <a:srgbClr val="003300"/>
              </a:solidFill>
            </a:endParaRPr>
          </a:p>
          <a:p>
            <a:pPr marL="342900" indent="-342900">
              <a:buFont typeface="Arial" panose="020B0604020202020204" pitchFamily="34" charset="0"/>
              <a:buChar char="•"/>
            </a:pPr>
            <a:r>
              <a:rPr lang="fr-FR" sz="2000" b="1" dirty="0" smtClean="0">
                <a:solidFill>
                  <a:srgbClr val="003300"/>
                </a:solidFill>
              </a:rPr>
              <a:t>Prise de décision</a:t>
            </a:r>
            <a:endParaRPr lang="fr-FR" sz="800" b="1" dirty="0" smtClean="0">
              <a:solidFill>
                <a:srgbClr val="003300"/>
              </a:solidFill>
            </a:endParaRPr>
          </a:p>
          <a:p>
            <a:pPr marL="171450" indent="-171450">
              <a:buFont typeface="Arial" panose="020B0604020202020204" pitchFamily="34" charset="0"/>
              <a:buChar char="•"/>
            </a:pPr>
            <a:endParaRPr lang="fr-FR" sz="800" b="1" dirty="0">
              <a:solidFill>
                <a:srgbClr val="003300"/>
              </a:solidFill>
            </a:endParaRPr>
          </a:p>
          <a:p>
            <a:pPr marL="342900" indent="-342900">
              <a:buFont typeface="Arial" panose="020B0604020202020204" pitchFamily="34" charset="0"/>
              <a:buChar char="•"/>
            </a:pPr>
            <a:r>
              <a:rPr lang="fr-FR" sz="2000" b="1" dirty="0" smtClean="0">
                <a:solidFill>
                  <a:srgbClr val="003300"/>
                </a:solidFill>
              </a:rPr>
              <a:t>Coopération et leadership</a:t>
            </a:r>
            <a:endParaRPr lang="fr-FR" sz="800" b="1" dirty="0" smtClean="0">
              <a:solidFill>
                <a:srgbClr val="003300"/>
              </a:solidFill>
            </a:endParaRPr>
          </a:p>
          <a:p>
            <a:pPr marL="171450" indent="-171450">
              <a:buFont typeface="Arial" panose="020B0604020202020204" pitchFamily="34" charset="0"/>
              <a:buChar char="•"/>
            </a:pPr>
            <a:endParaRPr lang="fr-FR" sz="800" b="1" dirty="0">
              <a:solidFill>
                <a:srgbClr val="003300"/>
              </a:solidFill>
            </a:endParaRPr>
          </a:p>
          <a:p>
            <a:pPr marL="342900" indent="-342900">
              <a:buFont typeface="Arial" panose="020B0604020202020204" pitchFamily="34" charset="0"/>
              <a:buChar char="•"/>
            </a:pPr>
            <a:r>
              <a:rPr lang="fr-FR" sz="2000" b="1" dirty="0" smtClean="0">
                <a:solidFill>
                  <a:srgbClr val="003300"/>
                </a:solidFill>
              </a:rPr>
              <a:t>Gestion de la charge de travail</a:t>
            </a:r>
            <a:endParaRPr lang="fr-FR" sz="2000" b="1" dirty="0">
              <a:solidFill>
                <a:srgbClr val="003300"/>
              </a:solidFill>
            </a:endParaRPr>
          </a:p>
        </p:txBody>
      </p:sp>
      <p:pic>
        <p:nvPicPr>
          <p:cNvPr id="8" name="Image 7"/>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66700" y="3263900"/>
            <a:ext cx="2286000" cy="3406140"/>
          </a:xfrm>
          <a:prstGeom prst="rect">
            <a:avLst/>
          </a:prstGeom>
        </p:spPr>
      </p:pic>
      <p:pic>
        <p:nvPicPr>
          <p:cNvPr id="9"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a:spLocks noGrp="1"/>
          </p:cNvSpPr>
          <p:nvPr>
            <p:ph type="title"/>
          </p:nvPr>
        </p:nvSpPr>
        <p:spPr>
          <a:xfrm>
            <a:off x="355600" y="256054"/>
            <a:ext cx="6908800" cy="1452283"/>
          </a:xfrm>
          <a:effectLst>
            <a:outerShdw blurRad="50800" dist="38100" dir="2700000" algn="tl" rotWithShape="0">
              <a:prstClr val="black">
                <a:alpha val="40000"/>
              </a:prstClr>
            </a:outerShdw>
          </a:effectLst>
        </p:spPr>
        <p:txBody>
          <a:bodyPr>
            <a:normAutofit/>
          </a:bodyPr>
          <a:lstStyle/>
          <a:p>
            <a:r>
              <a:rPr lang="fr-FR" sz="3200" b="1" dirty="0" smtClean="0">
                <a:effectLst>
                  <a:outerShdw blurRad="38100" dist="38100" dir="2700000" algn="tl">
                    <a:srgbClr val="000000">
                      <a:alpha val="43137"/>
                    </a:srgbClr>
                  </a:outerShdw>
                </a:effectLst>
              </a:rPr>
              <a:t>STRATEGIE PERMETTANT</a:t>
            </a:r>
            <a:br>
              <a:rPr lang="fr-FR" sz="3200" b="1" dirty="0" smtClean="0">
                <a:effectLst>
                  <a:outerShdw blurRad="38100" dist="38100" dir="2700000" algn="tl">
                    <a:srgbClr val="000000">
                      <a:alpha val="43137"/>
                    </a:srgbClr>
                  </a:outerShdw>
                </a:effectLst>
              </a:rPr>
            </a:br>
            <a:r>
              <a:rPr lang="fr-FR" sz="3200" b="1" dirty="0" smtClean="0">
                <a:effectLst>
                  <a:outerShdw blurRad="38100" dist="38100" dir="2700000" algn="tl">
                    <a:srgbClr val="000000">
                      <a:alpha val="43137"/>
                    </a:srgbClr>
                  </a:outerShdw>
                </a:effectLst>
              </a:rPr>
              <a:t> DE MAITRISER LE RISQUE</a:t>
            </a:r>
            <a:endParaRPr lang="fr-F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403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1+#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 8"/>
          <p:cNvPicPr>
            <a:picLocks noChangeAspect="1"/>
          </p:cNvPicPr>
          <p:nvPr/>
        </p:nvPicPr>
        <p:blipFill>
          <a:blip r:embed="rId2" cstate="print"/>
          <a:stretch>
            <a:fillRect/>
          </a:stretch>
        </p:blipFill>
        <p:spPr>
          <a:xfrm>
            <a:off x="1206500" y="95904"/>
            <a:ext cx="7272020" cy="3457556"/>
          </a:xfrm>
          <a:prstGeom prst="rect">
            <a:avLst/>
          </a:prstGeom>
          <a:ln>
            <a:noFill/>
          </a:ln>
          <a:effectLst>
            <a:softEdge rad="112500"/>
          </a:effectLst>
        </p:spPr>
      </p:pic>
      <p:sp>
        <p:nvSpPr>
          <p:cNvPr id="6" name="Rectangle à coins arrondis 5"/>
          <p:cNvSpPr/>
          <p:nvPr/>
        </p:nvSpPr>
        <p:spPr>
          <a:xfrm>
            <a:off x="3594796" y="4035677"/>
            <a:ext cx="5396803" cy="2327023"/>
          </a:xfrm>
          <a:prstGeom prst="roundRect">
            <a:avLst/>
          </a:prstGeom>
          <a:solidFill>
            <a:srgbClr val="FFFF99"/>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rgbClr val="003300"/>
                </a:solidFill>
                <a:effectLst>
                  <a:outerShdw blurRad="38100" dist="38100" dir="2700000" algn="tl">
                    <a:srgbClr val="000000">
                      <a:alpha val="43137"/>
                    </a:srgbClr>
                  </a:outerShdw>
                </a:effectLst>
              </a:rPr>
              <a:t>CONSCIENCE DE LA SITUATION :</a:t>
            </a:r>
            <a:endParaRPr lang="fr-FR" sz="800" b="1" dirty="0" smtClean="0">
              <a:solidFill>
                <a:srgbClr val="003300"/>
              </a:solidFill>
              <a:effectLst>
                <a:outerShdw blurRad="38100" dist="38100" dir="2700000" algn="tl">
                  <a:srgbClr val="000000">
                    <a:alpha val="43137"/>
                  </a:srgbClr>
                </a:outerShdw>
              </a:effectLst>
            </a:endParaRPr>
          </a:p>
          <a:p>
            <a:pPr algn="ctr"/>
            <a:endParaRPr lang="fr-FR" sz="800" b="1" dirty="0" smtClean="0">
              <a:solidFill>
                <a:srgbClr val="0033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fr-FR" sz="2000" b="1" dirty="0" smtClean="0">
                <a:solidFill>
                  <a:srgbClr val="003300"/>
                </a:solidFill>
                <a:effectLst>
                  <a:outerShdw blurRad="38100" dist="38100" dir="2700000" algn="tl">
                    <a:srgbClr val="000000">
                      <a:alpha val="43137"/>
                    </a:srgbClr>
                  </a:outerShdw>
                </a:effectLst>
              </a:rPr>
              <a:t>Appliquer sa vigilance sur l’environnement interne et externe à l’avion,</a:t>
            </a:r>
            <a:endParaRPr lang="fr-FR" sz="800" b="1" dirty="0" smtClean="0">
              <a:solidFill>
                <a:srgbClr val="003300"/>
              </a:solidFill>
              <a:effectLst>
                <a:outerShdw blurRad="38100" dist="38100" dir="2700000" algn="tl">
                  <a:srgbClr val="000000">
                    <a:alpha val="43137"/>
                  </a:srgbClr>
                </a:outerShdw>
              </a:effectLst>
            </a:endParaRPr>
          </a:p>
          <a:p>
            <a:endParaRPr lang="fr-FR" sz="800" b="1" dirty="0" smtClean="0">
              <a:solidFill>
                <a:srgbClr val="0033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fr-FR" sz="2000" b="1" dirty="0" smtClean="0">
                <a:solidFill>
                  <a:srgbClr val="003300"/>
                </a:solidFill>
                <a:effectLst>
                  <a:outerShdw blurRad="38100" dist="38100" dir="2700000" algn="tl">
                    <a:srgbClr val="000000">
                      <a:alpha val="43137"/>
                    </a:srgbClr>
                  </a:outerShdw>
                </a:effectLst>
              </a:rPr>
              <a:t>Conscience du temps encore disponible ! </a:t>
            </a:r>
            <a:r>
              <a:rPr lang="fr-FR" dirty="0" smtClean="0">
                <a:solidFill>
                  <a:srgbClr val="003300"/>
                </a:solidFill>
                <a:effectLst>
                  <a:outerShdw blurRad="38100" dist="38100" dir="2700000" algn="tl">
                    <a:srgbClr val="000000">
                      <a:alpha val="43137"/>
                    </a:srgbClr>
                  </a:outerShdw>
                </a:effectLst>
              </a:rPr>
              <a:t>(temps chronologique)</a:t>
            </a:r>
            <a:r>
              <a:rPr lang="fr-FR" sz="2000" b="1" dirty="0" smtClean="0">
                <a:solidFill>
                  <a:srgbClr val="003300"/>
                </a:solidFill>
                <a:effectLst>
                  <a:outerShdw blurRad="38100" dist="38100" dir="2700000" algn="tl">
                    <a:srgbClr val="000000">
                      <a:alpha val="43137"/>
                    </a:srgbClr>
                  </a:outerShdw>
                </a:effectLst>
              </a:rPr>
              <a:t>.</a:t>
            </a:r>
            <a:endParaRPr lang="fr-FR" sz="2400" b="1" dirty="0">
              <a:solidFill>
                <a:srgbClr val="008000"/>
              </a:solidFill>
            </a:endParaRPr>
          </a:p>
        </p:txBody>
      </p:sp>
      <p:pic>
        <p:nvPicPr>
          <p:cNvPr id="8"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03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6205" y="4035677"/>
            <a:ext cx="3428591" cy="2327023"/>
          </a:xfrm>
          <a:prstGeom prst="rect">
            <a:avLst/>
          </a:prstGeom>
          <a:ln>
            <a:noFill/>
          </a:ln>
          <a:effectLst>
            <a:softEdge rad="112500"/>
          </a:effectLst>
        </p:spPr>
      </p:pic>
      <p:sp>
        <p:nvSpPr>
          <p:cNvPr id="10" name="Titre 1"/>
          <p:cNvSpPr>
            <a:spLocks noGrp="1"/>
          </p:cNvSpPr>
          <p:nvPr>
            <p:ph type="title"/>
          </p:nvPr>
        </p:nvSpPr>
        <p:spPr>
          <a:xfrm>
            <a:off x="355599" y="256054"/>
            <a:ext cx="7510929" cy="1452283"/>
          </a:xfrm>
          <a:effectLst>
            <a:outerShdw blurRad="50800" dist="38100" dir="2700000" algn="tl" rotWithShape="0">
              <a:prstClr val="black">
                <a:alpha val="40000"/>
              </a:prstClr>
            </a:outerShdw>
          </a:effectLst>
        </p:spPr>
        <p:txBody>
          <a:bodyPr>
            <a:normAutofit/>
          </a:bodyPr>
          <a:lstStyle/>
          <a:p>
            <a:r>
              <a:rPr lang="fr-FR" sz="3200" b="1" dirty="0" smtClean="0">
                <a:effectLst>
                  <a:outerShdw blurRad="38100" dist="38100" dir="2700000" algn="tl">
                    <a:srgbClr val="000000">
                      <a:alpha val="43137"/>
                    </a:srgbClr>
                  </a:outerShdw>
                </a:effectLst>
              </a:rPr>
              <a:t>STRATEGIE PERMETTANT DE MAITRISER LE RISQUE</a:t>
            </a:r>
            <a:endParaRPr lang="fr-F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928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par>
                          <p:cTn id="13" fill="hold">
                            <p:stCondLst>
                              <p:cond delay="2500"/>
                            </p:stCondLst>
                            <p:childTnLst>
                              <p:par>
                                <p:cTn id="14" presetID="53" presetClass="entr" presetSubtype="16"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fltVal val="0"/>
                                          </p:val>
                                        </p:tav>
                                        <p:tav tm="100000">
                                          <p:val>
                                            <p:strVal val="#ppt_w"/>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Effect transition="in" filter="fad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stretch>
            <a:fillRect/>
          </a:stretch>
        </p:blipFill>
        <p:spPr>
          <a:xfrm>
            <a:off x="1206500" y="237639"/>
            <a:ext cx="7272020" cy="3457556"/>
          </a:xfrm>
          <a:prstGeom prst="rect">
            <a:avLst/>
          </a:prstGeom>
          <a:ln>
            <a:noFill/>
          </a:ln>
          <a:effectLst>
            <a:softEdge rad="112500"/>
          </a:effectLst>
        </p:spPr>
      </p:pic>
      <p:sp>
        <p:nvSpPr>
          <p:cNvPr id="6" name="Rectangle à coins arrondis 5"/>
          <p:cNvSpPr/>
          <p:nvPr/>
        </p:nvSpPr>
        <p:spPr>
          <a:xfrm>
            <a:off x="3048001" y="3361522"/>
            <a:ext cx="5924550" cy="3415367"/>
          </a:xfrm>
          <a:prstGeom prst="roundRect">
            <a:avLst>
              <a:gd name="adj" fmla="val 12826"/>
            </a:avLst>
          </a:prstGeom>
          <a:solidFill>
            <a:srgbClr val="FFFF99"/>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fr-FR" sz="2000" b="1" dirty="0" smtClean="0">
                <a:solidFill>
                  <a:srgbClr val="003300"/>
                </a:solidFill>
              </a:rPr>
              <a:t>PRISE DE DÉCISION :</a:t>
            </a:r>
          </a:p>
          <a:p>
            <a:pPr marL="342900" indent="-342900">
              <a:buFont typeface="Arial" panose="020B0604020202020204" pitchFamily="34" charset="0"/>
              <a:buChar char="•"/>
            </a:pPr>
            <a:r>
              <a:rPr lang="fr-FR" sz="2000" b="1" dirty="0" smtClean="0">
                <a:solidFill>
                  <a:srgbClr val="003300"/>
                </a:solidFill>
              </a:rPr>
              <a:t>Identifier un « problème », </a:t>
            </a:r>
          </a:p>
          <a:p>
            <a:pPr marL="342900" indent="-342900">
              <a:buFont typeface="Arial" panose="020B0604020202020204" pitchFamily="34" charset="0"/>
              <a:buChar char="•"/>
            </a:pPr>
            <a:r>
              <a:rPr lang="fr-FR" sz="2000" b="1" dirty="0" smtClean="0">
                <a:solidFill>
                  <a:srgbClr val="003300"/>
                </a:solidFill>
              </a:rPr>
              <a:t>Élaborer les options, </a:t>
            </a:r>
          </a:p>
          <a:p>
            <a:pPr marL="342900" indent="-342900">
              <a:buFont typeface="Arial" panose="020B0604020202020204" pitchFamily="34" charset="0"/>
              <a:buChar char="•"/>
            </a:pPr>
            <a:r>
              <a:rPr lang="fr-FR" sz="2000" b="1" dirty="0">
                <a:solidFill>
                  <a:srgbClr val="003300"/>
                </a:solidFill>
              </a:rPr>
              <a:t>L</a:t>
            </a:r>
            <a:r>
              <a:rPr lang="fr-FR" sz="2000" b="1" dirty="0" smtClean="0">
                <a:solidFill>
                  <a:srgbClr val="003300"/>
                </a:solidFill>
              </a:rPr>
              <a:t>es évaluer, </a:t>
            </a:r>
          </a:p>
          <a:p>
            <a:pPr marL="342900" indent="-342900">
              <a:buFont typeface="Arial" panose="020B0604020202020204" pitchFamily="34" charset="0"/>
              <a:buChar char="•"/>
            </a:pPr>
            <a:r>
              <a:rPr lang="fr-FR" sz="2000" b="1" dirty="0" smtClean="0">
                <a:solidFill>
                  <a:srgbClr val="003300"/>
                </a:solidFill>
              </a:rPr>
              <a:t>Choisir un projet d’action</a:t>
            </a:r>
            <a:br>
              <a:rPr lang="fr-FR" sz="2000" b="1" dirty="0" smtClean="0">
                <a:solidFill>
                  <a:srgbClr val="003300"/>
                </a:solidFill>
              </a:rPr>
            </a:br>
            <a:r>
              <a:rPr lang="fr-FR" dirty="0" smtClean="0">
                <a:solidFill>
                  <a:srgbClr val="003300"/>
                </a:solidFill>
              </a:rPr>
              <a:t>(i.e. l’option qui convient)</a:t>
            </a:r>
            <a:r>
              <a:rPr lang="fr-FR" sz="2000" b="1" dirty="0" smtClean="0">
                <a:solidFill>
                  <a:srgbClr val="003300"/>
                </a:solidFill>
              </a:rPr>
              <a:t>,</a:t>
            </a:r>
            <a:r>
              <a:rPr lang="fr-FR" dirty="0" smtClean="0">
                <a:solidFill>
                  <a:srgbClr val="003300"/>
                </a:solidFill>
              </a:rPr>
              <a:t> </a:t>
            </a:r>
            <a:endParaRPr lang="fr-FR" sz="2000" dirty="0" smtClean="0">
              <a:solidFill>
                <a:srgbClr val="003300"/>
              </a:solidFill>
            </a:endParaRPr>
          </a:p>
          <a:p>
            <a:pPr marL="342900" indent="-342900">
              <a:buFont typeface="Arial" panose="020B0604020202020204" pitchFamily="34" charset="0"/>
              <a:buChar char="•"/>
            </a:pPr>
            <a:r>
              <a:rPr lang="fr-FR" sz="2000" b="1" dirty="0" smtClean="0">
                <a:solidFill>
                  <a:srgbClr val="003300"/>
                </a:solidFill>
              </a:rPr>
              <a:t>Le mettre en œuvre </a:t>
            </a:r>
            <a:r>
              <a:rPr lang="fr-FR" dirty="0" smtClean="0">
                <a:solidFill>
                  <a:srgbClr val="003300"/>
                </a:solidFill>
              </a:rPr>
              <a:t>(i.e. se préparer), </a:t>
            </a:r>
            <a:endParaRPr lang="fr-FR" sz="2000" dirty="0" smtClean="0">
              <a:solidFill>
                <a:srgbClr val="003300"/>
              </a:solidFill>
            </a:endParaRPr>
          </a:p>
          <a:p>
            <a:pPr marL="342900" indent="-342900">
              <a:buFont typeface="Arial" panose="020B0604020202020204" pitchFamily="34" charset="0"/>
              <a:buChar char="•"/>
            </a:pPr>
            <a:r>
              <a:rPr lang="fr-FR" sz="2000" b="1" dirty="0" smtClean="0">
                <a:solidFill>
                  <a:srgbClr val="003300"/>
                </a:solidFill>
              </a:rPr>
              <a:t>Le suivre </a:t>
            </a:r>
            <a:r>
              <a:rPr lang="fr-FR" dirty="0" smtClean="0">
                <a:solidFill>
                  <a:srgbClr val="003300"/>
                </a:solidFill>
              </a:rPr>
              <a:t>(i.e. réaliser le projet)</a:t>
            </a:r>
            <a:r>
              <a:rPr lang="fr-FR" sz="2000" b="1" dirty="0" smtClean="0">
                <a:solidFill>
                  <a:srgbClr val="003300"/>
                </a:solidFill>
              </a:rPr>
              <a:t>,</a:t>
            </a:r>
            <a:r>
              <a:rPr lang="fr-FR" dirty="0" smtClean="0">
                <a:solidFill>
                  <a:srgbClr val="003300"/>
                </a:solidFill>
              </a:rPr>
              <a:t> </a:t>
            </a:r>
            <a:r>
              <a:rPr lang="fr-FR" sz="2000" b="1" dirty="0" smtClean="0">
                <a:solidFill>
                  <a:srgbClr val="003300"/>
                </a:solidFill>
              </a:rPr>
              <a:t>et éventuellement </a:t>
            </a:r>
          </a:p>
          <a:p>
            <a:pPr marL="342900" indent="-342900">
              <a:buFont typeface="Arial" panose="020B0604020202020204" pitchFamily="34" charset="0"/>
              <a:buChar char="•"/>
            </a:pPr>
            <a:r>
              <a:rPr lang="fr-FR" sz="2000" b="1" dirty="0" smtClean="0">
                <a:solidFill>
                  <a:srgbClr val="003300"/>
                </a:solidFill>
              </a:rPr>
              <a:t>L’adapter</a:t>
            </a:r>
          </a:p>
        </p:txBody>
      </p:sp>
      <p:pic>
        <p:nvPicPr>
          <p:cNvPr id="3" name="Image 2"/>
          <p:cNvPicPr>
            <a:picLocks noChangeAspect="1"/>
          </p:cNvPicPr>
          <p:nvPr/>
        </p:nvPicPr>
        <p:blipFill>
          <a:blip r:embed="rId3" cstate="print"/>
          <a:stretch>
            <a:fillRect/>
          </a:stretch>
        </p:blipFill>
        <p:spPr>
          <a:xfrm>
            <a:off x="98425" y="3876675"/>
            <a:ext cx="2857500" cy="2844800"/>
          </a:xfrm>
          <a:prstGeom prst="rect">
            <a:avLst/>
          </a:prstGeom>
          <a:ln>
            <a:noFill/>
          </a:ln>
          <a:effectLst>
            <a:softEdge rad="112500"/>
          </a:effectLst>
        </p:spPr>
      </p:pic>
      <p:pic>
        <p:nvPicPr>
          <p:cNvPr id="8"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a:spLocks noGrp="1"/>
          </p:cNvSpPr>
          <p:nvPr>
            <p:ph type="title"/>
          </p:nvPr>
        </p:nvSpPr>
        <p:spPr>
          <a:xfrm>
            <a:off x="355600" y="256054"/>
            <a:ext cx="6908800" cy="1452283"/>
          </a:xfrm>
          <a:effectLst>
            <a:outerShdw blurRad="50800" dist="38100" dir="2700000" algn="tl" rotWithShape="0">
              <a:prstClr val="black">
                <a:alpha val="40000"/>
              </a:prstClr>
            </a:outerShdw>
          </a:effectLst>
        </p:spPr>
        <p:txBody>
          <a:bodyPr>
            <a:normAutofit/>
          </a:bodyPr>
          <a:lstStyle/>
          <a:p>
            <a:r>
              <a:rPr lang="fr-FR" sz="3200" b="1" dirty="0" smtClean="0">
                <a:effectLst>
                  <a:outerShdw blurRad="38100" dist="38100" dir="2700000" algn="tl">
                    <a:srgbClr val="000000">
                      <a:alpha val="43137"/>
                    </a:srgbClr>
                  </a:outerShdw>
                </a:effectLst>
              </a:rPr>
              <a:t>STRATEGIE PERMETTANT</a:t>
            </a:r>
            <a:br>
              <a:rPr lang="fr-FR" sz="3200" b="1" dirty="0" smtClean="0">
                <a:effectLst>
                  <a:outerShdw blurRad="38100" dist="38100" dir="2700000" algn="tl">
                    <a:srgbClr val="000000">
                      <a:alpha val="43137"/>
                    </a:srgbClr>
                  </a:outerShdw>
                </a:effectLst>
              </a:rPr>
            </a:br>
            <a:r>
              <a:rPr lang="fr-FR" sz="3200" b="1" dirty="0" smtClean="0">
                <a:effectLst>
                  <a:outerShdw blurRad="38100" dist="38100" dir="2700000" algn="tl">
                    <a:srgbClr val="000000">
                      <a:alpha val="43137"/>
                    </a:srgbClr>
                  </a:outerShdw>
                </a:effectLst>
              </a:rPr>
              <a:t> DE MAITRISER LE RISQUE</a:t>
            </a:r>
            <a:endParaRPr lang="fr-F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234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par>
                          <p:cTn id="13" fill="hold">
                            <p:stCondLst>
                              <p:cond delay="2000"/>
                            </p:stCondLst>
                            <p:childTnLst>
                              <p:par>
                                <p:cTn id="14" presetID="16" presetClass="entr" presetSubtype="2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662519" y="201706"/>
            <a:ext cx="6266328" cy="812778"/>
          </a:xfrm>
          <a:solidFill>
            <a:srgbClr val="0000CC">
              <a:alpha val="35000"/>
            </a:srgbClr>
          </a:solidFill>
        </p:spPr>
        <p:txBody>
          <a:bodyPr/>
          <a:lstStyle/>
          <a:p>
            <a:r>
              <a:rPr lang="fr-FR" sz="3200" dirty="0" smtClean="0"/>
              <a:t>PPL CBT </a:t>
            </a:r>
            <a:br>
              <a:rPr lang="fr-FR" sz="3200" dirty="0" smtClean="0"/>
            </a:br>
            <a:r>
              <a:rPr lang="fr-FR" sz="1800" dirty="0" smtClean="0"/>
              <a:t>(</a:t>
            </a:r>
            <a:r>
              <a:rPr lang="fr-FR" sz="1800" b="1" dirty="0" err="1" smtClean="0"/>
              <a:t>P</a:t>
            </a:r>
            <a:r>
              <a:rPr lang="fr-FR" sz="1800" dirty="0" err="1" smtClean="0"/>
              <a:t>rivate</a:t>
            </a:r>
            <a:r>
              <a:rPr lang="fr-FR" sz="1800" dirty="0" smtClean="0"/>
              <a:t> </a:t>
            </a:r>
            <a:r>
              <a:rPr lang="fr-FR" sz="1800" b="1" dirty="0" smtClean="0"/>
              <a:t>P</a:t>
            </a:r>
            <a:r>
              <a:rPr lang="fr-FR" sz="1800" dirty="0" smtClean="0"/>
              <a:t>ilot </a:t>
            </a:r>
            <a:r>
              <a:rPr lang="fr-FR" sz="1800" b="1" dirty="0" smtClean="0"/>
              <a:t>L</a:t>
            </a:r>
            <a:r>
              <a:rPr lang="fr-FR" sz="1800" dirty="0" smtClean="0"/>
              <a:t>icence </a:t>
            </a:r>
            <a:r>
              <a:rPr lang="fr-FR" sz="1800" b="1" dirty="0" err="1" smtClean="0"/>
              <a:t>C</a:t>
            </a:r>
            <a:r>
              <a:rPr lang="fr-FR" sz="1800" dirty="0" err="1" smtClean="0"/>
              <a:t>ompetency</a:t>
            </a:r>
            <a:r>
              <a:rPr lang="fr-FR" sz="1800" dirty="0" smtClean="0"/>
              <a:t> </a:t>
            </a:r>
            <a:r>
              <a:rPr lang="fr-FR" sz="1800" b="1" dirty="0" err="1" smtClean="0"/>
              <a:t>B</a:t>
            </a:r>
            <a:r>
              <a:rPr lang="fr-FR" sz="1800" dirty="0" err="1" smtClean="0"/>
              <a:t>ased</a:t>
            </a:r>
            <a:r>
              <a:rPr lang="fr-FR" sz="1800" dirty="0" smtClean="0"/>
              <a:t> </a:t>
            </a:r>
            <a:r>
              <a:rPr lang="fr-FR" sz="1800" b="1" dirty="0" smtClean="0"/>
              <a:t>T</a:t>
            </a:r>
            <a:r>
              <a:rPr lang="fr-FR" sz="1800" dirty="0" smtClean="0"/>
              <a:t>raining) </a:t>
            </a:r>
            <a:endParaRPr lang="fr-FR" sz="3200" dirty="0"/>
          </a:p>
        </p:txBody>
      </p:sp>
      <p:pic>
        <p:nvPicPr>
          <p:cNvPr id="5"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669" y="13447"/>
            <a:ext cx="2306636" cy="9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61364" y="2003984"/>
            <a:ext cx="8767482" cy="1015663"/>
          </a:xfrm>
          <a:prstGeom prst="rect">
            <a:avLst/>
          </a:prstGeom>
          <a:solidFill>
            <a:srgbClr val="0000FF">
              <a:alpha val="67000"/>
            </a:srgbClr>
          </a:solidFill>
        </p:spPr>
        <p:txBody>
          <a:bodyPr wrap="square" rtlCol="0">
            <a:spAutoFit/>
          </a:bodyPr>
          <a:lstStyle/>
          <a:p>
            <a:r>
              <a:rPr lang="fr-FR" sz="2000" dirty="0" smtClean="0"/>
              <a:t>Pour plus de détails se référer aux documents suivants téléchargeables sur le </a:t>
            </a:r>
            <a:r>
              <a:rPr lang="fr-FR" sz="2000" dirty="0" smtClean="0">
                <a:hlinkClick r:id="rId4"/>
              </a:rPr>
              <a:t>site web FFA</a:t>
            </a:r>
            <a:r>
              <a:rPr lang="fr-FR" sz="2000" dirty="0"/>
              <a:t/>
            </a:r>
            <a:br>
              <a:rPr lang="fr-FR" sz="2000" dirty="0"/>
            </a:br>
            <a:r>
              <a:rPr lang="fr-FR" sz="2000" dirty="0" smtClean="0"/>
              <a:t>            Espace Instructeurs / La clé FI-FFA</a:t>
            </a:r>
          </a:p>
        </p:txBody>
      </p:sp>
      <p:sp>
        <p:nvSpPr>
          <p:cNvPr id="8" name="ZoneTexte 7"/>
          <p:cNvSpPr txBox="1"/>
          <p:nvPr/>
        </p:nvSpPr>
        <p:spPr>
          <a:xfrm>
            <a:off x="94129" y="3056553"/>
            <a:ext cx="8928846" cy="1015663"/>
          </a:xfrm>
          <a:prstGeom prst="rect">
            <a:avLst/>
          </a:prstGeom>
          <a:solidFill>
            <a:srgbClr val="0000FF">
              <a:alpha val="67000"/>
            </a:srgbClr>
          </a:solidFill>
        </p:spPr>
        <p:txBody>
          <a:bodyPr wrap="square" rtlCol="0">
            <a:spAutoFit/>
          </a:bodyPr>
          <a:lstStyle/>
          <a:p>
            <a:r>
              <a:rPr lang="fr-FR" sz="2000" b="1" dirty="0" smtClean="0">
                <a:solidFill>
                  <a:srgbClr val="FF0000"/>
                </a:solidFill>
              </a:rPr>
              <a:t>Mémento </a:t>
            </a:r>
            <a:r>
              <a:rPr lang="fr-FR" sz="2000" b="1" dirty="0">
                <a:solidFill>
                  <a:srgbClr val="FF0000"/>
                </a:solidFill>
              </a:rPr>
              <a:t>didactique à l’intention de </a:t>
            </a:r>
            <a:r>
              <a:rPr lang="fr-FR" sz="2000" b="1" dirty="0" smtClean="0">
                <a:solidFill>
                  <a:srgbClr val="FF0000"/>
                </a:solidFill>
              </a:rPr>
              <a:t>l’utilisateur du </a:t>
            </a:r>
            <a:r>
              <a:rPr lang="fr-FR" sz="2000" b="1" dirty="0">
                <a:solidFill>
                  <a:srgbClr val="FF0000"/>
                </a:solidFill>
              </a:rPr>
              <a:t>programme de formation CBT ENAC </a:t>
            </a:r>
            <a:r>
              <a:rPr lang="fr-FR" sz="2000" b="1" dirty="0" smtClean="0">
                <a:solidFill>
                  <a:srgbClr val="FF0000"/>
                </a:solidFill>
              </a:rPr>
              <a:t>FFA</a:t>
            </a:r>
            <a:r>
              <a:rPr lang="fr-FR" sz="2000" dirty="0" smtClean="0"/>
              <a:t/>
            </a:r>
            <a:br>
              <a:rPr lang="fr-FR" sz="2000" dirty="0" smtClean="0"/>
            </a:br>
            <a:r>
              <a:rPr lang="fr-FR" sz="2000" b="1" dirty="0" smtClean="0">
                <a:solidFill>
                  <a:srgbClr val="FF0000"/>
                </a:solidFill>
              </a:rPr>
              <a:t>Formation </a:t>
            </a:r>
            <a:r>
              <a:rPr lang="fr-FR" sz="2000" b="1" dirty="0">
                <a:solidFill>
                  <a:srgbClr val="FF0000"/>
                </a:solidFill>
              </a:rPr>
              <a:t>des FI Référents </a:t>
            </a:r>
            <a:r>
              <a:rPr lang="fr-FR" sz="2000" b="1" dirty="0" smtClean="0">
                <a:solidFill>
                  <a:srgbClr val="FF0000"/>
                </a:solidFill>
              </a:rPr>
              <a:t>CBT                          </a:t>
            </a:r>
            <a:r>
              <a:rPr lang="fr-FR" dirty="0" smtClean="0"/>
              <a:t>Décembre 2013</a:t>
            </a:r>
            <a:endParaRPr lang="fr-FR" sz="2000" dirty="0"/>
          </a:p>
        </p:txBody>
      </p:sp>
      <p:sp>
        <p:nvSpPr>
          <p:cNvPr id="9" name="ZoneTexte 8"/>
          <p:cNvSpPr txBox="1"/>
          <p:nvPr/>
        </p:nvSpPr>
        <p:spPr>
          <a:xfrm>
            <a:off x="94129" y="4166345"/>
            <a:ext cx="8928846" cy="707886"/>
          </a:xfrm>
          <a:prstGeom prst="rect">
            <a:avLst/>
          </a:prstGeom>
          <a:solidFill>
            <a:srgbClr val="0000FF">
              <a:alpha val="67000"/>
            </a:srgbClr>
          </a:solidFill>
        </p:spPr>
        <p:txBody>
          <a:bodyPr wrap="square" rtlCol="0">
            <a:spAutoFit/>
          </a:bodyPr>
          <a:lstStyle/>
          <a:p>
            <a:r>
              <a:rPr lang="fr-FR" sz="2000" b="1" dirty="0" smtClean="0">
                <a:solidFill>
                  <a:srgbClr val="FF0000"/>
                </a:solidFill>
              </a:rPr>
              <a:t>Formation à la Licence de Pilote Privé Avion PPL(A)</a:t>
            </a:r>
            <a:r>
              <a:rPr lang="fr-FR" sz="2000" b="1" dirty="0" smtClean="0"/>
              <a:t/>
            </a:r>
            <a:br>
              <a:rPr lang="fr-FR" sz="2000" b="1" dirty="0" smtClean="0"/>
            </a:br>
            <a:r>
              <a:rPr lang="fr-FR" sz="2000" dirty="0" smtClean="0"/>
              <a:t>Livret de progression à destination de l’élève</a:t>
            </a:r>
            <a:r>
              <a:rPr lang="fr-FR" dirty="0"/>
              <a:t>  Edition 2 -  Avril 2014</a:t>
            </a:r>
          </a:p>
        </p:txBody>
      </p:sp>
      <p:sp>
        <p:nvSpPr>
          <p:cNvPr id="10" name="ZoneTexte 9">
            <a:hlinkClick r:id="rId5"/>
          </p:cNvPr>
          <p:cNvSpPr txBox="1"/>
          <p:nvPr/>
        </p:nvSpPr>
        <p:spPr>
          <a:xfrm>
            <a:off x="80682" y="5688737"/>
            <a:ext cx="8928846" cy="1077218"/>
          </a:xfrm>
          <a:prstGeom prst="rect">
            <a:avLst/>
          </a:prstGeom>
          <a:solidFill>
            <a:srgbClr val="0000FF">
              <a:alpha val="67000"/>
            </a:srgbClr>
          </a:solidFill>
        </p:spPr>
        <p:txBody>
          <a:bodyPr wrap="square" rtlCol="0">
            <a:spAutoFit/>
          </a:bodyPr>
          <a:lstStyle/>
          <a:p>
            <a:r>
              <a:rPr lang="fr-FR" sz="2000" dirty="0" smtClean="0"/>
              <a:t>et au document ENAC (alias SEFA)</a:t>
            </a:r>
            <a:br>
              <a:rPr lang="fr-FR" sz="2000" dirty="0" smtClean="0"/>
            </a:br>
            <a:r>
              <a:rPr lang="fr-FR" sz="2400" b="1" dirty="0" smtClean="0"/>
              <a:t>Guide de l’Instructeur VFR</a:t>
            </a:r>
            <a:br>
              <a:rPr lang="fr-FR" sz="2400" b="1" dirty="0" smtClean="0"/>
            </a:br>
            <a:r>
              <a:rPr lang="fr-FR" dirty="0" smtClean="0"/>
              <a:t>                                                                édition du 1</a:t>
            </a:r>
            <a:r>
              <a:rPr lang="fr-FR" baseline="30000" dirty="0" smtClean="0"/>
              <a:t>er</a:t>
            </a:r>
            <a:r>
              <a:rPr lang="fr-FR" dirty="0" smtClean="0"/>
              <a:t> septembre 2008</a:t>
            </a:r>
            <a:r>
              <a:rPr lang="fr-FR" sz="2000" dirty="0" smtClean="0"/>
              <a:t> </a:t>
            </a:r>
            <a:endParaRPr lang="fr-FR" sz="2000" dirty="0"/>
          </a:p>
        </p:txBody>
      </p:sp>
      <p:sp>
        <p:nvSpPr>
          <p:cNvPr id="11" name="ZoneTexte 10"/>
          <p:cNvSpPr txBox="1"/>
          <p:nvPr/>
        </p:nvSpPr>
        <p:spPr>
          <a:xfrm>
            <a:off x="94129" y="4941781"/>
            <a:ext cx="8928846" cy="707886"/>
          </a:xfrm>
          <a:prstGeom prst="rect">
            <a:avLst/>
          </a:prstGeom>
          <a:solidFill>
            <a:srgbClr val="0000FF">
              <a:alpha val="67000"/>
            </a:srgbClr>
          </a:solidFill>
        </p:spPr>
        <p:txBody>
          <a:bodyPr wrap="square" rtlCol="0">
            <a:spAutoFit/>
          </a:bodyPr>
          <a:lstStyle/>
          <a:p>
            <a:r>
              <a:rPr lang="fr-FR" sz="2000" b="1" dirty="0" smtClean="0">
                <a:solidFill>
                  <a:srgbClr val="FF0000"/>
                </a:solidFill>
              </a:rPr>
              <a:t>Guide d’évaluation PPL(A)</a:t>
            </a:r>
            <a:r>
              <a:rPr lang="fr-FR" sz="2000" dirty="0" smtClean="0"/>
              <a:t> [CBT] </a:t>
            </a:r>
            <a:r>
              <a:rPr lang="fr-FR" sz="2000" b="1" dirty="0" smtClean="0">
                <a:solidFill>
                  <a:srgbClr val="FF0000"/>
                </a:solidFill>
              </a:rPr>
              <a:t>à l’intention de l’instructeur</a:t>
            </a:r>
            <a:br>
              <a:rPr lang="fr-FR" sz="2000" b="1" dirty="0" smtClean="0">
                <a:solidFill>
                  <a:srgbClr val="FF0000"/>
                </a:solidFill>
              </a:rPr>
            </a:br>
            <a:r>
              <a:rPr lang="fr-FR" sz="2000" b="1" dirty="0" smtClean="0">
                <a:solidFill>
                  <a:srgbClr val="FF0000"/>
                </a:solidFill>
              </a:rPr>
              <a:t>                                                              </a:t>
            </a:r>
            <a:r>
              <a:rPr lang="fr-FR" dirty="0" smtClean="0"/>
              <a:t>Edition 2      Décembre 2013</a:t>
            </a:r>
            <a:endParaRPr lang="fr-FR" sz="2000" dirty="0"/>
          </a:p>
        </p:txBody>
      </p:sp>
    </p:spTree>
    <p:extLst>
      <p:ext uri="{BB962C8B-B14F-4D97-AF65-F5344CB8AC3E}">
        <p14:creationId xmlns:p14="http://schemas.microsoft.com/office/powerpoint/2010/main" val="196973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stretch>
            <a:fillRect/>
          </a:stretch>
        </p:blipFill>
        <p:spPr>
          <a:xfrm>
            <a:off x="1206500" y="95904"/>
            <a:ext cx="7272020" cy="3457556"/>
          </a:xfrm>
          <a:prstGeom prst="rect">
            <a:avLst/>
          </a:prstGeom>
          <a:ln>
            <a:noFill/>
          </a:ln>
          <a:effectLst>
            <a:softEdge rad="112500"/>
          </a:effectLst>
        </p:spPr>
      </p:pic>
      <p:sp>
        <p:nvSpPr>
          <p:cNvPr id="6" name="Rectangle à coins arrondis 5"/>
          <p:cNvSpPr/>
          <p:nvPr/>
        </p:nvSpPr>
        <p:spPr>
          <a:xfrm>
            <a:off x="2399668" y="3971925"/>
            <a:ext cx="4373563" cy="1781175"/>
          </a:xfrm>
          <a:prstGeom prst="roundRect">
            <a:avLst/>
          </a:prstGeom>
          <a:solidFill>
            <a:srgbClr val="FFFF99"/>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rgbClr val="003300"/>
                </a:solidFill>
              </a:rPr>
              <a:t>COOPÉRATION ET LEADERSHIP</a:t>
            </a:r>
          </a:p>
          <a:p>
            <a:pPr algn="ctr"/>
            <a:endParaRPr lang="fr-FR" sz="2000" b="1" dirty="0">
              <a:solidFill>
                <a:srgbClr val="003300"/>
              </a:solidFill>
            </a:endParaRPr>
          </a:p>
          <a:p>
            <a:pPr algn="ctr"/>
            <a:r>
              <a:rPr lang="fr-FR" sz="2000" b="1" dirty="0" smtClean="0">
                <a:solidFill>
                  <a:srgbClr val="003300"/>
                </a:solidFill>
              </a:rPr>
              <a:t>Prendre et assumer</a:t>
            </a:r>
          </a:p>
          <a:p>
            <a:pPr algn="ctr"/>
            <a:r>
              <a:rPr lang="fr-FR" sz="2000" b="1" dirty="0" smtClean="0">
                <a:solidFill>
                  <a:srgbClr val="003300"/>
                </a:solidFill>
              </a:rPr>
              <a:t>ses responsabilités</a:t>
            </a:r>
          </a:p>
        </p:txBody>
      </p:sp>
      <p:pic>
        <p:nvPicPr>
          <p:cNvPr id="5"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29449" y="5183980"/>
            <a:ext cx="1800225" cy="1350169"/>
          </a:xfrm>
          <a:prstGeom prst="rect">
            <a:avLst/>
          </a:prstGeom>
          <a:ln>
            <a:noFill/>
          </a:ln>
          <a:effectLst>
            <a:softEdge rad="112500"/>
          </a:effectLst>
        </p:spPr>
      </p:pic>
      <p:pic>
        <p:nvPicPr>
          <p:cNvPr id="4" name="Imag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0679" y="5010150"/>
            <a:ext cx="2054399" cy="1392337"/>
          </a:xfrm>
          <a:prstGeom prst="rect">
            <a:avLst/>
          </a:prstGeom>
          <a:ln>
            <a:noFill/>
          </a:ln>
          <a:effectLst>
            <a:softEdge rad="112500"/>
          </a:effectLst>
        </p:spPr>
      </p:pic>
      <p:sp>
        <p:nvSpPr>
          <p:cNvPr id="11" name="Titre 1"/>
          <p:cNvSpPr txBox="1">
            <a:spLocks/>
          </p:cNvSpPr>
          <p:nvPr/>
        </p:nvSpPr>
        <p:spPr>
          <a:xfrm>
            <a:off x="355600" y="256054"/>
            <a:ext cx="6908800" cy="1452283"/>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smtClean="0">
                <a:effectLst>
                  <a:outerShdw blurRad="38100" dist="38100" dir="2700000" algn="tl">
                    <a:srgbClr val="000000">
                      <a:alpha val="43137"/>
                    </a:srgbClr>
                  </a:outerShdw>
                </a:effectLst>
              </a:rPr>
              <a:t>STRATEGIE PERMETTANT</a:t>
            </a:r>
            <a:br>
              <a:rPr lang="fr-FR" b="1" smtClean="0">
                <a:effectLst>
                  <a:outerShdw blurRad="38100" dist="38100" dir="2700000" algn="tl">
                    <a:srgbClr val="000000">
                      <a:alpha val="43137"/>
                    </a:srgbClr>
                  </a:outerShdw>
                </a:effectLst>
              </a:rPr>
            </a:br>
            <a:r>
              <a:rPr lang="fr-FR" b="1" smtClean="0">
                <a:effectLst>
                  <a:outerShdw blurRad="38100" dist="38100" dir="2700000" algn="tl">
                    <a:srgbClr val="000000">
                      <a:alpha val="43137"/>
                    </a:srgbClr>
                  </a:outerShdw>
                </a:effectLst>
              </a:rPr>
              <a:t> DE MAITRISER LE RISQUE</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577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par>
                          <p:cTn id="13" fill="hold">
                            <p:stCondLst>
                              <p:cond delay="2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fltVal val="0"/>
                                          </p:val>
                                        </p:tav>
                                        <p:tav tm="100000">
                                          <p:val>
                                            <p:strVal val="#ppt_w"/>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Effect transition="in" filter="fade">
                                      <p:cBhvr>
                                        <p:cTn id="18" dur="20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000" fill="hold"/>
                                        <p:tgtEl>
                                          <p:spTgt spid="3"/>
                                        </p:tgtEl>
                                        <p:attrNameLst>
                                          <p:attrName>ppt_w</p:attrName>
                                        </p:attrNameLst>
                                      </p:cBhvr>
                                      <p:tavLst>
                                        <p:tav tm="0">
                                          <p:val>
                                            <p:fltVal val="0"/>
                                          </p:val>
                                        </p:tav>
                                        <p:tav tm="100000">
                                          <p:val>
                                            <p:strVal val="#ppt_w"/>
                                          </p:val>
                                        </p:tav>
                                      </p:tavLst>
                                    </p:anim>
                                    <p:anim calcmode="lin" valueType="num">
                                      <p:cBhvr>
                                        <p:cTn id="22" dur="2000" fill="hold"/>
                                        <p:tgtEl>
                                          <p:spTgt spid="3"/>
                                        </p:tgtEl>
                                        <p:attrNameLst>
                                          <p:attrName>ppt_h</p:attrName>
                                        </p:attrNameLst>
                                      </p:cBhvr>
                                      <p:tavLst>
                                        <p:tav tm="0">
                                          <p:val>
                                            <p:fltVal val="0"/>
                                          </p:val>
                                        </p:tav>
                                        <p:tav tm="100000">
                                          <p:val>
                                            <p:strVal val="#ppt_h"/>
                                          </p:val>
                                        </p:tav>
                                      </p:tavLst>
                                    </p:anim>
                                    <p:animEffect transition="in" filter="fade">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stretch>
            <a:fillRect/>
          </a:stretch>
        </p:blipFill>
        <p:spPr>
          <a:xfrm>
            <a:off x="1206500" y="95904"/>
            <a:ext cx="7272020" cy="3457556"/>
          </a:xfrm>
          <a:prstGeom prst="rect">
            <a:avLst/>
          </a:prstGeom>
          <a:ln>
            <a:noFill/>
          </a:ln>
          <a:effectLst>
            <a:softEdge rad="112500"/>
          </a:effectLst>
        </p:spPr>
      </p:pic>
      <p:pic>
        <p:nvPicPr>
          <p:cNvPr id="8"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7050" y="3428999"/>
            <a:ext cx="2076450" cy="2200275"/>
          </a:xfrm>
          <a:prstGeom prst="rect">
            <a:avLst/>
          </a:prstGeom>
          <a:ln>
            <a:noFill/>
          </a:ln>
          <a:effectLst>
            <a:softEdge rad="112500"/>
          </a:effectLst>
        </p:spPr>
      </p:pic>
      <p:sp>
        <p:nvSpPr>
          <p:cNvPr id="6" name="Rectangle à coins arrondis 5"/>
          <p:cNvSpPr/>
          <p:nvPr/>
        </p:nvSpPr>
        <p:spPr>
          <a:xfrm>
            <a:off x="355600" y="3147406"/>
            <a:ext cx="5868987" cy="2763459"/>
          </a:xfrm>
          <a:prstGeom prst="roundRect">
            <a:avLst/>
          </a:prstGeom>
          <a:solidFill>
            <a:srgbClr val="FFFF99"/>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rgbClr val="002060"/>
                </a:solidFill>
              </a:rPr>
              <a:t>GESTION DE LA CHARGE DE TRAVAIL</a:t>
            </a:r>
            <a:endParaRPr lang="fr-FR" sz="800" b="1" dirty="0" smtClean="0">
              <a:solidFill>
                <a:srgbClr val="002060"/>
              </a:solidFill>
            </a:endParaRPr>
          </a:p>
          <a:p>
            <a:pPr algn="ctr"/>
            <a:endParaRPr lang="fr-FR" sz="800" b="1" dirty="0" smtClean="0">
              <a:solidFill>
                <a:srgbClr val="002060"/>
              </a:solidFill>
            </a:endParaRPr>
          </a:p>
          <a:p>
            <a:pPr marL="342900" indent="-342900">
              <a:buFont typeface="Arial" panose="020B0604020202020204" pitchFamily="34" charset="0"/>
              <a:buChar char="•"/>
            </a:pPr>
            <a:r>
              <a:rPr lang="fr-FR" sz="2000" b="1" dirty="0" smtClean="0">
                <a:solidFill>
                  <a:srgbClr val="002060"/>
                </a:solidFill>
              </a:rPr>
              <a:t>Clarifier les priorités.</a:t>
            </a:r>
            <a:endParaRPr lang="fr-FR" sz="800" b="1" dirty="0" smtClean="0">
              <a:solidFill>
                <a:srgbClr val="002060"/>
              </a:solidFill>
            </a:endParaRPr>
          </a:p>
          <a:p>
            <a:pPr marL="342900" indent="-342900">
              <a:buFont typeface="Arial" panose="020B0604020202020204" pitchFamily="34" charset="0"/>
              <a:buChar char="•"/>
            </a:pPr>
            <a:endParaRPr lang="fr-FR" sz="800" b="1" dirty="0" smtClean="0">
              <a:solidFill>
                <a:srgbClr val="002060"/>
              </a:solidFill>
            </a:endParaRPr>
          </a:p>
          <a:p>
            <a:pPr marL="342900" indent="-342900">
              <a:buFont typeface="Arial" panose="020B0604020202020204" pitchFamily="34" charset="0"/>
              <a:buChar char="•"/>
            </a:pPr>
            <a:r>
              <a:rPr lang="fr-FR" sz="2000" b="1" dirty="0" smtClean="0">
                <a:solidFill>
                  <a:srgbClr val="002060"/>
                </a:solidFill>
              </a:rPr>
              <a:t>Planifier et organiser les tâches en fonction des ressources et de la situation.</a:t>
            </a:r>
            <a:endParaRPr lang="fr-FR" sz="800" b="1" dirty="0" smtClean="0">
              <a:solidFill>
                <a:srgbClr val="002060"/>
              </a:solidFill>
            </a:endParaRPr>
          </a:p>
          <a:p>
            <a:pPr marL="342900" indent="-342900">
              <a:buFont typeface="Arial" panose="020B0604020202020204" pitchFamily="34" charset="0"/>
              <a:buChar char="•"/>
            </a:pPr>
            <a:endParaRPr lang="fr-FR" sz="800" b="1" dirty="0" smtClean="0">
              <a:solidFill>
                <a:srgbClr val="002060"/>
              </a:solidFill>
            </a:endParaRPr>
          </a:p>
          <a:p>
            <a:pPr marL="342900" indent="-342900">
              <a:buFont typeface="Arial" panose="020B0604020202020204" pitchFamily="34" charset="0"/>
              <a:buChar char="•"/>
            </a:pPr>
            <a:r>
              <a:rPr lang="fr-FR" sz="2000" b="1" dirty="0" smtClean="0">
                <a:solidFill>
                  <a:srgbClr val="002060"/>
                </a:solidFill>
              </a:rPr>
              <a:t>Gérer les interruptions.</a:t>
            </a:r>
            <a:r>
              <a:rPr lang="fr-FR" sz="2000" b="1" dirty="0" smtClean="0">
                <a:solidFill>
                  <a:srgbClr val="008000"/>
                </a:solidFill>
              </a:rPr>
              <a:t> </a:t>
            </a:r>
            <a:endParaRPr lang="fr-FR" sz="2000" b="1" dirty="0">
              <a:solidFill>
                <a:srgbClr val="008000"/>
              </a:solidFill>
            </a:endParaRPr>
          </a:p>
        </p:txBody>
      </p:sp>
      <p:sp>
        <p:nvSpPr>
          <p:cNvPr id="12" name="Titre 1"/>
          <p:cNvSpPr>
            <a:spLocks noGrp="1"/>
          </p:cNvSpPr>
          <p:nvPr>
            <p:ph type="title"/>
          </p:nvPr>
        </p:nvSpPr>
        <p:spPr>
          <a:xfrm>
            <a:off x="355600" y="256054"/>
            <a:ext cx="6908800" cy="1452283"/>
          </a:xfrm>
          <a:effectLst>
            <a:outerShdw blurRad="50800" dist="38100" dir="2700000" algn="tl" rotWithShape="0">
              <a:prstClr val="black">
                <a:alpha val="40000"/>
              </a:prstClr>
            </a:outerShdw>
          </a:effectLst>
        </p:spPr>
        <p:txBody>
          <a:bodyPr>
            <a:normAutofit/>
          </a:bodyPr>
          <a:lstStyle/>
          <a:p>
            <a:r>
              <a:rPr lang="fr-FR" sz="3200" b="1" dirty="0" smtClean="0">
                <a:effectLst>
                  <a:outerShdw blurRad="38100" dist="38100" dir="2700000" algn="tl">
                    <a:srgbClr val="000000">
                      <a:alpha val="43137"/>
                    </a:srgbClr>
                  </a:outerShdw>
                </a:effectLst>
              </a:rPr>
              <a:t>STRATEGIE PERMETTANT</a:t>
            </a:r>
            <a:br>
              <a:rPr lang="fr-FR" sz="3200" b="1" dirty="0" smtClean="0">
                <a:effectLst>
                  <a:outerShdw blurRad="38100" dist="38100" dir="2700000" algn="tl">
                    <a:srgbClr val="000000">
                      <a:alpha val="43137"/>
                    </a:srgbClr>
                  </a:outerShdw>
                </a:effectLst>
              </a:rPr>
            </a:br>
            <a:r>
              <a:rPr lang="fr-FR" sz="3200" b="1" dirty="0" smtClean="0">
                <a:effectLst>
                  <a:outerShdw blurRad="38100" dist="38100" dir="2700000" algn="tl">
                    <a:srgbClr val="000000">
                      <a:alpha val="43137"/>
                    </a:srgbClr>
                  </a:outerShdw>
                </a:effectLst>
              </a:rPr>
              <a:t> DE MAITRISER LE RISQUE</a:t>
            </a:r>
            <a:endParaRPr lang="fr-FR" sz="3200" b="1" dirty="0">
              <a:effectLst>
                <a:outerShdw blurRad="38100" dist="38100" dir="2700000" algn="tl">
                  <a:srgbClr val="000000">
                    <a:alpha val="43137"/>
                  </a:srgbClr>
                </a:outerShdw>
              </a:effectLst>
            </a:endParaRP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0112" y="4967287"/>
            <a:ext cx="2619375" cy="1743075"/>
          </a:xfrm>
          <a:prstGeom prst="rect">
            <a:avLst/>
          </a:prstGeom>
          <a:ln>
            <a:noFill/>
          </a:ln>
          <a:effectLst>
            <a:softEdge rad="112500"/>
          </a:effectLst>
        </p:spPr>
      </p:pic>
    </p:spTree>
    <p:extLst>
      <p:ext uri="{BB962C8B-B14F-4D97-AF65-F5344CB8AC3E}">
        <p14:creationId xmlns:p14="http://schemas.microsoft.com/office/powerpoint/2010/main" val="2522421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par>
                          <p:cTn id="13" fill="hold">
                            <p:stCondLst>
                              <p:cond delay="250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2000" fill="hold"/>
                                        <p:tgtEl>
                                          <p:spTgt spid="5"/>
                                        </p:tgtEl>
                                        <p:attrNameLst>
                                          <p:attrName>ppt_w</p:attrName>
                                        </p:attrNameLst>
                                      </p:cBhvr>
                                      <p:tavLst>
                                        <p:tav tm="0">
                                          <p:val>
                                            <p:fltVal val="0"/>
                                          </p:val>
                                        </p:tav>
                                        <p:tav tm="100000">
                                          <p:val>
                                            <p:strVal val="#ppt_w"/>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Effect transition="in" filter="fade">
                                      <p:cBhvr>
                                        <p:cTn id="18" dur="2000"/>
                                        <p:tgtEl>
                                          <p:spTgt spid="5"/>
                                        </p:tgtEl>
                                      </p:cBhvr>
                                    </p:animEffect>
                                  </p:childTnLst>
                                </p:cTn>
                              </p:par>
                            </p:childTnLst>
                          </p:cTn>
                        </p:par>
                        <p:par>
                          <p:cTn id="19" fill="hold">
                            <p:stCondLst>
                              <p:cond delay="4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ppt_w</p:attrName>
                                        </p:attrNameLst>
                                      </p:cBhvr>
                                      <p:tavLst>
                                        <p:tav tm="0">
                                          <p:val>
                                            <p:fltVal val="0"/>
                                          </p:val>
                                        </p:tav>
                                        <p:tav tm="100000">
                                          <p:val>
                                            <p:strVal val="#ppt_w"/>
                                          </p:val>
                                        </p:tav>
                                      </p:tavLst>
                                    </p:anim>
                                    <p:anim calcmode="lin" valueType="num">
                                      <p:cBhvr>
                                        <p:cTn id="23" dur="2000" fill="hold"/>
                                        <p:tgtEl>
                                          <p:spTgt spid="9"/>
                                        </p:tgtEl>
                                        <p:attrNameLst>
                                          <p:attrName>ppt_h</p:attrName>
                                        </p:attrNameLst>
                                      </p:cBhvr>
                                      <p:tavLst>
                                        <p:tav tm="0">
                                          <p:val>
                                            <p:fltVal val="0"/>
                                          </p:val>
                                        </p:tav>
                                        <p:tav tm="100000">
                                          <p:val>
                                            <p:strVal val="#ppt_h"/>
                                          </p:val>
                                        </p:tav>
                                      </p:tavLst>
                                    </p:anim>
                                    <p:animEffect transition="in" filter="fad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 y="184358"/>
            <a:ext cx="5563318" cy="6543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361950" y="576702"/>
            <a:ext cx="441326" cy="6147948"/>
          </a:xfrm>
          <a:solidFill>
            <a:schemeClr val="tx2">
              <a:lumMod val="90000"/>
            </a:schemeClr>
          </a:solidFill>
          <a:ln w="28575">
            <a:solidFill>
              <a:srgbClr val="FFFF00"/>
            </a:solidFill>
          </a:ln>
        </p:spPr>
        <p:txBody>
          <a:bodyPr vert="wordArtVert">
            <a:normAutofit fontScale="90000"/>
          </a:bodyPr>
          <a:lstStyle/>
          <a:p>
            <a:r>
              <a:rPr lang="fr-FR" sz="2400" b="1" dirty="0" smtClean="0">
                <a:solidFill>
                  <a:srgbClr val="002060"/>
                </a:solidFill>
              </a:rPr>
              <a:t>EXAMEN </a:t>
            </a:r>
            <a:r>
              <a:rPr lang="fr-FR" sz="2400" b="1" cap="all" dirty="0" smtClean="0">
                <a:solidFill>
                  <a:srgbClr val="002060"/>
                </a:solidFill>
              </a:rPr>
              <a:t>Leçon</a:t>
            </a:r>
            <a:r>
              <a:rPr lang="fr-FR" sz="2400" b="1" dirty="0" smtClean="0">
                <a:solidFill>
                  <a:srgbClr val="002060"/>
                </a:solidFill>
              </a:rPr>
              <a:t> 7</a:t>
            </a:r>
            <a:endParaRPr lang="fr-FR" sz="2400" b="1" dirty="0">
              <a:solidFill>
                <a:srgbClr val="002060"/>
              </a:solidFill>
            </a:endParaRPr>
          </a:p>
        </p:txBody>
      </p:sp>
      <p:sp>
        <p:nvSpPr>
          <p:cNvPr id="6" name="Rectangle à coins arrondis 5"/>
          <p:cNvSpPr/>
          <p:nvPr/>
        </p:nvSpPr>
        <p:spPr>
          <a:xfrm>
            <a:off x="2371725" y="942975"/>
            <a:ext cx="4147608" cy="56388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Bulle ronde 6"/>
          <p:cNvSpPr/>
          <p:nvPr/>
        </p:nvSpPr>
        <p:spPr>
          <a:xfrm>
            <a:off x="6146801" y="1286933"/>
            <a:ext cx="2997199" cy="1676400"/>
          </a:xfrm>
          <a:prstGeom prst="wedgeEllipseCallout">
            <a:avLst>
              <a:gd name="adj1" fmla="val -50559"/>
              <a:gd name="adj2" fmla="val 79041"/>
            </a:avLst>
          </a:prstGeom>
          <a:solidFill>
            <a:schemeClr val="tx2">
              <a:lumMod val="90000"/>
            </a:schemeClr>
          </a:solidFill>
          <a:ln>
            <a:solidFill>
              <a:srgbClr val="FF6600">
                <a:alpha val="26000"/>
              </a:srgb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b="1" dirty="0" smtClean="0">
                <a:solidFill>
                  <a:srgbClr val="0000FF"/>
                </a:solidFill>
              </a:rPr>
              <a:t>Il faut vraiment faire tout ça ?</a:t>
            </a:r>
            <a:endParaRPr lang="fr-FR" sz="2800" b="1" dirty="0">
              <a:solidFill>
                <a:srgbClr val="0000FF"/>
              </a:solidFill>
            </a:endParaRPr>
          </a:p>
        </p:txBody>
      </p:sp>
      <p:pic>
        <p:nvPicPr>
          <p:cNvPr id="9"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16148" y="4276724"/>
            <a:ext cx="2427636" cy="1920421"/>
          </a:xfrm>
          <a:prstGeom prst="rect">
            <a:avLst/>
          </a:prstGeom>
          <a:ln>
            <a:noFill/>
          </a:ln>
          <a:effectLst>
            <a:softEdge rad="112500"/>
          </a:effectLst>
        </p:spPr>
      </p:pic>
    </p:spTree>
    <p:extLst>
      <p:ext uri="{BB962C8B-B14F-4D97-AF65-F5344CB8AC3E}">
        <p14:creationId xmlns:p14="http://schemas.microsoft.com/office/powerpoint/2010/main" val="138482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957" y="302839"/>
            <a:ext cx="5563318" cy="6543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2047874" y="576702"/>
            <a:ext cx="5486401" cy="646979"/>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269999" y="3657600"/>
            <a:ext cx="7042149" cy="3067050"/>
          </a:xfrm>
          <a:prstGeom prst="roundRect">
            <a:avLst/>
          </a:prstGeom>
          <a:solidFill>
            <a:srgbClr val="0000FF">
              <a:alpha val="66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 local, virages, palier/montée/descente,</a:t>
            </a:r>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symétrie du vol</a:t>
            </a:r>
          </a:p>
          <a:p>
            <a:r>
              <a:rPr lang="fr-FR" sz="1600" b="1" i="1" dirty="0" smtClean="0">
                <a:solidFill>
                  <a:srgbClr val="FFFF00"/>
                </a:solidFill>
                <a:latin typeface="Arial" panose="020B0604020202020204" pitchFamily="34" charset="0"/>
                <a:cs typeface="Arial" panose="020B0604020202020204" pitchFamily="34" charset="0"/>
              </a:rPr>
              <a:t>C’est l’objectif pédagogique principal de la séance (qui doit être conduit conformément au guide de l’instructeur VFR leçon 9).</a:t>
            </a:r>
            <a:endParaRPr lang="fr-FR" sz="800" b="1" i="1" dirty="0" smtClean="0">
              <a:solidFill>
                <a:srgbClr val="FFFF00"/>
              </a:solidFill>
              <a:latin typeface="Arial" panose="020B0604020202020204" pitchFamily="34" charset="0"/>
              <a:cs typeface="Arial" panose="020B0604020202020204" pitchFamily="34" charset="0"/>
            </a:endParaRPr>
          </a:p>
          <a:p>
            <a:endParaRPr lang="fr-FR" sz="800" b="1" i="1" dirty="0" smtClean="0">
              <a:solidFill>
                <a:srgbClr val="0000FF"/>
              </a:solidFill>
              <a:latin typeface="Arial" panose="020B0604020202020204" pitchFamily="34" charset="0"/>
              <a:cs typeface="Arial" panose="020B0604020202020204" pitchFamily="34" charset="0"/>
            </a:endParaRPr>
          </a:p>
          <a:p>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Trajectoires sol </a:t>
            </a:r>
          </a:p>
          <a:p>
            <a:r>
              <a:rPr lang="fr-FR" sz="1600" b="1" i="1" dirty="0" smtClean="0">
                <a:solidFill>
                  <a:srgbClr val="FFFF00"/>
                </a:solidFill>
                <a:latin typeface="Arial" panose="020B0604020202020204" pitchFamily="34" charset="0"/>
                <a:cs typeface="Arial" panose="020B0604020202020204" pitchFamily="34" charset="0"/>
              </a:rPr>
              <a:t>C’est l’objectif secondaire de la séance, qui doit être conduit conformément au guide de l’instructeur VFR, leçons 10 &amp; 11 (en fonction du temps restant ou des séances consacrées au vol 7).</a:t>
            </a:r>
            <a:endParaRPr lang="fr-FR" sz="800" b="1" i="1" dirty="0" smtClean="0">
              <a:solidFill>
                <a:srgbClr val="FFFF00"/>
              </a:solidFill>
              <a:latin typeface="Arial" panose="020B0604020202020204" pitchFamily="34" charset="0"/>
              <a:cs typeface="Arial" panose="020B0604020202020204" pitchFamily="34" charset="0"/>
            </a:endParaRPr>
          </a:p>
          <a:p>
            <a:endParaRPr lang="fr-FR" sz="800" i="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Organisation départ et arrivée</a:t>
            </a:r>
          </a:p>
          <a:p>
            <a:r>
              <a:rPr lang="fr-FR" sz="1600" b="1" i="1" dirty="0" smtClean="0">
                <a:solidFill>
                  <a:srgbClr val="FFFF00"/>
                </a:solidFill>
                <a:latin typeface="Arial" panose="020B0604020202020204" pitchFamily="34" charset="0"/>
                <a:cs typeface="Arial" panose="020B0604020202020204" pitchFamily="34" charset="0"/>
              </a:rPr>
              <a:t>Le départ est un item qui doit être acquis à cette séance, et l’organisation de l’arrivée est progressivement déléguée à l’élève).  </a:t>
            </a:r>
          </a:p>
        </p:txBody>
      </p:sp>
      <p:pic>
        <p:nvPicPr>
          <p:cNvPr id="9"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txBox="1">
            <a:spLocks/>
          </p:cNvSpPr>
          <p:nvPr/>
        </p:nvSpPr>
        <p:spPr>
          <a:xfrm>
            <a:off x="361950" y="576702"/>
            <a:ext cx="441326" cy="6147948"/>
          </a:xfrm>
          <a:prstGeom prst="rect">
            <a:avLst/>
          </a:prstGeom>
          <a:solidFill>
            <a:schemeClr val="tx2">
              <a:lumMod val="90000"/>
            </a:schemeClr>
          </a:solidFill>
          <a:ln w="28575">
            <a:solidFill>
              <a:srgbClr val="FFFF00"/>
            </a:solidFill>
          </a:ln>
        </p:spPr>
        <p:txBody>
          <a:bodyPr vert="wordArtVert" lIns="91440" tIns="45720" rIns="91440" bIns="45720" rtlCol="0" anchor="ctr">
            <a:noAutofit/>
          </a:bodyPr>
          <a:lstStyle/>
          <a:p>
            <a:pPr marL="0" marR="0" lvl="0" indent="0" defTabSz="457200" fontAlgn="auto">
              <a:lnSpc>
                <a:spcPct val="100000"/>
              </a:lnSpc>
              <a:spcBef>
                <a:spcPct val="0"/>
              </a:spcBef>
              <a:spcAft>
                <a:spcPts val="0"/>
              </a:spcAft>
              <a:buClrTx/>
              <a:buSzTx/>
              <a:tabLst/>
              <a:defRPr/>
            </a:pPr>
            <a:r>
              <a:rPr lang="fr-FR" sz="2400" b="1" dirty="0" smtClean="0">
                <a:solidFill>
                  <a:srgbClr val="002060"/>
                </a:solidFill>
                <a:latin typeface="+mj-lt"/>
                <a:ea typeface="+mj-ea"/>
                <a:cs typeface="Trebuchet MS"/>
              </a:rPr>
              <a:t>EXAMEN </a:t>
            </a:r>
            <a:r>
              <a:rPr lang="fr-FR" sz="2400" b="1" cap="all" dirty="0" smtClean="0">
                <a:solidFill>
                  <a:srgbClr val="002060"/>
                </a:solidFill>
                <a:latin typeface="+mj-lt"/>
                <a:ea typeface="+mj-ea"/>
                <a:cs typeface="Trebuchet MS"/>
              </a:rPr>
              <a:t>Leçon</a:t>
            </a:r>
            <a:r>
              <a:rPr lang="fr-FR" sz="2400" b="1" dirty="0" smtClean="0">
                <a:solidFill>
                  <a:srgbClr val="002060"/>
                </a:solidFill>
                <a:latin typeface="+mj-lt"/>
                <a:ea typeface="+mj-ea"/>
                <a:cs typeface="Trebuchet MS"/>
              </a:rPr>
              <a:t> 7</a:t>
            </a:r>
            <a:endParaRPr lang="fr-FR" sz="2400" b="1" dirty="0">
              <a:solidFill>
                <a:srgbClr val="002060"/>
              </a:solidFill>
              <a:latin typeface="+mj-lt"/>
              <a:ea typeface="+mj-ea"/>
              <a:cs typeface="Trebuchet MS"/>
            </a:endParaRPr>
          </a:p>
        </p:txBody>
      </p:sp>
    </p:spTree>
    <p:extLst>
      <p:ext uri="{BB962C8B-B14F-4D97-AF65-F5344CB8AC3E}">
        <p14:creationId xmlns:p14="http://schemas.microsoft.com/office/powerpoint/2010/main" val="1044205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cstate="email">
            <a:extLst>
              <a:ext uri="{28A0092B-C50C-407E-A947-70E740481C1C}">
                <a14:useLocalDpi xmlns:a14="http://schemas.microsoft.com/office/drawing/2010/main" val="0"/>
              </a:ext>
            </a:extLst>
          </a:blip>
          <a:srcRect l="11307" t="18198" r="9845" b="70964"/>
          <a:stretch/>
        </p:blipFill>
        <p:spPr>
          <a:xfrm>
            <a:off x="1625598" y="380999"/>
            <a:ext cx="6516835" cy="1266825"/>
          </a:xfrm>
          <a:prstGeom prst="rect">
            <a:avLst/>
          </a:prstGeom>
          <a:ln>
            <a:noFill/>
          </a:ln>
          <a:effectLst>
            <a:outerShdw blurRad="292100" dist="139700" dir="2700000" algn="tl" rotWithShape="0">
              <a:srgbClr val="333333">
                <a:alpha val="65000"/>
              </a:srgbClr>
            </a:outerShdw>
          </a:effectLst>
        </p:spPr>
      </p:pic>
      <p:sp>
        <p:nvSpPr>
          <p:cNvPr id="6" name="Rectangle à coins arrondis 5"/>
          <p:cNvSpPr/>
          <p:nvPr/>
        </p:nvSpPr>
        <p:spPr>
          <a:xfrm>
            <a:off x="2260707" y="380999"/>
            <a:ext cx="5806968" cy="1266826"/>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092202" y="1866900"/>
            <a:ext cx="7956548" cy="4762499"/>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NOTAMS : </a:t>
            </a:r>
          </a:p>
          <a:p>
            <a:r>
              <a:rPr lang="fr-FR" sz="1600" b="1" i="1" dirty="0" smtClean="0">
                <a:solidFill>
                  <a:srgbClr val="0000FF"/>
                </a:solidFill>
                <a:latin typeface="Arial" panose="020B0604020202020204" pitchFamily="34" charset="0"/>
                <a:cs typeface="Arial" panose="020B0604020202020204" pitchFamily="34" charset="0"/>
              </a:rPr>
              <a:t>L’élève </a:t>
            </a:r>
            <a:r>
              <a:rPr lang="fr-FR" sz="1600" b="1" i="1" dirty="0">
                <a:solidFill>
                  <a:srgbClr val="0000FF"/>
                </a:solidFill>
                <a:latin typeface="Arial" panose="020B0604020202020204" pitchFamily="34" charset="0"/>
                <a:cs typeface="Arial" panose="020B0604020202020204" pitchFamily="34" charset="0"/>
              </a:rPr>
              <a:t>collecte et analyse les </a:t>
            </a:r>
            <a:r>
              <a:rPr lang="fr-FR" sz="1600" b="1" i="1" dirty="0" err="1">
                <a:solidFill>
                  <a:srgbClr val="0000FF"/>
                </a:solidFill>
                <a:latin typeface="Arial" panose="020B0604020202020204" pitchFamily="34" charset="0"/>
                <a:cs typeface="Arial" panose="020B0604020202020204" pitchFamily="34" charset="0"/>
              </a:rPr>
              <a:t>notams</a:t>
            </a:r>
            <a:r>
              <a:rPr lang="fr-FR" sz="1600" b="1" i="1" dirty="0">
                <a:solidFill>
                  <a:srgbClr val="0000FF"/>
                </a:solidFill>
                <a:latin typeface="Arial" panose="020B0604020202020204" pitchFamily="34" charset="0"/>
                <a:cs typeface="Arial" panose="020B0604020202020204" pitchFamily="34" charset="0"/>
              </a:rPr>
              <a:t>. L’instructeur corrige </a:t>
            </a:r>
            <a:r>
              <a:rPr lang="fr-FR" sz="1600" b="1" i="1" dirty="0" smtClean="0">
                <a:solidFill>
                  <a:srgbClr val="0000FF"/>
                </a:solidFill>
                <a:latin typeface="Arial" panose="020B0604020202020204" pitchFamily="34" charset="0"/>
                <a:cs typeface="Arial" panose="020B0604020202020204" pitchFamily="34" charset="0"/>
              </a:rPr>
              <a:t>….</a:t>
            </a:r>
            <a:endParaRPr lang="fr-FR" sz="800" b="1" i="1" dirty="0" smtClean="0">
              <a:solidFill>
                <a:srgbClr val="0000FF"/>
              </a:solidFill>
              <a:latin typeface="Arial" panose="020B0604020202020204" pitchFamily="34" charset="0"/>
              <a:cs typeface="Arial" panose="020B0604020202020204" pitchFamily="34" charset="0"/>
            </a:endParaRPr>
          </a:p>
          <a:p>
            <a:endParaRPr lang="fr-FR" sz="800" b="1" i="1" dirty="0">
              <a:solidFill>
                <a:srgbClr val="0000FF"/>
              </a:solidFill>
              <a:latin typeface="Arial" panose="020B0604020202020204" pitchFamily="34" charset="0"/>
              <a:cs typeface="Arial" panose="020B0604020202020204" pitchFamily="34" charset="0"/>
            </a:endParaRPr>
          </a:p>
          <a:p>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MÉTÉO </a:t>
            </a:r>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r>
              <a:rPr lang="fr-FR" sz="1600" b="1" i="1" dirty="0" smtClean="0">
                <a:solidFill>
                  <a:srgbClr val="0000FF"/>
                </a:solidFill>
                <a:latin typeface="Arial" panose="020B0604020202020204" pitchFamily="34" charset="0"/>
                <a:cs typeface="Arial" panose="020B0604020202020204" pitchFamily="34" charset="0"/>
              </a:rPr>
              <a:t>L’élève sélectionne </a:t>
            </a:r>
            <a:r>
              <a:rPr lang="fr-FR" sz="1600" b="1" i="1" dirty="0">
                <a:solidFill>
                  <a:srgbClr val="0000FF"/>
                </a:solidFill>
                <a:latin typeface="Arial" panose="020B0604020202020204" pitchFamily="34" charset="0"/>
                <a:cs typeface="Arial" panose="020B0604020202020204" pitchFamily="34" charset="0"/>
              </a:rPr>
              <a:t>les informations météo pertinentes, les compare avec la situation </a:t>
            </a:r>
            <a:r>
              <a:rPr lang="fr-FR" sz="1600" b="1" i="1" dirty="0" smtClean="0">
                <a:solidFill>
                  <a:srgbClr val="0000FF"/>
                </a:solidFill>
                <a:latin typeface="Arial" panose="020B0604020202020204" pitchFamily="34" charset="0"/>
                <a:cs typeface="Arial" panose="020B0604020202020204" pitchFamily="34" charset="0"/>
              </a:rPr>
              <a:t>visible et intègre les évolutions prévues sur le parcours… </a:t>
            </a:r>
            <a:endParaRPr lang="fr-FR" sz="800" b="1" i="1" dirty="0" smtClean="0">
              <a:solidFill>
                <a:srgbClr val="0000FF"/>
              </a:solidFill>
              <a:latin typeface="Arial" panose="020B0604020202020204" pitchFamily="34" charset="0"/>
              <a:cs typeface="Arial" panose="020B0604020202020204" pitchFamily="34" charset="0"/>
            </a:endParaRPr>
          </a:p>
          <a:p>
            <a:endParaRPr lang="fr-FR" sz="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MASSE ET CENTRAGE : </a:t>
            </a:r>
          </a:p>
          <a:p>
            <a:r>
              <a:rPr lang="fr-FR" sz="1600" b="1" i="1" dirty="0" smtClean="0">
                <a:solidFill>
                  <a:srgbClr val="0000FF"/>
                </a:solidFill>
                <a:latin typeface="Arial" panose="020B0604020202020204" pitchFamily="34" charset="0"/>
                <a:cs typeface="Arial" panose="020B0604020202020204" pitchFamily="34" charset="0"/>
              </a:rPr>
              <a:t>L’élève </a:t>
            </a:r>
            <a:r>
              <a:rPr lang="fr-FR" sz="1600" b="1" i="1" dirty="0">
                <a:solidFill>
                  <a:srgbClr val="0000FF"/>
                </a:solidFill>
                <a:latin typeface="Arial" panose="020B0604020202020204" pitchFamily="34" charset="0"/>
                <a:cs typeface="Arial" panose="020B0604020202020204" pitchFamily="34" charset="0"/>
              </a:rPr>
              <a:t>détermine si, avec le chargement du jour, un calcul est </a:t>
            </a:r>
            <a:r>
              <a:rPr lang="fr-FR" sz="1600" b="1" i="1" dirty="0" smtClean="0">
                <a:solidFill>
                  <a:srgbClr val="0000FF"/>
                </a:solidFill>
                <a:latin typeface="Arial" panose="020B0604020202020204" pitchFamily="34" charset="0"/>
                <a:cs typeface="Arial" panose="020B0604020202020204" pitchFamily="34" charset="0"/>
              </a:rPr>
              <a:t>nécessaire.</a:t>
            </a:r>
            <a:endParaRPr lang="fr-FR" sz="800" b="1" i="1" dirty="0" smtClean="0">
              <a:solidFill>
                <a:srgbClr val="0000FF"/>
              </a:solidFill>
              <a:latin typeface="Arial" panose="020B0604020202020204" pitchFamily="34" charset="0"/>
              <a:cs typeface="Arial" panose="020B0604020202020204" pitchFamily="34" charset="0"/>
            </a:endParaRPr>
          </a:p>
          <a:p>
            <a:endParaRPr lang="fr-FR" sz="800" b="1" i="1" dirty="0">
              <a:solidFill>
                <a:srgbClr val="0000FF"/>
              </a:solidFill>
              <a:latin typeface="Arial" panose="020B0604020202020204" pitchFamily="34" charset="0"/>
              <a:cs typeface="Arial" panose="020B0604020202020204" pitchFamily="34" charset="0"/>
            </a:endParaRPr>
          </a:p>
          <a:p>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LIMITATIONS ET PERFORMANCE : </a:t>
            </a:r>
          </a:p>
          <a:p>
            <a:r>
              <a:rPr lang="fr-FR" sz="1600" b="1" i="1" dirty="0" smtClean="0">
                <a:solidFill>
                  <a:srgbClr val="0000FF"/>
                </a:solidFill>
                <a:latin typeface="Arial" panose="020B0604020202020204" pitchFamily="34" charset="0"/>
                <a:cs typeface="Arial" panose="020B0604020202020204" pitchFamily="34" charset="0"/>
              </a:rPr>
              <a:t>L’instructeur </a:t>
            </a:r>
            <a:r>
              <a:rPr lang="fr-FR" sz="1600" b="1" i="1" dirty="0">
                <a:solidFill>
                  <a:srgbClr val="0000FF"/>
                </a:solidFill>
                <a:latin typeface="Arial" panose="020B0604020202020204" pitchFamily="34" charset="0"/>
                <a:cs typeface="Arial" panose="020B0604020202020204" pitchFamily="34" charset="0"/>
              </a:rPr>
              <a:t>vérifie que son élève est capable de déterminer les performances de son avion aux conditions du </a:t>
            </a:r>
            <a:r>
              <a:rPr lang="fr-FR" sz="1600" b="1" i="1" dirty="0" smtClean="0">
                <a:solidFill>
                  <a:srgbClr val="0000FF"/>
                </a:solidFill>
                <a:latin typeface="Arial" panose="020B0604020202020204" pitchFamily="34" charset="0"/>
                <a:cs typeface="Arial" panose="020B0604020202020204" pitchFamily="34" charset="0"/>
              </a:rPr>
              <a:t>jour et en fonction des pistes utilisées. Le FI inculque la notion de marges raisonnables …</a:t>
            </a:r>
            <a:endParaRPr lang="fr-FR" sz="800" b="1" i="1" dirty="0">
              <a:solidFill>
                <a:srgbClr val="0000FF"/>
              </a:solidFill>
              <a:latin typeface="Arial" panose="020B0604020202020204" pitchFamily="34" charset="0"/>
              <a:cs typeface="Arial" panose="020B0604020202020204" pitchFamily="34" charset="0"/>
            </a:endParaRPr>
          </a:p>
          <a:p>
            <a:endParaRPr lang="fr-FR" sz="800" b="1" dirty="0" smtClean="0">
              <a:solidFill>
                <a:schemeClr val="tx1"/>
              </a:solidFill>
              <a:latin typeface="Arial" panose="020B0604020202020204" pitchFamily="34" charset="0"/>
              <a:cs typeface="Arial" panose="020B0604020202020204" pitchFamily="34" charset="0"/>
            </a:endParaRPr>
          </a:p>
          <a:p>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ROUTE ET NIVEAU DE VOL : </a:t>
            </a:r>
          </a:p>
          <a:p>
            <a:r>
              <a:rPr lang="fr-FR" sz="1600" b="1" i="1" dirty="0" smtClean="0">
                <a:solidFill>
                  <a:srgbClr val="0000FF"/>
                </a:solidFill>
                <a:latin typeface="Arial" panose="020B0604020202020204" pitchFamily="34" charset="0"/>
                <a:cs typeface="Arial" panose="020B0604020202020204" pitchFamily="34" charset="0"/>
              </a:rPr>
              <a:t>L’élève précise, </a:t>
            </a:r>
            <a:r>
              <a:rPr lang="fr-FR" sz="1600" b="1" i="1" dirty="0">
                <a:solidFill>
                  <a:srgbClr val="0000FF"/>
                </a:solidFill>
                <a:latin typeface="Arial" panose="020B0604020202020204" pitchFamily="34" charset="0"/>
                <a:cs typeface="Arial" panose="020B0604020202020204" pitchFamily="34" charset="0"/>
              </a:rPr>
              <a:t>sous contrôle de son instructeur, les </a:t>
            </a:r>
            <a:r>
              <a:rPr lang="fr-FR" sz="1600" b="1" i="1" dirty="0" smtClean="0">
                <a:solidFill>
                  <a:srgbClr val="0000FF"/>
                </a:solidFill>
                <a:latin typeface="Arial" panose="020B0604020202020204" pitchFamily="34" charset="0"/>
                <a:cs typeface="Arial" panose="020B0604020202020204" pitchFamily="34" charset="0"/>
              </a:rPr>
              <a:t>routes </a:t>
            </a:r>
            <a:r>
              <a:rPr lang="fr-FR" sz="1600" b="1" i="1" dirty="0">
                <a:solidFill>
                  <a:srgbClr val="0000FF"/>
                </a:solidFill>
                <a:latin typeface="Arial" panose="020B0604020202020204" pitchFamily="34" charset="0"/>
                <a:cs typeface="Arial" panose="020B0604020202020204" pitchFamily="34" charset="0"/>
              </a:rPr>
              <a:t>et altitudes de départ et de retour, en fonction des conditions du </a:t>
            </a:r>
            <a:r>
              <a:rPr lang="fr-FR" sz="1600" b="1" i="1" dirty="0" smtClean="0">
                <a:solidFill>
                  <a:srgbClr val="0000FF"/>
                </a:solidFill>
                <a:latin typeface="Arial" panose="020B0604020202020204" pitchFamily="34" charset="0"/>
                <a:cs typeface="Arial" panose="020B0604020202020204" pitchFamily="34" charset="0"/>
              </a:rPr>
              <a:t>jour et des espaces.</a:t>
            </a:r>
            <a:endParaRPr lang="fr-FR" sz="800" b="1" i="1" dirty="0" smtClean="0">
              <a:solidFill>
                <a:srgbClr val="0000FF"/>
              </a:solidFill>
              <a:latin typeface="Arial" panose="020B0604020202020204" pitchFamily="34" charset="0"/>
              <a:cs typeface="Arial" panose="020B0604020202020204" pitchFamily="34" charset="0"/>
            </a:endParaRPr>
          </a:p>
          <a:p>
            <a:endParaRPr lang="fr-FR" sz="800" b="1" i="1" dirty="0">
              <a:solidFill>
                <a:srgbClr val="0000FF"/>
              </a:solidFill>
              <a:latin typeface="Arial" panose="020B0604020202020204" pitchFamily="34" charset="0"/>
              <a:cs typeface="Arial" panose="020B0604020202020204" pitchFamily="34" charset="0"/>
            </a:endParaRPr>
          </a:p>
          <a:p>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CARBURANT : </a:t>
            </a:r>
          </a:p>
          <a:p>
            <a:r>
              <a:rPr lang="fr-FR" sz="1600" b="1" i="1" dirty="0" smtClean="0">
                <a:solidFill>
                  <a:srgbClr val="0000FF"/>
                </a:solidFill>
                <a:latin typeface="Arial" panose="020B0604020202020204" pitchFamily="34" charset="0"/>
                <a:cs typeface="Arial" panose="020B0604020202020204" pitchFamily="34" charset="0"/>
              </a:rPr>
              <a:t>L’élève calcule et vérifie </a:t>
            </a:r>
            <a:r>
              <a:rPr lang="fr-FR" sz="1600" b="1" i="1" dirty="0">
                <a:solidFill>
                  <a:srgbClr val="0000FF"/>
                </a:solidFill>
                <a:latin typeface="Arial" panose="020B0604020202020204" pitchFamily="34" charset="0"/>
                <a:cs typeface="Arial" panose="020B0604020202020204" pitchFamily="34" charset="0"/>
              </a:rPr>
              <a:t>la quantité minimale nécessaire pour le </a:t>
            </a:r>
            <a:r>
              <a:rPr lang="fr-FR" sz="1600" b="1" i="1" dirty="0" smtClean="0">
                <a:solidFill>
                  <a:srgbClr val="0000FF"/>
                </a:solidFill>
                <a:latin typeface="Arial" panose="020B0604020202020204" pitchFamily="34" charset="0"/>
                <a:cs typeface="Arial" panose="020B0604020202020204" pitchFamily="34" charset="0"/>
              </a:rPr>
              <a:t>vol.</a:t>
            </a:r>
            <a:endParaRPr lang="fr-FR" sz="1600" b="1" i="1" dirty="0">
              <a:solidFill>
                <a:srgbClr val="0000FF"/>
              </a:solidFill>
              <a:latin typeface="Arial" panose="020B0604020202020204" pitchFamily="34" charset="0"/>
              <a:cs typeface="Arial" panose="020B0604020202020204" pitchFamily="34" charset="0"/>
            </a:endParaRPr>
          </a:p>
        </p:txBody>
      </p:sp>
      <p:pic>
        <p:nvPicPr>
          <p:cNvPr id="9"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a:spLocks noGrp="1"/>
          </p:cNvSpPr>
          <p:nvPr>
            <p:ph type="title"/>
          </p:nvPr>
        </p:nvSpPr>
        <p:spPr>
          <a:xfrm>
            <a:off x="361950" y="576702"/>
            <a:ext cx="441326" cy="6147948"/>
          </a:xfrm>
          <a:solidFill>
            <a:schemeClr val="tx2">
              <a:lumMod val="90000"/>
            </a:schemeClr>
          </a:solidFill>
          <a:ln w="28575">
            <a:solidFill>
              <a:srgbClr val="FFFF00"/>
            </a:solidFill>
          </a:ln>
        </p:spPr>
        <p:txBody>
          <a:bodyPr vert="wordArtVert">
            <a:normAutofit fontScale="90000"/>
          </a:bodyPr>
          <a:lstStyle/>
          <a:p>
            <a:r>
              <a:rPr lang="fr-FR" sz="2400" b="1" dirty="0" smtClean="0">
                <a:solidFill>
                  <a:srgbClr val="002060"/>
                </a:solidFill>
              </a:rPr>
              <a:t>EXAMEN </a:t>
            </a:r>
            <a:r>
              <a:rPr lang="fr-FR" sz="2400" b="1" cap="all" dirty="0" smtClean="0">
                <a:solidFill>
                  <a:srgbClr val="002060"/>
                </a:solidFill>
              </a:rPr>
              <a:t>leçon</a:t>
            </a:r>
            <a:r>
              <a:rPr lang="fr-FR" sz="2400" b="1" dirty="0" smtClean="0">
                <a:solidFill>
                  <a:srgbClr val="002060"/>
                </a:solidFill>
              </a:rPr>
              <a:t> 7</a:t>
            </a:r>
            <a:endParaRPr lang="fr-FR" sz="2400" b="1" dirty="0">
              <a:solidFill>
                <a:srgbClr val="002060"/>
              </a:solidFill>
            </a:endParaRPr>
          </a:p>
        </p:txBody>
      </p:sp>
    </p:spTree>
    <p:extLst>
      <p:ext uri="{BB962C8B-B14F-4D97-AF65-F5344CB8AC3E}">
        <p14:creationId xmlns:p14="http://schemas.microsoft.com/office/powerpoint/2010/main" val="174972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cstate="email">
            <a:extLst>
              <a:ext uri="{28A0092B-C50C-407E-A947-70E740481C1C}">
                <a14:useLocalDpi xmlns:a14="http://schemas.microsoft.com/office/drawing/2010/main" val="0"/>
              </a:ext>
            </a:extLst>
          </a:blip>
          <a:srcRect l="11307" t="28583" r="9845" b="65567"/>
          <a:stretch/>
        </p:blipFill>
        <p:spPr>
          <a:xfrm>
            <a:off x="960977" y="1028700"/>
            <a:ext cx="7456313" cy="895350"/>
          </a:xfrm>
          <a:prstGeom prst="rect">
            <a:avLst/>
          </a:prstGeom>
          <a:ln>
            <a:noFill/>
          </a:ln>
          <a:effectLst>
            <a:outerShdw blurRad="292100" dist="139700" dir="2700000" algn="tl" rotWithShape="0">
              <a:srgbClr val="333333">
                <a:alpha val="65000"/>
              </a:srgbClr>
            </a:outerShdw>
          </a:effectLst>
        </p:spPr>
      </p:pic>
      <p:sp>
        <p:nvSpPr>
          <p:cNvPr id="8" name="Rectangle à coins arrondis 7"/>
          <p:cNvSpPr/>
          <p:nvPr/>
        </p:nvSpPr>
        <p:spPr>
          <a:xfrm>
            <a:off x="1117601" y="2762251"/>
            <a:ext cx="7695516" cy="339090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DÉCOLLAGE INTERROMPU :</a:t>
            </a:r>
          </a:p>
          <a:p>
            <a:r>
              <a:rPr lang="fr-FR" sz="1600" b="1" i="1" dirty="0">
                <a:solidFill>
                  <a:srgbClr val="0000FF"/>
                </a:solidFill>
                <a:latin typeface="Arial" panose="020B0604020202020204" pitchFamily="34" charset="0"/>
                <a:cs typeface="Arial" panose="020B0604020202020204" pitchFamily="34" charset="0"/>
              </a:rPr>
              <a:t>L</a:t>
            </a:r>
            <a:r>
              <a:rPr lang="fr-FR" sz="1600" b="1" i="1" dirty="0" smtClean="0">
                <a:solidFill>
                  <a:srgbClr val="0000FF"/>
                </a:solidFill>
                <a:latin typeface="Arial" panose="020B0604020202020204" pitchFamily="34" charset="0"/>
                <a:cs typeface="Arial" panose="020B0604020202020204" pitchFamily="34" charset="0"/>
              </a:rPr>
              <a:t>’instructeur </a:t>
            </a:r>
            <a:r>
              <a:rPr lang="fr-FR" sz="1600" b="1" i="1" dirty="0">
                <a:solidFill>
                  <a:srgbClr val="0000FF"/>
                </a:solidFill>
                <a:latin typeface="Arial" panose="020B0604020202020204" pitchFamily="34" charset="0"/>
                <a:cs typeface="Arial" panose="020B0604020202020204" pitchFamily="34" charset="0"/>
              </a:rPr>
              <a:t>guide son élève pour effectuer un arrêt </a:t>
            </a:r>
            <a:r>
              <a:rPr lang="fr-FR" sz="1600" b="1" i="1" dirty="0" smtClean="0">
                <a:solidFill>
                  <a:srgbClr val="0000FF"/>
                </a:solidFill>
                <a:latin typeface="Arial" panose="020B0604020202020204" pitchFamily="34" charset="0"/>
                <a:cs typeface="Arial" panose="020B0604020202020204" pitchFamily="34" charset="0"/>
              </a:rPr>
              <a:t>décollage. </a:t>
            </a:r>
          </a:p>
          <a:p>
            <a:r>
              <a:rPr lang="fr-FR" sz="1600" b="1" i="1" dirty="0" smtClean="0">
                <a:solidFill>
                  <a:srgbClr val="0000FF"/>
                </a:solidFill>
                <a:latin typeface="Arial" panose="020B0604020202020204" pitchFamily="34" charset="0"/>
                <a:cs typeface="Arial" panose="020B0604020202020204" pitchFamily="34" charset="0"/>
              </a:rPr>
              <a:t>Cet exercice précède naturellement le décollage normal au cas où une condition essentielle ne serait pas rempli pour la poursuite de l’item.</a:t>
            </a:r>
            <a:endParaRPr lang="fr-FR" sz="1600" b="1" i="1" dirty="0">
              <a:solidFill>
                <a:srgbClr val="0000FF"/>
              </a:solidFill>
              <a:latin typeface="Arial" panose="020B0604020202020204" pitchFamily="34" charset="0"/>
              <a:cs typeface="Arial" panose="020B0604020202020204" pitchFamily="34" charset="0"/>
            </a:endParaRPr>
          </a:p>
          <a:p>
            <a:endParaRPr lang="fr-FR" sz="1600" b="1" dirty="0" smtClean="0">
              <a:solidFill>
                <a:schemeClr val="tx1"/>
              </a:solidFill>
              <a:latin typeface="Arial" panose="020B0604020202020204" pitchFamily="34" charset="0"/>
              <a:cs typeface="Arial" panose="020B0604020202020204" pitchFamily="34" charset="0"/>
            </a:endParaRPr>
          </a:p>
          <a:p>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DÉCOLLAGE NORMAL : </a:t>
            </a:r>
            <a:endPar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1600" b="1" i="1" dirty="0">
                <a:solidFill>
                  <a:srgbClr val="0000FF"/>
                </a:solidFill>
                <a:latin typeface="Arial" panose="020B0604020202020204" pitchFamily="34" charset="0"/>
                <a:cs typeface="Arial" panose="020B0604020202020204" pitchFamily="34" charset="0"/>
              </a:rPr>
              <a:t>Poursuite de l’objectif pédagogique de la leçon </a:t>
            </a:r>
            <a:r>
              <a:rPr lang="fr-FR" sz="1600" b="1" i="1" dirty="0" smtClean="0">
                <a:solidFill>
                  <a:srgbClr val="0000FF"/>
                </a:solidFill>
                <a:latin typeface="Arial" panose="020B0604020202020204" pitchFamily="34" charset="0"/>
                <a:cs typeface="Arial" panose="020B0604020202020204" pitchFamily="34" charset="0"/>
              </a:rPr>
              <a:t>4 en vue de l’acquisition qui interviendra dans les leçons suivantes.</a:t>
            </a:r>
            <a:endParaRPr lang="fr-FR" sz="1600" b="1" i="1" dirty="0">
              <a:solidFill>
                <a:srgbClr val="0000FF"/>
              </a:solidFill>
              <a:latin typeface="Arial" panose="020B0604020202020204" pitchFamily="34" charset="0"/>
              <a:cs typeface="Arial" panose="020B0604020202020204" pitchFamily="34" charset="0"/>
            </a:endParaRPr>
          </a:p>
          <a:p>
            <a:endParaRPr lang="fr-FR" sz="1600" b="1" dirty="0" smtClean="0">
              <a:solidFill>
                <a:schemeClr val="tx1"/>
              </a:solidFill>
              <a:latin typeface="Arial" panose="020B0604020202020204" pitchFamily="34" charset="0"/>
              <a:cs typeface="Arial" panose="020B0604020202020204" pitchFamily="34" charset="0"/>
            </a:endParaRPr>
          </a:p>
          <a:p>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DÉCOLLAGE VENT TRAVERSIER : </a:t>
            </a:r>
          </a:p>
          <a:p>
            <a:r>
              <a:rPr lang="fr-FR" sz="1600" b="1" i="1" dirty="0">
                <a:solidFill>
                  <a:srgbClr val="0000FF"/>
                </a:solidFill>
                <a:latin typeface="Arial" panose="020B0604020202020204" pitchFamily="34" charset="0"/>
                <a:cs typeface="Arial" panose="020B0604020202020204" pitchFamily="34" charset="0"/>
              </a:rPr>
              <a:t>Le cas échéant </a:t>
            </a:r>
            <a:r>
              <a:rPr lang="fr-FR" sz="1600" b="1" i="1" dirty="0" smtClean="0">
                <a:solidFill>
                  <a:srgbClr val="0000FF"/>
                </a:solidFill>
                <a:latin typeface="Arial" panose="020B0604020202020204" pitchFamily="34" charset="0"/>
                <a:cs typeface="Arial" panose="020B0604020202020204" pitchFamily="34" charset="0"/>
              </a:rPr>
              <a:t>et en fonction des conditions du jour.</a:t>
            </a:r>
          </a:p>
          <a:p>
            <a:r>
              <a:rPr lang="fr-FR" sz="1600" b="1" i="1" dirty="0" smtClean="0">
                <a:solidFill>
                  <a:srgbClr val="0000FF"/>
                </a:solidFill>
                <a:latin typeface="Arial" panose="020B0604020202020204" pitchFamily="34" charset="0"/>
                <a:cs typeface="Arial" panose="020B0604020202020204" pitchFamily="34" charset="0"/>
              </a:rPr>
              <a:t>Doit de toutes façons de ne pas être oublier avant la fin de la formation.</a:t>
            </a:r>
            <a:endParaRPr lang="fr-FR" sz="1600" b="1" i="1" dirty="0">
              <a:solidFill>
                <a:srgbClr val="0000FF"/>
              </a:solidFill>
              <a:latin typeface="Arial" panose="020B0604020202020204" pitchFamily="34" charset="0"/>
              <a:cs typeface="Arial" panose="020B0604020202020204" pitchFamily="34" charset="0"/>
            </a:endParaRPr>
          </a:p>
        </p:txBody>
      </p:sp>
      <p:sp>
        <p:nvSpPr>
          <p:cNvPr id="6" name="Rectangle à coins arrondis 5"/>
          <p:cNvSpPr/>
          <p:nvPr/>
        </p:nvSpPr>
        <p:spPr>
          <a:xfrm>
            <a:off x="1914526" y="971550"/>
            <a:ext cx="5867400" cy="990599"/>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Titre 1"/>
          <p:cNvSpPr>
            <a:spLocks noGrp="1"/>
          </p:cNvSpPr>
          <p:nvPr>
            <p:ph type="title"/>
          </p:nvPr>
        </p:nvSpPr>
        <p:spPr>
          <a:xfrm>
            <a:off x="361950" y="576702"/>
            <a:ext cx="441326" cy="6147948"/>
          </a:xfrm>
          <a:solidFill>
            <a:schemeClr val="tx2">
              <a:lumMod val="90000"/>
            </a:schemeClr>
          </a:solidFill>
          <a:ln w="28575">
            <a:solidFill>
              <a:srgbClr val="FFFF00"/>
            </a:solidFill>
          </a:ln>
        </p:spPr>
        <p:txBody>
          <a:bodyPr vert="wordArtVert">
            <a:normAutofit fontScale="90000"/>
          </a:bodyPr>
          <a:lstStyle/>
          <a:p>
            <a:r>
              <a:rPr lang="fr-FR" sz="2400" b="1" dirty="0" smtClean="0">
                <a:solidFill>
                  <a:srgbClr val="002060"/>
                </a:solidFill>
              </a:rPr>
              <a:t>EXAMEN </a:t>
            </a:r>
            <a:r>
              <a:rPr lang="fr-FR" sz="2400" b="1" cap="all" dirty="0" smtClean="0">
                <a:solidFill>
                  <a:srgbClr val="002060"/>
                </a:solidFill>
              </a:rPr>
              <a:t>leçon</a:t>
            </a:r>
            <a:r>
              <a:rPr lang="fr-FR" sz="2400" b="1" dirty="0" smtClean="0">
                <a:solidFill>
                  <a:srgbClr val="002060"/>
                </a:solidFill>
              </a:rPr>
              <a:t> 7</a:t>
            </a:r>
            <a:endParaRPr lang="fr-FR" sz="2400" b="1" dirty="0">
              <a:solidFill>
                <a:srgbClr val="002060"/>
              </a:solidFill>
            </a:endParaRPr>
          </a:p>
        </p:txBody>
      </p:sp>
      <p:pic>
        <p:nvPicPr>
          <p:cNvPr id="9"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581400" y="236636"/>
            <a:ext cx="1981633" cy="307777"/>
          </a:xfrm>
          <a:prstGeom prst="rect">
            <a:avLst/>
          </a:prstGeom>
          <a:noFill/>
        </p:spPr>
        <p:txBody>
          <a:bodyPr wrap="none" rtlCol="0">
            <a:spAutoFit/>
          </a:bodyPr>
          <a:lstStyle/>
          <a:p>
            <a:r>
              <a:rPr lang="fr-FR" sz="1400" b="1" dirty="0" smtClean="0">
                <a:latin typeface="Arial" panose="020B0604020202020204" pitchFamily="34" charset="0"/>
                <a:cs typeface="Arial" panose="020B0604020202020204" pitchFamily="34" charset="0"/>
              </a:rPr>
              <a:t>PHASE DÉCOLLAGE</a:t>
            </a:r>
            <a:endParaRPr lang="fr-F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30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Image 9"/>
          <p:cNvPicPr>
            <a:picLocks noChangeAspect="1"/>
          </p:cNvPicPr>
          <p:nvPr/>
        </p:nvPicPr>
        <p:blipFill rotWithShape="1">
          <a:blip r:embed="rId3" cstate="email">
            <a:extLst>
              <a:ext uri="{28A0092B-C50C-407E-A947-70E740481C1C}">
                <a14:useLocalDpi xmlns:a14="http://schemas.microsoft.com/office/drawing/2010/main" val="0"/>
              </a:ext>
            </a:extLst>
          </a:blip>
          <a:srcRect l="10480" t="34015" r="10671" b="61295"/>
          <a:stretch/>
        </p:blipFill>
        <p:spPr>
          <a:xfrm>
            <a:off x="1147763" y="1222288"/>
            <a:ext cx="7247468" cy="740891"/>
          </a:xfrm>
          <a:prstGeom prst="rect">
            <a:avLst/>
          </a:prstGeom>
          <a:ln>
            <a:noFill/>
          </a:ln>
          <a:effectLst>
            <a:outerShdw blurRad="292100" dist="139700" dir="2700000" algn="tl" rotWithShape="0">
              <a:srgbClr val="333333">
                <a:alpha val="65000"/>
              </a:srgbClr>
            </a:outerShdw>
          </a:effectLst>
        </p:spPr>
      </p:pic>
      <p:sp>
        <p:nvSpPr>
          <p:cNvPr id="8" name="Rectangle à coins arrondis 7"/>
          <p:cNvSpPr/>
          <p:nvPr/>
        </p:nvSpPr>
        <p:spPr>
          <a:xfrm>
            <a:off x="1773513" y="2864427"/>
            <a:ext cx="6732312" cy="317442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VIRAGES EN MONTÉE </a:t>
            </a:r>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1600" b="1" i="1" dirty="0">
                <a:solidFill>
                  <a:srgbClr val="0000FF"/>
                </a:solidFill>
                <a:latin typeface="Arial" panose="020B0604020202020204" pitchFamily="34" charset="0"/>
                <a:cs typeface="Arial" panose="020B0604020202020204" pitchFamily="34" charset="0"/>
              </a:rPr>
              <a:t>L’instructeur réalise l’objectif pédagogique principal de la séance </a:t>
            </a:r>
            <a:r>
              <a:rPr lang="fr-FR" sz="1600" b="1" i="1" dirty="0" smtClean="0">
                <a:solidFill>
                  <a:srgbClr val="0000FF"/>
                </a:solidFill>
                <a:latin typeface="Arial" panose="020B0604020202020204" pitchFamily="34" charset="0"/>
                <a:cs typeface="Arial" panose="020B0604020202020204" pitchFamily="34" charset="0"/>
              </a:rPr>
              <a:t>qui doit être conduit conformément au « Guide de l’Instructeur » (leçon n°9).</a:t>
            </a:r>
            <a:endParaRPr lang="fr-FR" sz="1600" b="1" i="1" dirty="0">
              <a:solidFill>
                <a:srgbClr val="0000FF"/>
              </a:solidFill>
              <a:latin typeface="Arial" panose="020B0604020202020204" pitchFamily="34" charset="0"/>
              <a:cs typeface="Arial" panose="020B0604020202020204" pitchFamily="34" charset="0"/>
            </a:endParaRPr>
          </a:p>
          <a:p>
            <a:endParaRPr lang="fr-FR" sz="1600" b="1" dirty="0" smtClean="0">
              <a:solidFill>
                <a:schemeClr val="tx1"/>
              </a:solidFill>
              <a:latin typeface="Arial" panose="020B0604020202020204" pitchFamily="34" charset="0"/>
              <a:cs typeface="Arial" panose="020B0604020202020204" pitchFamily="34" charset="0"/>
            </a:endParaRPr>
          </a:p>
          <a:p>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DÉPART EN SECTEUR </a:t>
            </a:r>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1600" b="1" i="1" dirty="0">
                <a:solidFill>
                  <a:srgbClr val="0000FF"/>
                </a:solidFill>
                <a:latin typeface="Arial" panose="020B0604020202020204" pitchFamily="34" charset="0"/>
                <a:cs typeface="Arial" panose="020B0604020202020204" pitchFamily="34" charset="0"/>
              </a:rPr>
              <a:t>L’instructeur vérifie que l’élève élabore, et </a:t>
            </a:r>
            <a:r>
              <a:rPr lang="fr-FR" sz="1600" b="1" i="1" dirty="0" smtClean="0">
                <a:solidFill>
                  <a:srgbClr val="0000FF"/>
                </a:solidFill>
                <a:latin typeface="Arial" panose="020B0604020202020204" pitchFamily="34" charset="0"/>
                <a:cs typeface="Arial" panose="020B0604020202020204" pitchFamily="34" charset="0"/>
              </a:rPr>
              <a:t>contrôle, </a:t>
            </a:r>
            <a:r>
              <a:rPr lang="fr-FR" sz="1600" b="1" i="1" dirty="0">
                <a:solidFill>
                  <a:srgbClr val="0000FF"/>
                </a:solidFill>
                <a:latin typeface="Arial" panose="020B0604020202020204" pitchFamily="34" charset="0"/>
                <a:cs typeface="Arial" panose="020B0604020202020204" pitchFamily="34" charset="0"/>
              </a:rPr>
              <a:t>de manière </a:t>
            </a:r>
            <a:r>
              <a:rPr lang="fr-FR" sz="1600" b="1" i="1" dirty="0" smtClean="0">
                <a:solidFill>
                  <a:srgbClr val="0000FF"/>
                </a:solidFill>
                <a:latin typeface="Arial" panose="020B0604020202020204" pitchFamily="34" charset="0"/>
                <a:cs typeface="Arial" panose="020B0604020202020204" pitchFamily="34" charset="0"/>
              </a:rPr>
              <a:t>autonome, </a:t>
            </a:r>
            <a:r>
              <a:rPr lang="fr-FR" sz="1600" b="1" i="1" dirty="0">
                <a:solidFill>
                  <a:srgbClr val="0000FF"/>
                </a:solidFill>
                <a:latin typeface="Arial" panose="020B0604020202020204" pitchFamily="34" charset="0"/>
                <a:cs typeface="Arial" panose="020B0604020202020204" pitchFamily="34" charset="0"/>
              </a:rPr>
              <a:t>la trajectoire pour rejoindre le secteur de </a:t>
            </a:r>
            <a:r>
              <a:rPr lang="fr-FR" sz="1600" b="1" i="1" dirty="0" smtClean="0">
                <a:solidFill>
                  <a:srgbClr val="0000FF"/>
                </a:solidFill>
                <a:latin typeface="Arial" panose="020B0604020202020204" pitchFamily="34" charset="0"/>
                <a:cs typeface="Arial" panose="020B0604020202020204" pitchFamily="34" charset="0"/>
              </a:rPr>
              <a:t>travail.</a:t>
            </a:r>
          </a:p>
          <a:p>
            <a:r>
              <a:rPr lang="fr-FR" sz="1600" b="1" i="1" dirty="0">
                <a:solidFill>
                  <a:srgbClr val="0000FF"/>
                </a:solidFill>
                <a:latin typeface="Arial" panose="020B0604020202020204" pitchFamily="34" charset="0"/>
                <a:cs typeface="Arial" panose="020B0604020202020204" pitchFamily="34" charset="0"/>
              </a:rPr>
              <a:t>Le départ est un item qui doit être acquis à cette</a:t>
            </a:r>
          </a:p>
          <a:p>
            <a:r>
              <a:rPr lang="fr-FR" sz="1600" b="1" i="1" dirty="0">
                <a:solidFill>
                  <a:srgbClr val="0000FF"/>
                </a:solidFill>
                <a:latin typeface="Arial" panose="020B0604020202020204" pitchFamily="34" charset="0"/>
                <a:cs typeface="Arial" panose="020B0604020202020204" pitchFamily="34" charset="0"/>
              </a:rPr>
              <a:t>séance et l’organisation de l’arrivée est progressivement déléguée à l’élève</a:t>
            </a:r>
          </a:p>
        </p:txBody>
      </p:sp>
      <p:sp>
        <p:nvSpPr>
          <p:cNvPr id="6" name="Rectangle à coins arrondis 5"/>
          <p:cNvSpPr/>
          <p:nvPr/>
        </p:nvSpPr>
        <p:spPr>
          <a:xfrm>
            <a:off x="2080048" y="1050773"/>
            <a:ext cx="5940002" cy="108392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361950" y="576702"/>
            <a:ext cx="441326" cy="6147948"/>
          </a:xfrm>
          <a:solidFill>
            <a:schemeClr val="tx2">
              <a:lumMod val="90000"/>
            </a:schemeClr>
          </a:solidFill>
          <a:ln w="28575">
            <a:solidFill>
              <a:srgbClr val="FFFF00"/>
            </a:solidFill>
          </a:ln>
        </p:spPr>
        <p:txBody>
          <a:bodyPr vert="wordArtVert">
            <a:normAutofit fontScale="90000"/>
          </a:bodyPr>
          <a:lstStyle/>
          <a:p>
            <a:r>
              <a:rPr lang="fr-FR" sz="2400" b="1" dirty="0" smtClean="0">
                <a:solidFill>
                  <a:srgbClr val="002060"/>
                </a:solidFill>
              </a:rPr>
              <a:t>EXAMEN </a:t>
            </a:r>
            <a:r>
              <a:rPr lang="fr-FR" sz="2400" b="1" cap="all" dirty="0" smtClean="0">
                <a:solidFill>
                  <a:srgbClr val="002060"/>
                </a:solidFill>
              </a:rPr>
              <a:t>leçon</a:t>
            </a:r>
            <a:r>
              <a:rPr lang="fr-FR" sz="2400" b="1" dirty="0" smtClean="0">
                <a:solidFill>
                  <a:srgbClr val="002060"/>
                </a:solidFill>
              </a:rPr>
              <a:t> 7</a:t>
            </a:r>
            <a:endParaRPr lang="fr-FR" sz="2400" b="1" dirty="0">
              <a:solidFill>
                <a:srgbClr val="002060"/>
              </a:solidFill>
            </a:endParaRPr>
          </a:p>
        </p:txBody>
      </p:sp>
    </p:spTree>
    <p:extLst>
      <p:ext uri="{BB962C8B-B14F-4D97-AF65-F5344CB8AC3E}">
        <p14:creationId xmlns:p14="http://schemas.microsoft.com/office/powerpoint/2010/main" val="348273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Image 19"/>
          <p:cNvPicPr>
            <a:picLocks noChangeAspect="1"/>
          </p:cNvPicPr>
          <p:nvPr/>
        </p:nvPicPr>
        <p:blipFill rotWithShape="1">
          <a:blip r:embed="rId3" cstate="email">
            <a:extLst>
              <a:ext uri="{28A0092B-C50C-407E-A947-70E740481C1C}">
                <a14:useLocalDpi xmlns:a14="http://schemas.microsoft.com/office/drawing/2010/main" val="0"/>
              </a:ext>
            </a:extLst>
          </a:blip>
          <a:srcRect l="11307" t="38603" r="9845" b="36803"/>
          <a:stretch/>
        </p:blipFill>
        <p:spPr>
          <a:xfrm>
            <a:off x="1371601" y="607733"/>
            <a:ext cx="7086600" cy="2662444"/>
          </a:xfrm>
          <a:prstGeom prst="rect">
            <a:avLst/>
          </a:prstGeom>
          <a:ln>
            <a:noFill/>
          </a:ln>
          <a:effectLst>
            <a:outerShdw blurRad="292100" dist="139700" dir="2700000" algn="tl" rotWithShape="0">
              <a:srgbClr val="333333">
                <a:alpha val="65000"/>
              </a:srgbClr>
            </a:outerShdw>
          </a:effectLst>
        </p:spPr>
      </p:pic>
      <p:sp>
        <p:nvSpPr>
          <p:cNvPr id="19" name="Rectangle 18"/>
          <p:cNvSpPr/>
          <p:nvPr/>
        </p:nvSpPr>
        <p:spPr>
          <a:xfrm>
            <a:off x="1149633" y="5068974"/>
            <a:ext cx="7861017" cy="681394"/>
          </a:xfrm>
          <a:prstGeom prst="rect">
            <a:avLst/>
          </a:prstGeom>
          <a:solidFill>
            <a:srgbClr val="FFFF99">
              <a:alpha val="3764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1149011" y="5750368"/>
            <a:ext cx="7861639" cy="726632"/>
          </a:xfrm>
          <a:prstGeom prst="rect">
            <a:avLst/>
          </a:prstGeom>
          <a:solidFill>
            <a:srgbClr val="FF5050">
              <a:alpha val="3764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147764" y="3818935"/>
            <a:ext cx="7862885" cy="448898"/>
          </a:xfrm>
          <a:prstGeom prst="rect">
            <a:avLst/>
          </a:prstGeom>
          <a:solidFill>
            <a:srgbClr val="FF99FF">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1147765" y="4534532"/>
            <a:ext cx="7862886" cy="504194"/>
          </a:xfrm>
          <a:prstGeom prst="rect">
            <a:avLst/>
          </a:prstGeom>
          <a:solidFill>
            <a:srgbClr val="00FF00">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1147764" y="3581399"/>
            <a:ext cx="7862885" cy="3133726"/>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PALIERS CROISIÈRE ET PALIERS ATTENTE </a:t>
            </a:r>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1600" b="1" i="1" dirty="0">
                <a:solidFill>
                  <a:srgbClr val="0000FF"/>
                </a:solidFill>
                <a:latin typeface="Arial" panose="020B0604020202020204" pitchFamily="34" charset="0"/>
                <a:cs typeface="Arial" panose="020B0604020202020204" pitchFamily="34" charset="0"/>
              </a:rPr>
              <a:t>L’instructeur vérifie l’autonomie de </a:t>
            </a:r>
            <a:r>
              <a:rPr lang="fr-FR" sz="1600" b="1" i="1" dirty="0" smtClean="0">
                <a:solidFill>
                  <a:srgbClr val="0000FF"/>
                </a:solidFill>
                <a:latin typeface="Arial" panose="020B0604020202020204" pitchFamily="34" charset="0"/>
                <a:cs typeface="Arial" panose="020B0604020202020204" pitchFamily="34" charset="0"/>
              </a:rPr>
              <a:t>l’élève.</a:t>
            </a:r>
            <a:endParaRPr lang="fr-FR" sz="1600" b="1" i="1" dirty="0">
              <a:solidFill>
                <a:srgbClr val="0000FF"/>
              </a:solidFill>
              <a:latin typeface="Arial" panose="020B0604020202020204" pitchFamily="34" charset="0"/>
              <a:cs typeface="Arial" panose="020B0604020202020204" pitchFamily="34" charset="0"/>
            </a:endParaRPr>
          </a:p>
          <a:p>
            <a:endParaRPr lang="fr-FR" sz="1600" b="1" dirty="0" smtClean="0">
              <a:solidFill>
                <a:schemeClr val="tx1"/>
              </a:solidFill>
              <a:latin typeface="Calibri"/>
              <a:cs typeface="Calibri"/>
            </a:endParaRPr>
          </a:p>
          <a:p>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VIRAGES A PUISSANCE CONSTANTE – ORIENTATION, CHECK, CALAGES : </a:t>
            </a:r>
          </a:p>
          <a:p>
            <a:r>
              <a:rPr lang="fr-FR" sz="1600" b="1" i="1" dirty="0">
                <a:solidFill>
                  <a:srgbClr val="0000FF"/>
                </a:solidFill>
                <a:latin typeface="Arial" panose="020B0604020202020204" pitchFamily="34" charset="0"/>
                <a:cs typeface="Arial" panose="020B0604020202020204" pitchFamily="34" charset="0"/>
              </a:rPr>
              <a:t>L’instructeur vérifie l’autonomie de </a:t>
            </a:r>
            <a:r>
              <a:rPr lang="fr-FR" sz="1600" b="1" i="1" dirty="0" smtClean="0">
                <a:solidFill>
                  <a:srgbClr val="0000FF"/>
                </a:solidFill>
                <a:latin typeface="Arial" panose="020B0604020202020204" pitchFamily="34" charset="0"/>
                <a:cs typeface="Arial" panose="020B0604020202020204" pitchFamily="34" charset="0"/>
              </a:rPr>
              <a:t>l’élève en fin de séance.</a:t>
            </a:r>
            <a:endParaRPr lang="fr-FR" sz="1600" b="1" i="1" dirty="0">
              <a:solidFill>
                <a:srgbClr val="0000FF"/>
              </a:solidFill>
              <a:latin typeface="Arial" panose="020B0604020202020204" pitchFamily="34" charset="0"/>
              <a:cs typeface="Arial" panose="020B0604020202020204" pitchFamily="34" charset="0"/>
            </a:endParaRPr>
          </a:p>
          <a:p>
            <a:r>
              <a:rPr lang="fr-FR" sz="1600" b="1" i="1" u="sng" dirty="0">
                <a:solidFill>
                  <a:srgbClr val="0000FF"/>
                </a:solidFill>
                <a:latin typeface="Arial" panose="020B0604020202020204" pitchFamily="34" charset="0"/>
                <a:cs typeface="Arial" panose="020B0604020202020204" pitchFamily="34" charset="0"/>
              </a:rPr>
              <a:t>Objectif secondaire de la </a:t>
            </a:r>
            <a:r>
              <a:rPr lang="fr-FR" sz="1600" b="1" i="1" u="sng" dirty="0" smtClean="0">
                <a:solidFill>
                  <a:srgbClr val="0000FF"/>
                </a:solidFill>
                <a:latin typeface="Arial" panose="020B0604020202020204" pitchFamily="34" charset="0"/>
                <a:cs typeface="Arial" panose="020B0604020202020204" pitchFamily="34" charset="0"/>
              </a:rPr>
              <a:t>séance d’étude</a:t>
            </a:r>
            <a:endParaRPr lang="fr-FR" sz="1600" b="1" i="1" u="sng" dirty="0">
              <a:solidFill>
                <a:srgbClr val="0000FF"/>
              </a:solidFill>
              <a:latin typeface="Arial" panose="020B0604020202020204" pitchFamily="34" charset="0"/>
              <a:cs typeface="Arial" panose="020B0604020202020204" pitchFamily="34" charset="0"/>
            </a:endParaRPr>
          </a:p>
          <a:p>
            <a:r>
              <a:rPr lang="fr-FR" sz="1600" b="1" i="1" dirty="0">
                <a:solidFill>
                  <a:srgbClr val="0000FF"/>
                </a:solidFill>
                <a:latin typeface="Arial" panose="020B0604020202020204" pitchFamily="34" charset="0"/>
                <a:cs typeface="Arial" panose="020B0604020202020204" pitchFamily="34" charset="0"/>
              </a:rPr>
              <a:t>Interception et </a:t>
            </a:r>
            <a:r>
              <a:rPr lang="fr-FR" sz="1600" b="1" i="1" dirty="0" smtClean="0">
                <a:solidFill>
                  <a:srgbClr val="0000FF"/>
                </a:solidFill>
                <a:latin typeface="Arial" panose="020B0604020202020204" pitchFamily="34" charset="0"/>
                <a:cs typeface="Arial" panose="020B0604020202020204" pitchFamily="34" charset="0"/>
              </a:rPr>
              <a:t>cheminement</a:t>
            </a:r>
            <a:endParaRPr lang="fr-FR" sz="1600" b="1" i="1" dirty="0">
              <a:solidFill>
                <a:srgbClr val="0000FF"/>
              </a:solidFill>
              <a:latin typeface="Arial" panose="020B0604020202020204" pitchFamily="34" charset="0"/>
              <a:cs typeface="Arial" panose="020B0604020202020204" pitchFamily="34" charset="0"/>
            </a:endParaRPr>
          </a:p>
          <a:p>
            <a:r>
              <a:rPr lang="fr-FR" sz="1600" b="1" i="1" u="sng" dirty="0">
                <a:solidFill>
                  <a:srgbClr val="0000FF"/>
                </a:solidFill>
                <a:latin typeface="Arial" panose="020B0604020202020204" pitchFamily="34" charset="0"/>
                <a:cs typeface="Arial" panose="020B0604020202020204" pitchFamily="34" charset="0"/>
              </a:rPr>
              <a:t>Chronologie :</a:t>
            </a:r>
            <a:r>
              <a:rPr lang="fr-FR" sz="1600" b="1" i="1" dirty="0">
                <a:solidFill>
                  <a:srgbClr val="0000FF"/>
                </a:solidFill>
                <a:latin typeface="Arial" panose="020B0604020202020204" pitchFamily="34" charset="0"/>
                <a:cs typeface="Arial" panose="020B0604020202020204" pitchFamily="34" charset="0"/>
              </a:rPr>
              <a:t> L’instructeur guide son </a:t>
            </a:r>
            <a:r>
              <a:rPr lang="fr-FR" sz="1600" b="1" i="1" dirty="0" smtClean="0">
                <a:solidFill>
                  <a:srgbClr val="0000FF"/>
                </a:solidFill>
                <a:latin typeface="Arial" panose="020B0604020202020204" pitchFamily="34" charset="0"/>
                <a:cs typeface="Arial" panose="020B0604020202020204" pitchFamily="34" charset="0"/>
              </a:rPr>
              <a:t>élève pour le séquencement des actions vitales et de gestion d’un vol (changement de réservoir, sécurités…</a:t>
            </a:r>
            <a:endParaRPr lang="fr-FR" sz="1600" b="1" i="1" dirty="0">
              <a:solidFill>
                <a:srgbClr val="0000FF"/>
              </a:solidFill>
              <a:latin typeface="Arial" panose="020B0604020202020204" pitchFamily="34" charset="0"/>
              <a:cs typeface="Arial" panose="020B0604020202020204" pitchFamily="34" charset="0"/>
            </a:endParaRPr>
          </a:p>
          <a:p>
            <a:r>
              <a:rPr lang="fr-FR" sz="1600" b="1" i="1" u="sng" dirty="0">
                <a:solidFill>
                  <a:srgbClr val="0000FF"/>
                </a:solidFill>
                <a:latin typeface="Arial" panose="020B0604020202020204" pitchFamily="34" charset="0"/>
                <a:cs typeface="Arial" panose="020B0604020202020204" pitchFamily="34" charset="0"/>
              </a:rPr>
              <a:t>Partager un projet d’action </a:t>
            </a:r>
            <a:r>
              <a:rPr lang="fr-FR" sz="1600" b="1" i="1" dirty="0">
                <a:solidFill>
                  <a:srgbClr val="0000FF"/>
                </a:solidFill>
                <a:latin typeface="Arial" panose="020B0604020202020204" pitchFamily="34" charset="0"/>
                <a:cs typeface="Arial" panose="020B0604020202020204" pitchFamily="34" charset="0"/>
              </a:rPr>
              <a:t>: l’instructeur demande à son élève d’exprimer son projet d’action sous forme de </a:t>
            </a:r>
            <a:r>
              <a:rPr lang="fr-FR" sz="1600" b="1" i="1" dirty="0" smtClean="0">
                <a:solidFill>
                  <a:srgbClr val="0000FF"/>
                </a:solidFill>
                <a:latin typeface="Arial" panose="020B0604020202020204" pitchFamily="34" charset="0"/>
                <a:cs typeface="Arial" panose="020B0604020202020204" pitchFamily="34" charset="0"/>
              </a:rPr>
              <a:t>briefing</a:t>
            </a:r>
            <a:r>
              <a:rPr lang="fr-FR" sz="1600" b="1" i="1" dirty="0">
                <a:solidFill>
                  <a:srgbClr val="0000FF"/>
                </a:solidFill>
                <a:latin typeface="Arial" panose="020B0604020202020204" pitchFamily="34" charset="0"/>
                <a:cs typeface="Arial" panose="020B0604020202020204" pitchFamily="34" charset="0"/>
              </a:rPr>
              <a:t>…</a:t>
            </a:r>
          </a:p>
          <a:p>
            <a:r>
              <a:rPr lang="fr-FR" sz="1600" b="1" i="1" u="sng" dirty="0">
                <a:solidFill>
                  <a:srgbClr val="0000FF"/>
                </a:solidFill>
                <a:latin typeface="Arial" panose="020B0604020202020204" pitchFamily="34" charset="0"/>
                <a:cs typeface="Arial" panose="020B0604020202020204" pitchFamily="34" charset="0"/>
              </a:rPr>
              <a:t>Communication ATC : </a:t>
            </a:r>
            <a:r>
              <a:rPr lang="fr-FR" sz="1600" b="1" i="1" dirty="0">
                <a:solidFill>
                  <a:srgbClr val="0000FF"/>
                </a:solidFill>
                <a:latin typeface="Arial" panose="020B0604020202020204" pitchFamily="34" charset="0"/>
                <a:cs typeface="Arial" panose="020B0604020202020204" pitchFamily="34" charset="0"/>
              </a:rPr>
              <a:t>Guidage instructeur partie sol  </a:t>
            </a:r>
          </a:p>
          <a:p>
            <a:endParaRPr lang="fr-FR" sz="1600" b="1" dirty="0">
              <a:solidFill>
                <a:schemeClr val="tx1"/>
              </a:solidFill>
              <a:latin typeface="Calibri"/>
              <a:cs typeface="Calibri"/>
            </a:endParaRPr>
          </a:p>
        </p:txBody>
      </p:sp>
      <p:sp>
        <p:nvSpPr>
          <p:cNvPr id="6" name="Rectangle à coins arrondis 5"/>
          <p:cNvSpPr/>
          <p:nvPr/>
        </p:nvSpPr>
        <p:spPr>
          <a:xfrm>
            <a:off x="2080048" y="498102"/>
            <a:ext cx="5901902" cy="2854698"/>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2550795" y="780546"/>
            <a:ext cx="4211954" cy="245898"/>
          </a:xfrm>
          <a:prstGeom prst="rect">
            <a:avLst/>
          </a:prstGeom>
          <a:solidFill>
            <a:srgbClr val="FF99FF">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2550795" y="1448417"/>
            <a:ext cx="4211954" cy="1072976"/>
          </a:xfrm>
          <a:prstGeom prst="rect">
            <a:avLst/>
          </a:prstGeom>
          <a:solidFill>
            <a:srgbClr val="FFFF99">
              <a:alpha val="3764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2550795" y="2521393"/>
            <a:ext cx="4211954" cy="691634"/>
          </a:xfrm>
          <a:prstGeom prst="rect">
            <a:avLst/>
          </a:prstGeom>
          <a:solidFill>
            <a:srgbClr val="FF5050">
              <a:alpha val="37647"/>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2550795" y="1152751"/>
            <a:ext cx="4211954" cy="122949"/>
          </a:xfrm>
          <a:prstGeom prst="rect">
            <a:avLst/>
          </a:prstGeom>
          <a:solidFill>
            <a:srgbClr val="00FF00">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2550794" y="1448416"/>
            <a:ext cx="4211955" cy="122949"/>
          </a:xfrm>
          <a:prstGeom prst="rect">
            <a:avLst/>
          </a:prstGeom>
          <a:solidFill>
            <a:srgbClr val="00FF00">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2560320" y="2000476"/>
            <a:ext cx="4211954" cy="285524"/>
          </a:xfrm>
          <a:prstGeom prst="rect">
            <a:avLst/>
          </a:prstGeom>
          <a:solidFill>
            <a:srgbClr val="00FF00">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Rectangle 21"/>
          <p:cNvSpPr/>
          <p:nvPr/>
        </p:nvSpPr>
        <p:spPr>
          <a:xfrm>
            <a:off x="2560320" y="2839251"/>
            <a:ext cx="4211955" cy="122949"/>
          </a:xfrm>
          <a:prstGeom prst="rect">
            <a:avLst/>
          </a:prstGeom>
          <a:solidFill>
            <a:srgbClr val="00FF00">
              <a:alpha val="3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Titre 1"/>
          <p:cNvSpPr txBox="1">
            <a:spLocks/>
          </p:cNvSpPr>
          <p:nvPr/>
        </p:nvSpPr>
        <p:spPr>
          <a:xfrm>
            <a:off x="361950" y="576702"/>
            <a:ext cx="441326" cy="6147948"/>
          </a:xfrm>
          <a:prstGeom prst="rect">
            <a:avLst/>
          </a:prstGeom>
          <a:solidFill>
            <a:schemeClr val="tx2">
              <a:lumMod val="90000"/>
            </a:schemeClr>
          </a:solidFill>
          <a:ln w="28575">
            <a:solidFill>
              <a:srgbClr val="FFFF00"/>
            </a:solidFill>
          </a:ln>
        </p:spPr>
        <p:txBody>
          <a:bodyPr vert="wordArtVert"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smtClean="0">
                <a:ln>
                  <a:noFill/>
                </a:ln>
                <a:solidFill>
                  <a:srgbClr val="002060"/>
                </a:solidFill>
                <a:effectLst/>
                <a:uLnTx/>
                <a:uFillTx/>
                <a:latin typeface="+mj-lt"/>
                <a:ea typeface="+mj-ea"/>
                <a:cs typeface="Trebuchet MS"/>
              </a:rPr>
              <a:t>EXAMEN </a:t>
            </a:r>
            <a:r>
              <a:rPr kumimoji="0" lang="fr-FR" sz="2400" b="1" i="0" u="none" strike="noStrike" kern="1200" cap="all" spc="0" normalizeH="0" baseline="0" noProof="0" smtClean="0">
                <a:ln>
                  <a:noFill/>
                </a:ln>
                <a:solidFill>
                  <a:srgbClr val="002060"/>
                </a:solidFill>
                <a:effectLst/>
                <a:uLnTx/>
                <a:uFillTx/>
                <a:latin typeface="+mj-lt"/>
                <a:ea typeface="+mj-ea"/>
                <a:cs typeface="Trebuchet MS"/>
              </a:rPr>
              <a:t>leçon</a:t>
            </a:r>
            <a:r>
              <a:rPr kumimoji="0" lang="fr-FR" sz="2400" b="1" i="0" u="none" strike="noStrike" kern="1200" cap="none" spc="0" normalizeH="0" baseline="0" noProof="0" smtClean="0">
                <a:ln>
                  <a:noFill/>
                </a:ln>
                <a:solidFill>
                  <a:srgbClr val="002060"/>
                </a:solidFill>
                <a:effectLst/>
                <a:uLnTx/>
                <a:uFillTx/>
                <a:latin typeface="+mj-lt"/>
                <a:ea typeface="+mj-ea"/>
                <a:cs typeface="Trebuchet MS"/>
              </a:rPr>
              <a:t> 7</a:t>
            </a:r>
            <a:endParaRPr kumimoji="0" lang="fr-FR" sz="2400" b="1" i="0" u="none" strike="noStrike" kern="1200" cap="none" spc="0" normalizeH="0" baseline="0" noProof="0" dirty="0">
              <a:ln>
                <a:noFill/>
              </a:ln>
              <a:solidFill>
                <a:srgbClr val="002060"/>
              </a:solidFill>
              <a:effectLst/>
              <a:uLnTx/>
              <a:uFillTx/>
              <a:latin typeface="+mj-lt"/>
              <a:ea typeface="+mj-ea"/>
              <a:cs typeface="Trebuchet MS"/>
            </a:endParaRPr>
          </a:p>
        </p:txBody>
      </p:sp>
    </p:spTree>
    <p:extLst>
      <p:ext uri="{BB962C8B-B14F-4D97-AF65-F5344CB8AC3E}">
        <p14:creationId xmlns:p14="http://schemas.microsoft.com/office/powerpoint/2010/main" val="4065228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3000"/>
                                        <p:tgtEl>
                                          <p:spTgt spid="8"/>
                                        </p:tgtEl>
                                      </p:cBhvr>
                                    </p:animEffect>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0-#ppt_w/2"/>
                                          </p:val>
                                        </p:tav>
                                        <p:tav tm="100000">
                                          <p:val>
                                            <p:strVal val="#ppt_x"/>
                                          </p:val>
                                        </p:tav>
                                      </p:tavLst>
                                    </p:anim>
                                    <p:anim calcmode="lin" valueType="num">
                                      <p:cBhvr additive="base">
                                        <p:cTn id="39" dur="1000" fill="hold"/>
                                        <p:tgtEl>
                                          <p:spTgt spid="10"/>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0-#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0-#ppt_w/2"/>
                                          </p:val>
                                        </p:tav>
                                        <p:tav tm="100000">
                                          <p:val>
                                            <p:strVal val="#ppt_x"/>
                                          </p:val>
                                        </p:tav>
                                      </p:tavLst>
                                    </p:anim>
                                    <p:anim calcmode="lin" valueType="num">
                                      <p:cBhvr additive="base">
                                        <p:cTn id="59" dur="500" fill="hold"/>
                                        <p:tgtEl>
                                          <p:spTgt spid="13"/>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0" grpId="0" animBg="1"/>
      <p:bldP spid="11" grpId="0" animBg="1"/>
      <p:bldP spid="8" grpId="0" animBg="1"/>
      <p:bldP spid="6" grpId="0" animBg="1"/>
      <p:bldP spid="5" grpId="0" animBg="1"/>
      <p:bldP spid="12" grpId="0" animBg="1"/>
      <p:bldP spid="13" grpId="0" animBg="1"/>
      <p:bldP spid="16" grpId="0" animBg="1"/>
      <p:bldP spid="17" grpId="0" animBg="1"/>
      <p:bldP spid="21"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cstate="email">
            <a:extLst>
              <a:ext uri="{28A0092B-C50C-407E-A947-70E740481C1C}">
                <a14:useLocalDpi xmlns:a14="http://schemas.microsoft.com/office/drawing/2010/main" val="0"/>
              </a:ext>
            </a:extLst>
          </a:blip>
          <a:srcRect l="12227" t="62780" r="10615" b="31384"/>
          <a:stretch/>
        </p:blipFill>
        <p:spPr>
          <a:xfrm>
            <a:off x="1447800" y="755209"/>
            <a:ext cx="7034736" cy="1000126"/>
          </a:xfrm>
          <a:prstGeom prst="rect">
            <a:avLst/>
          </a:prstGeom>
          <a:ln>
            <a:noFill/>
          </a:ln>
          <a:effectLst>
            <a:outerShdw blurRad="292100" dist="139700" dir="2700000" algn="tl" rotWithShape="0">
              <a:srgbClr val="333333">
                <a:alpha val="65000"/>
              </a:srgbClr>
            </a:outerShdw>
          </a:effectLst>
        </p:spPr>
      </p:pic>
      <p:sp>
        <p:nvSpPr>
          <p:cNvPr id="8" name="Rectangle à coins arrondis 7"/>
          <p:cNvSpPr/>
          <p:nvPr/>
        </p:nvSpPr>
        <p:spPr>
          <a:xfrm>
            <a:off x="1535386" y="2569700"/>
            <a:ext cx="6947149" cy="1973726"/>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fr-FR" sz="1600" b="1" dirty="0" smtClean="0">
                <a:solidFill>
                  <a:schemeClr val="tx1"/>
                </a:solidFill>
                <a:latin typeface="Calibri"/>
                <a:cs typeface="Calibri"/>
              </a:rPr>
              <a:t> </a:t>
            </a:r>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VIRAGES  -  POINT ORIGINE   -  CONTRÔLE PLAN DE DESCENTE</a:t>
            </a:r>
            <a:r>
              <a:rPr lang="fr-FR" sz="1600" b="1" dirty="0" smtClean="0">
                <a:solidFill>
                  <a:schemeClr val="tx1"/>
                </a:solidFill>
                <a:latin typeface="Calibri"/>
                <a:cs typeface="Calibri"/>
              </a:rPr>
              <a:t>     </a:t>
            </a:r>
            <a:r>
              <a:rPr lang="fr-FR" sz="1600" b="1" i="1" dirty="0">
                <a:solidFill>
                  <a:srgbClr val="0000FF"/>
                </a:solidFill>
                <a:latin typeface="Arial" panose="020B0604020202020204" pitchFamily="34" charset="0"/>
                <a:cs typeface="Arial" panose="020B0604020202020204" pitchFamily="34" charset="0"/>
              </a:rPr>
              <a:t>L’instructeur réalise l’objectif principal de la </a:t>
            </a:r>
            <a:r>
              <a:rPr lang="fr-FR" sz="1600" b="1" i="1" dirty="0" smtClean="0">
                <a:solidFill>
                  <a:srgbClr val="0000FF"/>
                </a:solidFill>
                <a:latin typeface="Arial" panose="020B0604020202020204" pitchFamily="34" charset="0"/>
                <a:cs typeface="Arial" panose="020B0604020202020204" pitchFamily="34" charset="0"/>
              </a:rPr>
              <a:t>séance, c’est-à-dire :</a:t>
            </a:r>
            <a:endParaRPr lang="fr-FR" sz="800" b="1" i="1" dirty="0" smtClean="0">
              <a:solidFill>
                <a:srgbClr val="0000FF"/>
              </a:solidFill>
              <a:latin typeface="Arial" panose="020B0604020202020204" pitchFamily="34" charset="0"/>
              <a:cs typeface="Arial" panose="020B0604020202020204" pitchFamily="34" charset="0"/>
            </a:endParaRPr>
          </a:p>
          <a:p>
            <a:endParaRPr lang="fr-FR" sz="800" b="1" i="1" dirty="0" smtClean="0">
              <a:solidFill>
                <a:srgbClr val="0000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600" b="1" i="1" dirty="0" smtClean="0">
                <a:solidFill>
                  <a:srgbClr val="0000FF"/>
                </a:solidFill>
                <a:latin typeface="Arial" panose="020B0604020202020204" pitchFamily="34" charset="0"/>
                <a:cs typeface="Arial" panose="020B0604020202020204" pitchFamily="34" charset="0"/>
              </a:rPr>
              <a:t>L’étude des virages en descente</a:t>
            </a:r>
            <a:endParaRPr lang="fr-FR" sz="800" b="1" i="1" dirty="0" smtClean="0">
              <a:solidFill>
                <a:srgbClr val="0000FF"/>
              </a:solidFill>
              <a:latin typeface="Arial" panose="020B0604020202020204" pitchFamily="34" charset="0"/>
              <a:cs typeface="Arial" panose="020B0604020202020204" pitchFamily="34" charset="0"/>
            </a:endParaRPr>
          </a:p>
          <a:p>
            <a:endParaRPr lang="fr-FR" sz="800" b="1" i="1" dirty="0" smtClean="0">
              <a:solidFill>
                <a:srgbClr val="0000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600" b="1" i="1" dirty="0" smtClean="0">
                <a:solidFill>
                  <a:srgbClr val="0000FF"/>
                </a:solidFill>
                <a:latin typeface="Arial" panose="020B0604020202020204" pitchFamily="34" charset="0"/>
                <a:cs typeface="Arial" panose="020B0604020202020204" pitchFamily="34" charset="0"/>
              </a:rPr>
              <a:t>L’estimation et la réalisation du POD </a:t>
            </a:r>
            <a:r>
              <a:rPr lang="fr-FR" sz="1600" b="1" i="1" dirty="0">
                <a:solidFill>
                  <a:srgbClr val="0000FF"/>
                </a:solidFill>
                <a:latin typeface="Arial" panose="020B0604020202020204" pitchFamily="34" charset="0"/>
                <a:cs typeface="Arial" panose="020B0604020202020204" pitchFamily="34" charset="0"/>
              </a:rPr>
              <a:t>et </a:t>
            </a:r>
            <a:endParaRPr lang="fr-FR" sz="800" b="1" i="1" dirty="0" smtClean="0">
              <a:solidFill>
                <a:srgbClr val="0000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fr-FR" sz="800" b="1" i="1" dirty="0" smtClean="0">
              <a:solidFill>
                <a:srgbClr val="0000FF"/>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600" b="1" i="1" dirty="0" smtClean="0">
                <a:solidFill>
                  <a:srgbClr val="0000FF"/>
                </a:solidFill>
                <a:latin typeface="Arial" panose="020B0604020202020204" pitchFamily="34" charset="0"/>
                <a:cs typeface="Arial" panose="020B0604020202020204" pitchFamily="34" charset="0"/>
              </a:rPr>
              <a:t>Le contrôle </a:t>
            </a:r>
            <a:r>
              <a:rPr lang="fr-FR" sz="1600" b="1" i="1" dirty="0">
                <a:solidFill>
                  <a:srgbClr val="0000FF"/>
                </a:solidFill>
                <a:latin typeface="Arial" panose="020B0604020202020204" pitchFamily="34" charset="0"/>
                <a:cs typeface="Arial" panose="020B0604020202020204" pitchFamily="34" charset="0"/>
              </a:rPr>
              <a:t>du plan </a:t>
            </a:r>
            <a:r>
              <a:rPr lang="fr-FR" sz="1600" b="1" i="1" dirty="0" smtClean="0">
                <a:solidFill>
                  <a:srgbClr val="0000FF"/>
                </a:solidFill>
                <a:latin typeface="Arial" panose="020B0604020202020204" pitchFamily="34" charset="0"/>
                <a:cs typeface="Arial" panose="020B0604020202020204" pitchFamily="34" charset="0"/>
              </a:rPr>
              <a:t>guidé et commenté par l’instructeur.</a:t>
            </a:r>
            <a:endParaRPr lang="fr-FR" sz="1600" b="1" i="1" dirty="0">
              <a:solidFill>
                <a:srgbClr val="0000FF"/>
              </a:solidFill>
              <a:latin typeface="Arial" panose="020B0604020202020204" pitchFamily="34" charset="0"/>
              <a:cs typeface="Arial" panose="020B0604020202020204" pitchFamily="34" charset="0"/>
            </a:endParaRPr>
          </a:p>
          <a:p>
            <a:endParaRPr lang="fr-FR" sz="1600" b="1" dirty="0" smtClean="0">
              <a:solidFill>
                <a:schemeClr val="tx1"/>
              </a:solidFill>
              <a:latin typeface="Calibri"/>
              <a:cs typeface="Calibri"/>
            </a:endParaRPr>
          </a:p>
          <a:p>
            <a:endParaRPr lang="fr-FR" sz="1600" b="1" dirty="0">
              <a:solidFill>
                <a:schemeClr val="tx1"/>
              </a:solidFill>
              <a:latin typeface="Calibri"/>
              <a:cs typeface="Calibri"/>
            </a:endParaRPr>
          </a:p>
          <a:p>
            <a:endParaRPr lang="fr-FR" sz="1600" b="1" dirty="0" smtClean="0">
              <a:solidFill>
                <a:schemeClr val="tx1"/>
              </a:solidFill>
              <a:latin typeface="Calibri"/>
              <a:cs typeface="Calibri"/>
            </a:endParaRPr>
          </a:p>
        </p:txBody>
      </p:sp>
      <p:sp>
        <p:nvSpPr>
          <p:cNvPr id="6" name="Rectangle à coins arrondis 5"/>
          <p:cNvSpPr/>
          <p:nvPr/>
        </p:nvSpPr>
        <p:spPr>
          <a:xfrm>
            <a:off x="1400175" y="642145"/>
            <a:ext cx="7101411" cy="1226255"/>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28725" y="4914899"/>
            <a:ext cx="2287020" cy="1668363"/>
          </a:xfrm>
          <a:prstGeom prst="rect">
            <a:avLst/>
          </a:prstGeom>
          <a:ln>
            <a:noFill/>
          </a:ln>
          <a:effectLst>
            <a:softEdge rad="112500"/>
          </a:effectLst>
        </p:spPr>
      </p:pic>
      <p:pic>
        <p:nvPicPr>
          <p:cNvPr id="3" name="Image 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778580" y="4966827"/>
            <a:ext cx="2113530" cy="1564508"/>
          </a:xfrm>
          <a:prstGeom prst="rect">
            <a:avLst/>
          </a:prstGeom>
          <a:ln>
            <a:noFill/>
          </a:ln>
          <a:effectLst>
            <a:softEdge rad="112500"/>
          </a:effectLst>
        </p:spPr>
      </p:pic>
      <p:pic>
        <p:nvPicPr>
          <p:cNvPr id="4" name="Imag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934246" y="4914900"/>
            <a:ext cx="2505674" cy="1668362"/>
          </a:xfrm>
          <a:prstGeom prst="rect">
            <a:avLst/>
          </a:prstGeom>
          <a:ln>
            <a:noFill/>
          </a:ln>
          <a:effectLst>
            <a:softEdge rad="112500"/>
          </a:effectLst>
        </p:spPr>
      </p:pic>
      <p:sp>
        <p:nvSpPr>
          <p:cNvPr id="10" name="Titre 9"/>
          <p:cNvSpPr>
            <a:spLocks noGrp="1"/>
          </p:cNvSpPr>
          <p:nvPr>
            <p:ph type="title"/>
          </p:nvPr>
        </p:nvSpPr>
        <p:spPr/>
        <p:txBody>
          <a:bodyPr/>
          <a:lstStyle/>
          <a:p>
            <a:endParaRPr lang="fr-FR"/>
          </a:p>
        </p:txBody>
      </p:sp>
      <p:sp>
        <p:nvSpPr>
          <p:cNvPr id="13" name="Titre 1"/>
          <p:cNvSpPr txBox="1">
            <a:spLocks/>
          </p:cNvSpPr>
          <p:nvPr/>
        </p:nvSpPr>
        <p:spPr>
          <a:xfrm>
            <a:off x="361950" y="576702"/>
            <a:ext cx="441326" cy="6147948"/>
          </a:xfrm>
          <a:prstGeom prst="rect">
            <a:avLst/>
          </a:prstGeom>
          <a:solidFill>
            <a:schemeClr val="tx2">
              <a:lumMod val="90000"/>
            </a:schemeClr>
          </a:solidFill>
          <a:ln w="28575">
            <a:solidFill>
              <a:srgbClr val="FFFF00"/>
            </a:solidFill>
          </a:ln>
        </p:spPr>
        <p:txBody>
          <a:bodyPr vert="wordArtVert"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smtClean="0">
                <a:ln>
                  <a:noFill/>
                </a:ln>
                <a:solidFill>
                  <a:srgbClr val="002060"/>
                </a:solidFill>
                <a:effectLst/>
                <a:uLnTx/>
                <a:uFillTx/>
                <a:latin typeface="+mj-lt"/>
                <a:ea typeface="+mj-ea"/>
                <a:cs typeface="Trebuchet MS"/>
              </a:rPr>
              <a:t>EXAMEN </a:t>
            </a:r>
            <a:r>
              <a:rPr kumimoji="0" lang="fr-FR" sz="2400" b="1" i="0" u="none" strike="noStrike" kern="1200" cap="all" spc="0" normalizeH="0" baseline="0" noProof="0" smtClean="0">
                <a:ln>
                  <a:noFill/>
                </a:ln>
                <a:solidFill>
                  <a:srgbClr val="002060"/>
                </a:solidFill>
                <a:effectLst/>
                <a:uLnTx/>
                <a:uFillTx/>
                <a:latin typeface="+mj-lt"/>
                <a:ea typeface="+mj-ea"/>
                <a:cs typeface="Trebuchet MS"/>
              </a:rPr>
              <a:t>leçon</a:t>
            </a:r>
            <a:r>
              <a:rPr kumimoji="0" lang="fr-FR" sz="2400" b="1" i="0" u="none" strike="noStrike" kern="1200" cap="none" spc="0" normalizeH="0" baseline="0" noProof="0" smtClean="0">
                <a:ln>
                  <a:noFill/>
                </a:ln>
                <a:solidFill>
                  <a:srgbClr val="002060"/>
                </a:solidFill>
                <a:effectLst/>
                <a:uLnTx/>
                <a:uFillTx/>
                <a:latin typeface="+mj-lt"/>
                <a:ea typeface="+mj-ea"/>
                <a:cs typeface="Trebuchet MS"/>
              </a:rPr>
              <a:t> 7</a:t>
            </a:r>
            <a:endParaRPr kumimoji="0" lang="fr-FR" sz="2400" b="1" i="0" u="none" strike="noStrike" kern="1200" cap="none" spc="0" normalizeH="0" baseline="0" noProof="0" dirty="0">
              <a:ln>
                <a:noFill/>
              </a:ln>
              <a:solidFill>
                <a:srgbClr val="002060"/>
              </a:solidFill>
              <a:effectLst/>
              <a:uLnTx/>
              <a:uFillTx/>
              <a:latin typeface="+mj-lt"/>
              <a:ea typeface="+mj-ea"/>
              <a:cs typeface="Trebuchet MS"/>
            </a:endParaRPr>
          </a:p>
        </p:txBody>
      </p:sp>
    </p:spTree>
    <p:extLst>
      <p:ext uri="{BB962C8B-B14F-4D97-AF65-F5344CB8AC3E}">
        <p14:creationId xmlns:p14="http://schemas.microsoft.com/office/powerpoint/2010/main" val="331699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3000"/>
                                        <p:tgtEl>
                                          <p:spTgt spid="8"/>
                                        </p:tgtEl>
                                      </p:cBhvr>
                                    </p:animEffect>
                                  </p:childTnLst>
                                </p:cTn>
                              </p:par>
                            </p:childTnLst>
                          </p:cTn>
                        </p:par>
                        <p:par>
                          <p:cTn id="12" fill="hold">
                            <p:stCondLst>
                              <p:cond delay="3000"/>
                            </p:stCondLst>
                            <p:childTnLst>
                              <p:par>
                                <p:cTn id="13" presetID="53" presetClass="entr" presetSubtype="16"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Effect transition="in" filter="fade">
                                      <p:cBhvr>
                                        <p:cTn id="22" dur="1000"/>
                                        <p:tgtEl>
                                          <p:spTgt spid="2"/>
                                        </p:tgtEl>
                                      </p:cBhvr>
                                    </p:animEffect>
                                  </p:childTnLst>
                                </p:cTn>
                              </p:par>
                              <p:par>
                                <p:cTn id="23" presetID="53"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3" cstate="email">
            <a:extLst>
              <a:ext uri="{28A0092B-C50C-407E-A947-70E740481C1C}">
                <a14:useLocalDpi xmlns:a14="http://schemas.microsoft.com/office/drawing/2010/main" val="0"/>
              </a:ext>
            </a:extLst>
          </a:blip>
          <a:srcRect l="11307" t="68294" r="9845" b="23686"/>
          <a:stretch/>
        </p:blipFill>
        <p:spPr>
          <a:xfrm>
            <a:off x="1409927" y="761999"/>
            <a:ext cx="7350222" cy="1057275"/>
          </a:xfrm>
          <a:prstGeom prst="rect">
            <a:avLst/>
          </a:prstGeom>
          <a:ln>
            <a:noFill/>
          </a:ln>
          <a:effectLst>
            <a:outerShdw blurRad="292100" dist="139700" dir="2700000" algn="tl" rotWithShape="0">
              <a:srgbClr val="333333">
                <a:alpha val="65000"/>
              </a:srgbClr>
            </a:outerShdw>
          </a:effectLst>
        </p:spPr>
      </p:pic>
      <p:sp>
        <p:nvSpPr>
          <p:cNvPr id="8" name="Rectangle à coins arrondis 7"/>
          <p:cNvSpPr/>
          <p:nvPr/>
        </p:nvSpPr>
        <p:spPr>
          <a:xfrm>
            <a:off x="1257300" y="2219325"/>
            <a:ext cx="6972300" cy="4505325"/>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fr-FR" sz="1600" b="1" dirty="0" smtClean="0">
                <a:solidFill>
                  <a:schemeClr val="tx1"/>
                </a:solidFill>
                <a:latin typeface="Calibri"/>
                <a:cs typeface="Calibri"/>
              </a:rPr>
              <a:t>      </a:t>
            </a:r>
            <a:endParaRPr lang="fr-FR" sz="1600" b="1" dirty="0">
              <a:solidFill>
                <a:schemeClr val="tx1"/>
              </a:solidFill>
              <a:latin typeface="Calibri"/>
              <a:cs typeface="Calibri"/>
            </a:endParaRPr>
          </a:p>
          <a:p>
            <a:endParaRPr lang="fr-FR" sz="1600" b="1" dirty="0" smtClean="0">
              <a:solidFill>
                <a:schemeClr val="tx1"/>
              </a:solidFill>
              <a:latin typeface="Calibri"/>
              <a:cs typeface="Calibri"/>
            </a:endParaRPr>
          </a:p>
        </p:txBody>
      </p:sp>
      <p:sp>
        <p:nvSpPr>
          <p:cNvPr id="6" name="Rectangle à coins arrondis 5"/>
          <p:cNvSpPr/>
          <p:nvPr/>
        </p:nvSpPr>
        <p:spPr>
          <a:xfrm>
            <a:off x="2371724" y="561975"/>
            <a:ext cx="5267325" cy="1457325"/>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1752219" y="2362589"/>
            <a:ext cx="6360838" cy="4278094"/>
          </a:xfrm>
          <a:prstGeom prst="rect">
            <a:avLst/>
          </a:prstGeom>
          <a:noFill/>
        </p:spPr>
        <p:txBody>
          <a:bodyPr wrap="square" rtlCol="0">
            <a:spAutoFit/>
          </a:bodyPr>
          <a:lstStyle/>
          <a:p>
            <a:r>
              <a:rPr lang="fr-FR"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Retour secteur : </a:t>
            </a:r>
            <a:endParaRPr lang="fr-FR"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1600" b="1" i="1" dirty="0">
                <a:solidFill>
                  <a:srgbClr val="0000FF"/>
                </a:solidFill>
                <a:latin typeface="Arial" panose="020B0604020202020204" pitchFamily="34" charset="0"/>
                <a:cs typeface="Arial" panose="020B0604020202020204" pitchFamily="34" charset="0"/>
              </a:rPr>
              <a:t>L’instructeur vérifie que son élève détermine un point d’intégration dans le circuit. Il s’assure que</a:t>
            </a:r>
          </a:p>
          <a:p>
            <a:r>
              <a:rPr lang="fr-FR" sz="1600" b="1" i="1" dirty="0">
                <a:solidFill>
                  <a:srgbClr val="0000FF"/>
                </a:solidFill>
                <a:latin typeface="Arial" panose="020B0604020202020204" pitchFamily="34" charset="0"/>
                <a:cs typeface="Arial" panose="020B0604020202020204" pitchFamily="34" charset="0"/>
              </a:rPr>
              <a:t>son élève est conscient de la proximité éventuelle des autres trafics</a:t>
            </a:r>
          </a:p>
          <a:p>
            <a:r>
              <a:rPr lang="fr-FR"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Organisation </a:t>
            </a:r>
            <a:r>
              <a:rPr lang="fr-FR"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l’arrivée </a:t>
            </a:r>
            <a:r>
              <a:rPr lang="fr-FR" sz="1600" b="1" i="1" dirty="0">
                <a:solidFill>
                  <a:srgbClr val="0000FF"/>
                </a:solidFill>
                <a:latin typeface="Arial" panose="020B0604020202020204" pitchFamily="34" charset="0"/>
                <a:cs typeface="Arial" panose="020B0604020202020204" pitchFamily="34" charset="0"/>
              </a:rPr>
              <a:t>: </a:t>
            </a:r>
            <a:endParaRPr lang="fr-FR" sz="1600" b="1" i="1" dirty="0" smtClean="0">
              <a:solidFill>
                <a:srgbClr val="0000FF"/>
              </a:solidFill>
              <a:latin typeface="Arial" panose="020B0604020202020204" pitchFamily="34" charset="0"/>
              <a:cs typeface="Arial" panose="020B0604020202020204" pitchFamily="34" charset="0"/>
            </a:endParaRPr>
          </a:p>
          <a:p>
            <a:r>
              <a:rPr lang="fr-FR" sz="1600" b="1" i="1" dirty="0" smtClean="0">
                <a:solidFill>
                  <a:srgbClr val="0000FF"/>
                </a:solidFill>
                <a:latin typeface="Arial" panose="020B0604020202020204" pitchFamily="34" charset="0"/>
                <a:cs typeface="Arial" panose="020B0604020202020204" pitchFamily="34" charset="0"/>
              </a:rPr>
              <a:t>L’instructeur </a:t>
            </a:r>
            <a:r>
              <a:rPr lang="fr-FR" sz="1600" b="1" i="1" dirty="0">
                <a:solidFill>
                  <a:srgbClr val="0000FF"/>
                </a:solidFill>
                <a:latin typeface="Arial" panose="020B0604020202020204" pitchFamily="34" charset="0"/>
                <a:cs typeface="Arial" panose="020B0604020202020204" pitchFamily="34" charset="0"/>
              </a:rPr>
              <a:t>guide son élève dans l’exécution des procédures avant descente </a:t>
            </a:r>
            <a:r>
              <a:rPr lang="fr-FR" sz="1600" b="1" i="1" dirty="0" smtClean="0">
                <a:solidFill>
                  <a:srgbClr val="0000FF"/>
                </a:solidFill>
                <a:latin typeface="Arial" panose="020B0604020202020204" pitchFamily="34" charset="0"/>
                <a:cs typeface="Arial" panose="020B0604020202020204" pitchFamily="34" charset="0"/>
              </a:rPr>
              <a:t>et approche</a:t>
            </a:r>
          </a:p>
          <a:p>
            <a:r>
              <a:rPr lang="fr-FR"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Arrivée :</a:t>
            </a:r>
          </a:p>
          <a:p>
            <a:r>
              <a:rPr lang="fr-FR" sz="1600" b="1" i="1" dirty="0" smtClean="0">
                <a:solidFill>
                  <a:srgbClr val="0000FF"/>
                </a:solidFill>
                <a:latin typeface="Arial" panose="020B0604020202020204" pitchFamily="34" charset="0"/>
                <a:cs typeface="Arial" panose="020B0604020202020204" pitchFamily="34" charset="0"/>
              </a:rPr>
              <a:t>L’instructeur </a:t>
            </a:r>
            <a:r>
              <a:rPr lang="fr-FR" sz="1600" b="1" i="1" dirty="0">
                <a:solidFill>
                  <a:srgbClr val="0000FF"/>
                </a:solidFill>
                <a:latin typeface="Arial" panose="020B0604020202020204" pitchFamily="34" charset="0"/>
                <a:cs typeface="Arial" panose="020B0604020202020204" pitchFamily="34" charset="0"/>
              </a:rPr>
              <a:t>montre à son élève comment modifier le cas échéant sa trajectoire d’arrivée en fonction des trafics.</a:t>
            </a:r>
            <a:endParaRPr lang="fr-FR" sz="800" b="1" i="1" dirty="0" smtClean="0">
              <a:solidFill>
                <a:srgbClr val="0000FF"/>
              </a:solidFill>
              <a:latin typeface="Arial" panose="020B0604020202020204" pitchFamily="34" charset="0"/>
              <a:cs typeface="Arial" panose="020B0604020202020204" pitchFamily="34" charset="0"/>
            </a:endParaRPr>
          </a:p>
          <a:p>
            <a:r>
              <a:rPr lang="fr-FR"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Interception et suivi d’axe :</a:t>
            </a:r>
          </a:p>
          <a:p>
            <a:r>
              <a:rPr lang="fr-FR" sz="1600" b="1" i="1" dirty="0">
                <a:solidFill>
                  <a:srgbClr val="0000FF"/>
                </a:solidFill>
                <a:latin typeface="Arial" panose="020B0604020202020204" pitchFamily="34" charset="0"/>
                <a:cs typeface="Arial" panose="020B0604020202020204" pitchFamily="34" charset="0"/>
              </a:rPr>
              <a:t>L’instructeur guide son élève et lui demande d’identifier les écarts et de donner une suggestion de </a:t>
            </a:r>
            <a:r>
              <a:rPr lang="fr-FR" sz="1600" b="1" i="1" dirty="0" smtClean="0">
                <a:solidFill>
                  <a:srgbClr val="0000FF"/>
                </a:solidFill>
                <a:latin typeface="Arial" panose="020B0604020202020204" pitchFamily="34" charset="0"/>
                <a:cs typeface="Arial" panose="020B0604020202020204" pitchFamily="34" charset="0"/>
              </a:rPr>
              <a:t>correction.</a:t>
            </a:r>
          </a:p>
          <a:p>
            <a:r>
              <a:rPr lang="fr-FR"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Interception et suivi de plan : </a:t>
            </a:r>
            <a:r>
              <a:rPr lang="fr-FR" sz="1600" b="1" i="1" dirty="0">
                <a:solidFill>
                  <a:srgbClr val="0000FF"/>
                </a:solidFill>
                <a:latin typeface="Arial" panose="020B0604020202020204" pitchFamily="34" charset="0"/>
                <a:cs typeface="Arial" panose="020B0604020202020204" pitchFamily="34" charset="0"/>
              </a:rPr>
              <a:t>l’instructeur demande à son élève d’identifier un écart et de donner une suggestion</a:t>
            </a:r>
          </a:p>
          <a:p>
            <a:r>
              <a:rPr lang="fr-FR" sz="1600" b="1" i="1" dirty="0">
                <a:solidFill>
                  <a:srgbClr val="0000FF"/>
                </a:solidFill>
                <a:latin typeface="Arial" panose="020B0604020202020204" pitchFamily="34" charset="0"/>
                <a:cs typeface="Arial" panose="020B0604020202020204" pitchFamily="34" charset="0"/>
              </a:rPr>
              <a:t>de </a:t>
            </a:r>
            <a:r>
              <a:rPr lang="fr-FR" sz="1600" b="1" i="1" dirty="0" smtClean="0">
                <a:solidFill>
                  <a:srgbClr val="0000FF"/>
                </a:solidFill>
                <a:latin typeface="Arial" panose="020B0604020202020204" pitchFamily="34" charset="0"/>
                <a:cs typeface="Arial" panose="020B0604020202020204" pitchFamily="34" charset="0"/>
              </a:rPr>
              <a:t>correction.</a:t>
            </a:r>
            <a:endParaRPr lang="fr-FR" sz="1600" b="1" i="1" dirty="0">
              <a:solidFill>
                <a:srgbClr val="0000FF"/>
              </a:solidFill>
              <a:latin typeface="Arial" panose="020B0604020202020204" pitchFamily="34" charset="0"/>
              <a:cs typeface="Arial" panose="020B0604020202020204" pitchFamily="34" charset="0"/>
            </a:endParaRPr>
          </a:p>
        </p:txBody>
      </p:sp>
      <p:pic>
        <p:nvPicPr>
          <p:cNvPr id="9"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9"/>
          <p:cNvSpPr>
            <a:spLocks noGrp="1"/>
          </p:cNvSpPr>
          <p:nvPr>
            <p:ph type="title"/>
          </p:nvPr>
        </p:nvSpPr>
        <p:spPr/>
        <p:txBody>
          <a:bodyPr/>
          <a:lstStyle/>
          <a:p>
            <a:endParaRPr lang="fr-FR"/>
          </a:p>
        </p:txBody>
      </p:sp>
      <p:sp>
        <p:nvSpPr>
          <p:cNvPr id="13" name="Titre 1"/>
          <p:cNvSpPr txBox="1">
            <a:spLocks/>
          </p:cNvSpPr>
          <p:nvPr/>
        </p:nvSpPr>
        <p:spPr>
          <a:xfrm>
            <a:off x="361950" y="576702"/>
            <a:ext cx="441326" cy="6147948"/>
          </a:xfrm>
          <a:prstGeom prst="rect">
            <a:avLst/>
          </a:prstGeom>
          <a:solidFill>
            <a:schemeClr val="tx2">
              <a:lumMod val="90000"/>
            </a:schemeClr>
          </a:solidFill>
          <a:ln w="28575">
            <a:solidFill>
              <a:srgbClr val="FFFF00"/>
            </a:solidFill>
          </a:ln>
        </p:spPr>
        <p:txBody>
          <a:bodyPr vert="wordArtVert"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smtClean="0">
                <a:ln>
                  <a:noFill/>
                </a:ln>
                <a:solidFill>
                  <a:srgbClr val="002060"/>
                </a:solidFill>
                <a:effectLst/>
                <a:uLnTx/>
                <a:uFillTx/>
                <a:latin typeface="+mj-lt"/>
                <a:ea typeface="+mj-ea"/>
                <a:cs typeface="Trebuchet MS"/>
              </a:rPr>
              <a:t>EXAMEN </a:t>
            </a:r>
            <a:r>
              <a:rPr kumimoji="0" lang="fr-FR" sz="2400" b="1" i="0" u="none" strike="noStrike" kern="1200" cap="all" spc="0" normalizeH="0" baseline="0" noProof="0" smtClean="0">
                <a:ln>
                  <a:noFill/>
                </a:ln>
                <a:solidFill>
                  <a:srgbClr val="002060"/>
                </a:solidFill>
                <a:effectLst/>
                <a:uLnTx/>
                <a:uFillTx/>
                <a:latin typeface="+mj-lt"/>
                <a:ea typeface="+mj-ea"/>
                <a:cs typeface="Trebuchet MS"/>
              </a:rPr>
              <a:t>leçon</a:t>
            </a:r>
            <a:r>
              <a:rPr kumimoji="0" lang="fr-FR" sz="2400" b="1" i="0" u="none" strike="noStrike" kern="1200" cap="none" spc="0" normalizeH="0" baseline="0" noProof="0" smtClean="0">
                <a:ln>
                  <a:noFill/>
                </a:ln>
                <a:solidFill>
                  <a:srgbClr val="002060"/>
                </a:solidFill>
                <a:effectLst/>
                <a:uLnTx/>
                <a:uFillTx/>
                <a:latin typeface="+mj-lt"/>
                <a:ea typeface="+mj-ea"/>
                <a:cs typeface="Trebuchet MS"/>
              </a:rPr>
              <a:t> 7</a:t>
            </a:r>
            <a:endParaRPr kumimoji="0" lang="fr-FR" sz="2400" b="1" i="0" u="none" strike="noStrike" kern="1200" cap="none" spc="0" normalizeH="0" baseline="0" noProof="0" dirty="0">
              <a:ln>
                <a:noFill/>
              </a:ln>
              <a:solidFill>
                <a:srgbClr val="002060"/>
              </a:solidFill>
              <a:effectLst/>
              <a:uLnTx/>
              <a:uFillTx/>
              <a:latin typeface="+mj-lt"/>
              <a:ea typeface="+mj-ea"/>
              <a:cs typeface="Trebuchet MS"/>
            </a:endParaRPr>
          </a:p>
        </p:txBody>
      </p:sp>
    </p:spTree>
    <p:extLst>
      <p:ext uri="{BB962C8B-B14F-4D97-AF65-F5344CB8AC3E}">
        <p14:creationId xmlns:p14="http://schemas.microsoft.com/office/powerpoint/2010/main" val="66361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 y="498102"/>
            <a:ext cx="5296555" cy="622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1103875" y="726142"/>
            <a:ext cx="5095876" cy="606238"/>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Bulle ronde 6">
            <a:hlinkClick r:id="rId4"/>
          </p:cNvPr>
          <p:cNvSpPr/>
          <p:nvPr/>
        </p:nvSpPr>
        <p:spPr>
          <a:xfrm>
            <a:off x="4854389" y="784618"/>
            <a:ext cx="3994338" cy="2337078"/>
          </a:xfrm>
          <a:prstGeom prst="wedgeEllipseCallout">
            <a:avLst>
              <a:gd name="adj1" fmla="val -82394"/>
              <a:gd name="adj2" fmla="val -34365"/>
            </a:avLst>
          </a:prstGeom>
          <a:solidFill>
            <a:srgbClr val="0000CC">
              <a:alpha val="76000"/>
            </a:srgbClr>
          </a:solidFill>
          <a:ln w="28575">
            <a:solidFill>
              <a:srgbClr val="FF5050">
                <a:alpha val="25882"/>
              </a:srgbClr>
            </a:solidFill>
          </a:ln>
        </p:spPr>
        <p:style>
          <a:lnRef idx="1">
            <a:schemeClr val="accent1"/>
          </a:lnRef>
          <a:fillRef idx="3">
            <a:schemeClr val="accent1"/>
          </a:fillRef>
          <a:effectRef idx="2">
            <a:schemeClr val="accent1"/>
          </a:effectRef>
          <a:fontRef idx="minor">
            <a:schemeClr val="lt1"/>
          </a:fontRef>
        </p:style>
        <p:txBody>
          <a:bodyPr wrap="square" lIns="0" tIns="0" rIns="0" bIns="0" rtlCol="0" anchor="ctr">
            <a:spAutoFit/>
          </a:bodyPr>
          <a:lstStyle/>
          <a:p>
            <a:pPr algn="ctr"/>
            <a:r>
              <a:rPr lang="fr-FR" dirty="0" smtClean="0">
                <a:solidFill>
                  <a:srgbClr val="CCFFFF"/>
                </a:solidFill>
              </a:rPr>
              <a:t>Objectif(s) pédagogique(s</a:t>
            </a:r>
            <a:r>
              <a:rPr lang="fr-FR" dirty="0">
                <a:solidFill>
                  <a:srgbClr val="CCFFFF"/>
                </a:solidFill>
              </a:rPr>
              <a:t>) de la leçon en vol </a:t>
            </a:r>
            <a:r>
              <a:rPr lang="fr-FR" dirty="0" smtClean="0">
                <a:solidFill>
                  <a:srgbClr val="CCFFFF"/>
                </a:solidFill>
              </a:rPr>
              <a:t>libellé(s) en référence au(x) titre(s) des leçons du Guide de l’Instructeur VFR</a:t>
            </a:r>
            <a:endParaRPr lang="fr-FR" sz="3600" dirty="0">
              <a:solidFill>
                <a:srgbClr val="CCFFFF"/>
              </a:solidFill>
            </a:endParaRPr>
          </a:p>
        </p:txBody>
      </p:sp>
      <p:pic>
        <p:nvPicPr>
          <p:cNvPr id="8" name="Picture 5" descr="FFA sans fond"/>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dirty="0" smtClean="0">
                <a:solidFill>
                  <a:srgbClr val="002060"/>
                </a:solidFill>
                <a:latin typeface="Arial" panose="020B0604020202020204" pitchFamily="34" charset="0"/>
                <a:cs typeface="Arial" panose="020B0604020202020204" pitchFamily="34" charset="0"/>
              </a:rPr>
              <a:t>DESCRIPTION DE LA LEÇON</a:t>
            </a:r>
            <a:endParaRPr lang="fr-FR" sz="1600" b="1" dirty="0">
              <a:solidFill>
                <a:srgbClr val="002060"/>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41166" y="3186114"/>
            <a:ext cx="2462518" cy="1671636"/>
          </a:xfrm>
          <a:prstGeom prst="rect">
            <a:avLst/>
          </a:prstGeom>
          <a:ln>
            <a:noFill/>
          </a:ln>
          <a:effectLst>
            <a:softEdge rad="112500"/>
          </a:effectLst>
        </p:spPr>
      </p:pic>
      <p:pic>
        <p:nvPicPr>
          <p:cNvPr id="3" name="Imag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486251" y="5305426"/>
            <a:ext cx="2517433" cy="1419224"/>
          </a:xfrm>
          <a:prstGeom prst="rect">
            <a:avLst/>
          </a:prstGeom>
          <a:ln>
            <a:noFill/>
          </a:ln>
          <a:effectLst>
            <a:softEdge rad="112500"/>
          </a:effectLst>
        </p:spPr>
      </p:pic>
    </p:spTree>
    <p:extLst>
      <p:ext uri="{BB962C8B-B14F-4D97-AF65-F5344CB8AC3E}">
        <p14:creationId xmlns:p14="http://schemas.microsoft.com/office/powerpoint/2010/main" val="285548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descr="Vol 7.png"/>
          <p:cNvPicPr>
            <a:picLocks noChangeAspect="1"/>
          </p:cNvPicPr>
          <p:nvPr/>
        </p:nvPicPr>
        <p:blipFill rotWithShape="1">
          <a:blip r:embed="rId3" cstate="screen">
            <a:extLst>
              <a:ext uri="{28A0092B-C50C-407E-A947-70E740481C1C}">
                <a14:useLocalDpi xmlns:a14="http://schemas.microsoft.com/office/drawing/2010/main"/>
              </a:ext>
            </a:extLst>
          </a:blip>
          <a:srcRect t="9501" r="7647" b="13922"/>
          <a:stretch/>
        </p:blipFill>
        <p:spPr>
          <a:xfrm>
            <a:off x="1435450" y="981075"/>
            <a:ext cx="6956075" cy="628650"/>
          </a:xfrm>
          <a:prstGeom prst="rect">
            <a:avLst/>
          </a:prstGeom>
        </p:spPr>
      </p:pic>
      <p:sp>
        <p:nvSpPr>
          <p:cNvPr id="8" name="Rectangle à coins arrondis 7"/>
          <p:cNvSpPr/>
          <p:nvPr/>
        </p:nvSpPr>
        <p:spPr>
          <a:xfrm>
            <a:off x="1964013" y="2578886"/>
            <a:ext cx="6097826" cy="1650214"/>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Atterrissage normal : </a:t>
            </a:r>
            <a:endPar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sz="1600" b="1" i="1" dirty="0">
                <a:solidFill>
                  <a:srgbClr val="0000FF"/>
                </a:solidFill>
                <a:latin typeface="Arial" panose="020B0604020202020204" pitchFamily="34" charset="0"/>
                <a:cs typeface="Arial" panose="020B0604020202020204" pitchFamily="34" charset="0"/>
              </a:rPr>
              <a:t>L’instructeur poursuit son commentaire de l’atterrissage, il fait noter à l’élève que </a:t>
            </a:r>
            <a:r>
              <a:rPr lang="fr-FR" sz="1600" b="1" i="1" dirty="0" smtClean="0">
                <a:solidFill>
                  <a:srgbClr val="0000FF"/>
                </a:solidFill>
                <a:latin typeface="Arial" panose="020B0604020202020204" pitchFamily="34" charset="0"/>
                <a:cs typeface="Arial" panose="020B0604020202020204" pitchFamily="34" charset="0"/>
              </a:rPr>
              <a:t>tout changement </a:t>
            </a:r>
            <a:r>
              <a:rPr lang="fr-FR" sz="1600" b="1" i="1" dirty="0">
                <a:solidFill>
                  <a:srgbClr val="0000FF"/>
                </a:solidFill>
                <a:latin typeface="Arial" panose="020B0604020202020204" pitchFamily="34" charset="0"/>
                <a:cs typeface="Arial" panose="020B0604020202020204" pitchFamily="34" charset="0"/>
              </a:rPr>
              <a:t>de positionnement dans l’avion pendant la phase d’atterrissage se traduit par un changement </a:t>
            </a:r>
            <a:r>
              <a:rPr lang="fr-FR" sz="1600" b="1" i="1" dirty="0" smtClean="0">
                <a:solidFill>
                  <a:srgbClr val="0000FF"/>
                </a:solidFill>
                <a:latin typeface="Arial" panose="020B0604020202020204" pitchFamily="34" charset="0"/>
                <a:cs typeface="Arial" panose="020B0604020202020204" pitchFamily="34" charset="0"/>
              </a:rPr>
              <a:t>de perception de l’assiette.</a:t>
            </a:r>
            <a:endParaRPr lang="fr-FR" sz="1600" b="1" dirty="0" smtClean="0">
              <a:solidFill>
                <a:schemeClr val="tx1"/>
              </a:solidFill>
              <a:latin typeface="Calibri"/>
              <a:cs typeface="Calibri"/>
            </a:endParaRPr>
          </a:p>
        </p:txBody>
      </p:sp>
      <p:sp>
        <p:nvSpPr>
          <p:cNvPr id="6" name="Rectangle à coins arrondis 5"/>
          <p:cNvSpPr/>
          <p:nvPr/>
        </p:nvSpPr>
        <p:spPr>
          <a:xfrm>
            <a:off x="1435450" y="618421"/>
            <a:ext cx="6956075" cy="1226255"/>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50562" y="4789314"/>
            <a:ext cx="2766438" cy="1837088"/>
          </a:xfrm>
          <a:prstGeom prst="rect">
            <a:avLst/>
          </a:prstGeom>
          <a:ln>
            <a:noFill/>
          </a:ln>
          <a:effectLst>
            <a:softEdge rad="112500"/>
          </a:effectLst>
        </p:spPr>
      </p:pic>
      <p:pic>
        <p:nvPicPr>
          <p:cNvPr id="5" name="Imag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200774" y="4795838"/>
            <a:ext cx="2390775" cy="1793081"/>
          </a:xfrm>
          <a:prstGeom prst="rect">
            <a:avLst/>
          </a:prstGeom>
          <a:ln>
            <a:noFill/>
          </a:ln>
          <a:effectLst>
            <a:softEdge rad="112500"/>
          </a:effectLst>
        </p:spPr>
      </p:pic>
      <p:sp>
        <p:nvSpPr>
          <p:cNvPr id="10" name="Titre 9"/>
          <p:cNvSpPr>
            <a:spLocks noGrp="1"/>
          </p:cNvSpPr>
          <p:nvPr>
            <p:ph type="title"/>
          </p:nvPr>
        </p:nvSpPr>
        <p:spPr/>
        <p:txBody>
          <a:bodyPr/>
          <a:lstStyle/>
          <a:p>
            <a:endParaRPr lang="fr-FR"/>
          </a:p>
        </p:txBody>
      </p:sp>
      <p:sp>
        <p:nvSpPr>
          <p:cNvPr id="11" name="Titre 1"/>
          <p:cNvSpPr txBox="1">
            <a:spLocks/>
          </p:cNvSpPr>
          <p:nvPr/>
        </p:nvSpPr>
        <p:spPr>
          <a:xfrm>
            <a:off x="361950" y="576702"/>
            <a:ext cx="441326" cy="6147948"/>
          </a:xfrm>
          <a:prstGeom prst="rect">
            <a:avLst/>
          </a:prstGeom>
          <a:solidFill>
            <a:schemeClr val="tx2">
              <a:lumMod val="90000"/>
            </a:schemeClr>
          </a:solidFill>
          <a:ln w="28575">
            <a:solidFill>
              <a:srgbClr val="FFFF00"/>
            </a:solidFill>
          </a:ln>
        </p:spPr>
        <p:txBody>
          <a:bodyPr vert="wordArtVert"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smtClean="0">
                <a:ln>
                  <a:noFill/>
                </a:ln>
                <a:solidFill>
                  <a:srgbClr val="002060"/>
                </a:solidFill>
                <a:effectLst/>
                <a:uLnTx/>
                <a:uFillTx/>
                <a:latin typeface="+mj-lt"/>
                <a:ea typeface="+mj-ea"/>
                <a:cs typeface="Trebuchet MS"/>
              </a:rPr>
              <a:t>EXAMEN </a:t>
            </a:r>
            <a:r>
              <a:rPr kumimoji="0" lang="fr-FR" sz="2400" b="1" i="0" u="none" strike="noStrike" kern="1200" cap="all" spc="0" normalizeH="0" baseline="0" noProof="0" smtClean="0">
                <a:ln>
                  <a:noFill/>
                </a:ln>
                <a:solidFill>
                  <a:srgbClr val="002060"/>
                </a:solidFill>
                <a:effectLst/>
                <a:uLnTx/>
                <a:uFillTx/>
                <a:latin typeface="+mj-lt"/>
                <a:ea typeface="+mj-ea"/>
                <a:cs typeface="Trebuchet MS"/>
              </a:rPr>
              <a:t>leçon</a:t>
            </a:r>
            <a:r>
              <a:rPr kumimoji="0" lang="fr-FR" sz="2400" b="1" i="0" u="none" strike="noStrike" kern="1200" cap="none" spc="0" normalizeH="0" baseline="0" noProof="0" smtClean="0">
                <a:ln>
                  <a:noFill/>
                </a:ln>
                <a:solidFill>
                  <a:srgbClr val="002060"/>
                </a:solidFill>
                <a:effectLst/>
                <a:uLnTx/>
                <a:uFillTx/>
                <a:latin typeface="+mj-lt"/>
                <a:ea typeface="+mj-ea"/>
                <a:cs typeface="Trebuchet MS"/>
              </a:rPr>
              <a:t> 7</a:t>
            </a:r>
            <a:endParaRPr kumimoji="0" lang="fr-FR" sz="2400" b="1" i="0" u="none" strike="noStrike" kern="1200" cap="none" spc="0" normalizeH="0" baseline="0" noProof="0" dirty="0">
              <a:ln>
                <a:noFill/>
              </a:ln>
              <a:solidFill>
                <a:srgbClr val="002060"/>
              </a:solidFill>
              <a:effectLst/>
              <a:uLnTx/>
              <a:uFillTx/>
              <a:latin typeface="+mj-lt"/>
              <a:ea typeface="+mj-ea"/>
              <a:cs typeface="Trebuchet MS"/>
            </a:endParaRPr>
          </a:p>
        </p:txBody>
      </p:sp>
    </p:spTree>
    <p:extLst>
      <p:ext uri="{BB962C8B-B14F-4D97-AF65-F5344CB8AC3E}">
        <p14:creationId xmlns:p14="http://schemas.microsoft.com/office/powerpoint/2010/main" val="137418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fltVal val="0"/>
                                          </p:val>
                                        </p:tav>
                                        <p:tav tm="100000">
                                          <p:val>
                                            <p:strVal val="#ppt_w"/>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Effect transition="in" filter="fad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verso7.png"/>
          <p:cNvPicPr>
            <a:picLocks noChangeAspect="1"/>
          </p:cNvPicPr>
          <p:nvPr/>
        </p:nvPicPr>
        <p:blipFill rotWithShape="1">
          <a:blip r:embed="rId3" cstate="screen">
            <a:extLst>
              <a:ext uri="{28A0092B-C50C-407E-A947-70E740481C1C}">
                <a14:useLocalDpi xmlns:a14="http://schemas.microsoft.com/office/drawing/2010/main"/>
              </a:ext>
            </a:extLst>
          </a:blip>
          <a:srcRect r="5505"/>
          <a:stretch/>
        </p:blipFill>
        <p:spPr>
          <a:xfrm>
            <a:off x="1392768" y="289947"/>
            <a:ext cx="6770158" cy="2300400"/>
          </a:xfrm>
          <a:prstGeom prst="rect">
            <a:avLst/>
          </a:prstGeom>
        </p:spPr>
      </p:pic>
      <p:sp>
        <p:nvSpPr>
          <p:cNvPr id="8" name="Rectangle à coins arrondis 7"/>
          <p:cNvSpPr/>
          <p:nvPr/>
        </p:nvSpPr>
        <p:spPr>
          <a:xfrm>
            <a:off x="1495425" y="2895600"/>
            <a:ext cx="6886575" cy="3714750"/>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Conscience </a:t>
            </a:r>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 systèmes : </a:t>
            </a:r>
            <a:r>
              <a:rPr lang="fr-FR" sz="1600" b="1" i="1" dirty="0">
                <a:solidFill>
                  <a:srgbClr val="0000FF"/>
                </a:solidFill>
                <a:latin typeface="Arial" panose="020B0604020202020204" pitchFamily="34" charset="0"/>
                <a:cs typeface="Arial" panose="020B0604020202020204" pitchFamily="34" charset="0"/>
              </a:rPr>
              <a:t>L’instructeur interroge son élève pour déterminer son niveau de conscience de l’état avion, et déclencher des réflexes de contrôle de l’état </a:t>
            </a:r>
            <a:r>
              <a:rPr lang="fr-FR" sz="1600" b="1" i="1" dirty="0" smtClean="0">
                <a:solidFill>
                  <a:srgbClr val="0000FF"/>
                </a:solidFill>
                <a:latin typeface="Arial" panose="020B0604020202020204" pitchFamily="34" charset="0"/>
                <a:cs typeface="Arial" panose="020B0604020202020204" pitchFamily="34" charset="0"/>
              </a:rPr>
              <a:t>avion.</a:t>
            </a:r>
            <a:endParaRPr lang="fr-FR" sz="800" b="1" i="1" dirty="0" smtClean="0">
              <a:solidFill>
                <a:srgbClr val="0000FF"/>
              </a:solidFill>
              <a:latin typeface="Arial" panose="020B0604020202020204" pitchFamily="34" charset="0"/>
              <a:cs typeface="Arial" panose="020B0604020202020204" pitchFamily="34" charset="0"/>
            </a:endParaRPr>
          </a:p>
          <a:p>
            <a:endParaRPr lang="fr-FR" sz="800" b="1" i="1" dirty="0">
              <a:solidFill>
                <a:srgbClr val="0000FF"/>
              </a:solidFill>
              <a:latin typeface="Arial" panose="020B0604020202020204" pitchFamily="34" charset="0"/>
              <a:cs typeface="Arial" panose="020B0604020202020204" pitchFamily="34" charset="0"/>
            </a:endParaRPr>
          </a:p>
          <a:p>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Conscience de l’environnement extérieur : </a:t>
            </a:r>
            <a:r>
              <a:rPr lang="fr-FR" sz="1600" b="1" i="1" dirty="0">
                <a:solidFill>
                  <a:srgbClr val="0000FF"/>
                </a:solidFill>
                <a:latin typeface="Arial" panose="020B0604020202020204" pitchFamily="34" charset="0"/>
                <a:cs typeface="Arial" panose="020B0604020202020204" pitchFamily="34" charset="0"/>
              </a:rPr>
              <a:t>L’instructeur contrôle que son élève prend en compte les dangers liés à </a:t>
            </a:r>
            <a:r>
              <a:rPr lang="fr-FR" sz="1600" b="1" i="1" dirty="0" smtClean="0">
                <a:solidFill>
                  <a:srgbClr val="0000FF"/>
                </a:solidFill>
                <a:latin typeface="Arial" panose="020B0604020202020204" pitchFamily="34" charset="0"/>
                <a:cs typeface="Arial" panose="020B0604020202020204" pitchFamily="34" charset="0"/>
              </a:rPr>
              <a:t>l’environnement </a:t>
            </a:r>
            <a:r>
              <a:rPr lang="fr-FR" sz="1600" b="1" i="1" dirty="0">
                <a:solidFill>
                  <a:srgbClr val="0000FF"/>
                </a:solidFill>
                <a:latin typeface="Arial" panose="020B0604020202020204" pitchFamily="34" charset="0"/>
                <a:cs typeface="Arial" panose="020B0604020202020204" pitchFamily="34" charset="0"/>
              </a:rPr>
              <a:t>de l’aérodrome, et qu’il adapte sa conduite du roulage à ces éléments. L’instructeur s’assure que son élève détermine de manière autonome des trajectoires qui tiennent compte de la topologie du secteur</a:t>
            </a:r>
            <a:r>
              <a:rPr lang="fr-FR" sz="1600" b="1" i="1" dirty="0" smtClean="0">
                <a:solidFill>
                  <a:srgbClr val="0000FF"/>
                </a:solidFill>
                <a:latin typeface="Arial" panose="020B0604020202020204" pitchFamily="34" charset="0"/>
                <a:cs typeface="Arial" panose="020B0604020202020204" pitchFamily="34" charset="0"/>
              </a:rPr>
              <a:t>.</a:t>
            </a:r>
            <a:endParaRPr lang="fr-FR" sz="800" b="1" i="1" dirty="0" smtClean="0">
              <a:solidFill>
                <a:srgbClr val="0000FF"/>
              </a:solidFill>
              <a:latin typeface="Arial" panose="020B0604020202020204" pitchFamily="34" charset="0"/>
              <a:cs typeface="Arial" panose="020B0604020202020204" pitchFamily="34" charset="0"/>
            </a:endParaRPr>
          </a:p>
          <a:p>
            <a:endParaRPr lang="fr-FR" sz="800" b="1" i="1" dirty="0" smtClean="0">
              <a:solidFill>
                <a:srgbClr val="0000FF"/>
              </a:solidFill>
              <a:latin typeface="Arial" panose="020B0604020202020204" pitchFamily="34" charset="0"/>
              <a:cs typeface="Arial" panose="020B0604020202020204" pitchFamily="34" charset="0"/>
            </a:endParaRPr>
          </a:p>
          <a:p>
            <a:r>
              <a:rPr lang="fr-FR" sz="1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Conscience </a:t>
            </a:r>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 temps : </a:t>
            </a:r>
            <a:r>
              <a:rPr lang="fr-FR" sz="1600" b="1" i="1" dirty="0">
                <a:solidFill>
                  <a:srgbClr val="0000FF"/>
                </a:solidFill>
                <a:latin typeface="Arial" panose="020B0604020202020204" pitchFamily="34" charset="0"/>
                <a:cs typeface="Arial" panose="020B0604020202020204" pitchFamily="34" charset="0"/>
              </a:rPr>
              <a:t>L’instructeur montre qu’une action ou une procédure prend un certain temps, et qu’il faut savoir estimer le temps libre restant avant un point clé pour savoir si l’exécution d’une procédure est </a:t>
            </a:r>
            <a:r>
              <a:rPr lang="fr-FR" sz="1600" b="1" i="1" dirty="0" smtClean="0">
                <a:solidFill>
                  <a:srgbClr val="0000FF"/>
                </a:solidFill>
                <a:latin typeface="Arial" panose="020B0604020202020204" pitchFamily="34" charset="0"/>
                <a:cs typeface="Arial" panose="020B0604020202020204" pitchFamily="34" charset="0"/>
              </a:rPr>
              <a:t>pertinente.       </a:t>
            </a:r>
            <a:endParaRPr lang="fr-FR" sz="1600" b="1" i="1" dirty="0">
              <a:solidFill>
                <a:srgbClr val="0000FF"/>
              </a:solidFill>
              <a:latin typeface="Arial" panose="020B0604020202020204" pitchFamily="34" charset="0"/>
              <a:cs typeface="Arial" panose="020B0604020202020204" pitchFamily="34" charset="0"/>
            </a:endParaRPr>
          </a:p>
          <a:p>
            <a:endParaRPr lang="fr-FR" sz="1600" b="1" dirty="0" smtClean="0">
              <a:solidFill>
                <a:schemeClr val="tx1"/>
              </a:solidFill>
              <a:latin typeface="Calibri"/>
              <a:cs typeface="Calibri"/>
            </a:endParaRPr>
          </a:p>
        </p:txBody>
      </p:sp>
      <p:sp>
        <p:nvSpPr>
          <p:cNvPr id="6" name="Rectangle à coins arrondis 5"/>
          <p:cNvSpPr/>
          <p:nvPr/>
        </p:nvSpPr>
        <p:spPr>
          <a:xfrm>
            <a:off x="1228725" y="289947"/>
            <a:ext cx="7077075" cy="2377053"/>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a:spLocks noGrp="1"/>
          </p:cNvSpPr>
          <p:nvPr>
            <p:ph type="title"/>
          </p:nvPr>
        </p:nvSpPr>
        <p:spPr>
          <a:xfrm>
            <a:off x="361950" y="576702"/>
            <a:ext cx="441326" cy="6147948"/>
          </a:xfrm>
          <a:solidFill>
            <a:schemeClr val="tx2">
              <a:lumMod val="90000"/>
            </a:schemeClr>
          </a:solidFill>
          <a:ln w="28575">
            <a:solidFill>
              <a:srgbClr val="FFFF00"/>
            </a:solidFill>
          </a:ln>
        </p:spPr>
        <p:txBody>
          <a:bodyPr vert="wordArtVert">
            <a:normAutofit fontScale="90000"/>
          </a:bodyPr>
          <a:lstStyle/>
          <a:p>
            <a:r>
              <a:rPr lang="fr-FR" sz="2400" b="1" dirty="0" smtClean="0">
                <a:solidFill>
                  <a:srgbClr val="002060"/>
                </a:solidFill>
              </a:rPr>
              <a:t>EXAMEN </a:t>
            </a:r>
            <a:r>
              <a:rPr lang="fr-FR" sz="2400" b="1" cap="all" dirty="0" smtClean="0">
                <a:solidFill>
                  <a:srgbClr val="002060"/>
                </a:solidFill>
              </a:rPr>
              <a:t>leçon</a:t>
            </a:r>
            <a:r>
              <a:rPr lang="fr-FR" sz="2400" b="1" dirty="0" smtClean="0">
                <a:solidFill>
                  <a:srgbClr val="002060"/>
                </a:solidFill>
              </a:rPr>
              <a:t> 7</a:t>
            </a:r>
            <a:endParaRPr lang="fr-FR" sz="2400" b="1" dirty="0">
              <a:solidFill>
                <a:srgbClr val="002060"/>
              </a:solidFill>
            </a:endParaRPr>
          </a:p>
        </p:txBody>
      </p:sp>
    </p:spTree>
    <p:extLst>
      <p:ext uri="{BB962C8B-B14F-4D97-AF65-F5344CB8AC3E}">
        <p14:creationId xmlns:p14="http://schemas.microsoft.com/office/powerpoint/2010/main" val="378725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wd">
                                    <p:tmPct val="10000"/>
                                  </p:iterate>
                                  <p:childTnLst>
                                    <p:set>
                                      <p:cBhvr>
                                        <p:cTn id="14" dur="1" fill="hold">
                                          <p:stCondLst>
                                            <p:cond delay="0"/>
                                          </p:stCondLst>
                                        </p:cTn>
                                        <p:tgtEl>
                                          <p:spTgt spid="8">
                                            <p:txEl>
                                              <p:charRg st="4294967295" end="4294967295"/>
                                            </p:txEl>
                                          </p:spTgt>
                                        </p:tgtEl>
                                        <p:attrNameLst>
                                          <p:attrName>style.visibility</p:attrName>
                                        </p:attrNameLst>
                                      </p:cBhvr>
                                      <p:to>
                                        <p:strVal val="visible"/>
                                      </p:to>
                                    </p:set>
                                    <p:animEffect transition="in" filter="wipe(up)">
                                      <p:cBhvr>
                                        <p:cTn id="15" dur="1000"/>
                                        <p:tgtEl>
                                          <p:spTgt spid="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descr="verso7.png"/>
          <p:cNvPicPr>
            <a:picLocks noChangeAspect="1"/>
          </p:cNvPicPr>
          <p:nvPr/>
        </p:nvPicPr>
        <p:blipFill rotWithShape="1">
          <a:blip r:embed="rId3" cstate="screen">
            <a:extLst>
              <a:ext uri="{28A0092B-C50C-407E-A947-70E740481C1C}">
                <a14:useLocalDpi xmlns:a14="http://schemas.microsoft.com/office/drawing/2010/main"/>
              </a:ext>
            </a:extLst>
          </a:blip>
          <a:srcRect r="6276"/>
          <a:stretch/>
        </p:blipFill>
        <p:spPr>
          <a:xfrm>
            <a:off x="1114083" y="695325"/>
            <a:ext cx="7534618" cy="926757"/>
          </a:xfrm>
          <a:prstGeom prst="rect">
            <a:avLst/>
          </a:prstGeom>
        </p:spPr>
      </p:pic>
      <p:sp>
        <p:nvSpPr>
          <p:cNvPr id="8" name="Rectangle à coins arrondis 7"/>
          <p:cNvSpPr/>
          <p:nvPr/>
        </p:nvSpPr>
        <p:spPr>
          <a:xfrm>
            <a:off x="1943437" y="2410883"/>
            <a:ext cx="6097826" cy="1637242"/>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Prise de décision :</a:t>
            </a:r>
          </a:p>
          <a:p>
            <a:r>
              <a:rPr lang="fr-FR" sz="1600" b="1" i="1" dirty="0">
                <a:solidFill>
                  <a:srgbClr val="0000FF"/>
                </a:solidFill>
                <a:latin typeface="Arial" panose="020B0604020202020204" pitchFamily="34" charset="0"/>
                <a:cs typeface="Arial" panose="020B0604020202020204" pitchFamily="34" charset="0"/>
              </a:rPr>
              <a:t>L’instructeur montre, le cas échéant, comment choisir une trajectoire de départ ou d’intégration modifiée en fonction des trafics et commente le niveau de risque des différentes options. </a:t>
            </a:r>
          </a:p>
        </p:txBody>
      </p:sp>
      <p:sp>
        <p:nvSpPr>
          <p:cNvPr id="6" name="Rectangle à coins arrondis 5"/>
          <p:cNvSpPr/>
          <p:nvPr/>
        </p:nvSpPr>
        <p:spPr>
          <a:xfrm>
            <a:off x="1114082" y="695325"/>
            <a:ext cx="7534618" cy="94240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25525" y="4610100"/>
            <a:ext cx="2681382" cy="1786890"/>
          </a:xfrm>
          <a:prstGeom prst="rect">
            <a:avLst/>
          </a:prstGeom>
          <a:ln>
            <a:noFill/>
          </a:ln>
          <a:effectLst>
            <a:softEdge rad="112500"/>
          </a:effectLst>
        </p:spPr>
      </p:pic>
      <p:sp>
        <p:nvSpPr>
          <p:cNvPr id="10" name="Titre 1"/>
          <p:cNvSpPr>
            <a:spLocks noGrp="1"/>
          </p:cNvSpPr>
          <p:nvPr>
            <p:ph type="title"/>
          </p:nvPr>
        </p:nvSpPr>
        <p:spPr>
          <a:xfrm>
            <a:off x="361950" y="576702"/>
            <a:ext cx="441326" cy="6147948"/>
          </a:xfrm>
          <a:solidFill>
            <a:schemeClr val="tx2">
              <a:lumMod val="90000"/>
            </a:schemeClr>
          </a:solidFill>
          <a:ln w="28575">
            <a:solidFill>
              <a:srgbClr val="FFFF00"/>
            </a:solidFill>
          </a:ln>
        </p:spPr>
        <p:txBody>
          <a:bodyPr vert="wordArtVert">
            <a:normAutofit fontScale="90000"/>
          </a:bodyPr>
          <a:lstStyle/>
          <a:p>
            <a:r>
              <a:rPr lang="fr-FR" sz="2400" b="1" dirty="0" smtClean="0">
                <a:solidFill>
                  <a:srgbClr val="002060"/>
                </a:solidFill>
              </a:rPr>
              <a:t>EXAMEN </a:t>
            </a:r>
            <a:r>
              <a:rPr lang="fr-FR" sz="2400" b="1" cap="all" dirty="0" smtClean="0">
                <a:solidFill>
                  <a:srgbClr val="002060"/>
                </a:solidFill>
              </a:rPr>
              <a:t>leçon</a:t>
            </a:r>
            <a:r>
              <a:rPr lang="fr-FR" sz="2400" b="1" dirty="0" smtClean="0">
                <a:solidFill>
                  <a:srgbClr val="002060"/>
                </a:solidFill>
              </a:rPr>
              <a:t> 7</a:t>
            </a:r>
            <a:endParaRPr lang="fr-FR" sz="2400" b="1" dirty="0">
              <a:solidFill>
                <a:srgbClr val="002060"/>
              </a:solidFill>
            </a:endParaRPr>
          </a:p>
        </p:txBody>
      </p:sp>
    </p:spTree>
    <p:extLst>
      <p:ext uri="{BB962C8B-B14F-4D97-AF65-F5344CB8AC3E}">
        <p14:creationId xmlns:p14="http://schemas.microsoft.com/office/powerpoint/2010/main" val="93820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verso7.png"/>
          <p:cNvPicPr>
            <a:picLocks noChangeAspect="1"/>
          </p:cNvPicPr>
          <p:nvPr/>
        </p:nvPicPr>
        <p:blipFill rotWithShape="1">
          <a:blip r:embed="rId3" cstate="screen">
            <a:extLst>
              <a:ext uri="{28A0092B-C50C-407E-A947-70E740481C1C}">
                <a14:useLocalDpi xmlns:a14="http://schemas.microsoft.com/office/drawing/2010/main"/>
              </a:ext>
            </a:extLst>
          </a:blip>
          <a:srcRect r="6146"/>
          <a:stretch/>
        </p:blipFill>
        <p:spPr>
          <a:xfrm>
            <a:off x="1240367" y="582971"/>
            <a:ext cx="7465483" cy="1194798"/>
          </a:xfrm>
          <a:prstGeom prst="rect">
            <a:avLst/>
          </a:prstGeom>
        </p:spPr>
      </p:pic>
      <p:sp>
        <p:nvSpPr>
          <p:cNvPr id="8" name="Rectangle à coins arrondis 7"/>
          <p:cNvSpPr/>
          <p:nvPr/>
        </p:nvSpPr>
        <p:spPr>
          <a:xfrm>
            <a:off x="1425910" y="2370667"/>
            <a:ext cx="7175165" cy="2001308"/>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fr-FR"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Affirmation de soi et gestion des ressources </a:t>
            </a:r>
            <a:r>
              <a:rPr lang="fr-FR" sz="1600" b="1" dirty="0" smtClean="0"/>
              <a:t>:</a:t>
            </a:r>
            <a:endParaRPr lang="fr-FR" sz="800" b="1" dirty="0" smtClean="0"/>
          </a:p>
          <a:p>
            <a:endParaRPr lang="fr-FR" sz="800" b="1" dirty="0" smtClean="0"/>
          </a:p>
          <a:p>
            <a:r>
              <a:rPr lang="fr-FR" sz="1600" b="1" i="1" dirty="0">
                <a:solidFill>
                  <a:srgbClr val="0000FF"/>
                </a:solidFill>
                <a:latin typeface="Arial" panose="020B0604020202020204" pitchFamily="34" charset="0"/>
                <a:cs typeface="Arial" panose="020B0604020202020204" pitchFamily="34" charset="0"/>
              </a:rPr>
              <a:t>L’instructeur demande à son élève de planifier des tâches simples et d’organiser leur exécution en donnant un ordre de priorité . </a:t>
            </a:r>
            <a:endParaRPr lang="fr-FR" sz="800" b="1" i="1" dirty="0" smtClean="0">
              <a:solidFill>
                <a:srgbClr val="0000FF"/>
              </a:solidFill>
              <a:latin typeface="Arial" panose="020B0604020202020204" pitchFamily="34" charset="0"/>
              <a:cs typeface="Arial" panose="020B0604020202020204" pitchFamily="34" charset="0"/>
            </a:endParaRPr>
          </a:p>
          <a:p>
            <a:endParaRPr lang="fr-FR" sz="800" b="1" i="1" dirty="0">
              <a:solidFill>
                <a:srgbClr val="0000FF"/>
              </a:solidFill>
              <a:latin typeface="Arial" panose="020B0604020202020204" pitchFamily="34" charset="0"/>
              <a:cs typeface="Arial" panose="020B0604020202020204" pitchFamily="34" charset="0"/>
            </a:endParaRPr>
          </a:p>
          <a:p>
            <a:r>
              <a:rPr lang="fr-FR" sz="1600" b="1" i="1" dirty="0" smtClean="0">
                <a:solidFill>
                  <a:srgbClr val="0000FF"/>
                </a:solidFill>
                <a:latin typeface="Arial" panose="020B0604020202020204" pitchFamily="34" charset="0"/>
                <a:cs typeface="Arial" panose="020B0604020202020204" pitchFamily="34" charset="0"/>
              </a:rPr>
              <a:t>Il </a:t>
            </a:r>
            <a:r>
              <a:rPr lang="fr-FR" sz="1600" b="1" i="1" dirty="0">
                <a:solidFill>
                  <a:srgbClr val="0000FF"/>
                </a:solidFill>
                <a:latin typeface="Arial" panose="020B0604020202020204" pitchFamily="34" charset="0"/>
                <a:cs typeface="Arial" panose="020B0604020202020204" pitchFamily="34" charset="0"/>
              </a:rPr>
              <a:t>montre que, dans certaines situations, les tâches chronophages peuvent être réduites </a:t>
            </a:r>
            <a:r>
              <a:rPr lang="fr-FR" sz="1600" b="1" i="1" dirty="0" smtClean="0">
                <a:solidFill>
                  <a:srgbClr val="0000FF"/>
                </a:solidFill>
                <a:latin typeface="Arial" panose="020B0604020202020204" pitchFamily="34" charset="0"/>
                <a:cs typeface="Arial" panose="020B0604020202020204" pitchFamily="34" charset="0"/>
              </a:rPr>
              <a:t>si </a:t>
            </a:r>
            <a:r>
              <a:rPr lang="fr-FR" sz="1600" b="1" i="1" dirty="0">
                <a:solidFill>
                  <a:srgbClr val="0000FF"/>
                </a:solidFill>
                <a:latin typeface="Arial" panose="020B0604020202020204" pitchFamily="34" charset="0"/>
                <a:cs typeface="Arial" panose="020B0604020202020204" pitchFamily="34" charset="0"/>
              </a:rPr>
              <a:t>elles ne sont pas </a:t>
            </a:r>
            <a:r>
              <a:rPr lang="fr-FR" sz="1600" b="1" i="1" dirty="0" smtClean="0">
                <a:solidFill>
                  <a:srgbClr val="0000FF"/>
                </a:solidFill>
                <a:latin typeface="Arial" panose="020B0604020202020204" pitchFamily="34" charset="0"/>
                <a:cs typeface="Arial" panose="020B0604020202020204" pitchFamily="34" charset="0"/>
              </a:rPr>
              <a:t>vitales</a:t>
            </a:r>
          </a:p>
          <a:p>
            <a:r>
              <a:rPr lang="fr-FR" sz="1600" b="1" i="1" dirty="0" smtClean="0">
                <a:solidFill>
                  <a:srgbClr val="0000FF"/>
                </a:solidFill>
                <a:latin typeface="Arial" panose="020B0604020202020204" pitchFamily="34" charset="0"/>
                <a:cs typeface="Arial" panose="020B0604020202020204" pitchFamily="34" charset="0"/>
              </a:rPr>
              <a:t>(</a:t>
            </a:r>
            <a:r>
              <a:rPr lang="fr-FR" sz="1600" b="1" i="1" dirty="0">
                <a:solidFill>
                  <a:srgbClr val="0000FF"/>
                </a:solidFill>
                <a:latin typeface="Arial" panose="020B0604020202020204" pitchFamily="34" charset="0"/>
                <a:cs typeface="Arial" panose="020B0604020202020204" pitchFamily="34" charset="0"/>
              </a:rPr>
              <a:t>briefing allégé par exemple). </a:t>
            </a:r>
          </a:p>
        </p:txBody>
      </p:sp>
      <p:sp>
        <p:nvSpPr>
          <p:cNvPr id="6" name="Rectangle à coins arrondis 5"/>
          <p:cNvSpPr/>
          <p:nvPr/>
        </p:nvSpPr>
        <p:spPr>
          <a:xfrm>
            <a:off x="1240366" y="582971"/>
            <a:ext cx="7465484" cy="1161261"/>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Sabin\sonstiges\Bilder\Fatality Airlines\KURIOS~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25910" y="4674667"/>
            <a:ext cx="2409825" cy="19910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3" descr="D:\Olivier\Photos\Avions\Deymo 2003\800 x 600\04-03.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b="29172"/>
          <a:stretch/>
        </p:blipFill>
        <p:spPr bwMode="auto">
          <a:xfrm>
            <a:off x="5038725" y="4674667"/>
            <a:ext cx="3562350" cy="1905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itre 1"/>
          <p:cNvSpPr>
            <a:spLocks noGrp="1"/>
          </p:cNvSpPr>
          <p:nvPr>
            <p:ph type="title"/>
          </p:nvPr>
        </p:nvSpPr>
        <p:spPr>
          <a:xfrm>
            <a:off x="361950" y="576702"/>
            <a:ext cx="441326" cy="6147948"/>
          </a:xfrm>
          <a:solidFill>
            <a:schemeClr val="tx2">
              <a:lumMod val="90000"/>
            </a:schemeClr>
          </a:solidFill>
          <a:ln w="28575">
            <a:solidFill>
              <a:srgbClr val="FFFF00"/>
            </a:solidFill>
          </a:ln>
        </p:spPr>
        <p:txBody>
          <a:bodyPr vert="wordArtVert">
            <a:normAutofit fontScale="90000"/>
          </a:bodyPr>
          <a:lstStyle/>
          <a:p>
            <a:r>
              <a:rPr lang="fr-FR" sz="2400" b="1" dirty="0" smtClean="0">
                <a:solidFill>
                  <a:srgbClr val="002060"/>
                </a:solidFill>
              </a:rPr>
              <a:t>EXAMEN </a:t>
            </a:r>
            <a:r>
              <a:rPr lang="fr-FR" sz="2400" b="1" cap="all" dirty="0" smtClean="0">
                <a:solidFill>
                  <a:srgbClr val="002060"/>
                </a:solidFill>
              </a:rPr>
              <a:t>leçon</a:t>
            </a:r>
            <a:r>
              <a:rPr lang="fr-FR" sz="2400" b="1" dirty="0" smtClean="0">
                <a:solidFill>
                  <a:srgbClr val="002060"/>
                </a:solidFill>
              </a:rPr>
              <a:t> 7</a:t>
            </a:r>
            <a:endParaRPr lang="fr-FR" sz="2400" b="1" dirty="0">
              <a:solidFill>
                <a:srgbClr val="002060"/>
              </a:solidFill>
            </a:endParaRPr>
          </a:p>
        </p:txBody>
      </p:sp>
    </p:spTree>
    <p:extLst>
      <p:ext uri="{BB962C8B-B14F-4D97-AF65-F5344CB8AC3E}">
        <p14:creationId xmlns:p14="http://schemas.microsoft.com/office/powerpoint/2010/main" val="1045215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par>
                          <p:cTn id="16" fill="hold">
                            <p:stCondLst>
                              <p:cond delay="500"/>
                            </p:stCondLst>
                            <p:childTnLst>
                              <p:par>
                                <p:cTn id="17" presetID="53" presetClass="entr" presetSubtype="16"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 y="121328"/>
            <a:ext cx="5616911" cy="6606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dirty="0">
                <a:solidFill>
                  <a:srgbClr val="002060"/>
                </a:solidFill>
              </a:rPr>
              <a:t>BRIEFING DU VOL </a:t>
            </a:r>
          </a:p>
        </p:txBody>
      </p:sp>
      <p:sp>
        <p:nvSpPr>
          <p:cNvPr id="3" name="Flèche vers le haut 2"/>
          <p:cNvSpPr/>
          <p:nvPr/>
        </p:nvSpPr>
        <p:spPr>
          <a:xfrm rot="-3600000" flipH="1">
            <a:off x="5970934" y="586628"/>
            <a:ext cx="100800" cy="3003397"/>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p:cNvSpPr/>
          <p:nvPr/>
        </p:nvSpPr>
        <p:spPr>
          <a:xfrm rot="2820000" flipH="1" flipV="1">
            <a:off x="6002521" y="2269772"/>
            <a:ext cx="100800" cy="3600000"/>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haut 13"/>
          <p:cNvSpPr/>
          <p:nvPr/>
        </p:nvSpPr>
        <p:spPr>
          <a:xfrm rot="-4560000" flipH="1">
            <a:off x="5981820" y="1140926"/>
            <a:ext cx="100800" cy="2713911"/>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haut 14"/>
          <p:cNvSpPr/>
          <p:nvPr/>
        </p:nvSpPr>
        <p:spPr>
          <a:xfrm rot="-5220000" flipH="1">
            <a:off x="5987742" y="1410720"/>
            <a:ext cx="100800" cy="2670443"/>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haut 15"/>
          <p:cNvSpPr/>
          <p:nvPr/>
        </p:nvSpPr>
        <p:spPr>
          <a:xfrm rot="-5700000" flipH="1">
            <a:off x="6009680" y="1594183"/>
            <a:ext cx="100800" cy="2722349"/>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a:off x="4743742" y="-123825"/>
            <a:ext cx="0" cy="6410325"/>
          </a:xfrm>
          <a:prstGeom prst="line">
            <a:avLst/>
          </a:prstGeom>
        </p:spPr>
        <p:style>
          <a:lnRef idx="1">
            <a:schemeClr val="accent1"/>
          </a:lnRef>
          <a:fillRef idx="0">
            <a:schemeClr val="accent1"/>
          </a:fillRef>
          <a:effectRef idx="0">
            <a:schemeClr val="accent1"/>
          </a:effectRef>
          <a:fontRef idx="minor">
            <a:schemeClr val="tx1"/>
          </a:fontRef>
        </p:style>
      </p:cxnSp>
      <p:sp>
        <p:nvSpPr>
          <p:cNvPr id="17" name="Flèche vers le haut 16"/>
          <p:cNvSpPr/>
          <p:nvPr/>
        </p:nvSpPr>
        <p:spPr>
          <a:xfrm rot="2160000" flipH="1" flipV="1">
            <a:off x="5986051" y="2402167"/>
            <a:ext cx="102303" cy="4500000"/>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haut 17"/>
          <p:cNvSpPr/>
          <p:nvPr/>
        </p:nvSpPr>
        <p:spPr>
          <a:xfrm rot="2520000" flipH="1" flipV="1">
            <a:off x="6009776" y="2322339"/>
            <a:ext cx="100800" cy="3996000"/>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5704115" y="1535856"/>
            <a:ext cx="3283136" cy="192405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b="1" dirty="0" smtClean="0">
                <a:solidFill>
                  <a:srgbClr val="0000FF"/>
                </a:solidFill>
                <a:latin typeface="Arial" panose="020B0604020202020204" pitchFamily="34" charset="0"/>
                <a:cs typeface="Arial" panose="020B0604020202020204" pitchFamily="34" charset="0"/>
              </a:rPr>
              <a:t>Description </a:t>
            </a:r>
            <a:r>
              <a:rPr lang="fr-FR" b="1" dirty="0">
                <a:solidFill>
                  <a:srgbClr val="0000FF"/>
                </a:solidFill>
                <a:latin typeface="Arial" panose="020B0604020202020204" pitchFamily="34" charset="0"/>
                <a:cs typeface="Arial" panose="020B0604020202020204" pitchFamily="34" charset="0"/>
              </a:rPr>
              <a:t>incluant toutes les phases du vol :</a:t>
            </a:r>
            <a:endParaRPr lang="fr-FR" sz="1400" b="1" dirty="0">
              <a:solidFill>
                <a:srgbClr val="0000FF"/>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sz="1400" b="1" dirty="0">
                <a:solidFill>
                  <a:srgbClr val="0000FF"/>
                </a:solidFill>
                <a:latin typeface="Arial" panose="020B0604020202020204" pitchFamily="34" charset="0"/>
                <a:cs typeface="Arial" panose="020B0604020202020204" pitchFamily="34" charset="0"/>
              </a:rPr>
              <a:t>dans l’ordre chronologique</a:t>
            </a:r>
          </a:p>
          <a:p>
            <a:pPr marL="285750" lvl="0" indent="-285750">
              <a:buFont typeface="Arial" panose="020B0604020202020204" pitchFamily="34" charset="0"/>
              <a:buChar char="•"/>
            </a:pPr>
            <a:r>
              <a:rPr lang="fr-FR" sz="1400" b="1" dirty="0">
                <a:solidFill>
                  <a:srgbClr val="0000FF"/>
                </a:solidFill>
                <a:latin typeface="Arial" panose="020B0604020202020204" pitchFamily="34" charset="0"/>
                <a:cs typeface="Arial" panose="020B0604020202020204" pitchFamily="34" charset="0"/>
              </a:rPr>
              <a:t>par compétence et</a:t>
            </a:r>
          </a:p>
          <a:p>
            <a:pPr marL="285750" lvl="0" indent="-285750">
              <a:buFont typeface="Arial" panose="020B0604020202020204" pitchFamily="34" charset="0"/>
              <a:buChar char="•"/>
            </a:pPr>
            <a:r>
              <a:rPr lang="fr-FR" sz="1400" b="1" dirty="0">
                <a:solidFill>
                  <a:srgbClr val="0000FF"/>
                </a:solidFill>
                <a:latin typeface="Arial" panose="020B0604020202020204" pitchFamily="34" charset="0"/>
                <a:cs typeface="Arial" panose="020B0604020202020204" pitchFamily="34" charset="0"/>
              </a:rPr>
              <a:t>par item </a:t>
            </a:r>
            <a:r>
              <a:rPr lang="fr-FR" sz="1400" b="1" dirty="0" smtClean="0">
                <a:solidFill>
                  <a:srgbClr val="0000FF"/>
                </a:solidFill>
                <a:latin typeface="Arial" panose="020B0604020202020204" pitchFamily="34" charset="0"/>
                <a:cs typeface="Arial" panose="020B0604020202020204" pitchFamily="34" charset="0"/>
              </a:rPr>
              <a:t>(exercice) spécifique à la phase et au </a:t>
            </a:r>
            <a:r>
              <a:rPr lang="fr-FR" sz="1400" b="1" cap="small" dirty="0" smtClean="0">
                <a:solidFill>
                  <a:srgbClr val="0000FF"/>
                </a:solidFill>
                <a:latin typeface="Arial" panose="020B0604020202020204" pitchFamily="34" charset="0"/>
                <a:cs typeface="Arial" panose="020B0604020202020204" pitchFamily="34" charset="0"/>
              </a:rPr>
              <a:t>module</a:t>
            </a:r>
            <a:r>
              <a:rPr lang="fr-FR" sz="1400" b="1" dirty="0" smtClean="0">
                <a:solidFill>
                  <a:srgbClr val="0000FF"/>
                </a:solidFill>
                <a:latin typeface="Arial" panose="020B0604020202020204" pitchFamily="34" charset="0"/>
                <a:cs typeface="Arial" panose="020B0604020202020204" pitchFamily="34" charset="0"/>
              </a:rPr>
              <a:t>.</a:t>
            </a:r>
            <a:endParaRPr lang="fr-FR" sz="1400" b="1" i="1" dirty="0">
              <a:solidFill>
                <a:srgbClr val="0000FF"/>
              </a:solidFill>
              <a:latin typeface="Arial" panose="020B0604020202020204" pitchFamily="34" charset="0"/>
              <a:cs typeface="Arial" panose="020B0604020202020204" pitchFamily="34" charset="0"/>
            </a:endParaRPr>
          </a:p>
        </p:txBody>
      </p:sp>
      <p:sp>
        <p:nvSpPr>
          <p:cNvPr id="5" name="Rectangle à coins arrondis 4"/>
          <p:cNvSpPr/>
          <p:nvPr/>
        </p:nvSpPr>
        <p:spPr>
          <a:xfrm>
            <a:off x="3697941" y="3743325"/>
            <a:ext cx="5289312" cy="2867025"/>
          </a:xfrm>
          <a:prstGeom prst="roundRect">
            <a:avLst/>
          </a:prstGeom>
          <a:solidFill>
            <a:srgbClr val="00FF00"/>
          </a:solidFill>
          <a:ln>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r>
              <a:rPr lang="fr-FR" dirty="0" smtClean="0">
                <a:solidFill>
                  <a:schemeClr val="bg1"/>
                </a:solidFill>
                <a:latin typeface="Arial" panose="020B0604020202020204" pitchFamily="34" charset="0"/>
                <a:cs typeface="Arial" panose="020B0604020202020204" pitchFamily="34" charset="0"/>
              </a:rPr>
              <a:t>Au départ en vol l’élève saura :</a:t>
            </a:r>
            <a:endParaRPr lang="fr-FR" sz="8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smtClean="0">
                <a:solidFill>
                  <a:schemeClr val="bg1"/>
                </a:solidFill>
                <a:latin typeface="Arial" panose="020B0604020202020204" pitchFamily="34" charset="0"/>
                <a:cs typeface="Arial" panose="020B0604020202020204" pitchFamily="34" charset="0"/>
              </a:rPr>
              <a:t>Quelles compétences « nouvelles » vont être travaillées ?</a:t>
            </a:r>
            <a:endParaRPr lang="fr-FR" sz="8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smtClean="0">
                <a:solidFill>
                  <a:schemeClr val="bg1"/>
                </a:solidFill>
                <a:latin typeface="Arial" panose="020B0604020202020204" pitchFamily="34" charset="0"/>
                <a:cs typeface="Arial" panose="020B0604020202020204" pitchFamily="34" charset="0"/>
              </a:rPr>
              <a:t>Quelles compétences « anciennes » sont impliquées dans la « restitution » de l’item (exercice) ? et le cas échéant :</a:t>
            </a:r>
            <a:endParaRPr lang="fr-FR" sz="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smtClean="0">
                <a:solidFill>
                  <a:schemeClr val="bg1"/>
                </a:solidFill>
                <a:latin typeface="Arial" panose="020B0604020202020204" pitchFamily="34" charset="0"/>
                <a:cs typeface="Arial" panose="020B0604020202020204" pitchFamily="34" charset="0"/>
              </a:rPr>
              <a:t>A quel stade de la progression en est-on </a:t>
            </a:r>
            <a:r>
              <a:rPr lang="fr-FR" dirty="0">
                <a:solidFill>
                  <a:schemeClr val="bg1"/>
                </a:solidFill>
                <a:latin typeface="Arial" panose="020B0604020202020204" pitchFamily="34" charset="0"/>
                <a:cs typeface="Arial" panose="020B0604020202020204" pitchFamily="34" charset="0"/>
              </a:rPr>
              <a:t>? </a:t>
            </a:r>
            <a:r>
              <a:rPr lang="fr-FR" dirty="0" smtClean="0">
                <a:solidFill>
                  <a:schemeClr val="bg1"/>
                </a:solidFill>
                <a:latin typeface="Arial" panose="020B0604020202020204" pitchFamily="34" charset="0"/>
                <a:cs typeface="Arial" panose="020B0604020202020204" pitchFamily="34" charset="0"/>
              </a:rPr>
              <a:t>Etude, Acquisition, Perfectionnement (probation)</a:t>
            </a: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81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 y="232034"/>
            <a:ext cx="5522782" cy="649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ulle rectangulaire à coins arrondis 8"/>
          <p:cNvSpPr/>
          <p:nvPr/>
        </p:nvSpPr>
        <p:spPr>
          <a:xfrm>
            <a:off x="5333672" y="1386874"/>
            <a:ext cx="3667453" cy="1922383"/>
          </a:xfrm>
          <a:prstGeom prst="wedgeRoundRectCallout">
            <a:avLst>
              <a:gd name="adj1" fmla="val -93968"/>
              <a:gd name="adj2" fmla="val 87040"/>
              <a:gd name="adj3" fmla="val 16667"/>
            </a:avLst>
          </a:prstGeom>
          <a:solidFill>
            <a:srgbClr val="00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tx1"/>
                </a:solidFill>
                <a:latin typeface="Arial" panose="020B0604020202020204" pitchFamily="34" charset="0"/>
                <a:cs typeface="Arial" panose="020B0604020202020204" pitchFamily="34" charset="0"/>
              </a:rPr>
              <a:t>Observation par l’instructeur </a:t>
            </a:r>
            <a:r>
              <a:rPr lang="fr-FR" sz="1600" dirty="0">
                <a:solidFill>
                  <a:schemeClr val="tx1"/>
                </a:solidFill>
                <a:latin typeface="Arial" panose="020B0604020202020204" pitchFamily="34" charset="0"/>
                <a:cs typeface="Arial" panose="020B0604020202020204" pitchFamily="34" charset="0"/>
              </a:rPr>
              <a:t>de la restitution de compétences </a:t>
            </a:r>
          </a:p>
          <a:p>
            <a:pPr algn="ctr"/>
            <a:r>
              <a:rPr lang="fr-FR" sz="1600" i="1" dirty="0" smtClean="0">
                <a:solidFill>
                  <a:schemeClr val="tx1"/>
                </a:solidFill>
                <a:latin typeface="Arial" panose="020B0604020202020204" pitchFamily="34" charset="0"/>
                <a:cs typeface="Arial" panose="020B0604020202020204" pitchFamily="34" charset="0"/>
              </a:rPr>
              <a:t>(faculté </a:t>
            </a:r>
            <a:r>
              <a:rPr lang="fr-FR" sz="1600" i="1" dirty="0">
                <a:solidFill>
                  <a:schemeClr val="tx1"/>
                </a:solidFill>
                <a:latin typeface="Arial" panose="020B0604020202020204" pitchFamily="34" charset="0"/>
                <a:cs typeface="Arial" panose="020B0604020202020204" pitchFamily="34" charset="0"/>
              </a:rPr>
              <a:t>du pilote à mettre en œuvre des connaissances, des méthodes et à adapter certains comportements dans des situations nouvelles et </a:t>
            </a:r>
            <a:r>
              <a:rPr lang="fr-FR" sz="1600" i="1" dirty="0" smtClean="0">
                <a:solidFill>
                  <a:schemeClr val="tx1"/>
                </a:solidFill>
                <a:latin typeface="Arial" panose="020B0604020202020204" pitchFamily="34" charset="0"/>
                <a:cs typeface="Arial" panose="020B0604020202020204" pitchFamily="34" charset="0"/>
              </a:rPr>
              <a:t>diversifiées</a:t>
            </a:r>
            <a:r>
              <a:rPr lang="fr-FR" sz="1600" i="1" dirty="0">
                <a:solidFill>
                  <a:schemeClr val="tx1"/>
                </a:solidFill>
                <a:latin typeface="Arial" panose="020B0604020202020204" pitchFamily="34" charset="0"/>
                <a:cs typeface="Arial" panose="020B0604020202020204" pitchFamily="34" charset="0"/>
              </a:rPr>
              <a:t>)</a:t>
            </a:r>
          </a:p>
        </p:txBody>
      </p:sp>
      <p:sp>
        <p:nvSpPr>
          <p:cNvPr id="5" name="Rectangle à coins arrondis 4"/>
          <p:cNvSpPr/>
          <p:nvPr/>
        </p:nvSpPr>
        <p:spPr>
          <a:xfrm>
            <a:off x="4890496" y="4680857"/>
            <a:ext cx="3767729" cy="1926973"/>
          </a:xfrm>
          <a:prstGeom prst="roundRect">
            <a:avLst/>
          </a:prstGeom>
          <a:solidFill>
            <a:srgbClr val="00FF00"/>
          </a:solidFill>
          <a:ln w="28575">
            <a:solidFill>
              <a:srgbClr val="FF33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chemeClr val="bg1"/>
                </a:solidFill>
                <a:latin typeface="Arial" panose="020B0604020202020204" pitchFamily="34" charset="0"/>
                <a:cs typeface="Arial" panose="020B0604020202020204" pitchFamily="34" charset="0"/>
              </a:rPr>
              <a:t>Apports de l’instructeur en vol via le C B T </a:t>
            </a:r>
          </a:p>
          <a:p>
            <a:pPr marL="285750" indent="-285750">
              <a:buFont typeface="Arial" panose="020B0604020202020204" pitchFamily="34" charset="0"/>
              <a:buChar char="•"/>
            </a:pPr>
            <a:r>
              <a:rPr lang="fr-FR" sz="1600" dirty="0" smtClean="0">
                <a:solidFill>
                  <a:schemeClr val="bg1"/>
                </a:solidFill>
                <a:latin typeface="Arial" panose="020B0604020202020204" pitchFamily="34" charset="0"/>
                <a:cs typeface="Arial" panose="020B0604020202020204" pitchFamily="34" charset="0"/>
              </a:rPr>
              <a:t>Mise en œuvre de connaissances</a:t>
            </a:r>
          </a:p>
          <a:p>
            <a:pPr marL="285750" indent="-285750">
              <a:buFont typeface="Arial" panose="020B0604020202020204" pitchFamily="34" charset="0"/>
              <a:buChar char="•"/>
            </a:pPr>
            <a:r>
              <a:rPr lang="fr-FR" sz="1600" dirty="0" smtClean="0">
                <a:solidFill>
                  <a:schemeClr val="bg1"/>
                </a:solidFill>
                <a:latin typeface="Arial" panose="020B0604020202020204" pitchFamily="34" charset="0"/>
                <a:cs typeface="Arial" panose="020B0604020202020204" pitchFamily="34" charset="0"/>
              </a:rPr>
              <a:t>Mise en œuvre de méthodes</a:t>
            </a:r>
          </a:p>
          <a:p>
            <a:pPr marL="285750" indent="-285750">
              <a:buFont typeface="Arial" panose="020B0604020202020204" pitchFamily="34" charset="0"/>
              <a:buChar char="•"/>
            </a:pPr>
            <a:r>
              <a:rPr lang="fr-FR" sz="1600" dirty="0" smtClean="0">
                <a:solidFill>
                  <a:schemeClr val="bg1"/>
                </a:solidFill>
                <a:latin typeface="Arial" panose="020B0604020202020204" pitchFamily="34" charset="0"/>
                <a:cs typeface="Arial" panose="020B0604020202020204" pitchFamily="34" charset="0"/>
              </a:rPr>
              <a:t>Adaptation de comportements</a:t>
            </a:r>
            <a:endParaRPr lang="fr-FR" sz="1600" dirty="0">
              <a:solidFill>
                <a:schemeClr val="bg1"/>
              </a:solidFill>
              <a:latin typeface="Arial" panose="020B0604020202020204" pitchFamily="34" charset="0"/>
              <a:cs typeface="Arial" panose="020B0604020202020204" pitchFamily="34" charset="0"/>
            </a:endParaRPr>
          </a:p>
        </p:txBody>
      </p:sp>
      <p:pic>
        <p:nvPicPr>
          <p:cNvPr id="8"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dirty="0" smtClean="0">
                <a:solidFill>
                  <a:srgbClr val="002060"/>
                </a:solidFill>
              </a:rPr>
              <a:t>PENDANT LE VOL </a:t>
            </a:r>
            <a:endParaRPr lang="fr-FR" sz="1600" b="1" dirty="0">
              <a:solidFill>
                <a:srgbClr val="002060"/>
              </a:solidFill>
            </a:endParaRPr>
          </a:p>
        </p:txBody>
      </p:sp>
    </p:spTree>
    <p:extLst>
      <p:ext uri="{BB962C8B-B14F-4D97-AF65-F5344CB8AC3E}">
        <p14:creationId xmlns:p14="http://schemas.microsoft.com/office/powerpoint/2010/main" val="56220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 y="232034"/>
            <a:ext cx="5522782" cy="649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ulle rectangulaire à coins arrondis 3"/>
          <p:cNvSpPr/>
          <p:nvPr/>
        </p:nvSpPr>
        <p:spPr>
          <a:xfrm>
            <a:off x="5257800" y="779202"/>
            <a:ext cx="3886200" cy="1816080"/>
          </a:xfrm>
          <a:prstGeom prst="wedgeRoundRectCallout">
            <a:avLst>
              <a:gd name="adj1" fmla="val -87400"/>
              <a:gd name="adj2" fmla="val -37610"/>
              <a:gd name="adj3" fmla="val 16667"/>
            </a:avLst>
          </a:prstGeom>
          <a:solidFill>
            <a:srgbClr val="FFFFCC"/>
          </a:solidFill>
          <a:ln w="28575">
            <a:solidFill>
              <a:srgbClr val="FF3300"/>
            </a:solidFill>
          </a:ln>
        </p:spPr>
        <p:style>
          <a:lnRef idx="1">
            <a:schemeClr val="accent1"/>
          </a:lnRef>
          <a:fillRef idx="2">
            <a:schemeClr val="accent1"/>
          </a:fillRef>
          <a:effectRef idx="1">
            <a:schemeClr val="accent1"/>
          </a:effectRef>
          <a:fontRef idx="minor">
            <a:schemeClr val="dk1"/>
          </a:fontRef>
        </p:style>
        <p:txBody>
          <a:bodyPr rtlCol="0" anchor="ctr"/>
          <a:lstStyle/>
          <a:p>
            <a:r>
              <a:rPr lang="fr-FR" b="1" dirty="0" smtClean="0">
                <a:solidFill>
                  <a:schemeClr val="bg1"/>
                </a:solidFill>
                <a:latin typeface="Arial" panose="020B0604020202020204" pitchFamily="34" charset="0"/>
                <a:cs typeface="Arial" panose="020B0604020202020204" pitchFamily="34" charset="0"/>
              </a:rPr>
              <a:t>Ecoute de l’élève sur :</a:t>
            </a:r>
          </a:p>
          <a:p>
            <a:pPr marL="285750" indent="-285750">
              <a:buFont typeface="Arial" panose="020B0604020202020204" pitchFamily="34" charset="0"/>
              <a:buChar char="•"/>
            </a:pPr>
            <a:r>
              <a:rPr lang="fr-FR" sz="1600" dirty="0" smtClean="0">
                <a:solidFill>
                  <a:schemeClr val="bg1"/>
                </a:solidFill>
                <a:latin typeface="Arial" panose="020B0604020202020204" pitchFamily="34" charset="0"/>
                <a:cs typeface="Arial" panose="020B0604020202020204" pitchFamily="34" charset="0"/>
              </a:rPr>
              <a:t>Sa perception de la séance de vol ou plus globalement de la leçon</a:t>
            </a:r>
          </a:p>
          <a:p>
            <a:pPr marL="285750" indent="-285750">
              <a:buFont typeface="Arial" panose="020B0604020202020204" pitchFamily="34" charset="0"/>
              <a:buChar char="•"/>
            </a:pPr>
            <a:r>
              <a:rPr lang="fr-FR" sz="1600" dirty="0" smtClean="0">
                <a:solidFill>
                  <a:schemeClr val="bg1"/>
                </a:solidFill>
                <a:latin typeface="Arial" panose="020B0604020202020204" pitchFamily="34" charset="0"/>
                <a:cs typeface="Arial" panose="020B0604020202020204" pitchFamily="34" charset="0"/>
              </a:rPr>
              <a:t>Sa perception de l’évolution de son niveau de compétences</a:t>
            </a:r>
          </a:p>
          <a:p>
            <a:pPr marL="285750" indent="-285750">
              <a:buFont typeface="Arial" panose="020B0604020202020204" pitchFamily="34" charset="0"/>
              <a:buChar char="•"/>
            </a:pPr>
            <a:r>
              <a:rPr lang="fr-FR" sz="1600" spc="-50" dirty="0" smtClean="0">
                <a:solidFill>
                  <a:schemeClr val="bg1"/>
                </a:solidFill>
                <a:latin typeface="Arial" panose="020B0604020202020204" pitchFamily="34" charset="0"/>
                <a:cs typeface="Arial" panose="020B0604020202020204" pitchFamily="34" charset="0"/>
              </a:rPr>
              <a:t>Les difficultés qu’il a lui-même identifiées</a:t>
            </a:r>
            <a:endParaRPr lang="fr-FR" sz="1600" spc="-50" dirty="0">
              <a:solidFill>
                <a:schemeClr val="bg1"/>
              </a:solidFill>
              <a:latin typeface="Arial" panose="020B0604020202020204" pitchFamily="34" charset="0"/>
              <a:cs typeface="Arial" panose="020B0604020202020204" pitchFamily="34" charset="0"/>
            </a:endParaRPr>
          </a:p>
        </p:txBody>
      </p:sp>
      <p:sp>
        <p:nvSpPr>
          <p:cNvPr id="9" name="Bulle rectangulaire à coins arrondis 8"/>
          <p:cNvSpPr/>
          <p:nvPr/>
        </p:nvSpPr>
        <p:spPr>
          <a:xfrm>
            <a:off x="4383741" y="2871940"/>
            <a:ext cx="4593310" cy="2422634"/>
          </a:xfrm>
          <a:prstGeom prst="wedgeRoundRectCallout">
            <a:avLst>
              <a:gd name="adj1" fmla="val -85311"/>
              <a:gd name="adj2" fmla="val 13570"/>
              <a:gd name="adj3" fmla="val 16667"/>
            </a:avLst>
          </a:prstGeom>
          <a:gradFill>
            <a:gsLst>
              <a:gs pos="100000">
                <a:srgbClr val="FFFF00"/>
              </a:gs>
              <a:gs pos="0">
                <a:srgbClr val="00FF00"/>
              </a:gs>
              <a:gs pos="50000">
                <a:schemeClr val="accent1">
                  <a:tint val="44500"/>
                  <a:satMod val="160000"/>
                </a:schemeClr>
              </a:gs>
              <a:gs pos="100000">
                <a:schemeClr val="accent1">
                  <a:tint val="23500"/>
                  <a:satMod val="160000"/>
                </a:schemeClr>
              </a:gs>
            </a:gsLst>
            <a:lin ang="5400000" scaled="0"/>
          </a:gradFill>
          <a:ln w="28575">
            <a:solidFill>
              <a:srgbClr val="FF33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solidFill>
                  <a:srgbClr val="302C24"/>
                </a:solidFill>
                <a:latin typeface="Arial" panose="020B0604020202020204" pitchFamily="34" charset="0"/>
                <a:cs typeface="Arial" panose="020B0604020202020204" pitchFamily="34" charset="0"/>
              </a:rPr>
              <a:t>Intervention de l’instructeur sur : </a:t>
            </a:r>
          </a:p>
          <a:p>
            <a:pPr marL="285750" indent="-285750">
              <a:buFont typeface="Arial" panose="020B0604020202020204" pitchFamily="34" charset="0"/>
              <a:buChar char="•"/>
            </a:pPr>
            <a:r>
              <a:rPr lang="fr-FR" sz="1600" dirty="0" smtClean="0">
                <a:solidFill>
                  <a:srgbClr val="302C24"/>
                </a:solidFill>
                <a:latin typeface="Arial" panose="020B0604020202020204" pitchFamily="34" charset="0"/>
                <a:cs typeface="Arial" panose="020B0604020202020204" pitchFamily="34" charset="0"/>
              </a:rPr>
              <a:t>Les éléments ci-dessus rapportés par l’élève.</a:t>
            </a:r>
          </a:p>
          <a:p>
            <a:pPr marL="285750" indent="-285750">
              <a:buFont typeface="Arial" panose="020B0604020202020204" pitchFamily="34" charset="0"/>
              <a:buChar char="•"/>
            </a:pPr>
            <a:r>
              <a:rPr lang="fr-FR" sz="1600" spc="-30" dirty="0" smtClean="0">
                <a:solidFill>
                  <a:srgbClr val="302C24"/>
                </a:solidFill>
                <a:latin typeface="Arial" panose="020B0604020202020204" pitchFamily="34" charset="0"/>
                <a:cs typeface="Arial" panose="020B0604020202020204" pitchFamily="34" charset="0"/>
              </a:rPr>
              <a:t>Les éléments qu’il a lui même identifiés.</a:t>
            </a:r>
            <a:endParaRPr lang="fr-FR" sz="800" spc="-30" dirty="0" smtClean="0">
              <a:solidFill>
                <a:srgbClr val="302C24"/>
              </a:solidFill>
              <a:latin typeface="Arial" panose="020B0604020202020204" pitchFamily="34" charset="0"/>
              <a:cs typeface="Arial" panose="020B0604020202020204" pitchFamily="34" charset="0"/>
            </a:endParaRPr>
          </a:p>
          <a:p>
            <a:pPr algn="ctr"/>
            <a:endParaRPr lang="fr-FR" sz="800" dirty="0">
              <a:solidFill>
                <a:srgbClr val="302C24"/>
              </a:solidFill>
              <a:latin typeface="Arial" panose="020B0604020202020204" pitchFamily="34" charset="0"/>
              <a:cs typeface="Arial" panose="020B0604020202020204" pitchFamily="34" charset="0"/>
            </a:endParaRPr>
          </a:p>
          <a:p>
            <a:pPr algn="ctr"/>
            <a:r>
              <a:rPr lang="fr-FR" sz="1400" b="1" dirty="0" smtClean="0">
                <a:solidFill>
                  <a:srgbClr val="302C24"/>
                </a:solidFill>
                <a:latin typeface="Arial" panose="020B0604020202020204" pitchFamily="34" charset="0"/>
                <a:cs typeface="Arial" panose="020B0604020202020204" pitchFamily="34" charset="0"/>
              </a:rPr>
              <a:t>Formulation en termes de compétences</a:t>
            </a:r>
          </a:p>
          <a:p>
            <a:pPr algn="ctr"/>
            <a:r>
              <a:rPr lang="fr-FR" sz="1600" b="1" dirty="0" smtClean="0">
                <a:solidFill>
                  <a:srgbClr val="0000FF"/>
                </a:solidFill>
                <a:latin typeface="Arial" panose="020B0604020202020204" pitchFamily="34" charset="0"/>
                <a:cs typeface="Arial" panose="020B0604020202020204" pitchFamily="34" charset="0"/>
              </a:rPr>
              <a:t>TECH</a:t>
            </a:r>
            <a:r>
              <a:rPr lang="fr-FR" sz="1600" b="1" dirty="0" smtClean="0">
                <a:solidFill>
                  <a:srgbClr val="302C24"/>
                </a:solidFill>
                <a:latin typeface="Arial" panose="020B0604020202020204" pitchFamily="34" charset="0"/>
                <a:cs typeface="Arial" panose="020B0604020202020204" pitchFamily="34" charset="0"/>
              </a:rPr>
              <a:t> </a:t>
            </a:r>
            <a:r>
              <a:rPr lang="fr-FR" sz="1600" dirty="0" smtClean="0">
                <a:solidFill>
                  <a:srgbClr val="302C24"/>
                </a:solidFill>
                <a:latin typeface="Arial" panose="020B0604020202020204" pitchFamily="34" charset="0"/>
                <a:cs typeface="Arial" panose="020B0604020202020204" pitchFamily="34" charset="0"/>
              </a:rPr>
              <a:t>et</a:t>
            </a:r>
            <a:r>
              <a:rPr lang="fr-FR" sz="1600" b="1" dirty="0" smtClean="0">
                <a:solidFill>
                  <a:srgbClr val="302C24"/>
                </a:solidFill>
                <a:latin typeface="Arial" panose="020B0604020202020204" pitchFamily="34" charset="0"/>
                <a:cs typeface="Arial" panose="020B0604020202020204" pitchFamily="34" charset="0"/>
              </a:rPr>
              <a:t> </a:t>
            </a:r>
            <a:r>
              <a:rPr lang="fr-FR" sz="1600" b="1" dirty="0" smtClean="0">
                <a:solidFill>
                  <a:srgbClr val="FF0000"/>
                </a:solidFill>
                <a:latin typeface="Arial" panose="020B0604020202020204" pitchFamily="34" charset="0"/>
                <a:cs typeface="Arial" panose="020B0604020202020204" pitchFamily="34" charset="0"/>
              </a:rPr>
              <a:t>NOTECH</a:t>
            </a:r>
          </a:p>
          <a:p>
            <a:pPr algn="ctr"/>
            <a:r>
              <a:rPr lang="fr-FR" sz="1600" b="1" dirty="0" smtClean="0">
                <a:solidFill>
                  <a:srgbClr val="302C24"/>
                </a:solidFill>
                <a:latin typeface="Arial" panose="020B0604020202020204" pitchFamily="34" charset="0"/>
                <a:cs typeface="Arial" panose="020B0604020202020204" pitchFamily="34" charset="0"/>
              </a:rPr>
              <a:t>Le guide d’évaluation PPL(A) à l’intention de l’instructeur fournit divers critères d’évaluation des compétences</a:t>
            </a:r>
            <a:endParaRPr lang="fr-FR" sz="1600" b="1" dirty="0">
              <a:solidFill>
                <a:srgbClr val="302C24"/>
              </a:solidFill>
              <a:latin typeface="Arial" panose="020B0604020202020204" pitchFamily="34" charset="0"/>
              <a:cs typeface="Arial" panose="020B0604020202020204" pitchFamily="34" charset="0"/>
            </a:endParaRPr>
          </a:p>
        </p:txBody>
      </p:sp>
      <p:sp>
        <p:nvSpPr>
          <p:cNvPr id="5" name="Rectangle à coins arrondis 4"/>
          <p:cNvSpPr/>
          <p:nvPr/>
        </p:nvSpPr>
        <p:spPr>
          <a:xfrm>
            <a:off x="5692432" y="5294574"/>
            <a:ext cx="3240497" cy="1182466"/>
          </a:xfrm>
          <a:prstGeom prst="roundRect">
            <a:avLst/>
          </a:prstGeom>
          <a:solidFill>
            <a:srgbClr val="00FFFF"/>
          </a:solidFill>
          <a:ln w="38100">
            <a:solidFill>
              <a:srgbClr val="FF33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solidFill>
                  <a:schemeClr val="bg1"/>
                </a:solidFill>
                <a:latin typeface="Arial" panose="020B0604020202020204" pitchFamily="34" charset="0"/>
                <a:cs typeface="Arial" panose="020B0604020202020204" pitchFamily="34" charset="0"/>
              </a:rPr>
              <a:t>Adaptation d’une stratégie personnalisée pour une </a:t>
            </a:r>
            <a:r>
              <a:rPr lang="fr-FR" b="1" dirty="0" smtClean="0">
                <a:solidFill>
                  <a:schemeClr val="bg1"/>
                </a:solidFill>
                <a:latin typeface="Arial" panose="020B0604020202020204" pitchFamily="34" charset="0"/>
                <a:cs typeface="Arial" panose="020B0604020202020204" pitchFamily="34" charset="0"/>
              </a:rPr>
              <a:t>évolution positive </a:t>
            </a:r>
            <a:r>
              <a:rPr lang="fr-FR" dirty="0" smtClean="0">
                <a:solidFill>
                  <a:schemeClr val="bg1"/>
                </a:solidFill>
                <a:latin typeface="Arial" panose="020B0604020202020204" pitchFamily="34" charset="0"/>
                <a:cs typeface="Arial" panose="020B0604020202020204" pitchFamily="34" charset="0"/>
              </a:rPr>
              <a:t>lors des prochaines séances/leçons.</a:t>
            </a:r>
            <a:endParaRPr lang="fr-FR" dirty="0">
              <a:solidFill>
                <a:schemeClr val="bg1"/>
              </a:solidFill>
              <a:latin typeface="Arial" panose="020B0604020202020204" pitchFamily="34" charset="0"/>
              <a:cs typeface="Arial" panose="020B0604020202020204" pitchFamily="34" charset="0"/>
            </a:endParaRPr>
          </a:p>
        </p:txBody>
      </p:sp>
      <p:pic>
        <p:nvPicPr>
          <p:cNvPr id="8"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dirty="0">
                <a:solidFill>
                  <a:srgbClr val="002060"/>
                </a:solidFill>
              </a:rPr>
              <a:t>DEBRIEFING DU VOL </a:t>
            </a:r>
          </a:p>
        </p:txBody>
      </p:sp>
    </p:spTree>
    <p:extLst>
      <p:ext uri="{BB962C8B-B14F-4D97-AF65-F5344CB8AC3E}">
        <p14:creationId xmlns:p14="http://schemas.microsoft.com/office/powerpoint/2010/main" val="399628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 y="498102"/>
            <a:ext cx="5296555" cy="622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ulle rectangulaire à coins arrondis 3"/>
          <p:cNvSpPr/>
          <p:nvPr/>
        </p:nvSpPr>
        <p:spPr>
          <a:xfrm>
            <a:off x="6097825" y="1586753"/>
            <a:ext cx="2879225" cy="1484962"/>
          </a:xfrm>
          <a:prstGeom prst="wedgeRoundRectCallout">
            <a:avLst>
              <a:gd name="adj1" fmla="val -44867"/>
              <a:gd name="adj2" fmla="val -76040"/>
              <a:gd name="adj3" fmla="val 16667"/>
            </a:avLst>
          </a:prstGeom>
          <a:solidFill>
            <a:schemeClr val="tx2"/>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Vérification de la réalisation de l’item,</a:t>
            </a:r>
          </a:p>
          <a:p>
            <a:pPr algn="ctr"/>
            <a:r>
              <a:rPr lang="fr-FR"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coché d’une croix en Non exécuté (NE) si nécessaire. </a:t>
            </a:r>
            <a:endParaRPr lang="fr-FR"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Bulle rectangulaire à coins arrondis 8"/>
          <p:cNvSpPr/>
          <p:nvPr/>
        </p:nvSpPr>
        <p:spPr>
          <a:xfrm>
            <a:off x="5265805" y="3254188"/>
            <a:ext cx="3711245" cy="1517837"/>
          </a:xfrm>
          <a:prstGeom prst="wedgeRoundRectCallout">
            <a:avLst>
              <a:gd name="adj1" fmla="val -42174"/>
              <a:gd name="adj2" fmla="val -74767"/>
              <a:gd name="adj3" fmla="val 16667"/>
            </a:avLst>
          </a:prstGeom>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smtClean="0">
                <a:solidFill>
                  <a:schemeClr val="bg1"/>
                </a:solidFill>
                <a:latin typeface="Arial" panose="020B0604020202020204" pitchFamily="34" charset="0"/>
                <a:cs typeface="Arial" panose="020B0604020202020204" pitchFamily="34" charset="0"/>
              </a:rPr>
              <a:t>Il n’y a pas lieu de cocher les items réalisés au bon niveau</a:t>
            </a:r>
          </a:p>
          <a:p>
            <a:pPr algn="ctr"/>
            <a:r>
              <a:rPr lang="fr-FR" sz="1600" dirty="0" smtClean="0">
                <a:solidFill>
                  <a:schemeClr val="bg1"/>
                </a:solidFill>
                <a:latin typeface="Arial" panose="020B0604020202020204" pitchFamily="34" charset="0"/>
                <a:cs typeface="Arial" panose="020B0604020202020204" pitchFamily="34" charset="0"/>
              </a:rPr>
              <a:t>Certaines acquisitions peuvent intervenir de façon anticipée. Elles seront alors cochées comme telles dans la colonne correspondante.</a:t>
            </a:r>
            <a:endParaRPr lang="fr-FR" sz="1600" dirty="0">
              <a:solidFill>
                <a:schemeClr val="bg1"/>
              </a:solidFill>
              <a:latin typeface="Arial" panose="020B0604020202020204" pitchFamily="34" charset="0"/>
              <a:cs typeface="Arial" panose="020B0604020202020204" pitchFamily="34" charset="0"/>
            </a:endParaRPr>
          </a:p>
        </p:txBody>
      </p:sp>
      <p:sp>
        <p:nvSpPr>
          <p:cNvPr id="8" name="Bulle rectangulaire à coins arrondis 7"/>
          <p:cNvSpPr/>
          <p:nvPr/>
        </p:nvSpPr>
        <p:spPr>
          <a:xfrm>
            <a:off x="5265805" y="4954122"/>
            <a:ext cx="3667453" cy="1228450"/>
          </a:xfrm>
          <a:prstGeom prst="wedgeRoundRectCallout">
            <a:avLst>
              <a:gd name="adj1" fmla="val -81810"/>
              <a:gd name="adj2" fmla="val 68379"/>
              <a:gd name="adj3" fmla="val 16667"/>
            </a:avLst>
          </a:prstGeom>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smtClean="0">
                <a:solidFill>
                  <a:schemeClr val="bg1"/>
                </a:solidFill>
                <a:latin typeface="Arial" panose="020B0604020202020204" pitchFamily="34" charset="0"/>
                <a:cs typeface="Arial" panose="020B0604020202020204" pitchFamily="34" charset="0"/>
              </a:rPr>
              <a:t>Réalisation des items Non exécutés (de la leçon précédente), et </a:t>
            </a:r>
          </a:p>
          <a:p>
            <a:pPr algn="ctr"/>
            <a:r>
              <a:rPr lang="fr-FR" sz="1600" dirty="0" smtClean="0">
                <a:solidFill>
                  <a:schemeClr val="bg1"/>
                </a:solidFill>
                <a:latin typeface="Arial" panose="020B0604020202020204" pitchFamily="34" charset="0"/>
                <a:cs typeface="Arial" panose="020B0604020202020204" pitchFamily="34" charset="0"/>
              </a:rPr>
              <a:t>report </a:t>
            </a:r>
            <a:r>
              <a:rPr lang="fr-FR" sz="1600" dirty="0">
                <a:solidFill>
                  <a:schemeClr val="bg1"/>
                </a:solidFill>
                <a:latin typeface="Arial" panose="020B0604020202020204" pitchFamily="34" charset="0"/>
                <a:cs typeface="Arial" panose="020B0604020202020204" pitchFamily="34" charset="0"/>
              </a:rPr>
              <a:t>à une leçon </a:t>
            </a:r>
            <a:r>
              <a:rPr lang="fr-FR" sz="1600" dirty="0" smtClean="0">
                <a:solidFill>
                  <a:schemeClr val="bg1"/>
                </a:solidFill>
                <a:latin typeface="Arial" panose="020B0604020202020204" pitchFamily="34" charset="0"/>
                <a:cs typeface="Arial" panose="020B0604020202020204" pitchFamily="34" charset="0"/>
              </a:rPr>
              <a:t>ultérieure d’items Non exécutés ce jour</a:t>
            </a:r>
            <a:endParaRPr lang="fr-FR" sz="1600" dirty="0">
              <a:solidFill>
                <a:schemeClr val="bg1"/>
              </a:solidFill>
              <a:latin typeface="Arial" panose="020B0604020202020204" pitchFamily="34" charset="0"/>
              <a:cs typeface="Arial" panose="020B0604020202020204" pitchFamily="34" charset="0"/>
            </a:endParaRPr>
          </a:p>
        </p:txBody>
      </p:sp>
      <p:pic>
        <p:nvPicPr>
          <p:cNvPr id="10"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dirty="0">
                <a:solidFill>
                  <a:srgbClr val="002060"/>
                </a:solidFill>
              </a:rPr>
              <a:t>DEBRIEFING DU </a:t>
            </a:r>
            <a:r>
              <a:rPr lang="fr-FR" sz="1600" b="1" dirty="0" smtClean="0">
                <a:solidFill>
                  <a:srgbClr val="002060"/>
                </a:solidFill>
              </a:rPr>
              <a:t>VOL</a:t>
            </a:r>
            <a:endParaRPr lang="fr-FR" sz="1600" b="1" dirty="0">
              <a:solidFill>
                <a:srgbClr val="002060"/>
              </a:solidFill>
            </a:endParaRPr>
          </a:p>
        </p:txBody>
      </p:sp>
    </p:spTree>
    <p:extLst>
      <p:ext uri="{BB962C8B-B14F-4D97-AF65-F5344CB8AC3E}">
        <p14:creationId xmlns:p14="http://schemas.microsoft.com/office/powerpoint/2010/main" val="3492366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verso7.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5039" y="208030"/>
            <a:ext cx="6450029" cy="5178741"/>
          </a:xfrm>
          <a:prstGeom prst="rect">
            <a:avLst/>
          </a:prstGeom>
        </p:spPr>
      </p:pic>
      <p:sp>
        <p:nvSpPr>
          <p:cNvPr id="9" name="Bulle rectangulaire à coins arrondis 8"/>
          <p:cNvSpPr/>
          <p:nvPr/>
        </p:nvSpPr>
        <p:spPr>
          <a:xfrm>
            <a:off x="1125039" y="1100568"/>
            <a:ext cx="5006118" cy="1172402"/>
          </a:xfrm>
          <a:prstGeom prst="wedgeRoundRectCallout">
            <a:avLst>
              <a:gd name="adj1" fmla="val -4488"/>
              <a:gd name="adj2" fmla="val 203730"/>
              <a:gd name="adj3" fmla="val 16667"/>
            </a:avLst>
          </a:prstGeom>
          <a:solidFill>
            <a:srgbClr val="0000CC"/>
          </a:solidFill>
          <a:ln w="38100">
            <a:solidFill>
              <a:srgbClr val="00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solidFill>
                  <a:schemeClr val="tx1"/>
                </a:solidFill>
                <a:latin typeface="Arial" panose="020B0604020202020204" pitchFamily="34" charset="0"/>
                <a:cs typeface="Arial" panose="020B0604020202020204" pitchFamily="34" charset="0"/>
              </a:rPr>
              <a:t>Compétence(s) technique(s) éventuellement jugée(s) défaillante(s) par l’instructeur </a:t>
            </a:r>
            <a:br>
              <a:rPr lang="fr-FR" dirty="0" smtClean="0">
                <a:solidFill>
                  <a:schemeClr val="tx1"/>
                </a:solidFill>
                <a:latin typeface="Arial" panose="020B0604020202020204" pitchFamily="34" charset="0"/>
                <a:cs typeface="Arial" panose="020B0604020202020204" pitchFamily="34" charset="0"/>
              </a:rPr>
            </a:br>
            <a:r>
              <a:rPr lang="fr-FR" dirty="0" smtClean="0">
                <a:solidFill>
                  <a:schemeClr val="tx1"/>
                </a:solidFill>
                <a:latin typeface="Arial" panose="020B0604020202020204" pitchFamily="34" charset="0"/>
                <a:cs typeface="Arial" panose="020B0604020202020204" pitchFamily="34" charset="0"/>
              </a:rPr>
              <a:t>(case cochée = niveau attendu non atteint)</a:t>
            </a:r>
            <a:endParaRPr lang="fr-FR" sz="1600" dirty="0">
              <a:solidFill>
                <a:schemeClr val="tx1"/>
              </a:solidFill>
              <a:latin typeface="Arial" panose="020B0604020202020204" pitchFamily="34" charset="0"/>
              <a:cs typeface="Arial" panose="020B0604020202020204" pitchFamily="34" charset="0"/>
            </a:endParaRPr>
          </a:p>
        </p:txBody>
      </p:sp>
      <p:sp>
        <p:nvSpPr>
          <p:cNvPr id="8" name="Bulle rectangulaire à coins arrondis 7"/>
          <p:cNvSpPr/>
          <p:nvPr/>
        </p:nvSpPr>
        <p:spPr>
          <a:xfrm>
            <a:off x="5021460" y="5215777"/>
            <a:ext cx="4122540" cy="1269628"/>
          </a:xfrm>
          <a:prstGeom prst="wedgeRoundRectCallout">
            <a:avLst>
              <a:gd name="adj1" fmla="val -8570"/>
              <a:gd name="adj2" fmla="val -96310"/>
              <a:gd name="adj3" fmla="val 16667"/>
            </a:avLst>
          </a:prstGeom>
          <a:solidFill>
            <a:srgbClr val="FFFF99"/>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smtClean="0">
                <a:solidFill>
                  <a:srgbClr val="302C24"/>
                </a:solidFill>
                <a:latin typeface="Arial" panose="020B0604020202020204" pitchFamily="34" charset="0"/>
                <a:cs typeface="Arial" panose="020B0604020202020204" pitchFamily="34" charset="0"/>
              </a:rPr>
              <a:t>Le cadre blanc situé en bas de page sera renseigné par l’instructeur qui fera un commentaire pertinent à propos des compétences techniques dont la case  a été cochée</a:t>
            </a:r>
            <a:endParaRPr lang="fr-FR" sz="1600" dirty="0">
              <a:solidFill>
                <a:srgbClr val="302C24"/>
              </a:solidFill>
              <a:latin typeface="Arial" panose="020B0604020202020204" pitchFamily="34" charset="0"/>
              <a:cs typeface="Arial" panose="020B0604020202020204" pitchFamily="34" charset="0"/>
            </a:endParaRPr>
          </a:p>
        </p:txBody>
      </p:sp>
      <p:sp>
        <p:nvSpPr>
          <p:cNvPr id="10" name="Rectangle à coins arrondis 9"/>
          <p:cNvSpPr/>
          <p:nvPr/>
        </p:nvSpPr>
        <p:spPr>
          <a:xfrm>
            <a:off x="919600" y="5386771"/>
            <a:ext cx="3900050" cy="1340681"/>
          </a:xfrm>
          <a:prstGeom prst="roundRect">
            <a:avLst/>
          </a:prstGeom>
          <a:solidFill>
            <a:srgbClr val="00FF00"/>
          </a:solidFill>
          <a:ln w="28575">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smtClean="0">
                <a:solidFill>
                  <a:schemeClr val="bg1"/>
                </a:solidFill>
                <a:latin typeface="Arial" panose="020B0604020202020204" pitchFamily="34" charset="0"/>
                <a:cs typeface="Arial" panose="020B0604020202020204" pitchFamily="34" charset="0"/>
              </a:rPr>
              <a:t>Les pavés reprenant les durées de vol et éléments statistiques ne seront notés que s’ils ne font pas double emploi avec d’autres enregistrements au sein de l’ATO.</a:t>
            </a:r>
            <a:endParaRPr lang="fr-FR" sz="1600" dirty="0">
              <a:solidFill>
                <a:schemeClr val="bg1"/>
              </a:solidFill>
              <a:latin typeface="Arial" panose="020B0604020202020204" pitchFamily="34" charset="0"/>
              <a:cs typeface="Arial" panose="020B0604020202020204" pitchFamily="34" charset="0"/>
            </a:endParaRPr>
          </a:p>
        </p:txBody>
      </p:sp>
      <p:pic>
        <p:nvPicPr>
          <p:cNvPr id="7"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dirty="0">
                <a:solidFill>
                  <a:srgbClr val="002060"/>
                </a:solidFill>
              </a:rPr>
              <a:t>DEBRIEFING DU </a:t>
            </a:r>
            <a:r>
              <a:rPr lang="fr-FR" sz="1600" b="1" dirty="0" smtClean="0">
                <a:solidFill>
                  <a:srgbClr val="002060"/>
                </a:solidFill>
              </a:rPr>
              <a:t>VOL</a:t>
            </a:r>
            <a:endParaRPr lang="fr-FR" sz="1600" b="1" dirty="0">
              <a:solidFill>
                <a:srgbClr val="002060"/>
              </a:solidFill>
            </a:endParaRPr>
          </a:p>
        </p:txBody>
      </p:sp>
      <p:sp>
        <p:nvSpPr>
          <p:cNvPr id="11" name="Bulle rectangulaire à coins arrondis 8"/>
          <p:cNvSpPr/>
          <p:nvPr/>
        </p:nvSpPr>
        <p:spPr>
          <a:xfrm>
            <a:off x="3509684" y="2380131"/>
            <a:ext cx="5419163" cy="1610700"/>
          </a:xfrm>
          <a:prstGeom prst="wedgeRoundRectCallout">
            <a:avLst>
              <a:gd name="adj1" fmla="val -36254"/>
              <a:gd name="adj2" fmla="val 117973"/>
              <a:gd name="adj3" fmla="val 16667"/>
            </a:avLst>
          </a:prstGeom>
          <a:solidFill>
            <a:srgbClr val="FF0000"/>
          </a:solidFill>
          <a:ln w="38100">
            <a:solidFill>
              <a:srgbClr val="0000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solidFill>
                  <a:schemeClr val="tx1"/>
                </a:solidFill>
                <a:latin typeface="Arial" panose="020B0604020202020204" pitchFamily="34" charset="0"/>
                <a:cs typeface="Arial" panose="020B0604020202020204" pitchFamily="34" charset="0"/>
              </a:rPr>
              <a:t>Ajouter un bloc avec case à cocher pour que l’instructeur puisse signaler qu’une ou plusieurs compétences non techniques sont défaillantes.</a:t>
            </a:r>
          </a:p>
          <a:p>
            <a:pPr algn="ctr"/>
            <a:r>
              <a:rPr lang="fr-FR" dirty="0" smtClean="0">
                <a:solidFill>
                  <a:schemeClr val="tx1"/>
                </a:solidFill>
                <a:latin typeface="Arial" panose="020B0604020202020204" pitchFamily="34" charset="0"/>
                <a:cs typeface="Arial" panose="020B0604020202020204" pitchFamily="34" charset="0"/>
              </a:rPr>
              <a:t>Celles-ci feront l’objet d’un commentaire pertinent dans le cadre blanc situé en bas de la page</a:t>
            </a:r>
            <a:endParaRPr lang="fr-FR"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36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email">
            <a:extLst>
              <a:ext uri="{28A0092B-C50C-407E-A947-70E740481C1C}">
                <a14:useLocalDpi xmlns:a14="http://schemas.microsoft.com/office/drawing/2010/main" val="0"/>
              </a:ext>
            </a:extLst>
          </a:blip>
          <a:srcRect l="6710" r="9612" b="4293"/>
          <a:stretch/>
        </p:blipFill>
        <p:spPr>
          <a:xfrm>
            <a:off x="1354640" y="1866130"/>
            <a:ext cx="7187194" cy="4701159"/>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sp>
        <p:nvSpPr>
          <p:cNvPr id="5" name="ZoneTexte 4"/>
          <p:cNvSpPr txBox="1"/>
          <p:nvPr/>
        </p:nvSpPr>
        <p:spPr>
          <a:xfrm>
            <a:off x="1285874" y="635025"/>
            <a:ext cx="7667625" cy="1231106"/>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2000" b="1" dirty="0" smtClean="0">
                <a:latin typeface="Arial" panose="020B0604020202020204" pitchFamily="34" charset="0"/>
                <a:cs typeface="Arial" panose="020B0604020202020204" pitchFamily="34" charset="0"/>
              </a:rPr>
              <a:t>GUIDE D’EVALUATION A L’ATTENTION DE L’INSTRUCTEUR</a:t>
            </a:r>
          </a:p>
          <a:p>
            <a:r>
              <a:rPr lang="fr-FR" b="1" dirty="0" smtClean="0">
                <a:solidFill>
                  <a:srgbClr val="00FFFF"/>
                </a:solidFill>
                <a:latin typeface="Arial" panose="020B0604020202020204" pitchFamily="34" charset="0"/>
                <a:cs typeface="Arial" panose="020B0604020202020204" pitchFamily="34" charset="0"/>
              </a:rPr>
              <a:t>Critères par phases chronologiques de vol</a:t>
            </a:r>
          </a:p>
          <a:p>
            <a:endParaRPr lang="fr-FR" dirty="0">
              <a:latin typeface="Arial" panose="020B0604020202020204" pitchFamily="34" charset="0"/>
              <a:cs typeface="Arial" panose="020B0604020202020204" pitchFamily="34" charset="0"/>
            </a:endParaRPr>
          </a:p>
          <a:p>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Ex :REMISE DE GAZ</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dirty="0">
                <a:solidFill>
                  <a:srgbClr val="002060"/>
                </a:solidFill>
              </a:rPr>
              <a:t>AIDE AU DEBRIEFING</a:t>
            </a:r>
          </a:p>
        </p:txBody>
      </p:sp>
      <p:sp>
        <p:nvSpPr>
          <p:cNvPr id="11" name="Rectangle à coins arrondis 10"/>
          <p:cNvSpPr/>
          <p:nvPr/>
        </p:nvSpPr>
        <p:spPr>
          <a:xfrm>
            <a:off x="4491318" y="4891314"/>
            <a:ext cx="4462183" cy="1617551"/>
          </a:xfrm>
          <a:prstGeom prst="wedgeRoundRectCallout">
            <a:avLst>
              <a:gd name="adj1" fmla="val -50120"/>
              <a:gd name="adj2" fmla="val -131857"/>
              <a:gd name="adj3" fmla="val 16667"/>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chaque </a:t>
            </a:r>
            <a:r>
              <a:rPr lang="fr-FR"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phase chronologique du vol, </a:t>
            </a:r>
            <a:r>
              <a:rPr lang="fr-FR"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 </a:t>
            </a:r>
            <a:r>
              <a:rPr lang="fr-FR"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critères permettent d’identifier les </a:t>
            </a:r>
            <a:r>
              <a:rPr lang="fr-FR" b="1" u="sng"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éléments observables </a:t>
            </a:r>
            <a:r>
              <a:rPr lang="fr-FR"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a:t>
            </a:r>
            <a:r>
              <a:rPr lang="fr-FR" b="1" u="sng"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l’évaluation</a:t>
            </a:r>
            <a:r>
              <a:rPr lang="fr-FR" b="1" dirty="0" smtClean="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des </a:t>
            </a:r>
            <a:r>
              <a:rPr lang="fr-FR" b="1" dirty="0">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compétences concernées </a:t>
            </a:r>
          </a:p>
        </p:txBody>
      </p:sp>
    </p:spTree>
    <p:extLst>
      <p:ext uri="{BB962C8B-B14F-4D97-AF65-F5344CB8AC3E}">
        <p14:creationId xmlns:p14="http://schemas.microsoft.com/office/powerpoint/2010/main" val="418327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1"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 y="498102"/>
            <a:ext cx="5296555" cy="622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dirty="0" smtClean="0">
                <a:solidFill>
                  <a:srgbClr val="002060"/>
                </a:solidFill>
                <a:latin typeface="Arial" panose="020B0604020202020204" pitchFamily="34" charset="0"/>
                <a:cs typeface="Arial" panose="020B0604020202020204" pitchFamily="34" charset="0"/>
              </a:rPr>
              <a:t>DESCRIPTION DE LA LEÇON</a:t>
            </a:r>
            <a:endParaRPr lang="fr-FR" sz="1600" b="1" dirty="0">
              <a:solidFill>
                <a:srgbClr val="002060"/>
              </a:solidFill>
              <a:latin typeface="Arial" panose="020B0604020202020204" pitchFamily="34" charset="0"/>
              <a:cs typeface="Arial" panose="020B0604020202020204" pitchFamily="34" charset="0"/>
            </a:endParaRPr>
          </a:p>
        </p:txBody>
      </p:sp>
      <p:sp>
        <p:nvSpPr>
          <p:cNvPr id="3" name="Flèche vers le haut 2"/>
          <p:cNvSpPr/>
          <p:nvPr/>
        </p:nvSpPr>
        <p:spPr>
          <a:xfrm rot="-2820000" flipH="1">
            <a:off x="5959875" y="891236"/>
            <a:ext cx="100800" cy="3528000"/>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haut 12"/>
          <p:cNvSpPr/>
          <p:nvPr/>
        </p:nvSpPr>
        <p:spPr>
          <a:xfrm rot="3360000" flipH="1" flipV="1">
            <a:off x="5962156" y="2982088"/>
            <a:ext cx="100800" cy="3024000"/>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haut 13"/>
          <p:cNvSpPr/>
          <p:nvPr/>
        </p:nvSpPr>
        <p:spPr>
          <a:xfrm rot="-3540000" flipH="1">
            <a:off x="5979952" y="1427368"/>
            <a:ext cx="100800" cy="2988000"/>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vers le haut 14"/>
          <p:cNvSpPr/>
          <p:nvPr/>
        </p:nvSpPr>
        <p:spPr>
          <a:xfrm rot="-4080000" flipH="1">
            <a:off x="5965871" y="1778972"/>
            <a:ext cx="100800" cy="2808000"/>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haut 15"/>
          <p:cNvSpPr/>
          <p:nvPr/>
        </p:nvSpPr>
        <p:spPr>
          <a:xfrm rot="-4500000" flipH="1">
            <a:off x="5945350" y="2051724"/>
            <a:ext cx="100800" cy="2592000"/>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haut 16"/>
          <p:cNvSpPr/>
          <p:nvPr/>
        </p:nvSpPr>
        <p:spPr>
          <a:xfrm rot="2520000" flipH="1" flipV="1">
            <a:off x="5961405" y="3146329"/>
            <a:ext cx="102303" cy="3852000"/>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haut 17"/>
          <p:cNvSpPr/>
          <p:nvPr/>
        </p:nvSpPr>
        <p:spPr>
          <a:xfrm rot="3000000" flipH="1" flipV="1">
            <a:off x="5946374" y="3080293"/>
            <a:ext cx="100800" cy="3312000"/>
          </a:xfrm>
          <a:prstGeom prst="upArrow">
            <a:avLst/>
          </a:prstGeom>
          <a:solidFill>
            <a:srgbClr val="0000FF"/>
          </a:solidFill>
          <a:ln>
            <a:solidFill>
              <a:srgbClr val="0033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5573486" y="2644780"/>
            <a:ext cx="3413763" cy="192405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b="1" dirty="0">
                <a:solidFill>
                  <a:srgbClr val="0000FF"/>
                </a:solidFill>
                <a:latin typeface="Arial" panose="020B0604020202020204" pitchFamily="34" charset="0"/>
                <a:cs typeface="Arial" panose="020B0604020202020204" pitchFamily="34" charset="0"/>
              </a:rPr>
              <a:t>Description </a:t>
            </a:r>
            <a:r>
              <a:rPr lang="fr-FR" b="1" dirty="0" smtClean="0">
                <a:solidFill>
                  <a:srgbClr val="0000FF"/>
                </a:solidFill>
                <a:latin typeface="Arial" panose="020B0604020202020204" pitchFamily="34" charset="0"/>
                <a:cs typeface="Arial" panose="020B0604020202020204" pitchFamily="34" charset="0"/>
              </a:rPr>
              <a:t>incluant </a:t>
            </a:r>
            <a:r>
              <a:rPr lang="fr-FR" b="1" dirty="0">
                <a:solidFill>
                  <a:srgbClr val="0000FF"/>
                </a:solidFill>
                <a:latin typeface="Arial" panose="020B0604020202020204" pitchFamily="34" charset="0"/>
                <a:cs typeface="Arial" panose="020B0604020202020204" pitchFamily="34" charset="0"/>
              </a:rPr>
              <a:t>toutes les phases </a:t>
            </a:r>
            <a:r>
              <a:rPr lang="fr-FR" b="1" dirty="0" smtClean="0">
                <a:solidFill>
                  <a:srgbClr val="0000FF"/>
                </a:solidFill>
                <a:latin typeface="Arial" panose="020B0604020202020204" pitchFamily="34" charset="0"/>
                <a:cs typeface="Arial" panose="020B0604020202020204" pitchFamily="34" charset="0"/>
              </a:rPr>
              <a:t>d’un </a:t>
            </a:r>
            <a:r>
              <a:rPr lang="fr-FR" b="1" dirty="0">
                <a:solidFill>
                  <a:srgbClr val="0000FF"/>
                </a:solidFill>
                <a:latin typeface="Arial" panose="020B0604020202020204" pitchFamily="34" charset="0"/>
                <a:cs typeface="Arial" panose="020B0604020202020204" pitchFamily="34" charset="0"/>
              </a:rPr>
              <a:t>vol :</a:t>
            </a:r>
            <a:endParaRPr lang="fr-FR" sz="1400" b="1" dirty="0">
              <a:solidFill>
                <a:srgbClr val="0000FF"/>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sz="1400" b="1" dirty="0">
                <a:solidFill>
                  <a:srgbClr val="0000FF"/>
                </a:solidFill>
                <a:latin typeface="Arial" panose="020B0604020202020204" pitchFamily="34" charset="0"/>
                <a:cs typeface="Arial" panose="020B0604020202020204" pitchFamily="34" charset="0"/>
              </a:rPr>
              <a:t>dans l’ordre chronologique</a:t>
            </a:r>
          </a:p>
          <a:p>
            <a:pPr marL="285750" lvl="0" indent="-285750">
              <a:buFont typeface="Arial" panose="020B0604020202020204" pitchFamily="34" charset="0"/>
              <a:buChar char="•"/>
            </a:pPr>
            <a:r>
              <a:rPr lang="fr-FR" sz="1400" b="1" dirty="0">
                <a:solidFill>
                  <a:srgbClr val="0000FF"/>
                </a:solidFill>
                <a:latin typeface="Arial" panose="020B0604020202020204" pitchFamily="34" charset="0"/>
                <a:cs typeface="Arial" panose="020B0604020202020204" pitchFamily="34" charset="0"/>
              </a:rPr>
              <a:t>par </a:t>
            </a:r>
            <a:r>
              <a:rPr lang="fr-FR" sz="1400" b="1" dirty="0" smtClean="0">
                <a:solidFill>
                  <a:srgbClr val="0000FF"/>
                </a:solidFill>
                <a:latin typeface="Arial" panose="020B0604020202020204" pitchFamily="34" charset="0"/>
                <a:cs typeface="Arial" panose="020B0604020202020204" pitchFamily="34" charset="0"/>
              </a:rPr>
              <a:t>compétence</a:t>
            </a:r>
            <a:endParaRPr lang="fr-FR" sz="1400" b="1" dirty="0">
              <a:solidFill>
                <a:srgbClr val="0000FF"/>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fr-FR" sz="1400" b="1" dirty="0">
                <a:solidFill>
                  <a:srgbClr val="0000FF"/>
                </a:solidFill>
                <a:latin typeface="Arial" panose="020B0604020202020204" pitchFamily="34" charset="0"/>
                <a:cs typeface="Arial" panose="020B0604020202020204" pitchFamily="34" charset="0"/>
              </a:rPr>
              <a:t>par </a:t>
            </a:r>
            <a:r>
              <a:rPr lang="fr-FR" sz="1400" b="1" dirty="0" smtClean="0">
                <a:solidFill>
                  <a:srgbClr val="0000FF"/>
                </a:solidFill>
                <a:latin typeface="Arial" panose="020B0604020202020204" pitchFamily="34" charset="0"/>
                <a:cs typeface="Arial" panose="020B0604020202020204" pitchFamily="34" charset="0"/>
              </a:rPr>
              <a:t>item (désigné Exercice), i.e. élément caractérisant la phase et en fonction du </a:t>
            </a:r>
            <a:r>
              <a:rPr lang="fr-FR" sz="1600" b="1" cap="small" dirty="0" smtClean="0">
                <a:solidFill>
                  <a:srgbClr val="0000FF"/>
                </a:solidFill>
                <a:latin typeface="Arial" panose="020B0604020202020204" pitchFamily="34" charset="0"/>
                <a:cs typeface="Arial" panose="020B0604020202020204" pitchFamily="34" charset="0"/>
              </a:rPr>
              <a:t>module</a:t>
            </a:r>
            <a:r>
              <a:rPr lang="fr-FR" sz="1400" b="1" dirty="0" smtClean="0">
                <a:solidFill>
                  <a:srgbClr val="0000FF"/>
                </a:solidFill>
                <a:latin typeface="Arial" panose="020B0604020202020204" pitchFamily="34" charset="0"/>
                <a:cs typeface="Arial" panose="020B0604020202020204" pitchFamily="34" charset="0"/>
              </a:rPr>
              <a:t> </a:t>
            </a:r>
            <a:br>
              <a:rPr lang="fr-FR" sz="1400" b="1" dirty="0" smtClean="0">
                <a:solidFill>
                  <a:srgbClr val="0000FF"/>
                </a:solidFill>
                <a:latin typeface="Arial" panose="020B0604020202020204" pitchFamily="34" charset="0"/>
                <a:cs typeface="Arial" panose="020B0604020202020204" pitchFamily="34" charset="0"/>
              </a:rPr>
            </a:br>
            <a:r>
              <a:rPr lang="fr-FR" sz="1400" b="1" dirty="0" smtClean="0">
                <a:solidFill>
                  <a:srgbClr val="0000FF"/>
                </a:solidFill>
                <a:latin typeface="Arial" panose="020B0604020202020204" pitchFamily="34" charset="0"/>
                <a:cs typeface="Arial" panose="020B0604020202020204" pitchFamily="34" charset="0"/>
              </a:rPr>
              <a:t>(ici </a:t>
            </a:r>
            <a:r>
              <a:rPr lang="fr-FR" sz="1600" b="1" cap="small" dirty="0" smtClean="0">
                <a:solidFill>
                  <a:srgbClr val="0000FF"/>
                </a:solidFill>
                <a:latin typeface="Arial" panose="020B0604020202020204" pitchFamily="34" charset="0"/>
                <a:cs typeface="Arial" panose="020B0604020202020204" pitchFamily="34" charset="0"/>
              </a:rPr>
              <a:t>maniabilité</a:t>
            </a:r>
            <a:r>
              <a:rPr lang="fr-FR" sz="1400" b="1" dirty="0" smtClean="0">
                <a:solidFill>
                  <a:srgbClr val="0000FF"/>
                </a:solidFill>
                <a:latin typeface="Arial" panose="020B0604020202020204" pitchFamily="34" charset="0"/>
                <a:cs typeface="Arial" panose="020B0604020202020204" pitchFamily="34" charset="0"/>
              </a:rPr>
              <a:t>).</a:t>
            </a:r>
            <a:endParaRPr lang="fr-FR" sz="1400" b="1" i="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61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1000"/>
                                        <p:tgtEl>
                                          <p:spTgt spid="3"/>
                                        </p:tgtEl>
                                      </p:cBhvr>
                                    </p:animEffect>
                                  </p:childTnLst>
                                </p:cTn>
                              </p:par>
                            </p:childTnLst>
                          </p:cTn>
                        </p:par>
                        <p:par>
                          <p:cTn id="14" fill="hold">
                            <p:stCondLst>
                              <p:cond delay="2000"/>
                            </p:stCondLst>
                            <p:childTnLst>
                              <p:par>
                                <p:cTn id="15" presetID="22" presetClass="entr" presetSubtype="2" fill="hold" grpId="0" nodeType="after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par>
                          <p:cTn id="18" fill="hold">
                            <p:stCondLst>
                              <p:cond delay="3500"/>
                            </p:stCondLst>
                            <p:childTnLst>
                              <p:par>
                                <p:cTn id="19" presetID="22" presetClass="entr" presetSubtype="2" fill="hold" grpId="0" nodeType="afterEffect">
                                  <p:stCondLst>
                                    <p:cond delay="50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1000"/>
                                        <p:tgtEl>
                                          <p:spTgt spid="15"/>
                                        </p:tgtEl>
                                      </p:cBhvr>
                                    </p:animEffect>
                                  </p:childTnLst>
                                </p:cTn>
                              </p:par>
                            </p:childTnLst>
                          </p:cTn>
                        </p:par>
                        <p:par>
                          <p:cTn id="22" fill="hold">
                            <p:stCondLst>
                              <p:cond delay="5000"/>
                            </p:stCondLst>
                            <p:childTnLst>
                              <p:par>
                                <p:cTn id="23" presetID="22" presetClass="entr" presetSubtype="2"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1000"/>
                                        <p:tgtEl>
                                          <p:spTgt spid="16"/>
                                        </p:tgtEl>
                                      </p:cBhvr>
                                    </p:animEffect>
                                  </p:childTnLst>
                                </p:cTn>
                              </p:par>
                            </p:childTnLst>
                          </p:cTn>
                        </p:par>
                        <p:par>
                          <p:cTn id="26" fill="hold">
                            <p:stCondLst>
                              <p:cond delay="6500"/>
                            </p:stCondLst>
                            <p:childTnLst>
                              <p:par>
                                <p:cTn id="27" presetID="22" presetClass="entr" presetSubtype="2" fill="hold" grpId="0" nodeType="after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1000"/>
                                        <p:tgtEl>
                                          <p:spTgt spid="13"/>
                                        </p:tgtEl>
                                      </p:cBhvr>
                                    </p:animEffect>
                                  </p:childTnLst>
                                </p:cTn>
                              </p:par>
                            </p:childTnLst>
                          </p:cTn>
                        </p:par>
                        <p:par>
                          <p:cTn id="30" fill="hold">
                            <p:stCondLst>
                              <p:cond delay="8000"/>
                            </p:stCondLst>
                            <p:childTnLst>
                              <p:par>
                                <p:cTn id="31" presetID="22" presetClass="entr" presetSubtype="2" fill="hold" grpId="0" nodeType="afterEffect">
                                  <p:stCondLst>
                                    <p:cond delay="50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1000"/>
                                        <p:tgtEl>
                                          <p:spTgt spid="18"/>
                                        </p:tgtEl>
                                      </p:cBhvr>
                                    </p:animEffect>
                                  </p:childTnLst>
                                </p:cTn>
                              </p:par>
                            </p:childTnLst>
                          </p:cTn>
                        </p:par>
                        <p:par>
                          <p:cTn id="34" fill="hold">
                            <p:stCondLst>
                              <p:cond delay="9500"/>
                            </p:stCondLst>
                            <p:childTnLst>
                              <p:par>
                                <p:cTn id="35" presetID="22" presetClass="entr" presetSubtype="2" fill="hold" grpId="0" nodeType="after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P spid="17" grpId="0" animBg="1"/>
      <p:bldP spid="18" grpId="0" animBg="1"/>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cstate="email">
            <a:extLst>
              <a:ext uri="{28A0092B-C50C-407E-A947-70E740481C1C}">
                <a14:useLocalDpi xmlns:a14="http://schemas.microsoft.com/office/drawing/2010/main" val="0"/>
              </a:ext>
            </a:extLst>
          </a:blip>
          <a:srcRect l="6604" r="9712" b="5997"/>
          <a:stretch/>
        </p:blipFill>
        <p:spPr>
          <a:xfrm>
            <a:off x="951229" y="2079440"/>
            <a:ext cx="8002270" cy="3768910"/>
          </a:xfrm>
          <a:prstGeom prst="rect">
            <a:avLst/>
          </a:prstGeom>
          <a:ln w="38100" cap="sq">
            <a:solidFill>
              <a:srgbClr val="0000FF"/>
            </a:solidFill>
            <a:prstDash val="solid"/>
            <a:miter lim="800000"/>
          </a:ln>
          <a:effectLst>
            <a:outerShdw blurRad="50800" dist="38100" dir="2700000" algn="tl" rotWithShape="0">
              <a:srgbClr val="000000">
                <a:alpha val="43000"/>
              </a:srgbClr>
            </a:outerShdw>
          </a:effectLst>
        </p:spPr>
      </p:pic>
      <p:pic>
        <p:nvPicPr>
          <p:cNvPr id="7"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1285874" y="635025"/>
            <a:ext cx="7667625" cy="1231106"/>
          </a:xfrm>
          <a:prstGeom prst="rect">
            <a:avLst/>
          </a:prstGeom>
          <a:noFill/>
          <a:effectLst>
            <a:outerShdw blurRad="50800" dist="38100" dir="2700000" algn="tl" rotWithShape="0">
              <a:prstClr val="black">
                <a:alpha val="40000"/>
              </a:prstClr>
            </a:outerShdw>
          </a:effectLst>
        </p:spPr>
        <p:txBody>
          <a:bodyPr wrap="square" rtlCol="0">
            <a:spAutoFit/>
          </a:bodyPr>
          <a:lstStyle/>
          <a:p>
            <a:r>
              <a:rPr lang="fr-FR" sz="2000" b="1" dirty="0" smtClean="0">
                <a:latin typeface="Arial" panose="020B0604020202020204" pitchFamily="34" charset="0"/>
                <a:cs typeface="Arial" panose="020B0604020202020204" pitchFamily="34" charset="0"/>
              </a:rPr>
              <a:t>GUIDE D’EVALUATION A L’ATTENTION DE L’INSTRUCTEUR</a:t>
            </a:r>
          </a:p>
          <a:p>
            <a:r>
              <a:rPr lang="fr-FR" b="1" dirty="0" smtClean="0">
                <a:solidFill>
                  <a:srgbClr val="00FFFF"/>
                </a:solidFill>
                <a:latin typeface="Arial" panose="020B0604020202020204" pitchFamily="34" charset="0"/>
                <a:cs typeface="Arial" panose="020B0604020202020204" pitchFamily="34" charset="0"/>
              </a:rPr>
              <a:t>Critères </a:t>
            </a:r>
            <a:r>
              <a:rPr lang="fr-FR" b="1" dirty="0">
                <a:solidFill>
                  <a:srgbClr val="00FFFF"/>
                </a:solidFill>
                <a:latin typeface="Arial" panose="020B0604020202020204" pitchFamily="34" charset="0"/>
                <a:cs typeface="Arial" panose="020B0604020202020204" pitchFamily="34" charset="0"/>
              </a:rPr>
              <a:t>par </a:t>
            </a:r>
            <a:r>
              <a:rPr lang="fr-FR" b="1" dirty="0" smtClean="0">
                <a:solidFill>
                  <a:srgbClr val="00FFFF"/>
                </a:solidFill>
                <a:latin typeface="Arial" panose="020B0604020202020204" pitchFamily="34" charset="0"/>
                <a:cs typeface="Arial" panose="020B0604020202020204" pitchFamily="34" charset="0"/>
              </a:rPr>
              <a:t>compétences</a:t>
            </a:r>
          </a:p>
          <a:p>
            <a:endParaRPr lang="fr-FR" dirty="0">
              <a:solidFill>
                <a:srgbClr val="00FFFF"/>
              </a:solidFill>
              <a:latin typeface="Arial" panose="020B0604020202020204" pitchFamily="34" charset="0"/>
              <a:cs typeface="Arial" panose="020B0604020202020204" pitchFamily="34" charset="0"/>
            </a:endParaRPr>
          </a:p>
          <a:p>
            <a:r>
              <a:rPr lang="fr-F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Ex :COMMUNICATIONS</a:t>
            </a:r>
            <a:endParaRPr lang="fr-F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dirty="0">
                <a:solidFill>
                  <a:srgbClr val="002060"/>
                </a:solidFill>
              </a:rPr>
              <a:t>AIDE AU DEBRIEFING</a:t>
            </a:r>
          </a:p>
        </p:txBody>
      </p:sp>
      <p:sp>
        <p:nvSpPr>
          <p:cNvPr id="4" name="Rectangle à coins arrondis 3"/>
          <p:cNvSpPr/>
          <p:nvPr/>
        </p:nvSpPr>
        <p:spPr>
          <a:xfrm>
            <a:off x="4952364" y="5172075"/>
            <a:ext cx="3733800" cy="1352550"/>
          </a:xfrm>
          <a:prstGeom prst="wedgeRoundRectCallout">
            <a:avLst>
              <a:gd name="adj1" fmla="val -83069"/>
              <a:gd name="adj2" fmla="val -79482"/>
              <a:gd name="adj3" fmla="val 16667"/>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Arial" panose="020B0604020202020204" pitchFamily="34" charset="0"/>
                <a:cs typeface="Arial" panose="020B0604020202020204" pitchFamily="34" charset="0"/>
              </a:rPr>
              <a:t>Pour chaque compétence ces </a:t>
            </a:r>
            <a:r>
              <a:rPr lang="fr-FR" b="1" dirty="0" smtClean="0">
                <a:solidFill>
                  <a:schemeClr val="bg1"/>
                </a:solidFill>
                <a:latin typeface="Arial" panose="020B0604020202020204" pitchFamily="34" charset="0"/>
                <a:cs typeface="Arial" panose="020B0604020202020204" pitchFamily="34" charset="0"/>
              </a:rPr>
              <a:t>critères permettent </a:t>
            </a:r>
            <a:r>
              <a:rPr lang="fr-FR" b="1" dirty="0">
                <a:solidFill>
                  <a:schemeClr val="bg1"/>
                </a:solidFill>
                <a:latin typeface="Arial" panose="020B0604020202020204" pitchFamily="34" charset="0"/>
                <a:cs typeface="Arial" panose="020B0604020202020204" pitchFamily="34" charset="0"/>
              </a:rPr>
              <a:t>d’identifier les </a:t>
            </a:r>
            <a:r>
              <a:rPr lang="fr-FR" b="1" u="sng" dirty="0">
                <a:solidFill>
                  <a:schemeClr val="bg1"/>
                </a:solidFill>
                <a:latin typeface="Arial" panose="020B0604020202020204" pitchFamily="34" charset="0"/>
                <a:cs typeface="Arial" panose="020B0604020202020204" pitchFamily="34" charset="0"/>
              </a:rPr>
              <a:t>éléments </a:t>
            </a:r>
            <a:r>
              <a:rPr lang="fr-FR" b="1" u="sng" dirty="0" smtClean="0">
                <a:solidFill>
                  <a:schemeClr val="bg1"/>
                </a:solidFill>
                <a:latin typeface="Arial" panose="020B0604020202020204" pitchFamily="34" charset="0"/>
                <a:cs typeface="Arial" panose="020B0604020202020204" pitchFamily="34" charset="0"/>
              </a:rPr>
              <a:t>observables</a:t>
            </a:r>
            <a:r>
              <a:rPr lang="fr-FR" b="1" dirty="0" smtClean="0">
                <a:solidFill>
                  <a:schemeClr val="bg1"/>
                </a:solidFill>
                <a:latin typeface="Arial" panose="020B0604020202020204" pitchFamily="34" charset="0"/>
                <a:cs typeface="Arial" panose="020B0604020202020204" pitchFamily="34" charset="0"/>
              </a:rPr>
              <a:t>  pour </a:t>
            </a:r>
            <a:r>
              <a:rPr lang="fr-FR" b="1" u="sng" dirty="0" smtClean="0">
                <a:solidFill>
                  <a:schemeClr val="bg1"/>
                </a:solidFill>
                <a:latin typeface="Arial" panose="020B0604020202020204" pitchFamily="34" charset="0"/>
                <a:cs typeface="Arial" panose="020B0604020202020204" pitchFamily="34" charset="0"/>
              </a:rPr>
              <a:t>l’évaluation</a:t>
            </a:r>
            <a:endParaRPr lang="fr-FR"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56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ZoneTexte 6"/>
          <p:cNvSpPr txBox="1"/>
          <p:nvPr/>
        </p:nvSpPr>
        <p:spPr>
          <a:xfrm>
            <a:off x="4601225" y="1844675"/>
            <a:ext cx="3889375" cy="1107996"/>
          </a:xfrm>
          <a:prstGeom prst="rect">
            <a:avLst/>
          </a:prstGeom>
          <a:noFill/>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2200" b="1" dirty="0">
                <a:solidFill>
                  <a:schemeClr val="bg1"/>
                </a:solidFill>
                <a:latin typeface="Arial" panose="020B0604020202020204" pitchFamily="34" charset="0"/>
                <a:cs typeface="Arial" panose="020B0604020202020204" pitchFamily="34" charset="0"/>
              </a:rPr>
              <a:t>Niveau « </a:t>
            </a:r>
            <a:r>
              <a:rPr lang="fr-FR" sz="2200" b="1" dirty="0" smtClean="0">
                <a:solidFill>
                  <a:schemeClr val="bg1"/>
                </a:solidFill>
                <a:latin typeface="Arial" panose="020B0604020202020204" pitchFamily="34" charset="0"/>
                <a:cs typeface="Arial" panose="020B0604020202020204" pitchFamily="34" charset="0"/>
              </a:rPr>
              <a:t>d’expertise</a:t>
            </a:r>
            <a:r>
              <a:rPr lang="fr-FR" sz="2200" b="1" dirty="0">
                <a:solidFill>
                  <a:schemeClr val="bg1"/>
                </a:solidFill>
                <a:latin typeface="Arial" panose="020B0604020202020204" pitchFamily="34" charset="0"/>
                <a:cs typeface="Arial" panose="020B0604020202020204" pitchFamily="34" charset="0"/>
              </a:rPr>
              <a:t> »</a:t>
            </a:r>
          </a:p>
          <a:p>
            <a:pPr algn="ctr" eaLnBrk="1" hangingPunct="1"/>
            <a:r>
              <a:rPr lang="fr-FR" sz="2200" b="1" dirty="0">
                <a:solidFill>
                  <a:schemeClr val="bg1"/>
                </a:solidFill>
                <a:latin typeface="Arial" panose="020B0604020202020204" pitchFamily="34" charset="0"/>
                <a:cs typeface="Arial" panose="020B0604020202020204" pitchFamily="34" charset="0"/>
                <a:sym typeface="Symbol" charset="0"/>
              </a:rPr>
              <a:t></a:t>
            </a:r>
          </a:p>
          <a:p>
            <a:pPr algn="ctr"/>
            <a:r>
              <a:rPr lang="fr-FR" sz="2200" b="1" dirty="0" smtClean="0">
                <a:solidFill>
                  <a:schemeClr val="bg1"/>
                </a:solidFill>
                <a:latin typeface="Arial" panose="020B0604020202020204" pitchFamily="34" charset="0"/>
                <a:cs typeface="Arial" panose="020B0604020202020204" pitchFamily="34" charset="0"/>
              </a:rPr>
              <a:t>Objectifs généraux</a:t>
            </a:r>
            <a:endParaRPr lang="fr-FR" sz="2200" b="1" dirty="0">
              <a:solidFill>
                <a:schemeClr val="bg1"/>
              </a:solidFill>
              <a:latin typeface="Arial" panose="020B0604020202020204" pitchFamily="34" charset="0"/>
              <a:cs typeface="Arial" panose="020B0604020202020204" pitchFamily="34" charset="0"/>
            </a:endParaRPr>
          </a:p>
        </p:txBody>
      </p:sp>
      <p:sp>
        <p:nvSpPr>
          <p:cNvPr id="8" name="ZoneTexte 7"/>
          <p:cNvSpPr txBox="1"/>
          <p:nvPr/>
        </p:nvSpPr>
        <p:spPr>
          <a:xfrm>
            <a:off x="1216675" y="1844675"/>
            <a:ext cx="3544888" cy="1107996"/>
          </a:xfrm>
          <a:prstGeom prst="rect">
            <a:avLst/>
          </a:prstGeom>
          <a:noFill/>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2200" b="1" dirty="0">
                <a:solidFill>
                  <a:schemeClr val="bg1"/>
                </a:solidFill>
                <a:latin typeface="Arial" panose="020B0604020202020204" pitchFamily="34" charset="0"/>
                <a:cs typeface="Arial" panose="020B0604020202020204" pitchFamily="34" charset="0"/>
              </a:rPr>
              <a:t>Analyse des tâches</a:t>
            </a:r>
          </a:p>
          <a:p>
            <a:pPr algn="ctr" eaLnBrk="1" hangingPunct="1"/>
            <a:r>
              <a:rPr lang="fr-FR" sz="2200" b="1" dirty="0">
                <a:solidFill>
                  <a:schemeClr val="bg1"/>
                </a:solidFill>
                <a:latin typeface="Arial" panose="020B0604020202020204" pitchFamily="34" charset="0"/>
                <a:cs typeface="Arial" panose="020B0604020202020204" pitchFamily="34" charset="0"/>
                <a:sym typeface="Symbol" charset="0"/>
              </a:rPr>
              <a:t></a:t>
            </a:r>
          </a:p>
          <a:p>
            <a:pPr algn="ctr" eaLnBrk="1" hangingPunct="1"/>
            <a:r>
              <a:rPr lang="fr-FR" sz="2200" b="1" dirty="0">
                <a:solidFill>
                  <a:schemeClr val="bg1"/>
                </a:solidFill>
                <a:latin typeface="Arial" panose="020B0604020202020204" pitchFamily="34" charset="0"/>
                <a:cs typeface="Arial" panose="020B0604020202020204" pitchFamily="34" charset="0"/>
                <a:sym typeface="Symbol" charset="0"/>
              </a:rPr>
              <a:t>Compétences</a:t>
            </a:r>
            <a:endParaRPr lang="fr-FR" sz="2200" b="1" dirty="0">
              <a:solidFill>
                <a:schemeClr val="bg1"/>
              </a:solidFill>
              <a:latin typeface="Arial" panose="020B0604020202020204" pitchFamily="34" charset="0"/>
              <a:cs typeface="Arial" panose="020B0604020202020204" pitchFamily="34" charset="0"/>
            </a:endParaRPr>
          </a:p>
        </p:txBody>
      </p:sp>
      <p:sp>
        <p:nvSpPr>
          <p:cNvPr id="9" name="ZoneTexte 8"/>
          <p:cNvSpPr txBox="1"/>
          <p:nvPr/>
        </p:nvSpPr>
        <p:spPr>
          <a:xfrm>
            <a:off x="1989788" y="3429000"/>
            <a:ext cx="5543550" cy="2462212"/>
          </a:xfrm>
          <a:prstGeom prst="rect">
            <a:avLst/>
          </a:prstGeom>
          <a:noFill/>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2200" b="1" dirty="0">
                <a:solidFill>
                  <a:schemeClr val="bg1"/>
                </a:solidFill>
                <a:latin typeface="Arial" panose="020B0604020202020204" pitchFamily="34" charset="0"/>
                <a:cs typeface="Arial" panose="020B0604020202020204" pitchFamily="34" charset="0"/>
              </a:rPr>
              <a:t>Objectifs – Phases - Compétences</a:t>
            </a:r>
          </a:p>
          <a:p>
            <a:pPr algn="ctr" eaLnBrk="1" hangingPunct="1"/>
            <a:r>
              <a:rPr lang="fr-FR" sz="2200" b="1" dirty="0">
                <a:solidFill>
                  <a:schemeClr val="bg1"/>
                </a:solidFill>
                <a:latin typeface="Arial" panose="020B0604020202020204" pitchFamily="34" charset="0"/>
                <a:cs typeface="Arial" panose="020B0604020202020204" pitchFamily="34" charset="0"/>
                <a:sym typeface="Symbol" charset="0"/>
              </a:rPr>
              <a:t></a:t>
            </a:r>
          </a:p>
          <a:p>
            <a:pPr algn="ctr" eaLnBrk="1" hangingPunct="1"/>
            <a:r>
              <a:rPr lang="fr-FR" sz="2200" b="1" dirty="0">
                <a:solidFill>
                  <a:schemeClr val="bg1"/>
                </a:solidFill>
                <a:latin typeface="Arial" panose="020B0604020202020204" pitchFamily="34" charset="0"/>
                <a:cs typeface="Arial" panose="020B0604020202020204" pitchFamily="34" charset="0"/>
                <a:sym typeface="Symbol" charset="0"/>
              </a:rPr>
              <a:t>Exercices</a:t>
            </a:r>
          </a:p>
          <a:p>
            <a:pPr algn="ctr" eaLnBrk="1" hangingPunct="1"/>
            <a:r>
              <a:rPr lang="fr-FR" sz="2200" b="1" dirty="0">
                <a:solidFill>
                  <a:schemeClr val="bg1"/>
                </a:solidFill>
                <a:latin typeface="Arial" panose="020B0604020202020204" pitchFamily="34" charset="0"/>
                <a:cs typeface="Arial" panose="020B0604020202020204" pitchFamily="34" charset="0"/>
                <a:sym typeface="Symbol" charset="0"/>
              </a:rPr>
              <a:t></a:t>
            </a:r>
          </a:p>
          <a:p>
            <a:pPr algn="ctr" eaLnBrk="1" hangingPunct="1"/>
            <a:r>
              <a:rPr lang="fr-FR" sz="2200" b="1" dirty="0">
                <a:solidFill>
                  <a:schemeClr val="bg1"/>
                </a:solidFill>
                <a:latin typeface="Arial" panose="020B0604020202020204" pitchFamily="34" charset="0"/>
                <a:cs typeface="Arial" panose="020B0604020202020204" pitchFamily="34" charset="0"/>
              </a:rPr>
              <a:t>MATRICE</a:t>
            </a:r>
          </a:p>
          <a:p>
            <a:pPr algn="ctr" eaLnBrk="1" hangingPunct="1"/>
            <a:r>
              <a:rPr lang="fr-FR" sz="2200" b="1" dirty="0">
                <a:solidFill>
                  <a:schemeClr val="bg1"/>
                </a:solidFill>
                <a:latin typeface="Arial" panose="020B0604020202020204" pitchFamily="34" charset="0"/>
                <a:cs typeface="Arial" panose="020B0604020202020204" pitchFamily="34" charset="0"/>
                <a:sym typeface="Symbol" charset="0"/>
              </a:rPr>
              <a:t></a:t>
            </a:r>
          </a:p>
          <a:p>
            <a:pPr algn="ctr" eaLnBrk="1" hangingPunct="1"/>
            <a:r>
              <a:rPr lang="fr-FR" sz="2200" b="1" dirty="0">
                <a:solidFill>
                  <a:schemeClr val="bg1"/>
                </a:solidFill>
                <a:latin typeface="Arial" panose="020B0604020202020204" pitchFamily="34" charset="0"/>
                <a:cs typeface="Arial" panose="020B0604020202020204" pitchFamily="34" charset="0"/>
              </a:rPr>
              <a:t>Livret de progression</a:t>
            </a:r>
          </a:p>
        </p:txBody>
      </p:sp>
      <p:cxnSp>
        <p:nvCxnSpPr>
          <p:cNvPr id="10" name="Connecteur droit avec flèche 9"/>
          <p:cNvCxnSpPr>
            <a:cxnSpLocks noChangeShapeType="1"/>
            <a:stCxn id="8" idx="2"/>
          </p:cNvCxnSpPr>
          <p:nvPr/>
        </p:nvCxnSpPr>
        <p:spPr bwMode="auto">
          <a:xfrm>
            <a:off x="2989119" y="2952671"/>
            <a:ext cx="604044" cy="465217"/>
          </a:xfrm>
          <a:prstGeom prst="straightConnector1">
            <a:avLst/>
          </a:prstGeom>
          <a:noFill/>
          <a:ln w="57150">
            <a:solidFill>
              <a:srgbClr val="FF3300"/>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1" name="Connecteur droit avec flèche 10"/>
          <p:cNvCxnSpPr>
            <a:cxnSpLocks noChangeShapeType="1"/>
          </p:cNvCxnSpPr>
          <p:nvPr/>
        </p:nvCxnSpPr>
        <p:spPr bwMode="auto">
          <a:xfrm flipH="1">
            <a:off x="5825188" y="2952750"/>
            <a:ext cx="576262" cy="476250"/>
          </a:xfrm>
          <a:prstGeom prst="straightConnector1">
            <a:avLst/>
          </a:prstGeom>
          <a:noFill/>
          <a:ln w="57150">
            <a:solidFill>
              <a:srgbClr val="0000FF"/>
            </a:solidFill>
            <a:round/>
            <a:headEn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 name="ZoneTexte 11"/>
          <p:cNvSpPr txBox="1"/>
          <p:nvPr/>
        </p:nvSpPr>
        <p:spPr>
          <a:xfrm>
            <a:off x="5287025" y="4087813"/>
            <a:ext cx="4009375" cy="430887"/>
          </a:xfrm>
          <a:prstGeom prst="rect">
            <a:avLst/>
          </a:prstGeom>
          <a:noFill/>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2200" b="1" dirty="0">
                <a:solidFill>
                  <a:schemeClr val="bg1"/>
                </a:solidFill>
                <a:latin typeface="Arial" panose="020B0604020202020204" pitchFamily="34" charset="0"/>
                <a:cs typeface="Arial" panose="020B0604020202020204" pitchFamily="34" charset="0"/>
                <a:sym typeface="Symbol" charset="0"/>
              </a:rPr>
              <a:t>  </a:t>
            </a:r>
            <a:r>
              <a:rPr lang="fr-FR" sz="2200" i="1" dirty="0">
                <a:solidFill>
                  <a:schemeClr val="bg1"/>
                </a:solidFill>
                <a:latin typeface="Arial" panose="020B0604020202020204" pitchFamily="34" charset="0"/>
                <a:cs typeface="Arial" panose="020B0604020202020204" pitchFamily="34" charset="0"/>
                <a:sym typeface="Symbol" charset="0"/>
              </a:rPr>
              <a:t>  A    </a:t>
            </a:r>
            <a:r>
              <a:rPr lang="fr-FR" sz="2200" i="1" dirty="0">
                <a:solidFill>
                  <a:schemeClr val="bg1"/>
                </a:solidFill>
                <a:latin typeface="Arial" panose="020B0604020202020204" pitchFamily="34" charset="0"/>
                <a:cs typeface="Arial" panose="020B0604020202020204" pitchFamily="34" charset="0"/>
              </a:rPr>
              <a:t>Guide d</a:t>
            </a:r>
            <a:r>
              <a:rPr lang="ja-JP" altLang="fr-FR" sz="2200" i="1" dirty="0">
                <a:solidFill>
                  <a:schemeClr val="bg1"/>
                </a:solidFill>
                <a:latin typeface="Arial" panose="020B0604020202020204" pitchFamily="34" charset="0"/>
                <a:cs typeface="Arial" panose="020B0604020202020204" pitchFamily="34" charset="0"/>
              </a:rPr>
              <a:t>’</a:t>
            </a:r>
            <a:r>
              <a:rPr lang="fr-FR" sz="2200" i="1" dirty="0">
                <a:solidFill>
                  <a:schemeClr val="bg1"/>
                </a:solidFill>
                <a:latin typeface="Arial" panose="020B0604020202020204" pitchFamily="34" charset="0"/>
                <a:cs typeface="Arial" panose="020B0604020202020204" pitchFamily="34" charset="0"/>
              </a:rPr>
              <a:t>évaluation</a:t>
            </a:r>
          </a:p>
        </p:txBody>
      </p:sp>
      <p:pic>
        <p:nvPicPr>
          <p:cNvPr id="13"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600" b="1" dirty="0">
                <a:solidFill>
                  <a:srgbClr val="002060"/>
                </a:solidFill>
              </a:rPr>
              <a:t>STRUCTURE ET CBT</a:t>
            </a:r>
          </a:p>
        </p:txBody>
      </p:sp>
      <p:sp>
        <p:nvSpPr>
          <p:cNvPr id="16" name="Titre 1"/>
          <p:cNvSpPr>
            <a:spLocks noGrp="1"/>
          </p:cNvSpPr>
          <p:nvPr>
            <p:ph type="title"/>
          </p:nvPr>
        </p:nvSpPr>
        <p:spPr>
          <a:xfrm>
            <a:off x="1009442" y="551899"/>
            <a:ext cx="7125113" cy="924475"/>
          </a:xfrm>
          <a:effectLst>
            <a:outerShdw blurRad="50800" dist="38100" dir="2700000" algn="tl" rotWithShape="0">
              <a:prstClr val="black">
                <a:alpha val="40000"/>
              </a:prstClr>
            </a:outerShdw>
          </a:effectLst>
          <a:scene3d>
            <a:camera prst="orthographicFront"/>
            <a:lightRig rig="threePt" dir="t"/>
          </a:scene3d>
          <a:sp3d>
            <a:bevelT w="114300" prst="artDeco"/>
          </a:sp3d>
        </p:spPr>
        <p:txBody>
          <a:bodyPr>
            <a:normAutofit fontScale="90000"/>
          </a:bodyPr>
          <a:lstStyle/>
          <a:p>
            <a:pPr algn="ctr"/>
            <a:r>
              <a:rPr lang="fr-FR" b="1" dirty="0" smtClean="0"/>
              <a:t>LOGIQUE DE RÉALISATION</a:t>
            </a:r>
            <a:br>
              <a:rPr lang="fr-FR" b="1" dirty="0" smtClean="0"/>
            </a:br>
            <a:r>
              <a:rPr lang="fr-FR" b="1" dirty="0" smtClean="0"/>
              <a:t>D’UNE SÉANCE  EN VOL</a:t>
            </a:r>
            <a:endParaRPr lang="fr-FR" sz="3200" b="1" dirty="0"/>
          </a:p>
        </p:txBody>
      </p:sp>
    </p:spTree>
    <p:extLst>
      <p:ext uri="{BB962C8B-B14F-4D97-AF65-F5344CB8AC3E}">
        <p14:creationId xmlns:p14="http://schemas.microsoft.com/office/powerpoint/2010/main" val="25717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par>
                                <p:cTn id="22" presetID="22"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274268" y="1903820"/>
            <a:ext cx="939800" cy="246685"/>
          </a:xfrm>
          <a:prstGeom prst="rect">
            <a:avLst/>
          </a:prstGeom>
          <a:solidFill>
            <a:srgbClr val="00FF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solidFill>
                <a:schemeClr val="bg1"/>
              </a:solidFill>
              <a:latin typeface="Arial"/>
              <a:cs typeface="Arial"/>
            </a:endParaRPr>
          </a:p>
        </p:txBody>
      </p:sp>
      <p:pic>
        <p:nvPicPr>
          <p:cNvPr id="5"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b="1" dirty="0" smtClean="0">
                <a:solidFill>
                  <a:srgbClr val="002060"/>
                </a:solidFill>
              </a:rPr>
              <a:t> FORMATION COMPÉTENCES</a:t>
            </a:r>
            <a:endParaRPr lang="fr-FR" sz="1400" b="1" dirty="0">
              <a:solidFill>
                <a:srgbClr val="002060"/>
              </a:solidFill>
            </a:endParaRPr>
          </a:p>
        </p:txBody>
      </p:sp>
      <p:sp>
        <p:nvSpPr>
          <p:cNvPr id="8" name="Rectangle 7"/>
          <p:cNvSpPr/>
          <p:nvPr/>
        </p:nvSpPr>
        <p:spPr>
          <a:xfrm>
            <a:off x="3561350" y="1899893"/>
            <a:ext cx="939800" cy="246685"/>
          </a:xfrm>
          <a:prstGeom prst="rect">
            <a:avLst/>
          </a:prstGeom>
          <a:solidFill>
            <a:srgbClr val="00FF0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solidFill>
                <a:schemeClr val="bg1"/>
              </a:solidFill>
              <a:latin typeface="Arial"/>
              <a:cs typeface="Arial"/>
            </a:endParaRPr>
          </a:p>
        </p:txBody>
      </p:sp>
      <p:sp>
        <p:nvSpPr>
          <p:cNvPr id="9" name="Rectangle 8"/>
          <p:cNvSpPr/>
          <p:nvPr/>
        </p:nvSpPr>
        <p:spPr>
          <a:xfrm>
            <a:off x="1672876" y="1890374"/>
            <a:ext cx="939800" cy="246685"/>
          </a:xfrm>
          <a:prstGeom prst="rect">
            <a:avLst/>
          </a:prstGeom>
          <a:solidFill>
            <a:srgbClr val="FFFF00"/>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solidFill>
                <a:schemeClr val="bg1"/>
              </a:solidFill>
              <a:latin typeface="Arial"/>
              <a:cs typeface="Arial"/>
            </a:endParaRPr>
          </a:p>
        </p:txBody>
      </p:sp>
      <p:sp>
        <p:nvSpPr>
          <p:cNvPr id="10" name="Rectangle 3"/>
          <p:cNvSpPr txBox="1">
            <a:spLocks noChangeArrowheads="1"/>
          </p:cNvSpPr>
          <p:nvPr/>
        </p:nvSpPr>
        <p:spPr>
          <a:xfrm>
            <a:off x="990039" y="123135"/>
            <a:ext cx="8135472" cy="559758"/>
          </a:xfrm>
          <a:prstGeom prst="rect">
            <a:avLst/>
          </a:prstGeom>
          <a:effectLst>
            <a:outerShdw blurRad="50800" dist="38100" dir="2700000" algn="tl" rotWithShape="0">
              <a:prstClr val="black">
                <a:alpha val="40000"/>
              </a:prstClr>
            </a:outerShdw>
          </a:effectLst>
        </p:spPr>
        <p:txBody>
          <a:bodyPr vert="horz" lIns="0" tIns="0" rIns="0" bIns="0" rtlCol="0">
            <a:normAutofit/>
          </a:bodyPr>
          <a:lst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a:lstStyle>
          <a:p>
            <a:pPr marL="0" indent="0" algn="ctr">
              <a:buFont typeface="Arial" charset="0"/>
              <a:buNone/>
            </a:pPr>
            <a:r>
              <a:rPr lang="fr-FR" sz="3200" b="1" dirty="0" smtClean="0">
                <a:effectLst>
                  <a:outerShdw blurRad="38100" dist="38100" dir="2700000" algn="tl">
                    <a:srgbClr val="000000">
                      <a:alpha val="43137"/>
                    </a:srgbClr>
                  </a:outerShdw>
                </a:effectLst>
                <a:latin typeface="Arial"/>
                <a:cs typeface="Arial"/>
              </a:rPr>
              <a:t>Utilisation des marqueurs</a:t>
            </a:r>
            <a:endParaRPr lang="en-US" b="1" dirty="0">
              <a:solidFill>
                <a:srgbClr val="0000CC"/>
              </a:solidFill>
              <a:latin typeface="Arial"/>
              <a:cs typeface="Arial"/>
              <a:sym typeface="Symbol" charset="0"/>
            </a:endParaRPr>
          </a:p>
        </p:txBody>
      </p:sp>
      <p:sp>
        <p:nvSpPr>
          <p:cNvPr id="11" name="Rectangle 10"/>
          <p:cNvSpPr/>
          <p:nvPr/>
        </p:nvSpPr>
        <p:spPr>
          <a:xfrm>
            <a:off x="5274268" y="2282850"/>
            <a:ext cx="939800" cy="26748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latin typeface="Arial"/>
                <a:cs typeface="Arial"/>
              </a:rPr>
              <a:t>X</a:t>
            </a:r>
          </a:p>
        </p:txBody>
      </p:sp>
      <p:sp>
        <p:nvSpPr>
          <p:cNvPr id="12" name="Rectangle 11"/>
          <p:cNvSpPr/>
          <p:nvPr/>
        </p:nvSpPr>
        <p:spPr>
          <a:xfrm>
            <a:off x="5274268" y="1473541"/>
            <a:ext cx="939800" cy="337604"/>
          </a:xfrm>
          <a:prstGeom prst="rect">
            <a:avLst/>
          </a:prstGeom>
          <a:solidFill>
            <a:srgbClr val="00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latin typeface="Arial"/>
                <a:cs typeface="Arial"/>
              </a:rPr>
              <a:t>P</a:t>
            </a:r>
            <a:endParaRPr lang="fr-FR" b="1" dirty="0">
              <a:solidFill>
                <a:schemeClr val="bg1"/>
              </a:solidFill>
              <a:latin typeface="Arial"/>
              <a:cs typeface="Arial"/>
            </a:endParaRPr>
          </a:p>
        </p:txBody>
      </p:sp>
      <p:sp>
        <p:nvSpPr>
          <p:cNvPr id="15" name="Rectangle 14"/>
          <p:cNvSpPr/>
          <p:nvPr/>
        </p:nvSpPr>
        <p:spPr>
          <a:xfrm>
            <a:off x="3583298" y="2282850"/>
            <a:ext cx="939800" cy="26748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latin typeface="Arial"/>
                <a:cs typeface="Arial"/>
              </a:rPr>
              <a:t>X</a:t>
            </a:r>
            <a:endParaRPr lang="fr-FR" b="1" dirty="0">
              <a:solidFill>
                <a:schemeClr val="bg1"/>
              </a:solidFill>
              <a:latin typeface="Arial"/>
              <a:cs typeface="Arial"/>
            </a:endParaRPr>
          </a:p>
        </p:txBody>
      </p:sp>
      <p:sp>
        <p:nvSpPr>
          <p:cNvPr id="16" name="Rectangle 15"/>
          <p:cNvSpPr/>
          <p:nvPr/>
        </p:nvSpPr>
        <p:spPr>
          <a:xfrm>
            <a:off x="3583298" y="1473541"/>
            <a:ext cx="917852" cy="324570"/>
          </a:xfrm>
          <a:prstGeom prst="rect">
            <a:avLst/>
          </a:prstGeom>
          <a:solidFill>
            <a:srgbClr val="00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latin typeface="Arial"/>
                <a:cs typeface="Arial"/>
              </a:rPr>
              <a:t>A</a:t>
            </a:r>
            <a:endParaRPr lang="fr-FR" b="1" dirty="0">
              <a:solidFill>
                <a:schemeClr val="bg1"/>
              </a:solidFill>
              <a:latin typeface="Arial"/>
              <a:cs typeface="Arial"/>
            </a:endParaRPr>
          </a:p>
        </p:txBody>
      </p:sp>
      <p:sp>
        <p:nvSpPr>
          <p:cNvPr id="17" name="Rectangle 16"/>
          <p:cNvSpPr/>
          <p:nvPr/>
        </p:nvSpPr>
        <p:spPr>
          <a:xfrm>
            <a:off x="1672876" y="1462497"/>
            <a:ext cx="939800" cy="324570"/>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latin typeface="Arial"/>
                <a:cs typeface="Arial"/>
              </a:rPr>
              <a:t>E</a:t>
            </a:r>
            <a:endParaRPr lang="fr-FR" b="1" dirty="0">
              <a:solidFill>
                <a:schemeClr val="bg1"/>
              </a:solidFill>
              <a:latin typeface="Arial"/>
              <a:cs typeface="Arial"/>
            </a:endParaRPr>
          </a:p>
        </p:txBody>
      </p:sp>
      <p:sp>
        <p:nvSpPr>
          <p:cNvPr id="18" name="Rectangle 17"/>
          <p:cNvSpPr/>
          <p:nvPr/>
        </p:nvSpPr>
        <p:spPr>
          <a:xfrm>
            <a:off x="1672876" y="2278586"/>
            <a:ext cx="939800" cy="26748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latin typeface="Arial"/>
                <a:cs typeface="Arial"/>
              </a:rPr>
              <a:t>X</a:t>
            </a:r>
            <a:endParaRPr lang="fr-FR" b="1" dirty="0">
              <a:solidFill>
                <a:schemeClr val="bg1"/>
              </a:solidFill>
              <a:latin typeface="Arial"/>
              <a:cs typeface="Arial"/>
            </a:endParaRPr>
          </a:p>
        </p:txBody>
      </p:sp>
      <p:sp>
        <p:nvSpPr>
          <p:cNvPr id="19" name="ZoneTexte 18"/>
          <p:cNvSpPr txBox="1"/>
          <p:nvPr/>
        </p:nvSpPr>
        <p:spPr>
          <a:xfrm>
            <a:off x="892270" y="701180"/>
            <a:ext cx="8135471" cy="769441"/>
          </a:xfrm>
          <a:prstGeom prst="rect">
            <a:avLst/>
          </a:prstGeom>
          <a:solidFill>
            <a:schemeClr val="bg2">
              <a:lumMod val="40000"/>
              <a:lumOff val="60000"/>
            </a:schemeClr>
          </a:solidFill>
        </p:spPr>
        <p:txBody>
          <a:bodyPr wrap="square" rtlCol="0">
            <a:spAutoFit/>
          </a:bodyPr>
          <a:lstStyle/>
          <a:p>
            <a:r>
              <a:rPr lang="fr-FR" sz="24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Marqueur de couleur </a:t>
            </a:r>
            <a:r>
              <a:rPr lang="fr-FR" sz="2400" b="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 coché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la progression des compétences de l’élève est conforme à la progression « type »</a:t>
            </a:r>
          </a:p>
        </p:txBody>
      </p:sp>
      <p:sp>
        <p:nvSpPr>
          <p:cNvPr id="20" name="ZoneTexte 19"/>
          <p:cNvSpPr txBox="1"/>
          <p:nvPr/>
        </p:nvSpPr>
        <p:spPr>
          <a:xfrm>
            <a:off x="919162" y="2603339"/>
            <a:ext cx="8135471" cy="4154984"/>
          </a:xfrm>
          <a:prstGeom prst="rect">
            <a:avLst/>
          </a:prstGeom>
          <a:solidFill>
            <a:schemeClr val="bg2">
              <a:lumMod val="40000"/>
              <a:lumOff val="60000"/>
            </a:schemeClr>
          </a:solidFill>
        </p:spPr>
        <p:txBody>
          <a:bodyPr wrap="square" rtlCol="0">
            <a:spAutoFit/>
          </a:bodyPr>
          <a:lstStyle/>
          <a:p>
            <a:r>
              <a:rPr lang="fr-FR" sz="24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Marqueur </a:t>
            </a:r>
            <a:r>
              <a:rPr lang="fr-FR" sz="2400" b="1" u="sng"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coché</a:t>
            </a:r>
            <a:r>
              <a:rPr lang="fr-FR" sz="24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4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la colonne :</a:t>
            </a:r>
            <a:endParaRPr lang="fr-FR" sz="24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fr-FR"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l’item/exercice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étudié lors de la leçon/vol plus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tôt que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prévu dans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progression « type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a:t>
            </a:r>
            <a:b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la restitution/ compréhension sont satisfaisantes</a:t>
            </a:r>
          </a:p>
          <a:p>
            <a:pPr marL="342900" indent="-342900">
              <a:buFont typeface="Wingdings" panose="05000000000000000000" pitchFamily="2" charset="2"/>
              <a:buChar char="§"/>
            </a:pPr>
            <a:r>
              <a:rPr lang="fr-FR"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fr-FR"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pour un item noté </a:t>
            </a:r>
            <a:r>
              <a:rPr lang="fr-FR" sz="2400" b="1" dirty="0" smtClean="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dans la progression « type » pour lequel ce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niveau attendu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restitution de la compétence n’a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 été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atteint</a:t>
            </a:r>
          </a:p>
          <a:p>
            <a:pPr marL="342900" indent="-342900">
              <a:buFont typeface="Wingdings" panose="05000000000000000000" pitchFamily="2" charset="2"/>
              <a:buChar char="§"/>
            </a:pPr>
            <a:r>
              <a:rPr lang="fr-FR" sz="2400" b="1" dirty="0" smtClean="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ou </a:t>
            </a:r>
            <a:r>
              <a:rPr lang="fr-FR" sz="2400" b="1" dirty="0" smtClean="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si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 niveau de restitution de la compétence est atteint lors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leçon/vol alors que la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progression « type »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 le prévoyait pas</a:t>
            </a:r>
          </a:p>
          <a:p>
            <a:pPr marL="342900" indent="-342900">
              <a:buFont typeface="Wingdings" panose="05000000000000000000" pitchFamily="2" charset="2"/>
              <a:buChar char="§"/>
            </a:pPr>
            <a:r>
              <a:rPr lang="fr-FR" sz="2400" b="1" dirty="0" smtClean="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fr-FR" sz="2000" b="1" dirty="0" smtClean="0">
                <a:solidFill>
                  <a:srgbClr val="00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le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niveau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compétences attendu </a:t>
            </a:r>
            <a:r>
              <a:rPr lang="fr-FR" sz="20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 </a:t>
            </a:r>
            <a:r>
              <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 été atteint</a:t>
            </a:r>
          </a:p>
          <a:p>
            <a:pPr marL="342900" indent="-342900">
              <a:buFont typeface="Wingdings" panose="05000000000000000000" pitchFamily="2" charset="2"/>
              <a:buChar char="§"/>
            </a:pPr>
            <a:r>
              <a:rPr lang="fr-FR"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NE</a:t>
            </a:r>
            <a:r>
              <a:rPr lang="fr-FR" sz="20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si l’exercice n’a pas été effectué: il est alors reporté</a:t>
            </a:r>
            <a:endParaRPr lang="fr-FR" sz="20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Rectangle 21"/>
          <p:cNvSpPr/>
          <p:nvPr/>
        </p:nvSpPr>
        <p:spPr>
          <a:xfrm>
            <a:off x="7255468" y="2282850"/>
            <a:ext cx="939800" cy="26748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latin typeface="Arial"/>
                <a:cs typeface="Arial"/>
              </a:rPr>
              <a:t>X</a:t>
            </a:r>
          </a:p>
        </p:txBody>
      </p:sp>
      <p:sp>
        <p:nvSpPr>
          <p:cNvPr id="23" name="Rectangle 22"/>
          <p:cNvSpPr/>
          <p:nvPr/>
        </p:nvSpPr>
        <p:spPr>
          <a:xfrm>
            <a:off x="7255468" y="1470622"/>
            <a:ext cx="939800" cy="33760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bg1"/>
                </a:solidFill>
                <a:latin typeface="Arial"/>
                <a:cs typeface="Arial"/>
              </a:rPr>
              <a:t>NE</a:t>
            </a:r>
            <a:endParaRPr lang="fr-FR" b="1" dirty="0">
              <a:solidFill>
                <a:schemeClr val="bg1"/>
              </a:solidFill>
              <a:latin typeface="Arial"/>
              <a:cs typeface="Arial"/>
            </a:endParaRPr>
          </a:p>
        </p:txBody>
      </p:sp>
    </p:spTree>
    <p:extLst>
      <p:ext uri="{BB962C8B-B14F-4D97-AF65-F5344CB8AC3E}">
        <p14:creationId xmlns:p14="http://schemas.microsoft.com/office/powerpoint/2010/main" val="198273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p:cTn id="9" dur="1000" fill="hold"/>
                                        <p:tgtEl>
                                          <p:spTgt spid="17"/>
                                        </p:tgtEl>
                                        <p:attrNameLst>
                                          <p:attrName>ppt_w</p:attrName>
                                        </p:attrNameLst>
                                      </p:cBhvr>
                                      <p:tavLst>
                                        <p:tav tm="0">
                                          <p:val>
                                            <p:fltVal val="0"/>
                                          </p:val>
                                        </p:tav>
                                        <p:tav tm="100000">
                                          <p:val>
                                            <p:strVal val="#ppt_w"/>
                                          </p:val>
                                        </p:tav>
                                      </p:tavLst>
                                    </p:anim>
                                    <p:anim calcmode="lin" valueType="num">
                                      <p:cBhvr>
                                        <p:cTn id="10" dur="1000" fill="hold"/>
                                        <p:tgtEl>
                                          <p:spTgt spid="17"/>
                                        </p:tgtEl>
                                        <p:attrNameLst>
                                          <p:attrName>ppt_h</p:attrName>
                                        </p:attrNameLst>
                                      </p:cBhvr>
                                      <p:tavLst>
                                        <p:tav tm="0">
                                          <p:val>
                                            <p:fltVal val="0"/>
                                          </p:val>
                                        </p:tav>
                                        <p:tav tm="100000">
                                          <p:val>
                                            <p:strVal val="#ppt_h"/>
                                          </p:val>
                                        </p:tav>
                                      </p:tavLst>
                                    </p:anim>
                                    <p:animEffect transition="in" filter="fade">
                                      <p:cBhvr>
                                        <p:cTn id="11" dur="1000"/>
                                        <p:tgtEl>
                                          <p:spTgt spid="17"/>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Effect transition="in" filter="fade">
                                      <p:cBhvr>
                                        <p:cTn id="28" dur="10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blinds(horizontal)">
                                      <p:cBhvr>
                                        <p:cTn id="31" dur="1000"/>
                                        <p:tgtEl>
                                          <p:spTgt spid="12">
                                            <p:txEl>
                                              <p:pRg st="0" end="0"/>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1000"/>
                                        <p:tgtEl>
                                          <p:spTgt spid="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blinds(horizontal)">
                                      <p:cBhvr>
                                        <p:cTn id="37" dur="1000"/>
                                        <p:tgtEl>
                                          <p:spTgt spid="2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Effect transition="in" filter="fade">
                                      <p:cBhvr>
                                        <p:cTn id="44" dur="10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Effect transition="in" filter="fade">
                                      <p:cBhvr>
                                        <p:cTn id="49" dur="1000"/>
                                        <p:tgtEl>
                                          <p:spTgt spid="1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1000"/>
                                        <p:tgtEl>
                                          <p:spTgt spid="11"/>
                                        </p:tgtEl>
                                      </p:cBhvr>
                                    </p:animEffect>
                                  </p:childTnLst>
                                </p:cTn>
                              </p:par>
                              <p:par>
                                <p:cTn id="53" presetID="3" presetClass="entr" presetSubtype="10" fill="hold" grpId="0" nodeType="withEffect">
                                  <p:stCondLst>
                                    <p:cond delay="500"/>
                                  </p:stCondLst>
                                  <p:childTnLst>
                                    <p:set>
                                      <p:cBhvr>
                                        <p:cTn id="54" dur="1" fill="hold">
                                          <p:stCondLst>
                                            <p:cond delay="0"/>
                                          </p:stCondLst>
                                        </p:cTn>
                                        <p:tgtEl>
                                          <p:spTgt spid="22"/>
                                        </p:tgtEl>
                                        <p:attrNameLst>
                                          <p:attrName>style.visibility</p:attrName>
                                        </p:attrNameLst>
                                      </p:cBhvr>
                                      <p:to>
                                        <p:strVal val="visible"/>
                                      </p:to>
                                    </p:set>
                                    <p:animEffect transition="in" filter="blinds(horizontal)">
                                      <p:cBhvr>
                                        <p:cTn id="55" dur="10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0">
                                            <p:bg/>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2" grpId="0" uiExpand="1" build="p"/>
      <p:bldP spid="15" grpId="0" animBg="1"/>
      <p:bldP spid="16" grpId="0" animBg="1"/>
      <p:bldP spid="17" grpId="0" animBg="1"/>
      <p:bldP spid="18" grpId="0" animBg="1"/>
      <p:bldP spid="19" grpId="0" animBg="1"/>
      <p:bldP spid="20" grpId="0" uiExpand="1" build="p" animBg="1"/>
      <p:bldP spid="22" grpId="0" animBg="1"/>
      <p:bldP spid="2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3"/>
          <p:cNvSpPr txBox="1">
            <a:spLocks noChangeArrowheads="1"/>
          </p:cNvSpPr>
          <p:nvPr/>
        </p:nvSpPr>
        <p:spPr>
          <a:xfrm>
            <a:off x="837639" y="1488809"/>
            <a:ext cx="8135472" cy="2358663"/>
          </a:xfrm>
          <a:prstGeom prst="rect">
            <a:avLst/>
          </a:prstGeom>
          <a:effectLst>
            <a:outerShdw blurRad="50800" dist="38100" dir="2700000" algn="tl" rotWithShape="0">
              <a:prstClr val="black">
                <a:alpha val="40000"/>
              </a:prstClr>
            </a:outerShdw>
          </a:effectLst>
        </p:spPr>
        <p:txBody>
          <a:bodyPr vert="horz" lIns="0" tIns="0" rIns="0" bIns="0" rtlCol="0">
            <a:noAutofit/>
          </a:bodyPr>
          <a:lst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a:lstStyle>
          <a:p>
            <a:pPr marL="457200" lvl="1">
              <a:spcBef>
                <a:spcPts val="0"/>
              </a:spcBef>
              <a:buFont typeface="Wingdings" charset="0"/>
              <a:buChar char="Ø"/>
            </a:pPr>
            <a:r>
              <a:rPr lang="fr-FR" sz="2800" b="1" dirty="0" smtClean="0">
                <a:solidFill>
                  <a:srgbClr val="0000CC"/>
                </a:solidFill>
                <a:latin typeface="Arial"/>
                <a:cs typeface="Arial"/>
              </a:rPr>
              <a:t>Module MNA</a:t>
            </a:r>
          </a:p>
          <a:p>
            <a:pPr marL="901700" lvl="2">
              <a:spcBef>
                <a:spcPts val="0"/>
              </a:spcBef>
              <a:buFont typeface="Wingdings" charset="0"/>
              <a:buChar char="ü"/>
            </a:pPr>
            <a:r>
              <a:rPr lang="fr-FR" sz="2400" b="1" dirty="0" smtClean="0">
                <a:solidFill>
                  <a:srgbClr val="0000CC"/>
                </a:solidFill>
                <a:latin typeface="Arial"/>
                <a:cs typeface="Arial"/>
              </a:rPr>
              <a:t>Pilotage, Trajectoire, Procédure, Gestion de la charge de travail</a:t>
            </a:r>
          </a:p>
          <a:p>
            <a:pPr marL="457200" lvl="1">
              <a:spcBef>
                <a:spcPts val="0"/>
              </a:spcBef>
              <a:buFont typeface="Wingdings" charset="0"/>
              <a:buChar char="Ø"/>
            </a:pPr>
            <a:r>
              <a:rPr lang="fr-FR" sz="2800" b="1" dirty="0" smtClean="0">
                <a:solidFill>
                  <a:srgbClr val="0000CC"/>
                </a:solidFill>
                <a:latin typeface="Arial"/>
                <a:cs typeface="Arial"/>
              </a:rPr>
              <a:t>Module NAV</a:t>
            </a:r>
          </a:p>
          <a:p>
            <a:pPr marL="901700" lvl="2">
              <a:spcBef>
                <a:spcPts val="0"/>
              </a:spcBef>
              <a:buFont typeface="Wingdings" charset="0"/>
              <a:buChar char="ü"/>
            </a:pPr>
            <a:r>
              <a:rPr lang="fr-FR" sz="2400" b="1" dirty="0" smtClean="0">
                <a:solidFill>
                  <a:srgbClr val="0000CC"/>
                </a:solidFill>
                <a:latin typeface="Arial"/>
                <a:cs typeface="Arial"/>
              </a:rPr>
              <a:t>Gestion de la charge de travail, Conscience de la situation, prise de décision</a:t>
            </a:r>
          </a:p>
          <a:p>
            <a:pPr marL="457200" lvl="1">
              <a:spcBef>
                <a:spcPts val="0"/>
              </a:spcBef>
              <a:buFont typeface="Wingdings" charset="0"/>
              <a:buChar char="Ø"/>
            </a:pPr>
            <a:r>
              <a:rPr lang="fr-FR" sz="2800" b="1" dirty="0" smtClean="0">
                <a:solidFill>
                  <a:srgbClr val="0000CC"/>
                </a:solidFill>
                <a:latin typeface="Arial"/>
                <a:cs typeface="Arial"/>
              </a:rPr>
              <a:t>Module PERF   </a:t>
            </a:r>
          </a:p>
          <a:p>
            <a:pPr marL="901700" lvl="2">
              <a:spcBef>
                <a:spcPts val="0"/>
              </a:spcBef>
              <a:buFont typeface="Wingdings" charset="0"/>
              <a:buChar char="ü"/>
            </a:pPr>
            <a:r>
              <a:rPr lang="fr-FR" sz="2400" b="1" dirty="0" smtClean="0">
                <a:solidFill>
                  <a:srgbClr val="0000CC"/>
                </a:solidFill>
                <a:latin typeface="Arial"/>
                <a:cs typeface="Arial"/>
              </a:rPr>
              <a:t>Leadership, communication</a:t>
            </a:r>
          </a:p>
          <a:p>
            <a:pPr marL="901700" lvl="2">
              <a:spcBef>
                <a:spcPts val="0"/>
              </a:spcBef>
              <a:buFont typeface="Arial" charset="0"/>
              <a:buNone/>
            </a:pPr>
            <a:r>
              <a:rPr lang="fr-FR" sz="2400" b="1" dirty="0" smtClean="0">
                <a:solidFill>
                  <a:srgbClr val="0000CC"/>
                </a:solidFill>
                <a:latin typeface="Arial"/>
                <a:cs typeface="Arial"/>
              </a:rPr>
              <a:t>	 </a:t>
            </a:r>
            <a:r>
              <a:rPr lang="en-US" sz="2400" b="1" dirty="0" smtClean="0">
                <a:solidFill>
                  <a:srgbClr val="0000CC"/>
                </a:solidFill>
                <a:latin typeface="Arial"/>
                <a:cs typeface="Arial"/>
                <a:sym typeface="Symbol" charset="0"/>
              </a:rPr>
              <a:t> Situation nouvelle</a:t>
            </a:r>
            <a:endParaRPr lang="en-US" sz="2400" b="1" dirty="0">
              <a:solidFill>
                <a:srgbClr val="0000CC"/>
              </a:solidFill>
              <a:latin typeface="Arial"/>
              <a:cs typeface="Arial"/>
              <a:sym typeface="Symbol" charset="0"/>
            </a:endParaRPr>
          </a:p>
        </p:txBody>
      </p:sp>
      <p:pic>
        <p:nvPicPr>
          <p:cNvPr id="5"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b="1" dirty="0" smtClean="0">
                <a:solidFill>
                  <a:srgbClr val="002060"/>
                </a:solidFill>
              </a:rPr>
              <a:t> FORMATION COMPÉTENCES</a:t>
            </a:r>
            <a:endParaRPr lang="fr-FR" sz="1400" b="1" dirty="0">
              <a:solidFill>
                <a:srgbClr val="002060"/>
              </a:solidFill>
            </a:endParaRPr>
          </a:p>
        </p:txBody>
      </p:sp>
      <p:sp>
        <p:nvSpPr>
          <p:cNvPr id="10" name="Rectangle 3"/>
          <p:cNvSpPr txBox="1">
            <a:spLocks noChangeArrowheads="1"/>
          </p:cNvSpPr>
          <p:nvPr/>
        </p:nvSpPr>
        <p:spPr>
          <a:xfrm>
            <a:off x="990039" y="470607"/>
            <a:ext cx="8135472" cy="544626"/>
          </a:xfrm>
          <a:prstGeom prst="rect">
            <a:avLst/>
          </a:prstGeom>
          <a:effectLst>
            <a:outerShdw blurRad="50800" dist="38100" dir="2700000" algn="tl" rotWithShape="0">
              <a:prstClr val="black">
                <a:alpha val="40000"/>
              </a:prstClr>
            </a:outerShdw>
          </a:effectLst>
        </p:spPr>
        <p:txBody>
          <a:bodyPr vert="horz" lIns="0" tIns="0" rIns="0" bIns="0" rtlCol="0">
            <a:normAutofit/>
          </a:bodyPr>
          <a:lst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a:lstStyle>
          <a:p>
            <a:pPr marL="0" indent="0" algn="ctr">
              <a:buFont typeface="Arial" charset="0"/>
              <a:buNone/>
            </a:pPr>
            <a:r>
              <a:rPr lang="fr-FR" sz="2800" b="1" dirty="0" smtClean="0">
                <a:effectLst>
                  <a:outerShdw blurRad="38100" dist="38100" dir="2700000" algn="tl">
                    <a:srgbClr val="000000">
                      <a:alpha val="43137"/>
                    </a:srgbClr>
                  </a:outerShdw>
                </a:effectLst>
                <a:latin typeface="Arial"/>
                <a:cs typeface="Arial"/>
              </a:rPr>
              <a:t>« Ventilation » des compétences</a:t>
            </a:r>
            <a:endParaRPr lang="en-US" sz="2000" b="1" dirty="0">
              <a:solidFill>
                <a:srgbClr val="0000CC"/>
              </a:solidFill>
              <a:latin typeface="Arial"/>
              <a:cs typeface="Arial"/>
              <a:sym typeface="Symbol" charset="0"/>
            </a:endParaRPr>
          </a:p>
        </p:txBody>
      </p:sp>
    </p:spTree>
    <p:extLst>
      <p:ext uri="{BB962C8B-B14F-4D97-AF65-F5344CB8AC3E}">
        <p14:creationId xmlns:p14="http://schemas.microsoft.com/office/powerpoint/2010/main" val="1167248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2000"/>
                                        <p:tgtEl>
                                          <p:spTgt spid="1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wipe(up)">
                                      <p:cBhvr>
                                        <p:cTn id="10" dur="20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up)">
                                      <p:cBhvr>
                                        <p:cTn id="15" dur="2000"/>
                                        <p:tgtEl>
                                          <p:spTgt spid="1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wipe(up)">
                                      <p:cBhvr>
                                        <p:cTn id="18" dur="2000"/>
                                        <p:tgtEl>
                                          <p:spTgt spid="1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wipe(up)">
                                      <p:cBhvr>
                                        <p:cTn id="23" dur="2000"/>
                                        <p:tgtEl>
                                          <p:spTgt spid="1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wipe(up)">
                                      <p:cBhvr>
                                        <p:cTn id="26" dur="2000"/>
                                        <p:tgtEl>
                                          <p:spTgt spid="1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animEffect transition="in" filter="wipe(up)">
                                      <p:cBhvr>
                                        <p:cTn id="29" dur="2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173600" y="1639247"/>
            <a:ext cx="7641439" cy="4856714"/>
          </a:xfrm>
          <a:prstGeom prst="rect">
            <a:avLst/>
          </a:prstGeom>
        </p:spPr>
        <p:txBody>
          <a:bodyPr wrap="square">
            <a:spAutoFit/>
          </a:bodyPr>
          <a:lstStyle/>
          <a:p>
            <a:pPr>
              <a:lnSpc>
                <a:spcPct val="90000"/>
              </a:lnSpc>
              <a:buFont typeface="Arial" charset="0"/>
              <a:buNone/>
            </a:pPr>
            <a:r>
              <a:rPr lang="fr-FR" sz="2400" b="1" u="sng" dirty="0">
                <a:solidFill>
                  <a:srgbClr val="FFE90D"/>
                </a:solidFill>
                <a:effectLst>
                  <a:outerShdw blurRad="38100" dist="38100" dir="2700000" algn="tl">
                    <a:srgbClr val="000000">
                      <a:alpha val="43137"/>
                    </a:srgbClr>
                  </a:outerShdw>
                </a:effectLst>
                <a:latin typeface="Arial"/>
                <a:cs typeface="Arial"/>
              </a:rPr>
              <a:t>Briefing :</a:t>
            </a:r>
            <a:r>
              <a:rPr lang="fr-FR" b="1" dirty="0">
                <a:solidFill>
                  <a:srgbClr val="FFE90D"/>
                </a:solidFill>
                <a:effectLst>
                  <a:outerShdw blurRad="38100" dist="38100" dir="2700000" algn="tl">
                    <a:srgbClr val="000000">
                      <a:alpha val="43137"/>
                    </a:srgbClr>
                  </a:outerShdw>
                </a:effectLst>
                <a:latin typeface="Arial"/>
                <a:cs typeface="Arial"/>
              </a:rPr>
              <a:t>	</a:t>
            </a:r>
          </a:p>
          <a:p>
            <a:pPr>
              <a:lnSpc>
                <a:spcPct val="90000"/>
              </a:lnSpc>
              <a:buFont typeface="Arial" charset="0"/>
              <a:buNone/>
            </a:pPr>
            <a:r>
              <a:rPr lang="fr-FR" b="1" dirty="0">
                <a:solidFill>
                  <a:srgbClr val="FFE90D"/>
                </a:solidFill>
                <a:effectLst>
                  <a:outerShdw blurRad="38100" dist="38100" dir="2700000" algn="tl">
                    <a:srgbClr val="000000">
                      <a:alpha val="43137"/>
                    </a:srgbClr>
                  </a:outerShdw>
                </a:effectLst>
                <a:latin typeface="Arial"/>
                <a:cs typeface="Arial"/>
              </a:rPr>
              <a:t>	</a:t>
            </a:r>
            <a:r>
              <a:rPr lang="fr-FR" sz="2000" b="1" dirty="0">
                <a:solidFill>
                  <a:srgbClr val="C00000"/>
                </a:solidFill>
                <a:effectLst>
                  <a:outerShdw blurRad="38100" dist="38100" dir="2700000" algn="tl">
                    <a:srgbClr val="000000">
                      <a:alpha val="43137"/>
                    </a:srgbClr>
                  </a:outerShdw>
                </a:effectLst>
                <a:latin typeface="Arial"/>
                <a:cs typeface="Arial"/>
              </a:rPr>
              <a:t>- Présenter les </a:t>
            </a:r>
            <a:r>
              <a:rPr lang="fr-FR" sz="2000" b="1" dirty="0" smtClean="0">
                <a:solidFill>
                  <a:srgbClr val="C00000"/>
                </a:solidFill>
                <a:effectLst>
                  <a:outerShdw blurRad="38100" dist="38100" dir="2700000" algn="tl">
                    <a:srgbClr val="000000">
                      <a:alpha val="43137"/>
                    </a:srgbClr>
                  </a:outerShdw>
                </a:effectLst>
                <a:latin typeface="Arial"/>
                <a:cs typeface="Arial"/>
              </a:rPr>
              <a:t>objectifs </a:t>
            </a:r>
            <a:r>
              <a:rPr lang="fr-FR" sz="2000" b="1" dirty="0">
                <a:solidFill>
                  <a:srgbClr val="C00000"/>
                </a:solidFill>
                <a:effectLst>
                  <a:outerShdw blurRad="38100" dist="38100" dir="2700000" algn="tl">
                    <a:srgbClr val="000000">
                      <a:alpha val="43137"/>
                    </a:srgbClr>
                  </a:outerShdw>
                </a:effectLst>
                <a:latin typeface="Arial"/>
                <a:cs typeface="Arial"/>
              </a:rPr>
              <a:t>de la séance et,</a:t>
            </a:r>
          </a:p>
          <a:p>
            <a:pPr>
              <a:lnSpc>
                <a:spcPct val="90000"/>
              </a:lnSpc>
              <a:buFont typeface="Arial" charset="0"/>
              <a:buNone/>
            </a:pPr>
            <a:r>
              <a:rPr lang="fr-FR" sz="2000" b="1" dirty="0">
                <a:solidFill>
                  <a:srgbClr val="C00000"/>
                </a:solidFill>
                <a:effectLst>
                  <a:outerShdw blurRad="38100" dist="38100" dir="2700000" algn="tl">
                    <a:srgbClr val="000000">
                      <a:alpha val="43137"/>
                    </a:srgbClr>
                  </a:outerShdw>
                </a:effectLst>
                <a:latin typeface="Arial"/>
                <a:cs typeface="Arial"/>
              </a:rPr>
              <a:t>	- Compétences ou stratégies requises (points clés)</a:t>
            </a:r>
          </a:p>
          <a:p>
            <a:pPr>
              <a:lnSpc>
                <a:spcPct val="90000"/>
              </a:lnSpc>
            </a:pPr>
            <a:endParaRPr lang="fr-FR" b="1" dirty="0" smtClean="0">
              <a:solidFill>
                <a:srgbClr val="FFE90D"/>
              </a:solidFill>
              <a:effectLst>
                <a:outerShdw blurRad="38100" dist="38100" dir="2700000" algn="tl">
                  <a:srgbClr val="000000">
                    <a:alpha val="43137"/>
                  </a:srgbClr>
                </a:outerShdw>
              </a:effectLst>
              <a:latin typeface="Arial"/>
              <a:cs typeface="Arial"/>
            </a:endParaRPr>
          </a:p>
          <a:p>
            <a:pPr>
              <a:lnSpc>
                <a:spcPct val="90000"/>
              </a:lnSpc>
            </a:pPr>
            <a:endParaRPr lang="fr-FR" b="1" dirty="0">
              <a:solidFill>
                <a:srgbClr val="FFE90D"/>
              </a:solidFill>
              <a:effectLst>
                <a:outerShdw blurRad="38100" dist="38100" dir="2700000" algn="tl">
                  <a:srgbClr val="000000">
                    <a:alpha val="43137"/>
                  </a:srgbClr>
                </a:outerShdw>
              </a:effectLst>
              <a:latin typeface="Arial"/>
              <a:cs typeface="Arial"/>
            </a:endParaRPr>
          </a:p>
          <a:p>
            <a:pPr>
              <a:lnSpc>
                <a:spcPct val="90000"/>
              </a:lnSpc>
              <a:buFont typeface="Arial" charset="0"/>
              <a:buNone/>
            </a:pPr>
            <a:r>
              <a:rPr lang="fr-FR" sz="2400" b="1" u="sng" dirty="0" smtClean="0">
                <a:solidFill>
                  <a:srgbClr val="FFE90D"/>
                </a:solidFill>
                <a:effectLst>
                  <a:outerShdw blurRad="38100" dist="38100" dir="2700000" algn="tl">
                    <a:srgbClr val="000000">
                      <a:alpha val="43137"/>
                    </a:srgbClr>
                  </a:outerShdw>
                </a:effectLst>
                <a:latin typeface="Arial"/>
                <a:cs typeface="Arial"/>
              </a:rPr>
              <a:t>Séance proprement dite </a:t>
            </a:r>
            <a:r>
              <a:rPr lang="fr-FR" sz="2400" b="1" dirty="0">
                <a:solidFill>
                  <a:srgbClr val="FFE90D"/>
                </a:solidFill>
                <a:effectLst>
                  <a:outerShdw blurRad="38100" dist="38100" dir="2700000" algn="tl">
                    <a:srgbClr val="000000">
                      <a:alpha val="43137"/>
                    </a:srgbClr>
                  </a:outerShdw>
                </a:effectLst>
                <a:latin typeface="Arial"/>
                <a:cs typeface="Arial"/>
              </a:rPr>
              <a:t>:</a:t>
            </a:r>
            <a:r>
              <a:rPr lang="fr-FR" b="1" dirty="0">
                <a:solidFill>
                  <a:srgbClr val="FFE90D"/>
                </a:solidFill>
                <a:effectLst>
                  <a:outerShdw blurRad="38100" dist="38100" dir="2700000" algn="tl">
                    <a:srgbClr val="000000">
                      <a:alpha val="43137"/>
                    </a:srgbClr>
                  </a:outerShdw>
                </a:effectLst>
                <a:latin typeface="Arial"/>
                <a:cs typeface="Arial"/>
              </a:rPr>
              <a:t>	</a:t>
            </a:r>
          </a:p>
          <a:p>
            <a:pPr>
              <a:lnSpc>
                <a:spcPct val="90000"/>
              </a:lnSpc>
              <a:buFont typeface="Arial" charset="0"/>
              <a:buNone/>
            </a:pPr>
            <a:r>
              <a:rPr lang="fr-FR" b="1" dirty="0">
                <a:solidFill>
                  <a:srgbClr val="FFE90D"/>
                </a:solidFill>
                <a:effectLst>
                  <a:outerShdw blurRad="38100" dist="38100" dir="2700000" algn="tl">
                    <a:srgbClr val="000000">
                      <a:alpha val="43137"/>
                    </a:srgbClr>
                  </a:outerShdw>
                </a:effectLst>
                <a:latin typeface="Arial"/>
                <a:cs typeface="Arial"/>
              </a:rPr>
              <a:t>	</a:t>
            </a:r>
            <a:r>
              <a:rPr lang="fr-FR" sz="2000" b="1" dirty="0">
                <a:solidFill>
                  <a:srgbClr val="C00000"/>
                </a:solidFill>
                <a:effectLst>
                  <a:outerShdw blurRad="38100" dist="38100" dir="2700000" algn="tl">
                    <a:srgbClr val="000000">
                      <a:alpha val="43137"/>
                    </a:srgbClr>
                  </a:outerShdw>
                </a:effectLst>
                <a:latin typeface="Arial"/>
                <a:cs typeface="Arial"/>
              </a:rPr>
              <a:t>- Analyser les performances </a:t>
            </a:r>
            <a:r>
              <a:rPr lang="fr-FR" sz="2000" b="1" dirty="0" smtClean="0">
                <a:solidFill>
                  <a:srgbClr val="C00000"/>
                </a:solidFill>
                <a:effectLst>
                  <a:outerShdw blurRad="38100" dist="38100" dir="2700000" algn="tl">
                    <a:srgbClr val="000000">
                      <a:alpha val="43137"/>
                    </a:srgbClr>
                  </a:outerShdw>
                </a:effectLst>
                <a:latin typeface="Arial"/>
                <a:cs typeface="Arial"/>
              </a:rPr>
              <a:t>de l’élève</a:t>
            </a:r>
            <a:endParaRPr lang="fr-FR" sz="2000" b="1" dirty="0">
              <a:solidFill>
                <a:srgbClr val="C00000"/>
              </a:solidFill>
              <a:effectLst>
                <a:outerShdw blurRad="38100" dist="38100" dir="2700000" algn="tl">
                  <a:srgbClr val="000000">
                    <a:alpha val="43137"/>
                  </a:srgbClr>
                </a:outerShdw>
              </a:effectLst>
              <a:latin typeface="Arial"/>
              <a:cs typeface="Arial"/>
            </a:endParaRPr>
          </a:p>
          <a:p>
            <a:pPr>
              <a:lnSpc>
                <a:spcPct val="90000"/>
              </a:lnSpc>
              <a:buFont typeface="Arial" charset="0"/>
              <a:buNone/>
            </a:pPr>
            <a:r>
              <a:rPr lang="fr-FR" sz="2000" b="1" dirty="0">
                <a:solidFill>
                  <a:srgbClr val="C00000"/>
                </a:solidFill>
                <a:effectLst>
                  <a:outerShdw blurRad="38100" dist="38100" dir="2700000" algn="tl">
                    <a:srgbClr val="000000">
                      <a:alpha val="43137"/>
                    </a:srgbClr>
                  </a:outerShdw>
                </a:effectLst>
                <a:latin typeface="Arial"/>
                <a:cs typeface="Arial"/>
              </a:rPr>
              <a:t>	- Orienter les interventions </a:t>
            </a:r>
            <a:r>
              <a:rPr lang="fr-FR" sz="2000" b="1" dirty="0" smtClean="0">
                <a:solidFill>
                  <a:srgbClr val="C00000"/>
                </a:solidFill>
                <a:effectLst>
                  <a:outerShdw blurRad="38100" dist="38100" dir="2700000" algn="tl">
                    <a:srgbClr val="000000">
                      <a:alpha val="43137"/>
                    </a:srgbClr>
                  </a:outerShdw>
                </a:effectLst>
                <a:latin typeface="Arial"/>
                <a:cs typeface="Arial"/>
              </a:rPr>
              <a:t>de l’instructeur</a:t>
            </a:r>
            <a:endParaRPr lang="fr-FR" sz="2000" b="1" dirty="0">
              <a:solidFill>
                <a:srgbClr val="C00000"/>
              </a:solidFill>
              <a:effectLst>
                <a:outerShdw blurRad="38100" dist="38100" dir="2700000" algn="tl">
                  <a:srgbClr val="000000">
                    <a:alpha val="43137"/>
                  </a:srgbClr>
                </a:outerShdw>
              </a:effectLst>
              <a:latin typeface="Arial"/>
              <a:cs typeface="Arial"/>
            </a:endParaRPr>
          </a:p>
          <a:p>
            <a:pPr>
              <a:lnSpc>
                <a:spcPct val="90000"/>
              </a:lnSpc>
              <a:buFont typeface="Arial" charset="0"/>
              <a:buNone/>
            </a:pPr>
            <a:r>
              <a:rPr lang="fr-FR" sz="2000" b="1" dirty="0">
                <a:solidFill>
                  <a:srgbClr val="C00000"/>
                </a:solidFill>
                <a:effectLst>
                  <a:outerShdw blurRad="38100" dist="38100" dir="2700000" algn="tl">
                    <a:srgbClr val="000000">
                      <a:alpha val="43137"/>
                    </a:srgbClr>
                  </a:outerShdw>
                </a:effectLst>
                <a:latin typeface="Arial"/>
                <a:cs typeface="Arial"/>
              </a:rPr>
              <a:t>	- Adapter les exercices (charge de travail…)</a:t>
            </a:r>
          </a:p>
          <a:p>
            <a:pPr>
              <a:lnSpc>
                <a:spcPct val="90000"/>
              </a:lnSpc>
            </a:pPr>
            <a:endParaRPr lang="fr-FR" b="1" dirty="0" smtClean="0">
              <a:solidFill>
                <a:srgbClr val="FFE90D"/>
              </a:solidFill>
              <a:effectLst>
                <a:outerShdw blurRad="38100" dist="38100" dir="2700000" algn="tl">
                  <a:srgbClr val="000000">
                    <a:alpha val="43137"/>
                  </a:srgbClr>
                </a:outerShdw>
              </a:effectLst>
              <a:latin typeface="Arial"/>
              <a:cs typeface="Arial"/>
            </a:endParaRPr>
          </a:p>
          <a:p>
            <a:pPr>
              <a:lnSpc>
                <a:spcPct val="90000"/>
              </a:lnSpc>
            </a:pPr>
            <a:endParaRPr lang="fr-FR" b="1" dirty="0">
              <a:solidFill>
                <a:srgbClr val="FFE90D"/>
              </a:solidFill>
              <a:effectLst>
                <a:outerShdw blurRad="38100" dist="38100" dir="2700000" algn="tl">
                  <a:srgbClr val="000000">
                    <a:alpha val="43137"/>
                  </a:srgbClr>
                </a:outerShdw>
              </a:effectLst>
              <a:latin typeface="Arial"/>
              <a:cs typeface="Arial"/>
            </a:endParaRPr>
          </a:p>
          <a:p>
            <a:pPr>
              <a:lnSpc>
                <a:spcPct val="90000"/>
              </a:lnSpc>
              <a:buFont typeface="Arial" charset="0"/>
              <a:buNone/>
            </a:pPr>
            <a:r>
              <a:rPr lang="fr-FR" sz="2400" b="1" u="sng" dirty="0">
                <a:solidFill>
                  <a:srgbClr val="FFE90D"/>
                </a:solidFill>
                <a:effectLst>
                  <a:outerShdw blurRad="38100" dist="38100" dir="2700000" algn="tl">
                    <a:srgbClr val="000000">
                      <a:alpha val="43137"/>
                    </a:srgbClr>
                  </a:outerShdw>
                </a:effectLst>
                <a:latin typeface="Arial"/>
                <a:cs typeface="Arial"/>
              </a:rPr>
              <a:t>Débriefing </a:t>
            </a:r>
            <a:r>
              <a:rPr lang="fr-FR" sz="2400" b="1" dirty="0">
                <a:solidFill>
                  <a:srgbClr val="FFE90D"/>
                </a:solidFill>
                <a:effectLst>
                  <a:outerShdw blurRad="38100" dist="38100" dir="2700000" algn="tl">
                    <a:srgbClr val="000000">
                      <a:alpha val="43137"/>
                    </a:srgbClr>
                  </a:outerShdw>
                </a:effectLst>
                <a:latin typeface="Arial"/>
                <a:cs typeface="Arial"/>
              </a:rPr>
              <a:t>:	</a:t>
            </a:r>
          </a:p>
          <a:p>
            <a:pPr>
              <a:lnSpc>
                <a:spcPct val="90000"/>
              </a:lnSpc>
              <a:buFont typeface="Arial" charset="0"/>
              <a:buNone/>
            </a:pPr>
            <a:r>
              <a:rPr lang="fr-FR" b="1" i="1" dirty="0">
                <a:solidFill>
                  <a:srgbClr val="FFE90D"/>
                </a:solidFill>
                <a:effectLst>
                  <a:outerShdw blurRad="38100" dist="38100" dir="2700000" algn="tl">
                    <a:srgbClr val="000000">
                      <a:alpha val="43137"/>
                    </a:srgbClr>
                  </a:outerShdw>
                </a:effectLst>
                <a:latin typeface="Arial"/>
                <a:cs typeface="Arial"/>
              </a:rPr>
              <a:t>	</a:t>
            </a:r>
            <a:r>
              <a:rPr lang="fr-FR" sz="2000" b="1" i="1" dirty="0" smtClean="0">
                <a:solidFill>
                  <a:srgbClr val="C00000"/>
                </a:solidFill>
                <a:effectLst>
                  <a:outerShdw blurRad="38100" dist="38100" dir="2700000" algn="tl">
                    <a:srgbClr val="000000">
                      <a:alpha val="43137"/>
                    </a:srgbClr>
                  </a:outerShdw>
                </a:effectLst>
                <a:latin typeface="Arial"/>
                <a:cs typeface="Arial"/>
              </a:rPr>
              <a:t>Elève           </a:t>
            </a:r>
            <a:r>
              <a:rPr lang="fr-FR" sz="2000" b="1" i="1" dirty="0" smtClean="0">
                <a:solidFill>
                  <a:srgbClr val="C00000"/>
                </a:solidFill>
                <a:effectLst>
                  <a:outerShdw blurRad="38100" dist="38100" dir="2700000" algn="tl">
                    <a:srgbClr val="000000">
                      <a:alpha val="43137"/>
                    </a:srgbClr>
                  </a:outerShdw>
                </a:effectLst>
                <a:latin typeface="Arial"/>
                <a:cs typeface="Arial"/>
                <a:sym typeface="Symbol" charset="0"/>
              </a:rPr>
              <a:t></a:t>
            </a:r>
            <a:r>
              <a:rPr lang="fr-FR" sz="2000" b="1" i="1" dirty="0">
                <a:solidFill>
                  <a:srgbClr val="C00000"/>
                </a:solidFill>
                <a:effectLst>
                  <a:outerShdw blurRad="38100" dist="38100" dir="2700000" algn="tl">
                    <a:srgbClr val="000000">
                      <a:alpha val="43137"/>
                    </a:srgbClr>
                  </a:outerShdw>
                </a:effectLst>
                <a:latin typeface="Arial"/>
                <a:cs typeface="Arial"/>
              </a:rPr>
              <a:t>	</a:t>
            </a:r>
            <a:r>
              <a:rPr lang="fr-FR" sz="2000" b="1" dirty="0">
                <a:solidFill>
                  <a:srgbClr val="C00000"/>
                </a:solidFill>
                <a:effectLst>
                  <a:outerShdw blurRad="38100" dist="38100" dir="2700000" algn="tl">
                    <a:srgbClr val="000000">
                      <a:alpha val="43137"/>
                    </a:srgbClr>
                  </a:outerShdw>
                </a:effectLst>
                <a:latin typeface="Arial"/>
                <a:cs typeface="Arial"/>
              </a:rPr>
              <a:t>Analyser </a:t>
            </a:r>
            <a:r>
              <a:rPr lang="fr-FR" sz="2000" b="1" dirty="0" smtClean="0">
                <a:solidFill>
                  <a:srgbClr val="C00000"/>
                </a:solidFill>
                <a:effectLst>
                  <a:outerShdw blurRad="38100" dist="38100" dir="2700000" algn="tl">
                    <a:srgbClr val="000000">
                      <a:alpha val="43137"/>
                    </a:srgbClr>
                  </a:outerShdw>
                </a:effectLst>
                <a:latin typeface="Arial"/>
                <a:cs typeface="Arial"/>
              </a:rPr>
              <a:t>lui-même son </a:t>
            </a:r>
            <a:r>
              <a:rPr lang="fr-FR" sz="2000" b="1" dirty="0">
                <a:solidFill>
                  <a:srgbClr val="C00000"/>
                </a:solidFill>
                <a:effectLst>
                  <a:outerShdw blurRad="38100" dist="38100" dir="2700000" algn="tl">
                    <a:srgbClr val="000000">
                      <a:alpha val="43137"/>
                    </a:srgbClr>
                  </a:outerShdw>
                </a:effectLst>
                <a:latin typeface="Arial"/>
                <a:cs typeface="Arial"/>
              </a:rPr>
              <a:t>vol </a:t>
            </a:r>
          </a:p>
          <a:p>
            <a:pPr>
              <a:lnSpc>
                <a:spcPct val="90000"/>
              </a:lnSpc>
              <a:buFont typeface="Arial" charset="0"/>
              <a:buNone/>
            </a:pPr>
            <a:r>
              <a:rPr lang="fr-FR" sz="2000" b="1" i="1" dirty="0">
                <a:solidFill>
                  <a:srgbClr val="C00000"/>
                </a:solidFill>
                <a:effectLst>
                  <a:outerShdw blurRad="38100" dist="38100" dir="2700000" algn="tl">
                    <a:srgbClr val="000000">
                      <a:alpha val="43137"/>
                    </a:srgbClr>
                  </a:outerShdw>
                </a:effectLst>
                <a:latin typeface="Arial"/>
                <a:cs typeface="Arial"/>
              </a:rPr>
              <a:t>	Instructeur </a:t>
            </a:r>
            <a:r>
              <a:rPr lang="fr-FR" sz="2000" b="1" i="1" dirty="0">
                <a:solidFill>
                  <a:srgbClr val="C00000"/>
                </a:solidFill>
                <a:effectLst>
                  <a:outerShdw blurRad="38100" dist="38100" dir="2700000" algn="tl">
                    <a:srgbClr val="000000">
                      <a:alpha val="43137"/>
                    </a:srgbClr>
                  </a:outerShdw>
                </a:effectLst>
                <a:latin typeface="Arial"/>
                <a:cs typeface="Arial"/>
                <a:sym typeface="Symbol" charset="0"/>
              </a:rPr>
              <a:t></a:t>
            </a:r>
            <a:r>
              <a:rPr lang="fr-FR" sz="2000" b="1" i="1" dirty="0">
                <a:solidFill>
                  <a:srgbClr val="C00000"/>
                </a:solidFill>
                <a:effectLst>
                  <a:outerShdw blurRad="38100" dist="38100" dir="2700000" algn="tl">
                    <a:srgbClr val="000000">
                      <a:alpha val="43137"/>
                    </a:srgbClr>
                  </a:outerShdw>
                </a:effectLst>
                <a:latin typeface="Arial"/>
                <a:cs typeface="Arial"/>
              </a:rPr>
              <a:t> 	</a:t>
            </a:r>
          </a:p>
          <a:p>
            <a:pPr>
              <a:lnSpc>
                <a:spcPct val="90000"/>
              </a:lnSpc>
              <a:buFont typeface="Arial" charset="0"/>
              <a:buNone/>
            </a:pPr>
            <a:r>
              <a:rPr lang="fr-FR" sz="2000" b="1" dirty="0">
                <a:solidFill>
                  <a:srgbClr val="C00000"/>
                </a:solidFill>
                <a:effectLst>
                  <a:outerShdw blurRad="38100" dist="38100" dir="2700000" algn="tl">
                    <a:srgbClr val="000000">
                      <a:alpha val="43137"/>
                    </a:srgbClr>
                  </a:outerShdw>
                </a:effectLst>
                <a:latin typeface="Arial"/>
                <a:cs typeface="Arial"/>
              </a:rPr>
              <a:t>	</a:t>
            </a:r>
            <a:r>
              <a:rPr lang="fr-FR" sz="2000" b="1" dirty="0" smtClean="0">
                <a:solidFill>
                  <a:srgbClr val="C00000"/>
                </a:solidFill>
                <a:effectLst>
                  <a:outerShdw blurRad="38100" dist="38100" dir="2700000" algn="tl">
                    <a:srgbClr val="000000">
                      <a:alpha val="43137"/>
                    </a:srgbClr>
                  </a:outerShdw>
                </a:effectLst>
                <a:latin typeface="Arial"/>
                <a:cs typeface="Arial"/>
              </a:rPr>
              <a:t>- </a:t>
            </a:r>
            <a:r>
              <a:rPr lang="fr-FR" sz="2000" b="1" dirty="0">
                <a:solidFill>
                  <a:srgbClr val="C00000"/>
                </a:solidFill>
                <a:effectLst>
                  <a:outerShdw blurRad="38100" dist="38100" dir="2700000" algn="tl">
                    <a:srgbClr val="000000">
                      <a:alpha val="43137"/>
                    </a:srgbClr>
                  </a:outerShdw>
                </a:effectLst>
                <a:latin typeface="Arial"/>
                <a:cs typeface="Arial"/>
              </a:rPr>
              <a:t>Positionner </a:t>
            </a:r>
            <a:r>
              <a:rPr lang="fr-FR" sz="2000" b="1" dirty="0" smtClean="0">
                <a:solidFill>
                  <a:srgbClr val="C00000"/>
                </a:solidFill>
                <a:effectLst>
                  <a:outerShdw blurRad="38100" dist="38100" dir="2700000" algn="tl">
                    <a:srgbClr val="000000">
                      <a:alpha val="43137"/>
                    </a:srgbClr>
                  </a:outerShdw>
                </a:effectLst>
                <a:latin typeface="Arial"/>
                <a:cs typeface="Arial"/>
              </a:rPr>
              <a:t>l’élève </a:t>
            </a:r>
            <a:r>
              <a:rPr lang="fr-FR" sz="2000" b="1" dirty="0">
                <a:solidFill>
                  <a:srgbClr val="C00000"/>
                </a:solidFill>
                <a:effectLst>
                  <a:outerShdw blurRad="38100" dist="38100" dir="2700000" algn="tl">
                    <a:srgbClr val="000000">
                      <a:alpha val="43137"/>
                    </a:srgbClr>
                  </a:outerShdw>
                </a:effectLst>
                <a:latin typeface="Arial"/>
                <a:cs typeface="Arial"/>
              </a:rPr>
              <a:t>par rapport au référentiel</a:t>
            </a:r>
          </a:p>
          <a:p>
            <a:pPr>
              <a:lnSpc>
                <a:spcPct val="90000"/>
              </a:lnSpc>
              <a:buFont typeface="Arial" charset="0"/>
              <a:buNone/>
            </a:pPr>
            <a:r>
              <a:rPr lang="fr-FR" sz="2000" b="1" dirty="0">
                <a:solidFill>
                  <a:srgbClr val="C00000"/>
                </a:solidFill>
                <a:effectLst>
                  <a:outerShdw blurRad="38100" dist="38100" dir="2700000" algn="tl">
                    <a:srgbClr val="000000">
                      <a:alpha val="43137"/>
                    </a:srgbClr>
                  </a:outerShdw>
                </a:effectLst>
                <a:latin typeface="Arial"/>
                <a:cs typeface="Arial"/>
              </a:rPr>
              <a:t>	</a:t>
            </a:r>
            <a:r>
              <a:rPr lang="fr-FR" sz="2000" b="1" dirty="0" smtClean="0">
                <a:solidFill>
                  <a:srgbClr val="C00000"/>
                </a:solidFill>
                <a:effectLst>
                  <a:outerShdw blurRad="38100" dist="38100" dir="2700000" algn="tl">
                    <a:srgbClr val="000000">
                      <a:alpha val="43137"/>
                    </a:srgbClr>
                  </a:outerShdw>
                </a:effectLst>
                <a:latin typeface="Arial"/>
                <a:cs typeface="Arial"/>
              </a:rPr>
              <a:t>- </a:t>
            </a:r>
            <a:r>
              <a:rPr lang="fr-FR" sz="2000" b="1" dirty="0">
                <a:solidFill>
                  <a:srgbClr val="C00000"/>
                </a:solidFill>
                <a:effectLst>
                  <a:outerShdw blurRad="38100" dist="38100" dir="2700000" algn="tl">
                    <a:srgbClr val="000000">
                      <a:alpha val="43137"/>
                    </a:srgbClr>
                  </a:outerShdw>
                </a:effectLst>
                <a:latin typeface="Arial"/>
                <a:cs typeface="Arial"/>
              </a:rPr>
              <a:t>Débriefer la séance dans sa globalité </a:t>
            </a:r>
          </a:p>
          <a:p>
            <a:pPr>
              <a:lnSpc>
                <a:spcPct val="90000"/>
              </a:lnSpc>
              <a:buFont typeface="Arial" charset="0"/>
              <a:buNone/>
            </a:pPr>
            <a:r>
              <a:rPr lang="fr-FR" sz="2000" b="1" dirty="0">
                <a:solidFill>
                  <a:srgbClr val="C00000"/>
                </a:solidFill>
                <a:effectLst>
                  <a:outerShdw blurRad="38100" dist="38100" dir="2700000" algn="tl">
                    <a:srgbClr val="000000">
                      <a:alpha val="43137"/>
                    </a:srgbClr>
                  </a:outerShdw>
                </a:effectLst>
                <a:latin typeface="Arial"/>
                <a:cs typeface="Arial"/>
              </a:rPr>
              <a:t>	</a:t>
            </a:r>
            <a:r>
              <a:rPr lang="fr-FR" sz="2000" b="1" dirty="0" smtClean="0">
                <a:solidFill>
                  <a:srgbClr val="C00000"/>
                </a:solidFill>
                <a:effectLst>
                  <a:outerShdw blurRad="38100" dist="38100" dir="2700000" algn="tl">
                    <a:srgbClr val="000000">
                      <a:alpha val="43137"/>
                    </a:srgbClr>
                  </a:outerShdw>
                </a:effectLst>
                <a:latin typeface="Arial"/>
                <a:cs typeface="Arial"/>
              </a:rPr>
              <a:t>- </a:t>
            </a:r>
            <a:r>
              <a:rPr lang="fr-FR" sz="2000" b="1" dirty="0">
                <a:solidFill>
                  <a:srgbClr val="C00000"/>
                </a:solidFill>
                <a:effectLst>
                  <a:outerShdw blurRad="38100" dist="38100" dir="2700000" algn="tl">
                    <a:srgbClr val="000000">
                      <a:alpha val="43137"/>
                    </a:srgbClr>
                  </a:outerShdw>
                </a:effectLst>
                <a:latin typeface="Arial"/>
                <a:cs typeface="Arial"/>
              </a:rPr>
              <a:t>Faire ressortir les points forts et les axes de travail</a:t>
            </a:r>
          </a:p>
        </p:txBody>
      </p:sp>
      <p:pic>
        <p:nvPicPr>
          <p:cNvPr id="4"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b="1" dirty="0" smtClean="0">
                <a:solidFill>
                  <a:srgbClr val="002060"/>
                </a:solidFill>
              </a:rPr>
              <a:t>UTILISATION COMPÉTENCES</a:t>
            </a:r>
            <a:endParaRPr lang="fr-FR" sz="1400" b="1" dirty="0">
              <a:solidFill>
                <a:srgbClr val="002060"/>
              </a:solidFill>
            </a:endParaRPr>
          </a:p>
        </p:txBody>
      </p:sp>
      <p:sp>
        <p:nvSpPr>
          <p:cNvPr id="7" name="Titre 1"/>
          <p:cNvSpPr>
            <a:spLocks noGrp="1"/>
          </p:cNvSpPr>
          <p:nvPr>
            <p:ph type="title"/>
          </p:nvPr>
        </p:nvSpPr>
        <p:spPr>
          <a:xfrm>
            <a:off x="1009442" y="551899"/>
            <a:ext cx="7125113" cy="924475"/>
          </a:xfrm>
          <a:effectLst>
            <a:outerShdw blurRad="50800" dist="38100" dir="2700000" algn="tl" rotWithShape="0">
              <a:prstClr val="black">
                <a:alpha val="40000"/>
              </a:prstClr>
            </a:outerShdw>
          </a:effectLst>
          <a:scene3d>
            <a:camera prst="orthographicFront"/>
            <a:lightRig rig="threePt" dir="t"/>
          </a:scene3d>
          <a:sp3d>
            <a:bevelT w="114300" prst="artDeco"/>
          </a:sp3d>
        </p:spPr>
        <p:txBody>
          <a:bodyPr>
            <a:normAutofit fontScale="90000"/>
          </a:bodyPr>
          <a:lstStyle/>
          <a:p>
            <a:pPr algn="ctr"/>
            <a:r>
              <a:rPr lang="fr-FR" b="1" dirty="0" smtClean="0"/>
              <a:t>CHRONOLOGIE</a:t>
            </a:r>
            <a:br>
              <a:rPr lang="fr-FR" b="1" dirty="0" smtClean="0"/>
            </a:br>
            <a:r>
              <a:rPr lang="fr-FR" b="1" dirty="0" smtClean="0"/>
              <a:t>D’UNE SEANCE DE VOL</a:t>
            </a:r>
            <a:endParaRPr lang="fr-FR" sz="3200" b="1" dirty="0"/>
          </a:p>
        </p:txBody>
      </p:sp>
    </p:spTree>
    <p:extLst>
      <p:ext uri="{BB962C8B-B14F-4D97-AF65-F5344CB8AC3E}">
        <p14:creationId xmlns:p14="http://schemas.microsoft.com/office/powerpoint/2010/main" val="193792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1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up)">
                                      <p:cBhvr>
                                        <p:cTn id="36" dur="10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up)">
                                      <p:cBhvr>
                                        <p:cTn id="41" dur="10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up)">
                                      <p:cBhvr>
                                        <p:cTn id="46" dur="10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wipe(up)">
                                      <p:cBhvr>
                                        <p:cTn id="51" dur="1000"/>
                                        <p:tgtEl>
                                          <p:spTgt spid="3">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wipe(up)">
                                      <p:cBhvr>
                                        <p:cTn id="56" dur="1000"/>
                                        <p:tgtEl>
                                          <p:spTgt spid="3">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Effect transition="in" filter="wipe(up)">
                                      <p:cBhvr>
                                        <p:cTn id="61" dur="1000"/>
                                        <p:tgtEl>
                                          <p:spTgt spid="3">
                                            <p:txEl>
                                              <p:pRg st="14" end="1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3">
                                            <p:txEl>
                                              <p:pRg st="15" end="15"/>
                                            </p:txEl>
                                          </p:spTgt>
                                        </p:tgtEl>
                                        <p:attrNameLst>
                                          <p:attrName>style.visibility</p:attrName>
                                        </p:attrNameLst>
                                      </p:cBhvr>
                                      <p:to>
                                        <p:strVal val="visible"/>
                                      </p:to>
                                    </p:set>
                                    <p:animEffect transition="in" filter="wipe(up)">
                                      <p:cBhvr>
                                        <p:cTn id="66" dur="1000"/>
                                        <p:tgtEl>
                                          <p:spTgt spid="3">
                                            <p:txEl>
                                              <p:pRg st="15" end="1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Effect transition="in" filter="wipe(up)">
                                      <p:cBhvr>
                                        <p:cTn id="71" dur="1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30684" y="1372572"/>
            <a:ext cx="8064974" cy="494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marL="476250" lvl="1" indent="-285750" eaLnBrk="1" hangingPunct="1">
              <a:spcBef>
                <a:spcPct val="20000"/>
              </a:spcBef>
              <a:buFont typeface="Arial" charset="0"/>
              <a:buNone/>
            </a:pPr>
            <a:endParaRPr lang="fr-FR" sz="9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endParaRPr>
          </a:p>
          <a:p>
            <a:pPr marL="476250" lvl="1" indent="-285750" eaLnBrk="1" hangingPunct="1">
              <a:spcBef>
                <a:spcPct val="20000"/>
              </a:spcBef>
              <a:buFont typeface="Arial" charset="0"/>
              <a:buNone/>
            </a:pPr>
            <a:r>
              <a:rPr lang="fr-FR" sz="2400" b="1" u="sng" dirty="0">
                <a:solidFill>
                  <a:srgbClr val="0000FF"/>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Analyser une situation</a:t>
            </a:r>
          </a:p>
          <a:p>
            <a:pPr marL="890588" lvl="2" indent="-223838" eaLnBrk="1" hangingPunct="1">
              <a:spcBef>
                <a:spcPct val="20000"/>
              </a:spcBef>
              <a:buFont typeface="Arial" charset="0"/>
              <a:buNone/>
            </a:pPr>
            <a:r>
              <a:rPr lang="fr-FR" sz="2000" b="1" dirty="0">
                <a:solidFill>
                  <a:srgbClr val="C00000"/>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Anticipation et enseignement</a:t>
            </a:r>
          </a:p>
          <a:p>
            <a:pPr marL="1268413" lvl="3" indent="-187325" eaLnBrk="1" hangingPunct="1">
              <a:spcBef>
                <a:spcPct val="20000"/>
              </a:spcBef>
              <a:buFont typeface="Arial" charset="0"/>
              <a:buChar char="–"/>
            </a:pP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Au briefing : aide son </a:t>
            </a:r>
            <a:r>
              <a:rPr lang="fr-FR" sz="1600" b="1" dirty="0" smtClean="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élève pour </a:t>
            </a: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anticiper une situation </a:t>
            </a:r>
            <a:r>
              <a:rPr lang="fr-FR" sz="1600" b="1" dirty="0" smtClean="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(identifier les « menaces ») et </a:t>
            </a: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mettre en place une stratégie.</a:t>
            </a:r>
          </a:p>
          <a:p>
            <a:pPr marL="1268413" lvl="3" indent="-187325" eaLnBrk="1" hangingPunct="1">
              <a:spcBef>
                <a:spcPct val="20000"/>
              </a:spcBef>
              <a:buFont typeface="Arial" charset="0"/>
              <a:buChar char="–"/>
            </a:pP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Au débriefing :  retour sur les options choisies en vol</a:t>
            </a:r>
          </a:p>
          <a:p>
            <a:pPr marL="476250" lvl="1" indent="-285750" eaLnBrk="1" hangingPunct="1">
              <a:spcBef>
                <a:spcPct val="20000"/>
              </a:spcBef>
              <a:buFont typeface="Arial" charset="0"/>
              <a:buNone/>
            </a:pPr>
            <a:r>
              <a:rPr lang="fr-FR" sz="2400" b="1" u="sng" dirty="0" smtClean="0">
                <a:solidFill>
                  <a:srgbClr val="0000FF"/>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Gérer </a:t>
            </a:r>
            <a:r>
              <a:rPr lang="fr-FR" sz="2400" b="1" u="sng" dirty="0">
                <a:solidFill>
                  <a:srgbClr val="0000FF"/>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une erreur</a:t>
            </a:r>
          </a:p>
          <a:p>
            <a:pPr marL="890588" lvl="2" indent="-223838" eaLnBrk="1" hangingPunct="1">
              <a:spcBef>
                <a:spcPct val="20000"/>
              </a:spcBef>
              <a:buFont typeface="Arial" charset="0"/>
              <a:buNone/>
            </a:pPr>
            <a:r>
              <a:rPr lang="fr-FR" sz="2000" b="1" dirty="0">
                <a:solidFill>
                  <a:srgbClr val="C00000"/>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Détection et correction – sortir </a:t>
            </a:r>
            <a:r>
              <a:rPr lang="fr-FR" sz="2000" b="1" dirty="0" smtClean="0">
                <a:solidFill>
                  <a:srgbClr val="C00000"/>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d’une </a:t>
            </a:r>
            <a:r>
              <a:rPr lang="fr-FR" sz="2000" b="1" dirty="0">
                <a:solidFill>
                  <a:srgbClr val="C00000"/>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vision négative</a:t>
            </a:r>
          </a:p>
          <a:p>
            <a:pPr marL="1268413" lvl="3" indent="-187325" eaLnBrk="1" hangingPunct="1">
              <a:spcBef>
                <a:spcPct val="20000"/>
              </a:spcBef>
              <a:buFont typeface="Arial" charset="0"/>
              <a:buChar char="–"/>
            </a:pP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Aide son </a:t>
            </a:r>
            <a:r>
              <a:rPr lang="fr-FR" sz="1600" b="1" dirty="0" smtClean="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élève dans l’analyse </a:t>
            </a: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de la gravité de l</a:t>
            </a:r>
            <a:r>
              <a:rPr lang="ja-JP" alt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t>
            </a: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erreur</a:t>
            </a:r>
          </a:p>
          <a:p>
            <a:pPr marL="1268413" lvl="3" indent="-187325" eaLnBrk="1" hangingPunct="1">
              <a:spcBef>
                <a:spcPct val="20000"/>
              </a:spcBef>
              <a:buFont typeface="Arial" charset="0"/>
              <a:buChar char="–"/>
            </a:pP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Aide son </a:t>
            </a:r>
            <a:r>
              <a:rPr lang="fr-FR" sz="1600" b="1" dirty="0" smtClean="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élève à </a:t>
            </a: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la mise en place de </a:t>
            </a:r>
            <a:r>
              <a:rPr lang="fr-FR" sz="1600" b="1" dirty="0" smtClean="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protections (barrières)</a:t>
            </a:r>
            <a:endPar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endParaRPr>
          </a:p>
          <a:p>
            <a:pPr marL="1268413" lvl="3" indent="-187325" eaLnBrk="1" hangingPunct="1">
              <a:spcBef>
                <a:spcPct val="20000"/>
              </a:spcBef>
              <a:buFont typeface="Arial" charset="0"/>
              <a:buChar char="–"/>
            </a:pP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Au débriefing : retour sur la gestion de l</a:t>
            </a:r>
            <a:r>
              <a:rPr lang="ja-JP" alt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t>
            </a: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erreur par </a:t>
            </a:r>
            <a:r>
              <a:rPr lang="fr-FR" sz="1600" b="1" dirty="0" smtClean="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l’élève </a:t>
            </a:r>
            <a:endPar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endParaRPr>
          </a:p>
          <a:p>
            <a:pPr marL="476250" lvl="1" indent="-285750" eaLnBrk="1" hangingPunct="1">
              <a:spcBef>
                <a:spcPct val="20000"/>
              </a:spcBef>
              <a:buFont typeface="Arial" charset="0"/>
              <a:buNone/>
            </a:pPr>
            <a:r>
              <a:rPr lang="fr-FR" sz="2400" b="1" u="sng" dirty="0" smtClean="0">
                <a:solidFill>
                  <a:srgbClr val="0000FF"/>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Traiter </a:t>
            </a:r>
            <a:r>
              <a:rPr lang="fr-FR" sz="2400" b="1" u="sng" dirty="0">
                <a:solidFill>
                  <a:srgbClr val="0000FF"/>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une situation anormale</a:t>
            </a:r>
          </a:p>
          <a:p>
            <a:pPr marL="890588" lvl="2" indent="-223838" eaLnBrk="1" hangingPunct="1">
              <a:spcBef>
                <a:spcPct val="20000"/>
              </a:spcBef>
              <a:buFont typeface="Arial" charset="0"/>
              <a:buNone/>
            </a:pPr>
            <a:r>
              <a:rPr lang="fr-FR" sz="2000" b="1" dirty="0">
                <a:solidFill>
                  <a:srgbClr val="C00000"/>
                </a:solidFill>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Identifier et corriger</a:t>
            </a:r>
          </a:p>
          <a:p>
            <a:pPr marL="1268413" lvl="3" indent="-187325" eaLnBrk="1" hangingPunct="1">
              <a:spcBef>
                <a:spcPct val="20000"/>
              </a:spcBef>
              <a:buFont typeface="Arial" charset="0"/>
              <a:buChar char="–"/>
            </a:pP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Valoriser l</a:t>
            </a:r>
            <a:r>
              <a:rPr lang="ja-JP" alt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t>
            </a: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affirmation de soi, le leadership, la prise de décision.</a:t>
            </a:r>
          </a:p>
          <a:p>
            <a:pPr marL="1268413" lvl="3" indent="-187325" eaLnBrk="1" hangingPunct="1">
              <a:spcBef>
                <a:spcPct val="20000"/>
              </a:spcBef>
              <a:buFont typeface="Arial" charset="0"/>
              <a:buChar char="–"/>
            </a:pP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Au débriefing : retour sur le </a:t>
            </a:r>
            <a:r>
              <a:rPr lang="fr-FR" sz="1600" b="1" dirty="0" smtClean="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 comportement </a:t>
            </a:r>
            <a:r>
              <a:rPr lang="fr-FR" sz="1600" dirty="0" smtClean="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t>
            </a:r>
            <a:r>
              <a:rPr lang="fr-FR" sz="1600" b="1" dirty="0" smtClean="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 » observé </a:t>
            </a:r>
            <a:r>
              <a:rPr lang="fr-FR" sz="1600" b="1"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et </a:t>
            </a:r>
            <a:r>
              <a:rPr lang="fr-FR" sz="1600" b="1" dirty="0" smtClean="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attendu</a:t>
            </a:r>
          </a:p>
        </p:txBody>
      </p:sp>
      <p:pic>
        <p:nvPicPr>
          <p:cNvPr id="5" name="Picture 5" descr="FFA sans fon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400" b="1" dirty="0">
                <a:solidFill>
                  <a:srgbClr val="002060"/>
                </a:solidFill>
              </a:rPr>
              <a:t>TRANSMETTRE L’EXPÉRIENCE</a:t>
            </a:r>
          </a:p>
        </p:txBody>
      </p:sp>
      <p:sp>
        <p:nvSpPr>
          <p:cNvPr id="8" name="Titre 1"/>
          <p:cNvSpPr>
            <a:spLocks noGrp="1"/>
          </p:cNvSpPr>
          <p:nvPr>
            <p:ph type="title"/>
          </p:nvPr>
        </p:nvSpPr>
        <p:spPr>
          <a:xfrm>
            <a:off x="1009442" y="551899"/>
            <a:ext cx="7125113" cy="924475"/>
          </a:xfrm>
          <a:effectLst>
            <a:outerShdw blurRad="50800" dist="38100" dir="2700000" algn="tl" rotWithShape="0">
              <a:prstClr val="black">
                <a:alpha val="40000"/>
              </a:prstClr>
            </a:outerShdw>
          </a:effectLst>
          <a:scene3d>
            <a:camera prst="orthographicFront"/>
            <a:lightRig rig="threePt" dir="t"/>
          </a:scene3d>
          <a:sp3d>
            <a:bevelT w="114300" prst="artDeco"/>
          </a:sp3d>
        </p:spPr>
        <p:txBody>
          <a:bodyPr>
            <a:normAutofit fontScale="90000"/>
          </a:bodyPr>
          <a:lstStyle/>
          <a:p>
            <a:pPr algn="ctr"/>
            <a:r>
              <a:rPr lang="fr-FR" b="1" dirty="0" smtClean="0"/>
              <a:t>TEM </a:t>
            </a:r>
            <a:r>
              <a:rPr lang="fr-FR" b="1" dirty="0"/>
              <a:t>: Outil de transmission d’expérience </a:t>
            </a:r>
            <a:r>
              <a:rPr lang="fr-FR" b="1" dirty="0" smtClean="0"/>
              <a:t>– </a:t>
            </a:r>
            <a:r>
              <a:rPr lang="fr-FR" b="1" dirty="0" err="1" smtClean="0"/>
              <a:t>Airmanship</a:t>
            </a:r>
            <a:r>
              <a:rPr lang="fr-FR" sz="2200" dirty="0" smtClean="0"/>
              <a:t>(*)</a:t>
            </a:r>
            <a:endParaRPr lang="fr-FR" sz="3200" b="1" dirty="0"/>
          </a:p>
        </p:txBody>
      </p:sp>
      <p:sp>
        <p:nvSpPr>
          <p:cNvPr id="2" name="ZoneTexte 1"/>
          <p:cNvSpPr txBox="1"/>
          <p:nvPr/>
        </p:nvSpPr>
        <p:spPr>
          <a:xfrm>
            <a:off x="1009442" y="6320118"/>
            <a:ext cx="7346883" cy="338554"/>
          </a:xfrm>
          <a:prstGeom prst="rect">
            <a:avLst/>
          </a:prstGeom>
          <a:noFill/>
        </p:spPr>
        <p:txBody>
          <a:bodyPr wrap="none" rtlCol="0">
            <a:spAutoFit/>
          </a:bodyPr>
          <a:lstStyle/>
          <a:p>
            <a:pPr marL="0" lvl="1"/>
            <a:r>
              <a:rPr lang="fr-FR" sz="1600"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 traduction possible : qualités intrinsèques et comportementales de </a:t>
            </a:r>
            <a:r>
              <a:rPr lang="fr-FR" sz="1600" dirty="0" smtClean="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rPr>
              <a:t>l’aviateur</a:t>
            </a:r>
            <a:endParaRPr lang="fr-FR" sz="1000" dirty="0">
              <a:effectLst>
                <a:outerShdw blurRad="38100" dist="38100" dir="2700000" algn="tl">
                  <a:srgbClr val="000000">
                    <a:alpha val="43137"/>
                  </a:srgbClr>
                </a:outerShdw>
              </a:effectLst>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3492010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up)">
                                      <p:cBhvr>
                                        <p:cTn id="13" dur="3000"/>
                                        <p:tgtEl>
                                          <p:spTgt spid="4">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3000"/>
                                        <p:tgtEl>
                                          <p:spTgt spid="4">
                                            <p:txEl>
                                              <p:pRg st="2" end="2"/>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up)">
                                      <p:cBhvr>
                                        <p:cTn id="19" dur="3000"/>
                                        <p:tgtEl>
                                          <p:spTgt spid="4">
                                            <p:txEl>
                                              <p:pRg st="3" end="3"/>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up)">
                                      <p:cBhvr>
                                        <p:cTn id="22" dur="3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up)">
                                      <p:cBhvr>
                                        <p:cTn id="27" dur="3000"/>
                                        <p:tgtEl>
                                          <p:spTgt spid="4">
                                            <p:txEl>
                                              <p:pRg st="5" end="5"/>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up)">
                                      <p:cBhvr>
                                        <p:cTn id="30" dur="3000"/>
                                        <p:tgtEl>
                                          <p:spTgt spid="4">
                                            <p:txEl>
                                              <p:pRg st="6" end="6"/>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wipe(up)">
                                      <p:cBhvr>
                                        <p:cTn id="33" dur="3000"/>
                                        <p:tgtEl>
                                          <p:spTgt spid="4">
                                            <p:txEl>
                                              <p:pRg st="7" end="7"/>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wipe(up)">
                                      <p:cBhvr>
                                        <p:cTn id="36" dur="3000"/>
                                        <p:tgtEl>
                                          <p:spTgt spid="4">
                                            <p:txEl>
                                              <p:pRg st="8" end="8"/>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wipe(up)">
                                      <p:cBhvr>
                                        <p:cTn id="39" dur="3000"/>
                                        <p:tgtEl>
                                          <p:spTgt spid="4">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animEffect transition="in" filter="wipe(up)">
                                      <p:cBhvr>
                                        <p:cTn id="44" dur="3000"/>
                                        <p:tgtEl>
                                          <p:spTgt spid="4">
                                            <p:txEl>
                                              <p:pRg st="10" end="10"/>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wipe(up)">
                                      <p:cBhvr>
                                        <p:cTn id="47" dur="3000"/>
                                        <p:tgtEl>
                                          <p:spTgt spid="4">
                                            <p:txEl>
                                              <p:pRg st="11" end="11"/>
                                            </p:tx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
                                            <p:txEl>
                                              <p:pRg st="12" end="12"/>
                                            </p:txEl>
                                          </p:spTgt>
                                        </p:tgtEl>
                                        <p:attrNameLst>
                                          <p:attrName>style.visibility</p:attrName>
                                        </p:attrNameLst>
                                      </p:cBhvr>
                                      <p:to>
                                        <p:strVal val="visible"/>
                                      </p:to>
                                    </p:set>
                                    <p:animEffect transition="in" filter="wipe(up)">
                                      <p:cBhvr>
                                        <p:cTn id="50" dur="3000"/>
                                        <p:tgtEl>
                                          <p:spTgt spid="4">
                                            <p:txEl>
                                              <p:pRg st="12" end="12"/>
                                            </p:tx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Effect transition="in" filter="wipe(up)">
                                      <p:cBhvr>
                                        <p:cTn id="53" dur="3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 y="498102"/>
            <a:ext cx="5296555" cy="622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lèche courbée vers le bas 2"/>
          <p:cNvSpPr/>
          <p:nvPr/>
        </p:nvSpPr>
        <p:spPr>
          <a:xfrm>
            <a:off x="6029326" y="109788"/>
            <a:ext cx="2057400" cy="1045740"/>
          </a:xfrm>
          <a:prstGeom prst="curvedDownArrow">
            <a:avLst>
              <a:gd name="adj1" fmla="val 25000"/>
              <a:gd name="adj2" fmla="val 50000"/>
              <a:gd name="adj3" fmla="val 41071"/>
            </a:avLst>
          </a:prstGeom>
          <a:solidFill>
            <a:schemeClr val="tx2"/>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9"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à coins arrondis 5"/>
          <p:cNvSpPr/>
          <p:nvPr/>
        </p:nvSpPr>
        <p:spPr>
          <a:xfrm>
            <a:off x="954741" y="539003"/>
            <a:ext cx="4984073" cy="6154627"/>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dirty="0" smtClean="0">
                <a:solidFill>
                  <a:srgbClr val="002060"/>
                </a:solidFill>
                <a:latin typeface="Arial" panose="020B0604020202020204" pitchFamily="34" charset="0"/>
                <a:cs typeface="Arial" panose="020B0604020202020204" pitchFamily="34" charset="0"/>
              </a:rPr>
              <a:t>DESCRIPTION DE LA LEÇON</a:t>
            </a:r>
            <a:endParaRPr lang="fr-FR" sz="1600" b="1" dirty="0">
              <a:solidFill>
                <a:srgbClr val="002060"/>
              </a:solidFill>
              <a:latin typeface="Arial" panose="020B0604020202020204" pitchFamily="34" charset="0"/>
              <a:cs typeface="Arial" panose="020B0604020202020204" pitchFamily="34" charset="0"/>
            </a:endParaRPr>
          </a:p>
        </p:txBody>
      </p:sp>
      <p:sp>
        <p:nvSpPr>
          <p:cNvPr id="4" name="ZoneTexte 3"/>
          <p:cNvSpPr txBox="1"/>
          <p:nvPr/>
        </p:nvSpPr>
        <p:spPr>
          <a:xfrm>
            <a:off x="6396014" y="1041229"/>
            <a:ext cx="2689275" cy="156966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400" b="1" dirty="0" smtClean="0">
                <a:ln/>
                <a:solidFill>
                  <a:srgbClr val="800000"/>
                </a:solidFill>
              </a:rPr>
              <a:t>Cette page est dans le </a:t>
            </a:r>
            <a:br>
              <a:rPr lang="fr-FR" sz="2400" b="1" dirty="0" smtClean="0">
                <a:ln/>
                <a:solidFill>
                  <a:srgbClr val="800000"/>
                </a:solidFill>
              </a:rPr>
            </a:br>
            <a:r>
              <a:rPr lang="fr-FR" sz="2400" b="1" dirty="0" smtClean="0">
                <a:ln/>
                <a:solidFill>
                  <a:srgbClr val="800000"/>
                </a:solidFill>
              </a:rPr>
              <a:t>Livret de progression</a:t>
            </a:r>
            <a:endParaRPr lang="fr-FR" sz="1400" dirty="0">
              <a:ln/>
              <a:solidFill>
                <a:srgbClr val="800000"/>
              </a:solidFil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77927" y="2877671"/>
            <a:ext cx="2839179" cy="3493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94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par>
                          <p:cTn id="11" fill="hold">
                            <p:stCondLst>
                              <p:cond delay="2000"/>
                            </p:stCondLst>
                            <p:childTnLst>
                              <p:par>
                                <p:cTn id="12" presetID="5" presetClass="entr" presetSubtype="1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 y="498102"/>
            <a:ext cx="5296555" cy="622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lèche courbée vers le bas 8"/>
          <p:cNvSpPr/>
          <p:nvPr/>
        </p:nvSpPr>
        <p:spPr>
          <a:xfrm>
            <a:off x="5357963" y="107577"/>
            <a:ext cx="2629589" cy="1045740"/>
          </a:xfrm>
          <a:prstGeom prst="curvedDownArrow">
            <a:avLst>
              <a:gd name="adj1" fmla="val 25000"/>
              <a:gd name="adj2" fmla="val 50000"/>
              <a:gd name="adj3" fmla="val 39785"/>
            </a:avLst>
          </a:prstGeom>
          <a:solidFill>
            <a:schemeClr val="tx2"/>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Rectangle à coins arrondis 5"/>
          <p:cNvSpPr/>
          <p:nvPr/>
        </p:nvSpPr>
        <p:spPr>
          <a:xfrm>
            <a:off x="1120098" y="713814"/>
            <a:ext cx="4781361" cy="614314"/>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p:cNvSpPr txBox="1"/>
          <p:nvPr/>
        </p:nvSpPr>
        <p:spPr>
          <a:xfrm>
            <a:off x="6303940" y="1328128"/>
            <a:ext cx="2689275" cy="1323439"/>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000" b="1" dirty="0" smtClean="0">
                <a:ln/>
                <a:solidFill>
                  <a:srgbClr val="FF0000"/>
                </a:solidFill>
              </a:rPr>
              <a:t>Les objectifs pédagogiques sont détaillés dans le</a:t>
            </a:r>
            <a:endParaRPr lang="fr-FR" sz="1400" b="1" dirty="0">
              <a:ln/>
              <a:solidFill>
                <a:srgbClr val="FF0000"/>
              </a:solidFill>
            </a:endParaRPr>
          </a:p>
        </p:txBody>
      </p:sp>
      <p:pic>
        <p:nvPicPr>
          <p:cNvPr id="10"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49509" y="2706137"/>
            <a:ext cx="2843236" cy="4005979"/>
          </a:xfrm>
          <a:prstGeom prst="rect">
            <a:avLst/>
          </a:prstGeom>
          <a:ln w="19050">
            <a:solidFill>
              <a:srgbClr val="002060"/>
            </a:solidFill>
          </a:ln>
          <a:effectLst>
            <a:outerShdw blurRad="292100" dist="139700" dir="2700000" algn="tl" rotWithShape="0">
              <a:srgbClr val="333333">
                <a:alpha val="65000"/>
              </a:srgbClr>
            </a:outerShdw>
          </a:effectLst>
        </p:spPr>
      </p:pic>
      <p:sp>
        <p:nvSpPr>
          <p:cNvPr id="14"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dirty="0" smtClean="0">
                <a:solidFill>
                  <a:srgbClr val="002060"/>
                </a:solidFill>
                <a:latin typeface="Arial" panose="020B0604020202020204" pitchFamily="34" charset="0"/>
                <a:cs typeface="Arial" panose="020B0604020202020204" pitchFamily="34" charset="0"/>
              </a:rPr>
              <a:t>DESCRIPTION DE LA LEÇON</a:t>
            </a:r>
            <a:endParaRPr lang="fr-FR"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1000"/>
                                        <p:tgtEl>
                                          <p:spTgt spid="9"/>
                                        </p:tgtEl>
                                      </p:cBhvr>
                                    </p:animEffect>
                                  </p:childTnLst>
                                </p:cTn>
                              </p:par>
                            </p:childTnLst>
                          </p:cTn>
                        </p:par>
                        <p:par>
                          <p:cTn id="15" fill="hold">
                            <p:stCondLst>
                              <p:cond delay="3000"/>
                            </p:stCondLst>
                            <p:childTnLst>
                              <p:par>
                                <p:cTn id="16" presetID="1" presetClass="entr" presetSubtype="0" fill="hold" grpId="0" nodeType="afterEffect">
                                  <p:stCondLst>
                                    <p:cond delay="100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40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830" y="498102"/>
            <a:ext cx="5296555" cy="622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descr="FFA sans fon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36538" y="107577"/>
            <a:ext cx="9112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à coins arrondis 5"/>
          <p:cNvSpPr/>
          <p:nvPr/>
        </p:nvSpPr>
        <p:spPr>
          <a:xfrm>
            <a:off x="874059" y="539003"/>
            <a:ext cx="4894729" cy="6154627"/>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itre 1"/>
          <p:cNvSpPr txBox="1">
            <a:spLocks/>
          </p:cNvSpPr>
          <p:nvPr/>
        </p:nvSpPr>
        <p:spPr>
          <a:xfrm>
            <a:off x="311149" y="539004"/>
            <a:ext cx="455613" cy="6188448"/>
          </a:xfrm>
          <a:prstGeom prst="rect">
            <a:avLst/>
          </a:prstGeom>
          <a:solidFill>
            <a:srgbClr val="FFFFCC"/>
          </a:solidFill>
          <a:ln w="28575">
            <a:solidFill>
              <a:srgbClr val="C00000"/>
            </a:solidFill>
          </a:ln>
        </p:spPr>
        <p:txBody>
          <a:bodyPr vert="wordArtVert"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600" b="1" dirty="0" smtClean="0">
                <a:solidFill>
                  <a:srgbClr val="002060"/>
                </a:solidFill>
                <a:latin typeface="Arial" panose="020B0604020202020204" pitchFamily="34" charset="0"/>
                <a:cs typeface="Arial" panose="020B0604020202020204" pitchFamily="34" charset="0"/>
              </a:rPr>
              <a:t>DESCRIPTION DE LA LEÇON</a:t>
            </a:r>
            <a:endParaRPr lang="fr-FR" sz="1600" b="1" dirty="0">
              <a:solidFill>
                <a:srgbClr val="002060"/>
              </a:solidFill>
              <a:latin typeface="Arial" panose="020B0604020202020204" pitchFamily="34" charset="0"/>
              <a:cs typeface="Arial" panose="020B0604020202020204" pitchFamily="34" charset="0"/>
            </a:endParaRPr>
          </a:p>
        </p:txBody>
      </p:sp>
      <p:sp>
        <p:nvSpPr>
          <p:cNvPr id="11" name="Flèche courbée vers le bas 10"/>
          <p:cNvSpPr/>
          <p:nvPr/>
        </p:nvSpPr>
        <p:spPr>
          <a:xfrm>
            <a:off x="4370294" y="1495425"/>
            <a:ext cx="2514600" cy="914400"/>
          </a:xfrm>
          <a:prstGeom prst="curvedDownArrow">
            <a:avLst/>
          </a:prstGeom>
          <a:solidFill>
            <a:srgbClr val="FF99FF"/>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 name="ZoneTexte 3"/>
          <p:cNvSpPr txBox="1"/>
          <p:nvPr/>
        </p:nvSpPr>
        <p:spPr>
          <a:xfrm>
            <a:off x="6407840" y="998737"/>
            <a:ext cx="2526574" cy="163121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000" b="1" dirty="0" smtClean="0">
                <a:ln/>
                <a:solidFill>
                  <a:srgbClr val="FF6699"/>
                </a:solidFill>
              </a:rPr>
              <a:t>Pour le détail des exercices (pédagogie, mise en œuvre, voir le </a:t>
            </a:r>
            <a:endParaRPr lang="fr-FR" sz="1400" dirty="0">
              <a:ln/>
              <a:solidFill>
                <a:srgbClr val="FF6699"/>
              </a:solidFill>
            </a:endParaRPr>
          </a:p>
        </p:txBody>
      </p:sp>
      <p:pic>
        <p:nvPicPr>
          <p:cNvPr id="13" name="Imag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49509" y="2598561"/>
            <a:ext cx="2843236" cy="4005979"/>
          </a:xfrm>
          <a:prstGeom prst="rect">
            <a:avLst/>
          </a:prstGeom>
          <a:ln w="19050">
            <a:solidFill>
              <a:srgbClr val="00206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2459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cTn>
                              </p:par>
                            </p:childTnLst>
                          </p:cTn>
                        </p:par>
                        <p:par>
                          <p:cTn id="11" fill="hold">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Effect transition="in" filter="fade">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4" grpId="0"/>
    </p:bld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1_Racal">
  <a:themeElements>
    <a:clrScheme name="">
      <a:dk1>
        <a:srgbClr val="00279F"/>
      </a:dk1>
      <a:lt1>
        <a:srgbClr val="FFFFFF"/>
      </a:lt1>
      <a:dk2>
        <a:srgbClr val="305FFF"/>
      </a:dk2>
      <a:lt2>
        <a:srgbClr val="FAFD00"/>
      </a:lt2>
      <a:accent1>
        <a:srgbClr val="618FFD"/>
      </a:accent1>
      <a:accent2>
        <a:srgbClr val="00AE00"/>
      </a:accent2>
      <a:accent3>
        <a:srgbClr val="ADB6FF"/>
      </a:accent3>
      <a:accent4>
        <a:srgbClr val="DADADA"/>
      </a:accent4>
      <a:accent5>
        <a:srgbClr val="B7C6FE"/>
      </a:accent5>
      <a:accent6>
        <a:srgbClr val="009D00"/>
      </a:accent6>
      <a:hlink>
        <a:srgbClr val="FC0128"/>
      </a:hlink>
      <a:folHlink>
        <a:srgbClr val="FE9B03"/>
      </a:folHlink>
    </a:clrScheme>
    <a:fontScheme name="1_Rac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aca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Rac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Raca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Raca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Raca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Raca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Raca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Hiver</Template>
  <TotalTime>4141</TotalTime>
  <Words>3154</Words>
  <Application>Microsoft Office PowerPoint</Application>
  <PresentationFormat>Affichage à l'écran (4:3)</PresentationFormat>
  <Paragraphs>570</Paragraphs>
  <Slides>65</Slides>
  <Notes>41</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65</vt:i4>
      </vt:variant>
    </vt:vector>
  </HeadingPairs>
  <TitlesOfParts>
    <vt:vector size="80" baseType="lpstr">
      <vt:lpstr>Arial</vt:lpstr>
      <vt:lpstr>ＭＳ Ｐゴシック</vt:lpstr>
      <vt:lpstr>Courier New</vt:lpstr>
      <vt:lpstr>Verdana</vt:lpstr>
      <vt:lpstr>Symbol</vt:lpstr>
      <vt:lpstr>Wingdings 2</vt:lpstr>
      <vt:lpstr>Baskerville Old Face</vt:lpstr>
      <vt:lpstr>Wingdings</vt:lpstr>
      <vt:lpstr>Chalkboard SE Regular</vt:lpstr>
      <vt:lpstr>Algerian</vt:lpstr>
      <vt:lpstr>Calibri</vt:lpstr>
      <vt:lpstr>Arial Black</vt:lpstr>
      <vt:lpstr>Trebuchet MS</vt:lpstr>
      <vt:lpstr>Winter</vt:lpstr>
      <vt:lpstr>1_Racal</vt:lpstr>
      <vt:lpstr>PPL CBT  (Private Pilot Licence Competency Based Training) </vt:lpstr>
      <vt:lpstr>PPL CBT  (Private Pilot Licence Competency Based Training) </vt:lpstr>
      <vt:lpstr>PPL CBT  (Private Pilot Licence Competency Based Training) </vt:lpstr>
      <vt:lpstr>PPL CBT  (Private Pilot Licence Competency Based Training)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COMPÉTENCES</vt:lpstr>
      <vt:lpstr>COMPÉTENCES</vt:lpstr>
      <vt:lpstr>Présentation PowerPoint</vt:lpstr>
      <vt:lpstr>Présentation PowerPoint</vt:lpstr>
      <vt:lpstr>Présentation PowerPoint</vt:lpstr>
      <vt:lpstr>Trois modules = trois « matrices »</vt:lpstr>
      <vt:lpstr>Trois modules et une même structure</vt:lpstr>
      <vt:lpstr>Trois modules et une même structure</vt:lpstr>
      <vt:lpstr>A chacun son rythme !</vt:lpstr>
      <vt:lpstr>LES COMPÉTENCES TECHNIQUES EN QUELQUES MOTS</vt:lpstr>
      <vt:lpstr>LES COMPÉTENCES TECHNIQUES EN QUELQUES MOTS</vt:lpstr>
      <vt:lpstr>LES COMPÉTENCES TECHNIQUES EN QUELQUES MOTS</vt:lpstr>
      <vt:lpstr>LES COMPÉTENCES TECHNIQUES EN QUELQUES MOTS</vt:lpstr>
      <vt:lpstr>LES COMPÉTENCES TECHNIQUES EN QUELQUES MOTS</vt:lpstr>
      <vt:lpstr>LES COMPÉTENCES TECHNIQUES EN QUELQUES MOTS</vt:lpstr>
      <vt:lpstr>LES COMPETENCES NON TECHNIQUES</vt:lpstr>
      <vt:lpstr>STRATEGIE PERMETTANT  DE MAITRISER LE RISQUE</vt:lpstr>
      <vt:lpstr>STRATEGIE PERMETTANT DE MAITRISER LE RISQUE</vt:lpstr>
      <vt:lpstr>STRATEGIE PERMETTANT  DE MAITRISER LE RISQUE</vt:lpstr>
      <vt:lpstr>Présentation PowerPoint</vt:lpstr>
      <vt:lpstr>STRATEGIE PERMETTANT  DE MAITRISER LE RISQUE</vt:lpstr>
      <vt:lpstr>EXAMEN Leçon 7</vt:lpstr>
      <vt:lpstr>Présentation PowerPoint</vt:lpstr>
      <vt:lpstr>EXAMEN leçon 7</vt:lpstr>
      <vt:lpstr>EXAMEN leçon 7</vt:lpstr>
      <vt:lpstr>EXAMEN leçon 7</vt:lpstr>
      <vt:lpstr>Présentation PowerPoint</vt:lpstr>
      <vt:lpstr>Présentation PowerPoint</vt:lpstr>
      <vt:lpstr>Présentation PowerPoint</vt:lpstr>
      <vt:lpstr>Présentation PowerPoint</vt:lpstr>
      <vt:lpstr>EXAMEN leçon 7</vt:lpstr>
      <vt:lpstr>EXAMEN leçon 7</vt:lpstr>
      <vt:lpstr>EXAMEN leçon 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LOGIQUE DE RÉALISATION D’UNE SÉANCE  EN VOL</vt:lpstr>
      <vt:lpstr>Présentation PowerPoint</vt:lpstr>
      <vt:lpstr>Présentation PowerPoint</vt:lpstr>
      <vt:lpstr>CHRONOLOGIE D’UNE SEANCE DE VOL</vt:lpstr>
      <vt:lpstr>TEM : Outil de transmission d’expérience – Airmanship(*)</vt:lpstr>
    </vt:vector>
  </TitlesOfParts>
  <Manager>Daniel BOLOT</Manager>
  <Company>FFA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PPL via CBT</dc:title>
  <dc:creator>Com form FFA</dc:creator>
  <cp:lastModifiedBy>Jacques</cp:lastModifiedBy>
  <cp:revision>392</cp:revision>
  <dcterms:created xsi:type="dcterms:W3CDTF">2013-10-13T07:31:11Z</dcterms:created>
  <dcterms:modified xsi:type="dcterms:W3CDTF">2015-03-18T20:44:39Z</dcterms:modified>
</cp:coreProperties>
</file>