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9" r:id="rId2"/>
    <p:sldId id="304" r:id="rId3"/>
    <p:sldId id="303" r:id="rId4"/>
    <p:sldId id="301" r:id="rId5"/>
    <p:sldId id="302" r:id="rId6"/>
    <p:sldId id="312" r:id="rId7"/>
    <p:sldId id="314" r:id="rId8"/>
    <p:sldId id="311" r:id="rId9"/>
    <p:sldId id="320" r:id="rId10"/>
    <p:sldId id="315" r:id="rId11"/>
    <p:sldId id="321" r:id="rId12"/>
    <p:sldId id="317" r:id="rId13"/>
    <p:sldId id="310" r:id="rId14"/>
    <p:sldId id="318" r:id="rId15"/>
    <p:sldId id="309" r:id="rId16"/>
    <p:sldId id="328" r:id="rId17"/>
    <p:sldId id="305" r:id="rId18"/>
    <p:sldId id="323" r:id="rId19"/>
    <p:sldId id="324" r:id="rId20"/>
    <p:sldId id="325" r:id="rId21"/>
    <p:sldId id="326" r:id="rId22"/>
    <p:sldId id="327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ateur Windows" initials="UW" lastIdx="26" clrIdx="0"/>
  <p:cmAuthor id="1" name="Bertrand Soucheleau" initials="BS" lastIdx="2" clrIdx="1">
    <p:extLst>
      <p:ext uri="{19B8F6BF-5375-455C-9EA6-DF929625EA0E}">
        <p15:presenceInfo xmlns:p15="http://schemas.microsoft.com/office/powerpoint/2012/main" userId="4db0d3a9a02c9a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8087C8-D33E-41CA-B8C5-79EBD8BF7F09}" v="4" dt="2025-11-23T22:30:08.3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63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1662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rand Soucheleau" userId="4db0d3a9a02c9a32" providerId="LiveId" clId="{14EAC749-7016-4295-8A83-EEC43C25ABE4}"/>
    <pc:docChg chg="custSel modSld">
      <pc:chgData name="Bertrand Soucheleau" userId="4db0d3a9a02c9a32" providerId="LiveId" clId="{14EAC749-7016-4295-8A83-EEC43C25ABE4}" dt="2025-11-23T22:30:14.367" v="19" actId="478"/>
      <pc:docMkLst>
        <pc:docMk/>
      </pc:docMkLst>
      <pc:sldChg chg="addSp delSp modSp mod delAnim">
        <pc:chgData name="Bertrand Soucheleau" userId="4db0d3a9a02c9a32" providerId="LiveId" clId="{14EAC749-7016-4295-8A83-EEC43C25ABE4}" dt="2025-11-23T22:30:14.367" v="19" actId="478"/>
        <pc:sldMkLst>
          <pc:docMk/>
          <pc:sldMk cId="1376293334" sldId="301"/>
        </pc:sldMkLst>
        <pc:spChg chg="del">
          <ac:chgData name="Bertrand Soucheleau" userId="4db0d3a9a02c9a32" providerId="LiveId" clId="{14EAC749-7016-4295-8A83-EEC43C25ABE4}" dt="2025-11-23T22:25:00.077" v="2" actId="478"/>
          <ac:spMkLst>
            <pc:docMk/>
            <pc:sldMk cId="1376293334" sldId="301"/>
            <ac:spMk id="6" creationId="{344DF95F-9E5D-F8A9-F078-0E1C0126B75D}"/>
          </ac:spMkLst>
        </pc:spChg>
        <pc:spChg chg="del">
          <ac:chgData name="Bertrand Soucheleau" userId="4db0d3a9a02c9a32" providerId="LiveId" clId="{14EAC749-7016-4295-8A83-EEC43C25ABE4}" dt="2025-11-23T22:25:01.624" v="3" actId="478"/>
          <ac:spMkLst>
            <pc:docMk/>
            <pc:sldMk cId="1376293334" sldId="301"/>
            <ac:spMk id="7" creationId="{CCAE6397-67DD-45AF-F479-9A116EB008E0}"/>
          </ac:spMkLst>
        </pc:spChg>
        <pc:spChg chg="del">
          <ac:chgData name="Bertrand Soucheleau" userId="4db0d3a9a02c9a32" providerId="LiveId" clId="{14EAC749-7016-4295-8A83-EEC43C25ABE4}" dt="2025-11-23T22:25:03.014" v="4" actId="478"/>
          <ac:spMkLst>
            <pc:docMk/>
            <pc:sldMk cId="1376293334" sldId="301"/>
            <ac:spMk id="8" creationId="{996630DB-46B5-6B03-EA67-A122EDB548EB}"/>
          </ac:spMkLst>
        </pc:spChg>
        <pc:spChg chg="add del mod">
          <ac:chgData name="Bertrand Soucheleau" userId="4db0d3a9a02c9a32" providerId="LiveId" clId="{14EAC749-7016-4295-8A83-EEC43C25ABE4}" dt="2025-11-23T22:30:14.367" v="19" actId="478"/>
          <ac:spMkLst>
            <pc:docMk/>
            <pc:sldMk cId="1376293334" sldId="301"/>
            <ac:spMk id="13" creationId="{4B39A440-5089-62DF-8D6B-38E9E160585A}"/>
          </ac:spMkLst>
        </pc:spChg>
        <pc:picChg chg="del">
          <ac:chgData name="Bertrand Soucheleau" userId="4db0d3a9a02c9a32" providerId="LiveId" clId="{14EAC749-7016-4295-8A83-EEC43C25ABE4}" dt="2025-11-23T22:24:54.067" v="0" actId="478"/>
          <ac:picMkLst>
            <pc:docMk/>
            <pc:sldMk cId="1376293334" sldId="301"/>
            <ac:picMk id="10" creationId="{89F8A70C-0AA4-4C69-B08F-4DD4F11B8EDA}"/>
          </ac:picMkLst>
        </pc:picChg>
        <pc:picChg chg="mod">
          <ac:chgData name="Bertrand Soucheleau" userId="4db0d3a9a02c9a32" providerId="LiveId" clId="{14EAC749-7016-4295-8A83-EEC43C25ABE4}" dt="2025-11-23T22:30:08.346" v="18"/>
          <ac:picMkLst>
            <pc:docMk/>
            <pc:sldMk cId="1376293334" sldId="301"/>
            <ac:picMk id="11" creationId="{B970D853-985C-257D-7BBB-D0C99DBAAC5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B6FA9-84CF-46FB-B505-3BF229244644}" type="datetimeFigureOut">
              <a:rPr lang="fr-FR" smtClean="0"/>
              <a:t>23/11/2025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C573D-C8D6-49F7-864F-15839800A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17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C573D-C8D6-49F7-864F-15839800A46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765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C573D-C8D6-49F7-864F-15839800A46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130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C573D-C8D6-49F7-864F-15839800A46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800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C573D-C8D6-49F7-864F-15839800A46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857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C573D-C8D6-49F7-864F-15839800A46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501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C573D-C8D6-49F7-864F-15839800A46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767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C573D-C8D6-49F7-864F-15839800A46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173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18386-6D15-27FE-48A6-5B1D0D5B6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B29C9C9-1310-F16C-241F-F09A86DC95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DBD697A3-BEEE-BB13-315B-476A38C6D7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8B2912-93A7-E73C-B138-A8684BAA5D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C573D-C8D6-49F7-864F-15839800A46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776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34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C573D-C8D6-49F7-864F-15839800A46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081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C573D-C8D6-49F7-864F-15839800A46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166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C573D-C8D6-49F7-864F-15839800A46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16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C573D-C8D6-49F7-864F-15839800A46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597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C573D-C8D6-49F7-864F-15839800A46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3618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C573D-C8D6-49F7-864F-15839800A46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539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C573D-C8D6-49F7-864F-15839800A46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707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C573D-C8D6-49F7-864F-15839800A46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271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C573D-C8D6-49F7-864F-15839800A46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672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C573D-C8D6-49F7-864F-15839800A46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883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C573D-C8D6-49F7-864F-15839800A46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92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C573D-C8D6-49F7-864F-15839800A46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495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C573D-C8D6-49F7-864F-15839800A46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754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EE314-14CC-6186-F427-100F75520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D9FBF0C-17AD-9F9C-13FE-4632D85825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DCDA6BF4-6D1F-9168-AF52-495F74223F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A06EF0-1F5D-E413-19D4-C577B50F32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C573D-C8D6-49F7-864F-15839800A46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249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3DFA-5C02-42A1-BA42-30B5E52FD537}" type="datetime1">
              <a:rPr lang="fr-FR" smtClean="0"/>
              <a:t>23/11/2025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5784-36E4-4521-9B3E-9A5F5620E0BF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307880" y="165626"/>
            <a:ext cx="11668220" cy="6527274"/>
            <a:chOff x="180880" y="229126"/>
            <a:chExt cx="7979705" cy="4200733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880" y="229126"/>
              <a:ext cx="7979705" cy="420073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 rot="20460417">
              <a:off x="3279151" y="967683"/>
              <a:ext cx="1307050" cy="109649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7351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EE5F-F3F4-46A5-A7DC-60508DF757F6}" type="datetime1">
              <a:rPr lang="fr-FR" smtClean="0"/>
              <a:t>23/11/2025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5784-36E4-4521-9B3E-9A5F5620E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32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05E0-7E59-4E71-9107-97A71A816E62}" type="datetime1">
              <a:rPr lang="fr-FR" smtClean="0"/>
              <a:t>23/11/2025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5784-36E4-4521-9B3E-9A5F5620E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51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ABB2-66DE-4168-9A86-8EC4FF222052}" type="datetime1">
              <a:rPr lang="fr-FR" smtClean="0"/>
              <a:t>23/11/2025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5784-36E4-4521-9B3E-9A5F5620E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48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2C85-F1B7-4C48-9691-02F04460A1CE}" type="datetime1">
              <a:rPr lang="fr-FR" smtClean="0"/>
              <a:t>23/11/2025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5784-36E4-4521-9B3E-9A5F5620E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96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83EF-A5F7-46A3-A5A1-1984BFE512CD}" type="datetime1">
              <a:rPr lang="fr-FR" smtClean="0"/>
              <a:t>23/11/2025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5784-36E4-4521-9B3E-9A5F5620E0BF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318774" y="928656"/>
            <a:ext cx="6220249" cy="3263637"/>
            <a:chOff x="180880" y="229126"/>
            <a:chExt cx="7979705" cy="4200733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880" y="229126"/>
              <a:ext cx="7979705" cy="420073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 rot="20460417">
              <a:off x="3279151" y="967683"/>
              <a:ext cx="1307050" cy="109649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6655982" y="928656"/>
            <a:ext cx="5462180" cy="5741841"/>
          </a:xfr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/>
          <a:lstStyle>
            <a:lvl1pPr marL="269875" indent="-269875">
              <a:buFont typeface="Wingdings" panose="05000000000000000000" pitchFamily="2" charset="2"/>
              <a:buChar char="q"/>
              <a:defRPr sz="1600"/>
            </a:lvl1pPr>
            <a:lvl2pPr marL="360363" indent="-276225">
              <a:buFont typeface="Wingdings" panose="05000000000000000000" pitchFamily="2" charset="2"/>
              <a:buChar char="§"/>
              <a:defRPr sz="1400"/>
            </a:lvl2pPr>
            <a:lvl3pPr marL="539750" indent="-269875">
              <a:buFont typeface="Wingdings" panose="05000000000000000000" pitchFamily="2" charset="2"/>
              <a:buChar char="§"/>
              <a:tabLst>
                <a:tab pos="539750" algn="l"/>
              </a:tabLst>
              <a:defRPr sz="1400"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4"/>
          </p:nvPr>
        </p:nvSpPr>
        <p:spPr>
          <a:xfrm>
            <a:off x="306398" y="4304258"/>
            <a:ext cx="6232626" cy="2365898"/>
          </a:xfrm>
          <a:solidFill>
            <a:schemeClr val="accent3">
              <a:lumMod val="40000"/>
              <a:lumOff val="60000"/>
            </a:schemeClr>
          </a:solidFill>
          <a:ln w="44450">
            <a:solidFill>
              <a:srgbClr val="0070C0"/>
            </a:solidFill>
          </a:ln>
          <a:effectLst>
            <a:outerShdw blurRad="50800" dist="88900" dir="18900000" algn="bl" rotWithShape="0">
              <a:prstClr val="black">
                <a:alpha val="40000"/>
              </a:prstClr>
            </a:outerShdw>
            <a:softEdge rad="25400"/>
          </a:effectLst>
        </p:spPr>
        <p:txBody>
          <a:bodyPr/>
          <a:lstStyle>
            <a:lvl1pPr marL="269875" indent="-269875">
              <a:buFont typeface="Courier New" panose="02070309020205020404" pitchFamily="49" charset="0"/>
              <a:buChar char="o"/>
              <a:defRPr sz="1800"/>
            </a:lvl1pPr>
            <a:lvl2pPr marL="539750" indent="-269875">
              <a:buFont typeface="Arial" panose="020B0604020202020204" pitchFamily="34" charset="0"/>
              <a:buChar char="•"/>
              <a:defRPr sz="1600"/>
            </a:lvl2pPr>
            <a:lvl3pPr marL="539750" indent="-269875">
              <a:buFont typeface="Wingdings" panose="05000000000000000000" pitchFamily="2" charset="2"/>
              <a:buChar char="§"/>
              <a:tabLst>
                <a:tab pos="539750" algn="l"/>
              </a:tabLst>
              <a:defRPr sz="1400"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641479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00B4-D693-41D9-A3E9-C9E675C5B487}" type="datetime1">
              <a:rPr lang="fr-FR" smtClean="0"/>
              <a:t>23/11/2025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5784-36E4-4521-9B3E-9A5F5620E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29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876C-97F5-4942-BCAB-B2CD6C7D24D3}" type="datetime1">
              <a:rPr lang="fr-FR" smtClean="0"/>
              <a:t>23/11/2025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5784-36E4-4521-9B3E-9A5F5620E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362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ED47-23B4-42DD-8E1D-F644E11D1A86}" type="datetime1">
              <a:rPr lang="fr-FR" smtClean="0"/>
              <a:t>23/11/2025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5784-36E4-4521-9B3E-9A5F5620E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01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AE49-63EB-4DF9-BEF8-AB242D7A0EC7}" type="datetime1">
              <a:rPr lang="fr-FR" smtClean="0"/>
              <a:t>23/11/2025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5784-36E4-4521-9B3E-9A5F5620E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32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1D4A-4963-43ED-80D4-A1F474446EDB}" type="datetime1">
              <a:rPr lang="fr-FR" smtClean="0"/>
              <a:t>23/11/2025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5784-36E4-4521-9B3E-9A5F5620E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45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D6223-0A4C-4EB9-94EC-2CBA2F7E0FED}" type="datetime1">
              <a:rPr lang="fr-FR" smtClean="0"/>
              <a:t>23/11/2025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15784-36E4-4521-9B3E-9A5F5620E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62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ea.aero/fileadmin/documents/docspa/2010/f-xj100629/pdf/f-xj100629_05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ea.aero/fileadmin/documents/docspa/2014/f-rb140406/pdf/f-rb140406_05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ea.aero/fileadmin/documents/docspa/2004/f-za040806/pdf/f-za040806_05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ea.aero/fileadmin/documents/docspa/2004/f-za040806/pdf/f-za040806_05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skybrary.aero/articles/evidence-based-training-ebt" TargetMode="External"/><Relationship Id="rId3" Type="http://schemas.openxmlformats.org/officeDocument/2006/relationships/image" Target="../media/image28.png"/><Relationship Id="rId7" Type="http://schemas.openxmlformats.org/officeDocument/2006/relationships/hyperlink" Target="https://www.iata.org/contentassets/c0f61fc821dc4f62bb6441d7abedb076/cbta-expansion-within-the-aviation-system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fa-aero.fr/SITEFFAPROD_WEB/FR/frm_AIRCREW_DTO.awp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hyperlink" Target="https://www.faa.gov/sites/faa.gov/files/training_testing/training/fits/training/course_developers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sa.europa.eu/en/document-library/easy-access-rules/online-publications/easy-access-rules-aircrew-regulation-eu-no?page=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sb.gov/investigations/AccidentReports/Reports/AAR0404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hyperlink" Target="https://youtu.be/eqjU2HmDYX8?si=F7V4ml107eDiD83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sb.gov/investigations/AccidentReports/Reports/AAR0404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5633512" y="1118957"/>
            <a:ext cx="6407002" cy="2795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NEGATIVE TRAINING</a:t>
            </a:r>
            <a:endParaRPr lang="en-US" sz="2400" b="1" dirty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latin typeface="+mj-lt"/>
                <a:ea typeface="+mj-ea"/>
                <a:cs typeface="+mj-cs"/>
              </a:rPr>
              <a:t>LES EFFETS SECONDAIRES DE BONNES INTENTIONS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5B27585-ADB5-F5BA-0FEE-9FA8E8B50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5784-36E4-4521-9B3E-9A5F5620E0BF}" type="slidenum">
              <a:rPr lang="fr-FR" smtClean="0"/>
              <a:t>1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4D3D0CC-19D4-E8A7-81DC-5DEF4B16DC90}"/>
              </a:ext>
            </a:extLst>
          </p:cNvPr>
          <p:cNvSpPr txBox="1"/>
          <p:nvPr/>
        </p:nvSpPr>
        <p:spPr>
          <a:xfrm>
            <a:off x="5953572" y="5866410"/>
            <a:ext cx="6086942" cy="646331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i="1" dirty="0"/>
              <a:t>19</a:t>
            </a:r>
            <a:r>
              <a:rPr lang="fr-FR" i="1" baseline="30000" dirty="0"/>
              <a:t>ème</a:t>
            </a:r>
            <a:r>
              <a:rPr lang="fr-FR" i="1" dirty="0"/>
              <a:t> Séminaire Sécurité des Vols  Avions et ULM</a:t>
            </a:r>
          </a:p>
          <a:p>
            <a:pPr algn="r"/>
            <a:r>
              <a:rPr lang="fr-FR" i="1" dirty="0"/>
              <a:t>22 Novembre 2025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11E9CF1-13D4-48DC-ACE0-0C1518EAC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00" y="481147"/>
            <a:ext cx="4368334" cy="598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71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5A9FB23-0917-41C1-5C5F-841DAB66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5725"/>
            <a:ext cx="2743200" cy="365125"/>
          </a:xfrm>
        </p:spPr>
        <p:txBody>
          <a:bodyPr/>
          <a:lstStyle/>
          <a:p>
            <a:fld id="{4F815784-36E4-4521-9B3E-9A5F5620E0BF}" type="slidenum">
              <a:rPr lang="fr-FR" smtClean="0"/>
              <a:t>10</a:t>
            </a:fld>
            <a:endParaRPr lang="fr-FR"/>
          </a:p>
        </p:txBody>
      </p:sp>
      <p:sp>
        <p:nvSpPr>
          <p:cNvPr id="5" name="AutoShape 6" descr="Boîte à outils avec outils — Illustration de stock par ©AnatolyM - 153624438">
            <a:extLst>
              <a:ext uri="{FF2B5EF4-FFF2-40B4-BE49-F238E27FC236}">
                <a16:creationId xmlns:a16="http://schemas.microsoft.com/office/drawing/2014/main" id="{4740B417-9ABA-4D59-B0BB-B14CF93788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92271" y="3335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F61E05D-59F4-4503-9F96-CF961104C5A1}"/>
              </a:ext>
            </a:extLst>
          </p:cNvPr>
          <p:cNvSpPr txBox="1"/>
          <p:nvPr/>
        </p:nvSpPr>
        <p:spPr>
          <a:xfrm>
            <a:off x="6400802" y="1052413"/>
            <a:ext cx="5669318" cy="3677930"/>
          </a:xfrm>
          <a:prstGeom prst="rect">
            <a:avLst/>
          </a:prstGeom>
          <a:solidFill>
            <a:schemeClr val="bg2">
              <a:alpha val="8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Il est fréquent en formation d’effectuer des transits via des itinéraires VFR spécial définis hors CTR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400" dirty="0"/>
              <a:t>Même si le vol est effectué en espace G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400" dirty="0"/>
              <a:t>Objectif pédagogique : faire visualiser les points</a:t>
            </a:r>
          </a:p>
          <a:p>
            <a:pPr lvl="1"/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Peut induire une perception biaisée que ce sont des points de report VFR obligatoires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spc="-50" dirty="0">
                <a:solidFill>
                  <a:schemeClr val="accent5"/>
                </a:solidFill>
                <a:cs typeface="Arial" panose="020B0604020202020204" pitchFamily="34" charset="0"/>
              </a:rPr>
              <a:t>Ces itinéraires deviennent alors des zones à forte concentration de trafic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spc="-20" dirty="0">
                <a:solidFill>
                  <a:schemeClr val="accent5"/>
                </a:solidFill>
                <a:cs typeface="Arial" panose="020B0604020202020204" pitchFamily="34" charset="0"/>
              </a:rPr>
              <a:t>Risques de collision</a:t>
            </a:r>
            <a:r>
              <a:rPr lang="fr-FR" sz="1600" spc="-20" dirty="0">
                <a:solidFill>
                  <a:schemeClr val="accent5"/>
                </a:solidFill>
                <a:cs typeface="Arial" panose="020B0604020202020204" pitchFamily="34" charset="0"/>
              </a:rPr>
              <a:t> </a:t>
            </a:r>
            <a:r>
              <a:rPr lang="fr-FR" sz="1600" b="1" spc="-20" dirty="0">
                <a:solidFill>
                  <a:schemeClr val="accent5"/>
                </a:solidFill>
                <a:cs typeface="Arial" panose="020B0604020202020204" pitchFamily="34" charset="0"/>
              </a:rPr>
              <a:t>importants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spc="-20" dirty="0">
                <a:solidFill>
                  <a:schemeClr val="accent5"/>
                </a:solidFill>
                <a:cs typeface="Arial" panose="020B0604020202020204" pitchFamily="34" charset="0"/>
              </a:rPr>
              <a:t>En particulier en cas de </a:t>
            </a:r>
            <a:r>
              <a:rPr lang="fr-FR" sz="1600" b="1" spc="-20" dirty="0">
                <a:solidFill>
                  <a:schemeClr val="accent5"/>
                </a:solidFill>
                <a:cs typeface="Arial" panose="020B0604020202020204" pitchFamily="34" charset="0"/>
              </a:rPr>
              <a:t>navigation GNSS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spc="-20" dirty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b="1" spc="-20" dirty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r>
              <a:rPr lang="fr-FR" sz="1600" spc="-20" dirty="0">
                <a:solidFill>
                  <a:schemeClr val="accent5"/>
                </a:solidFill>
                <a:cs typeface="Arial" panose="020B0604020202020204" pitchFamily="34" charset="0"/>
              </a:rPr>
              <a:t>Or l’</a:t>
            </a:r>
            <a:r>
              <a:rPr lang="fr-FR" sz="1600" b="1" spc="-20" dirty="0">
                <a:solidFill>
                  <a:schemeClr val="accent5"/>
                </a:solidFill>
                <a:cs typeface="Arial" panose="020B0604020202020204" pitchFamily="34" charset="0"/>
              </a:rPr>
              <a:t>ATS </a:t>
            </a:r>
            <a:r>
              <a:rPr lang="fr-FR" sz="1600" spc="-20" dirty="0">
                <a:solidFill>
                  <a:schemeClr val="accent5"/>
                </a:solidFill>
                <a:cs typeface="Arial" panose="020B0604020202020204" pitchFamily="34" charset="0"/>
              </a:rPr>
              <a:t>n’est </a:t>
            </a:r>
            <a:r>
              <a:rPr lang="fr-FR" sz="1600" b="1" spc="-20" dirty="0">
                <a:solidFill>
                  <a:schemeClr val="accent5"/>
                </a:solidFill>
                <a:cs typeface="Arial" panose="020B0604020202020204" pitchFamily="34" charset="0"/>
              </a:rPr>
              <a:t>pas</a:t>
            </a:r>
            <a:r>
              <a:rPr lang="fr-FR" sz="1600" spc="-20" dirty="0">
                <a:solidFill>
                  <a:schemeClr val="accent5"/>
                </a:solidFill>
                <a:cs typeface="Arial" panose="020B0604020202020204" pitchFamily="34" charset="0"/>
              </a:rPr>
              <a:t> tenu de faire une </a:t>
            </a:r>
            <a:r>
              <a:rPr lang="fr-FR" sz="1600" b="1" spc="-20" dirty="0">
                <a:solidFill>
                  <a:schemeClr val="accent5"/>
                </a:solidFill>
                <a:cs typeface="Arial" panose="020B0604020202020204" pitchFamily="34" charset="0"/>
              </a:rPr>
              <a:t>information de trafic </a:t>
            </a:r>
            <a:r>
              <a:rPr lang="fr-FR" sz="1600" spc="-20" dirty="0">
                <a:solidFill>
                  <a:schemeClr val="accent5"/>
                </a:solidFill>
                <a:cs typeface="Arial" panose="020B0604020202020204" pitchFamily="34" charset="0"/>
              </a:rPr>
              <a:t>(espace G). Il peut parfois être totalement fermé (SIV Toulouse, Aquitaine...)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2FB50B01-965A-432C-84A4-5E425827E861}"/>
              </a:ext>
            </a:extLst>
          </p:cNvPr>
          <p:cNvSpPr/>
          <p:nvPr/>
        </p:nvSpPr>
        <p:spPr>
          <a:xfrm>
            <a:off x="3415553" y="4910854"/>
            <a:ext cx="8654567" cy="1777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Si en formation le caractère facultatif du transit par ces points n’est pas explicité : 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NEGATIVE TRAINING</a:t>
            </a:r>
          </a:p>
          <a:p>
            <a:pPr algn="ctr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Biais d’habitude développé du fait d’un service rendu par l’ATS usuellement supérieur aux exigences contractuelles : 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NEGATIVE TRANSFERT of TRAINING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0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28D1B11-220D-4D44-B930-9324B168542A}"/>
              </a:ext>
            </a:extLst>
          </p:cNvPr>
          <p:cNvSpPr txBox="1"/>
          <p:nvPr/>
        </p:nvSpPr>
        <p:spPr>
          <a:xfrm>
            <a:off x="102916" y="36750"/>
            <a:ext cx="11986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QUELQUES EXEMPLES</a:t>
            </a:r>
          </a:p>
          <a:p>
            <a:pPr algn="ctr"/>
            <a:r>
              <a:rPr lang="fr-FR" sz="2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Biais d’habitude et évolution du contexte opérationnel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C5EA37D8-F1D3-A0C9-8B1F-56ECAAED40DF}"/>
              </a:ext>
            </a:extLst>
          </p:cNvPr>
          <p:cNvGrpSpPr/>
          <p:nvPr/>
        </p:nvGrpSpPr>
        <p:grpSpPr>
          <a:xfrm>
            <a:off x="2996631" y="1052413"/>
            <a:ext cx="3303768" cy="3677930"/>
            <a:chOff x="2700797" y="1052413"/>
            <a:chExt cx="3303768" cy="3443940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4B3EED9B-718F-8A7E-A380-0034EFCBE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8914"/>
            <a:stretch>
              <a:fillRect/>
            </a:stretch>
          </p:blipFill>
          <p:spPr>
            <a:xfrm>
              <a:off x="2700797" y="1052413"/>
              <a:ext cx="3303768" cy="34439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9F2B764-B553-9E80-D543-D691D1BC1494}"/>
                </a:ext>
              </a:extLst>
            </p:cNvPr>
            <p:cNvSpPr/>
            <p:nvPr/>
          </p:nvSpPr>
          <p:spPr>
            <a:xfrm>
              <a:off x="2852308" y="2525068"/>
              <a:ext cx="2937409" cy="1488131"/>
            </a:xfrm>
            <a:custGeom>
              <a:avLst/>
              <a:gdLst>
                <a:gd name="connsiteX0" fmla="*/ 2937409 w 2937409"/>
                <a:gd name="connsiteY0" fmla="*/ 0 h 1302818"/>
                <a:gd name="connsiteX1" fmla="*/ 2646096 w 2937409"/>
                <a:gd name="connsiteY1" fmla="*/ 388418 h 1302818"/>
                <a:gd name="connsiteX2" fmla="*/ 1238082 w 2937409"/>
                <a:gd name="connsiteY2" fmla="*/ 882032 h 1302818"/>
                <a:gd name="connsiteX3" fmla="*/ 0 w 2937409"/>
                <a:gd name="connsiteY3" fmla="*/ 1302818 h 130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7409" h="1302818">
                  <a:moveTo>
                    <a:pt x="2937409" y="0"/>
                  </a:moveTo>
                  <a:lnTo>
                    <a:pt x="2646096" y="388418"/>
                  </a:lnTo>
                  <a:lnTo>
                    <a:pt x="1238082" y="882032"/>
                  </a:lnTo>
                  <a:lnTo>
                    <a:pt x="0" y="130281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E6F6CC6B-DA92-65B4-43C2-435579140640}"/>
              </a:ext>
            </a:extLst>
          </p:cNvPr>
          <p:cNvGrpSpPr/>
          <p:nvPr/>
        </p:nvGrpSpPr>
        <p:grpSpPr>
          <a:xfrm>
            <a:off x="187004" y="1054315"/>
            <a:ext cx="2704665" cy="3676027"/>
            <a:chOff x="7824940" y="1188786"/>
            <a:chExt cx="2704665" cy="344394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C220887F-0A2C-6457-3F07-6DF16F136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24940" y="1188786"/>
              <a:ext cx="2704665" cy="34439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A5CC2C57-EF1F-76A5-6ECB-4E24CC7C89FC}"/>
                </a:ext>
              </a:extLst>
            </p:cNvPr>
            <p:cNvSpPr/>
            <p:nvPr/>
          </p:nvSpPr>
          <p:spPr>
            <a:xfrm>
              <a:off x="9260042" y="1398730"/>
              <a:ext cx="45719" cy="2378418"/>
            </a:xfrm>
            <a:custGeom>
              <a:avLst/>
              <a:gdLst>
                <a:gd name="connsiteX0" fmla="*/ 72828 w 72828"/>
                <a:gd name="connsiteY0" fmla="*/ 0 h 2152482"/>
                <a:gd name="connsiteX1" fmla="*/ 8092 w 72828"/>
                <a:gd name="connsiteY1" fmla="*/ 971045 h 2152482"/>
                <a:gd name="connsiteX2" fmla="*/ 0 w 72828"/>
                <a:gd name="connsiteY2" fmla="*/ 1537487 h 2152482"/>
                <a:gd name="connsiteX3" fmla="*/ 8092 w 72828"/>
                <a:gd name="connsiteY3" fmla="*/ 2152482 h 2152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8" h="2152482">
                  <a:moveTo>
                    <a:pt x="72828" y="0"/>
                  </a:moveTo>
                  <a:lnTo>
                    <a:pt x="8092" y="971045"/>
                  </a:lnTo>
                  <a:lnTo>
                    <a:pt x="0" y="1537487"/>
                  </a:lnTo>
                  <a:lnTo>
                    <a:pt x="8092" y="2152482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20AAC4C0-10AA-C55A-BF60-D219FF5C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905" y="3939546"/>
            <a:ext cx="2731738" cy="274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5A9FB23-0917-41C1-5C5F-841DAB66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5725"/>
            <a:ext cx="2743200" cy="365125"/>
          </a:xfrm>
        </p:spPr>
        <p:txBody>
          <a:bodyPr/>
          <a:lstStyle/>
          <a:p>
            <a:fld id="{4F815784-36E4-4521-9B3E-9A5F5620E0BF}" type="slidenum">
              <a:rPr lang="fr-FR" smtClean="0"/>
              <a:t>11</a:t>
            </a:fld>
            <a:endParaRPr lang="fr-FR" dirty="0"/>
          </a:p>
        </p:txBody>
      </p:sp>
      <p:sp>
        <p:nvSpPr>
          <p:cNvPr id="5" name="AutoShape 6" descr="Boîte à outils avec outils — Illustration de stock par ©AnatolyM - 153624438">
            <a:extLst>
              <a:ext uri="{FF2B5EF4-FFF2-40B4-BE49-F238E27FC236}">
                <a16:creationId xmlns:a16="http://schemas.microsoft.com/office/drawing/2014/main" id="{4740B417-9ABA-4D59-B0BB-B14CF93788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335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F61E05D-59F4-4503-9F96-CF961104C5A1}"/>
              </a:ext>
            </a:extLst>
          </p:cNvPr>
          <p:cNvSpPr txBox="1"/>
          <p:nvPr/>
        </p:nvSpPr>
        <p:spPr>
          <a:xfrm>
            <a:off x="6375400" y="1759150"/>
            <a:ext cx="5743855" cy="3108543"/>
          </a:xfrm>
          <a:prstGeom prst="rect">
            <a:avLst/>
          </a:prstGeom>
          <a:solidFill>
            <a:schemeClr val="bg2">
              <a:alpha val="8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La formation s’effectue essentiellement en conditions réelles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Certains exercices peuvent conduire à des réductions importantes des marges de sécurité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C’est le cas de l’exercice « pannes en phase de décollage »</a:t>
            </a:r>
          </a:p>
          <a:p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schemeClr val="accent5"/>
                </a:solidFill>
                <a:cs typeface="Arial" panose="020B0604020202020204" pitchFamily="34" charset="0"/>
              </a:rPr>
              <a:t>La réalisation de celui-ci au voisinage de l’</a:t>
            </a:r>
            <a:r>
              <a:rPr lang="fr-FR" sz="1600" b="1" dirty="0">
                <a:solidFill>
                  <a:schemeClr val="accent5"/>
                </a:solidFill>
                <a:cs typeface="Arial" panose="020B0604020202020204" pitchFamily="34" charset="0"/>
              </a:rPr>
              <a:t>aérodrome</a:t>
            </a:r>
            <a:r>
              <a:rPr lang="fr-FR" sz="1600" dirty="0">
                <a:solidFill>
                  <a:schemeClr val="accent5"/>
                </a:solidFill>
                <a:cs typeface="Arial" panose="020B0604020202020204" pitchFamily="34" charset="0"/>
              </a:rPr>
              <a:t> d’où le pilote évoluera </a:t>
            </a:r>
            <a:r>
              <a:rPr lang="fr-FR" sz="1600" b="1" dirty="0">
                <a:solidFill>
                  <a:schemeClr val="accent5"/>
                </a:solidFill>
                <a:cs typeface="Arial" panose="020B0604020202020204" pitchFamily="34" charset="0"/>
              </a:rPr>
              <a:t>le plus fréquemment </a:t>
            </a:r>
            <a:r>
              <a:rPr lang="fr-FR" sz="1600" dirty="0">
                <a:solidFill>
                  <a:schemeClr val="accent5"/>
                </a:solidFill>
                <a:cs typeface="Arial" panose="020B0604020202020204" pitchFamily="34" charset="0"/>
              </a:rPr>
              <a:t>est motivée par le repérage des trajectoires vers les sites d’atterrissage potentiels</a:t>
            </a:r>
          </a:p>
          <a:p>
            <a:endParaRPr lang="fr-FR" sz="1600" dirty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schemeClr val="accent5"/>
                </a:solidFill>
                <a:cs typeface="Arial" panose="020B0604020202020204" pitchFamily="34" charset="0"/>
              </a:rPr>
              <a:t>Mais dans un environnement peu propice à un atterrissage forcé, le </a:t>
            </a:r>
            <a:r>
              <a:rPr lang="fr-FR" sz="1600" b="1" dirty="0">
                <a:solidFill>
                  <a:schemeClr val="accent5"/>
                </a:solidFill>
                <a:cs typeface="Arial" panose="020B0604020202020204" pitchFamily="34" charset="0"/>
              </a:rPr>
              <a:t>bilan bénéfice / risque </a:t>
            </a:r>
            <a:r>
              <a:rPr lang="fr-FR" sz="1600" dirty="0">
                <a:solidFill>
                  <a:schemeClr val="accent5"/>
                </a:solidFill>
                <a:cs typeface="Arial" panose="020B0604020202020204" pitchFamily="34" charset="0"/>
              </a:rPr>
              <a:t>de l’exercice est discutable</a:t>
            </a:r>
            <a:endParaRPr lang="fr-FR" sz="1600" b="1" dirty="0">
              <a:solidFill>
                <a:schemeClr val="accent5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2FB50B01-965A-432C-84A4-5E425827E861}"/>
              </a:ext>
            </a:extLst>
          </p:cNvPr>
          <p:cNvSpPr/>
          <p:nvPr/>
        </p:nvSpPr>
        <p:spPr>
          <a:xfrm>
            <a:off x="6375400" y="5186323"/>
            <a:ext cx="5713684" cy="1118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L’exercice ne doit pas comporter 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davantage de risques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que la situation réelle</a:t>
            </a:r>
          </a:p>
          <a:p>
            <a:endParaRPr lang="fr-FR" sz="20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28D1B11-220D-4D44-B930-9324B168542A}"/>
              </a:ext>
            </a:extLst>
          </p:cNvPr>
          <p:cNvSpPr txBox="1"/>
          <p:nvPr/>
        </p:nvSpPr>
        <p:spPr>
          <a:xfrm>
            <a:off x="102916" y="36750"/>
            <a:ext cx="1198616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QUELQUES EXEMPLES</a:t>
            </a:r>
          </a:p>
          <a:p>
            <a:pPr algn="ctr"/>
            <a:r>
              <a:rPr lang="fr-FR" sz="24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Environnement de formation : réductions des marges de sécurité</a:t>
            </a:r>
          </a:p>
          <a:p>
            <a:pPr algn="ctr"/>
            <a:endParaRPr lang="fr-FR" sz="24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fr-FR" sz="1400" b="1" dirty="0">
                <a:solidFill>
                  <a:schemeClr val="accent1"/>
                </a:solidFill>
                <a:latin typeface="Arial Narrow" panose="020B0606020202030204" pitchFamily="34" charset="0"/>
                <a:hlinkClick r:id="rId3"/>
              </a:rPr>
              <a:t>https://bea.aero/fileadmin/documents/docspa/2010/f-xj100629/pdf/f-xj100629_05.pdf</a:t>
            </a:r>
            <a:endParaRPr lang="fr-FR" sz="14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BA185F7-26B9-471E-BB04-290245F6D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5" y="1756449"/>
            <a:ext cx="6175655" cy="262605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4F167F0-5F24-4507-815E-A29866CF5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45" y="4554247"/>
            <a:ext cx="6152901" cy="175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3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5A9FB23-0917-41C1-5C5F-841DAB66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5725"/>
            <a:ext cx="2743200" cy="365125"/>
          </a:xfrm>
        </p:spPr>
        <p:txBody>
          <a:bodyPr/>
          <a:lstStyle/>
          <a:p>
            <a:fld id="{4F815784-36E4-4521-9B3E-9A5F5620E0BF}" type="slidenum">
              <a:rPr lang="fr-FR" smtClean="0"/>
              <a:t>12</a:t>
            </a:fld>
            <a:endParaRPr lang="fr-FR"/>
          </a:p>
        </p:txBody>
      </p:sp>
      <p:sp>
        <p:nvSpPr>
          <p:cNvPr id="5" name="AutoShape 6" descr="Boîte à outils avec outils — Illustration de stock par ©AnatolyM - 153624438">
            <a:extLst>
              <a:ext uri="{FF2B5EF4-FFF2-40B4-BE49-F238E27FC236}">
                <a16:creationId xmlns:a16="http://schemas.microsoft.com/office/drawing/2014/main" id="{4740B417-9ABA-4D59-B0BB-B14CF93788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335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F61E05D-59F4-4503-9F96-CF961104C5A1}"/>
              </a:ext>
            </a:extLst>
          </p:cNvPr>
          <p:cNvSpPr txBox="1"/>
          <p:nvPr/>
        </p:nvSpPr>
        <p:spPr>
          <a:xfrm>
            <a:off x="6416270" y="1208951"/>
            <a:ext cx="5651601" cy="3539430"/>
          </a:xfrm>
          <a:prstGeom prst="rect">
            <a:avLst/>
          </a:prstGeom>
          <a:solidFill>
            <a:schemeClr val="bg2">
              <a:alpha val="8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Un pilote s’entraîne à des exercices de maniabilité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En vue du vol de prorogation SEP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Il effectue un exercice de panne en campagne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En courte finale, il interrompt l’approche, le moteur s’arrête peu après la remise des gaz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L’hypothèse d’un givrage carburateur est probable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schemeClr val="accent5"/>
                </a:solidFill>
                <a:cs typeface="Arial" panose="020B0604020202020204" pitchFamily="34" charset="0"/>
              </a:rPr>
              <a:t>Si </a:t>
            </a:r>
            <a:r>
              <a:rPr lang="fr-FR" sz="1600" b="1" dirty="0">
                <a:solidFill>
                  <a:schemeClr val="accent5"/>
                </a:solidFill>
                <a:cs typeface="Arial" panose="020B0604020202020204" pitchFamily="34" charset="0"/>
              </a:rPr>
              <a:t>l’intention était louable </a:t>
            </a:r>
            <a:r>
              <a:rPr lang="fr-FR" sz="1600" dirty="0">
                <a:solidFill>
                  <a:schemeClr val="accent5"/>
                </a:solidFill>
                <a:cs typeface="Arial" panose="020B0604020202020204" pitchFamily="34" charset="0"/>
              </a:rPr>
              <a:t>(objectif de maintien de compétence), les </a:t>
            </a:r>
            <a:r>
              <a:rPr lang="fr-FR" sz="1600" b="1" dirty="0">
                <a:solidFill>
                  <a:schemeClr val="accent5"/>
                </a:solidFill>
                <a:cs typeface="Arial" panose="020B0604020202020204" pitchFamily="34" charset="0"/>
              </a:rPr>
              <a:t>conditions de réalisation </a:t>
            </a:r>
            <a:r>
              <a:rPr lang="fr-FR" sz="1600" dirty="0">
                <a:solidFill>
                  <a:schemeClr val="accent5"/>
                </a:solidFill>
                <a:cs typeface="Arial" panose="020B0604020202020204" pitchFamily="34" charset="0"/>
              </a:rPr>
              <a:t>(pas d’instructeur à bord – météo) ont considérablement </a:t>
            </a:r>
            <a:r>
              <a:rPr lang="fr-FR" sz="1600" b="1" dirty="0">
                <a:solidFill>
                  <a:schemeClr val="accent5"/>
                </a:solidFill>
                <a:cs typeface="Arial" panose="020B0604020202020204" pitchFamily="34" charset="0"/>
              </a:rPr>
              <a:t>réduit les marges de sécurité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2FB50B01-965A-432C-84A4-5E425827E861}"/>
              </a:ext>
            </a:extLst>
          </p:cNvPr>
          <p:cNvSpPr/>
          <p:nvPr/>
        </p:nvSpPr>
        <p:spPr>
          <a:xfrm>
            <a:off x="6416271" y="5174189"/>
            <a:ext cx="5672814" cy="1118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Training peut aussi résulter d’un 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entraînement en autonomie</a:t>
            </a:r>
          </a:p>
          <a:p>
            <a:pPr algn="ctr"/>
            <a:endParaRPr lang="fr-FR" sz="20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28D1B11-220D-4D44-B930-9324B168542A}"/>
              </a:ext>
            </a:extLst>
          </p:cNvPr>
          <p:cNvSpPr txBox="1"/>
          <p:nvPr/>
        </p:nvSpPr>
        <p:spPr>
          <a:xfrm>
            <a:off x="102916" y="36750"/>
            <a:ext cx="119861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QUELQUES EXEMPLES</a:t>
            </a:r>
          </a:p>
          <a:p>
            <a:pPr algn="ctr"/>
            <a:r>
              <a:rPr lang="fr-FR" sz="24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Entraînement sans instructeur : réductions des marges de sécurité</a:t>
            </a:r>
          </a:p>
          <a:p>
            <a:pPr algn="ctr"/>
            <a:r>
              <a:rPr lang="fr-FR" sz="14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https://bea.aero/les-enquetes/evenements-notifies/detail/accident-du-morane-saulnier-ms880-immatricule-f-gitn-survenu-le-23-03-2019-a-taisniere-sur-hon-59/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961B479-3B47-40F9-9D8C-1A1ADEAD3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29" y="1208951"/>
            <a:ext cx="6188705" cy="354718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2E492E2-C111-4847-8315-D0B19E11D8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7835"/>
          <a:stretch/>
        </p:blipFill>
        <p:spPr>
          <a:xfrm>
            <a:off x="145342" y="4991627"/>
            <a:ext cx="6167492" cy="142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1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5A9FB23-0917-41C1-5C5F-841DAB66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5725"/>
            <a:ext cx="2743200" cy="365125"/>
          </a:xfrm>
        </p:spPr>
        <p:txBody>
          <a:bodyPr/>
          <a:lstStyle/>
          <a:p>
            <a:fld id="{4F815784-36E4-4521-9B3E-9A5F5620E0BF}" type="slidenum">
              <a:rPr lang="fr-FR" smtClean="0"/>
              <a:t>13</a:t>
            </a:fld>
            <a:endParaRPr lang="fr-FR"/>
          </a:p>
        </p:txBody>
      </p:sp>
      <p:sp>
        <p:nvSpPr>
          <p:cNvPr id="5" name="AutoShape 6" descr="Boîte à outils avec outils — Illustration de stock par ©AnatolyM - 153624438">
            <a:extLst>
              <a:ext uri="{FF2B5EF4-FFF2-40B4-BE49-F238E27FC236}">
                <a16:creationId xmlns:a16="http://schemas.microsoft.com/office/drawing/2014/main" id="{4740B417-9ABA-4D59-B0BB-B14CF93788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335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F61E05D-59F4-4503-9F96-CF961104C5A1}"/>
              </a:ext>
            </a:extLst>
          </p:cNvPr>
          <p:cNvSpPr txBox="1"/>
          <p:nvPr/>
        </p:nvSpPr>
        <p:spPr>
          <a:xfrm>
            <a:off x="389686" y="1029716"/>
            <a:ext cx="11412625" cy="1631216"/>
          </a:xfrm>
          <a:prstGeom prst="rect">
            <a:avLst/>
          </a:prstGeom>
          <a:solidFill>
            <a:schemeClr val="bg2">
              <a:alpha val="8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Les « bobos » de hangar ou les petits dysfonctionnements sont fréquents sur un avion d’aéroclub</a:t>
            </a:r>
          </a:p>
          <a:p>
            <a:endParaRPr lang="fr-FR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L’atelier de maintenance n’est pas toujours disponible (week-end, éloignement géographique…)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Une décision quant à la navigabilité de l’avion est parfois basée sur l’expérience personnelle ou des discussions entre membres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schemeClr val="accent5"/>
                </a:solidFill>
                <a:cs typeface="Arial" panose="020B0604020202020204" pitchFamily="34" charset="0"/>
              </a:rPr>
              <a:t>La dimension de </a:t>
            </a:r>
            <a:r>
              <a:rPr lang="fr-FR" sz="1600" b="1" dirty="0">
                <a:solidFill>
                  <a:schemeClr val="accent5"/>
                </a:solidFill>
                <a:cs typeface="Arial" panose="020B0604020202020204" pitchFamily="34" charset="0"/>
              </a:rPr>
              <a:t>solidarité</a:t>
            </a:r>
            <a:r>
              <a:rPr lang="fr-FR" sz="1600" dirty="0">
                <a:solidFill>
                  <a:schemeClr val="accent5"/>
                </a:solidFill>
                <a:cs typeface="Arial" panose="020B0604020202020204" pitchFamily="34" charset="0"/>
              </a:rPr>
              <a:t> et </a:t>
            </a:r>
            <a:r>
              <a:rPr lang="fr-FR" sz="1600" b="1" dirty="0">
                <a:solidFill>
                  <a:schemeClr val="accent5"/>
                </a:solidFill>
                <a:cs typeface="Arial" panose="020B0604020202020204" pitchFamily="34" charset="0"/>
              </a:rPr>
              <a:t>l’esprit associatif </a:t>
            </a:r>
            <a:r>
              <a:rPr lang="fr-FR" sz="1600" dirty="0">
                <a:solidFill>
                  <a:schemeClr val="accent5"/>
                </a:solidFill>
                <a:cs typeface="Arial" panose="020B0604020202020204" pitchFamily="34" charset="0"/>
              </a:rPr>
              <a:t>d’un aéroclub peut malheureusement conduire au développement et à la </a:t>
            </a:r>
            <a:r>
              <a:rPr lang="fr-FR" sz="1600" b="1" dirty="0">
                <a:solidFill>
                  <a:schemeClr val="accent5"/>
                </a:solidFill>
                <a:cs typeface="Arial" panose="020B0604020202020204" pitchFamily="34" charset="0"/>
              </a:rPr>
              <a:t>dissémination d’idées erronées </a:t>
            </a:r>
            <a:r>
              <a:rPr lang="fr-FR" sz="1600" dirty="0">
                <a:solidFill>
                  <a:schemeClr val="accent5"/>
                </a:solidFill>
                <a:cs typeface="Arial" panose="020B0604020202020204" pitchFamily="34" charset="0"/>
              </a:rPr>
              <a:t>(« ça n’empêche pas de voler »)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28D1B11-220D-4D44-B930-9324B168542A}"/>
              </a:ext>
            </a:extLst>
          </p:cNvPr>
          <p:cNvSpPr txBox="1"/>
          <p:nvPr/>
        </p:nvSpPr>
        <p:spPr>
          <a:xfrm>
            <a:off x="57444" y="22872"/>
            <a:ext cx="11986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QUELQUES EXEMPLES</a:t>
            </a:r>
          </a:p>
          <a:p>
            <a:pPr algn="ctr"/>
            <a:r>
              <a:rPr lang="fr-FR" sz="24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Environnement associatif : risque de propagation de mauvaises pratiques</a:t>
            </a:r>
            <a:r>
              <a:rPr lang="fr-FR" sz="14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9976AC4-A54C-4A4D-B07B-FCEA0DB56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89" y="2707393"/>
            <a:ext cx="5071084" cy="10866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A6FB37-0532-41A7-89CC-5BDF8954E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88" y="3737274"/>
            <a:ext cx="5071084" cy="2036117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840DF7F4-47B6-441E-8C60-51BC2D7051D1}"/>
              </a:ext>
            </a:extLst>
          </p:cNvPr>
          <p:cNvGrpSpPr/>
          <p:nvPr/>
        </p:nvGrpSpPr>
        <p:grpSpPr>
          <a:xfrm>
            <a:off x="389687" y="2707393"/>
            <a:ext cx="11412624" cy="4047800"/>
            <a:chOff x="389687" y="2707393"/>
            <a:chExt cx="11412624" cy="4047800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58122C62-7000-41E2-A5DC-88D8AD8B4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9687" y="5840985"/>
              <a:ext cx="5082209" cy="914208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AB3B23E7-10B3-4284-9E27-336179714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20993" y="2707393"/>
              <a:ext cx="4381318" cy="3335455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8D0A192-FF31-4C94-AE09-622DDFA37EF6}"/>
                </a:ext>
              </a:extLst>
            </p:cNvPr>
            <p:cNvSpPr txBox="1"/>
            <p:nvPr/>
          </p:nvSpPr>
          <p:spPr>
            <a:xfrm>
              <a:off x="5807865" y="4420286"/>
              <a:ext cx="2463800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Zone de choc initial (réparé)</a:t>
              </a:r>
            </a:p>
          </p:txBody>
        </p: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6FDCF336-69AD-48AF-91BA-2636F5E85A54}"/>
                </a:ext>
              </a:extLst>
            </p:cNvPr>
            <p:cNvCxnSpPr>
              <a:cxnSpLocks/>
            </p:cNvCxnSpPr>
            <p:nvPr/>
          </p:nvCxnSpPr>
          <p:spPr>
            <a:xfrm>
              <a:off x="8271665" y="4775200"/>
              <a:ext cx="707235" cy="7369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D121CC0F-535E-43FF-B9DE-EBFBFEC23EC2}"/>
                </a:ext>
              </a:extLst>
            </p:cNvPr>
            <p:cNvSpPr txBox="1"/>
            <p:nvPr/>
          </p:nvSpPr>
          <p:spPr>
            <a:xfrm>
              <a:off x="5807865" y="2881842"/>
              <a:ext cx="2463800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Zone de dommage consécutif</a:t>
              </a:r>
            </a:p>
          </p:txBody>
        </p:sp>
      </p:grp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4C205315-4990-47CC-998F-A772B0F0B403}"/>
              </a:ext>
            </a:extLst>
          </p:cNvPr>
          <p:cNvSpPr/>
          <p:nvPr/>
        </p:nvSpPr>
        <p:spPr>
          <a:xfrm>
            <a:off x="5706311" y="5782683"/>
            <a:ext cx="6096000" cy="954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Training peut aussi se rencontrer 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dehors du contexte de formation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classique</a:t>
            </a:r>
          </a:p>
          <a:p>
            <a:endParaRPr lang="fr-FR" sz="20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75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5A9FB23-0917-41C1-5C5F-841DAB66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5725"/>
            <a:ext cx="2743200" cy="365125"/>
          </a:xfrm>
        </p:spPr>
        <p:txBody>
          <a:bodyPr/>
          <a:lstStyle/>
          <a:p>
            <a:fld id="{4F815784-36E4-4521-9B3E-9A5F5620E0BF}" type="slidenum">
              <a:rPr lang="fr-FR" smtClean="0"/>
              <a:t>14</a:t>
            </a:fld>
            <a:endParaRPr lang="fr-FR"/>
          </a:p>
        </p:txBody>
      </p:sp>
      <p:sp>
        <p:nvSpPr>
          <p:cNvPr id="5" name="AutoShape 6" descr="Boîte à outils avec outils — Illustration de stock par ©AnatolyM - 153624438">
            <a:extLst>
              <a:ext uri="{FF2B5EF4-FFF2-40B4-BE49-F238E27FC236}">
                <a16:creationId xmlns:a16="http://schemas.microsoft.com/office/drawing/2014/main" id="{4740B417-9ABA-4D59-B0BB-B14CF93788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335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28D1B11-220D-4D44-B930-9324B168542A}"/>
              </a:ext>
            </a:extLst>
          </p:cNvPr>
          <p:cNvSpPr txBox="1"/>
          <p:nvPr/>
        </p:nvSpPr>
        <p:spPr>
          <a:xfrm>
            <a:off x="102916" y="36750"/>
            <a:ext cx="11986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QUELQUES EXEMPLES</a:t>
            </a:r>
          </a:p>
          <a:p>
            <a:pPr algn="ctr"/>
            <a:r>
              <a:rPr lang="fr-FR" sz="24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Environnement associatif : risque de propagation de mauvaises pratiques </a:t>
            </a:r>
            <a:r>
              <a:rPr lang="fr-FR" sz="1400" b="1" dirty="0">
                <a:solidFill>
                  <a:schemeClr val="accent1"/>
                </a:solidFill>
                <a:latin typeface="Arial Narrow" panose="020B0606020202030204" pitchFamily="34" charset="0"/>
                <a:hlinkClick r:id="rId3"/>
              </a:rPr>
              <a:t>https://bea.aero/fileadmin/documents/docspa/2014/f-rb140406/pdf/f-rb140406_05.pdf</a:t>
            </a:r>
            <a:endParaRPr lang="fr-FR" sz="14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algn="ctr"/>
            <a:endParaRPr lang="fr-FR" sz="14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A3FF76D-34A5-4EB9-BCFC-EB0E94658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36" y="1745463"/>
            <a:ext cx="6116497" cy="2923686"/>
          </a:xfrm>
          <a:prstGeom prst="rect">
            <a:avLst/>
          </a:prstGeom>
        </p:spPr>
      </p:pic>
      <p:grpSp>
        <p:nvGrpSpPr>
          <p:cNvPr id="32" name="Groupe 31">
            <a:extLst>
              <a:ext uri="{FF2B5EF4-FFF2-40B4-BE49-F238E27FC236}">
                <a16:creationId xmlns:a16="http://schemas.microsoft.com/office/drawing/2014/main" id="{F1C65ED6-60FC-4724-A819-63B29A772A4E}"/>
              </a:ext>
            </a:extLst>
          </p:cNvPr>
          <p:cNvGrpSpPr/>
          <p:nvPr/>
        </p:nvGrpSpPr>
        <p:grpSpPr>
          <a:xfrm>
            <a:off x="1346200" y="1269128"/>
            <a:ext cx="10703397" cy="2578972"/>
            <a:chOff x="1346200" y="1269128"/>
            <a:chExt cx="10703397" cy="2578972"/>
          </a:xfrm>
        </p:grpSpPr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633104C9-3030-4B99-8723-5466150C06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46200" y="2387600"/>
              <a:ext cx="3797300" cy="14605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99E2C3D0-65E5-4B41-8486-4A80CE5BB065}"/>
                </a:ext>
              </a:extLst>
            </p:cNvPr>
            <p:cNvCxnSpPr>
              <a:cxnSpLocks/>
            </p:cNvCxnSpPr>
            <p:nvPr/>
          </p:nvCxnSpPr>
          <p:spPr>
            <a:xfrm>
              <a:off x="1346200" y="2387600"/>
              <a:ext cx="3916030" cy="14605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Bulle narrative : ronde 29">
              <a:extLst>
                <a:ext uri="{FF2B5EF4-FFF2-40B4-BE49-F238E27FC236}">
                  <a16:creationId xmlns:a16="http://schemas.microsoft.com/office/drawing/2014/main" id="{39AE33D3-38B2-4AEB-A2EA-4DF6273423B9}"/>
                </a:ext>
              </a:extLst>
            </p:cNvPr>
            <p:cNvSpPr/>
            <p:nvPr/>
          </p:nvSpPr>
          <p:spPr>
            <a:xfrm>
              <a:off x="6571053" y="1269128"/>
              <a:ext cx="5478544" cy="1448671"/>
            </a:xfrm>
            <a:prstGeom prst="wedgeEllipseCallout">
              <a:avLst>
                <a:gd name="adj1" fmla="val -32430"/>
                <a:gd name="adj2" fmla="val 55506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rgbClr val="FF0000"/>
                  </a:solidFill>
                </a:rPr>
                <a:t>« On » </a:t>
              </a:r>
              <a:r>
                <a:rPr lang="fr-FR" dirty="0">
                  <a:solidFill>
                    <a:srgbClr val="FF0000"/>
                  </a:solidFill>
                </a:rPr>
                <a:t>m’a dit que la procédure ne fonctionne pas sur cet avion</a:t>
              </a:r>
            </a:p>
            <a:p>
              <a:pPr algn="ctr"/>
              <a:r>
                <a:rPr lang="fr-FR" b="1" dirty="0">
                  <a:solidFill>
                    <a:srgbClr val="FF0000"/>
                  </a:solidFill>
                </a:rPr>
                <a:t>« On » </a:t>
              </a:r>
              <a:r>
                <a:rPr lang="fr-FR" dirty="0">
                  <a:solidFill>
                    <a:srgbClr val="FF0000"/>
                  </a:solidFill>
                </a:rPr>
                <a:t>m’a dit de faire des injections jusqu’à ce que ça démarre!   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B1076392-2249-4685-ADDB-DA94A8EA978F}"/>
              </a:ext>
            </a:extLst>
          </p:cNvPr>
          <p:cNvGrpSpPr/>
          <p:nvPr/>
        </p:nvGrpSpPr>
        <p:grpSpPr>
          <a:xfrm>
            <a:off x="236455" y="2820464"/>
            <a:ext cx="11648324" cy="3861962"/>
            <a:chOff x="236455" y="2820464"/>
            <a:chExt cx="11648324" cy="3861962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B54A45E1-6796-46F6-9F0D-CE8963677D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8408" y="2820464"/>
              <a:ext cx="5146371" cy="386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17D9E3A7-51E5-488F-A5D1-C8D738D258C1}"/>
                </a:ext>
              </a:extLst>
            </p:cNvPr>
            <p:cNvSpPr/>
            <p:nvPr/>
          </p:nvSpPr>
          <p:spPr>
            <a:xfrm>
              <a:off x="236455" y="4916668"/>
              <a:ext cx="6116497" cy="169132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FR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Si la procédure du manuel de vol ne fonctionne pas, cela peut être le </a:t>
              </a:r>
              <a:r>
                <a:rPr lang="fr-FR" sz="2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précurseur</a:t>
              </a:r>
              <a:r>
                <a:rPr lang="fr-FR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d’un </a:t>
              </a:r>
              <a:r>
                <a:rPr lang="fr-FR" sz="2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problème plus grave </a:t>
              </a:r>
            </a:p>
            <a:p>
              <a:pPr algn="ctr"/>
              <a:endParaRPr lang="fr-FR" sz="2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fr-FR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Une </a:t>
              </a:r>
              <a:r>
                <a:rPr lang="fr-FR" sz="2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procédure </a:t>
              </a:r>
              <a:r>
                <a:rPr lang="fr-FR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alternative </a:t>
              </a:r>
              <a:r>
                <a:rPr lang="fr-FR" sz="2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non validée </a:t>
              </a:r>
              <a:r>
                <a:rPr lang="fr-FR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peut comporter des </a:t>
              </a:r>
              <a:r>
                <a:rPr lang="fr-FR" sz="2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risques</a:t>
              </a:r>
              <a:r>
                <a:rPr lang="fr-FR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  <a:p>
              <a:endParaRPr lang="fr-FR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71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5A9FB23-0917-41C1-5C5F-841DAB66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9854"/>
            <a:ext cx="2743200" cy="365125"/>
          </a:xfrm>
        </p:spPr>
        <p:txBody>
          <a:bodyPr/>
          <a:lstStyle/>
          <a:p>
            <a:fld id="{4F815784-36E4-4521-9B3E-9A5F5620E0BF}" type="slidenum">
              <a:rPr lang="fr-FR" smtClean="0"/>
              <a:t>15</a:t>
            </a:fld>
            <a:endParaRPr lang="fr-FR"/>
          </a:p>
        </p:txBody>
      </p:sp>
      <p:sp>
        <p:nvSpPr>
          <p:cNvPr id="5" name="AutoShape 6" descr="Boîte à outils avec outils — Illustration de stock par ©AnatolyM - 153624438">
            <a:extLst>
              <a:ext uri="{FF2B5EF4-FFF2-40B4-BE49-F238E27FC236}">
                <a16:creationId xmlns:a16="http://schemas.microsoft.com/office/drawing/2014/main" id="{4740B417-9ABA-4D59-B0BB-B14CF93788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4301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28D1B11-220D-4D44-B930-9324B168542A}"/>
              </a:ext>
            </a:extLst>
          </p:cNvPr>
          <p:cNvSpPr txBox="1"/>
          <p:nvPr/>
        </p:nvSpPr>
        <p:spPr>
          <a:xfrm>
            <a:off x="102916" y="23303"/>
            <a:ext cx="11986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QUELQUES EXEMPLES</a:t>
            </a:r>
          </a:p>
          <a:p>
            <a:pPr algn="ctr"/>
            <a:r>
              <a:rPr lang="fr-FR" sz="2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Accident du CAP10 F-GYZA à St Martin Lys – Exemplarité de l’instructeur</a:t>
            </a:r>
          </a:p>
          <a:p>
            <a:pPr algn="ctr"/>
            <a:r>
              <a:rPr lang="fr-FR" sz="1600" b="1" dirty="0">
                <a:solidFill>
                  <a:schemeClr val="accent1"/>
                </a:solidFill>
                <a:latin typeface="Arial Narrow" panose="020B0606020202030204" pitchFamily="34" charset="0"/>
                <a:hlinkClick r:id="rId3"/>
              </a:rPr>
              <a:t>https://bea.aero/fileadmin/documents/docspa/2004/f-za040806/pdf/f-za040806_05.pdf</a:t>
            </a:r>
            <a:endParaRPr lang="fr-FR" sz="16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fr-FR" sz="2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85E268D-B68D-2E59-44AB-DD5F733ED45A}"/>
              </a:ext>
            </a:extLst>
          </p:cNvPr>
          <p:cNvSpPr txBox="1"/>
          <p:nvPr/>
        </p:nvSpPr>
        <p:spPr>
          <a:xfrm>
            <a:off x="995082" y="1534301"/>
            <a:ext cx="10358718" cy="4154984"/>
          </a:xfrm>
          <a:prstGeom prst="rect">
            <a:avLst/>
          </a:prstGeom>
          <a:solidFill>
            <a:schemeClr val="bg2">
              <a:alpha val="8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Crash d’un CAP10, vol à basse hauteur dans une vallée encaissée, collision avec une ligne électrique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Vol d’instruction en fin de 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L’enquête du BEA pointe plusieurs facteurs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Exemplarité de l’instructeur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Programme de formation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Système de retour d’expérience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 Cite un témoignage particulièrement éclairant sur ces facteurs</a:t>
            </a:r>
          </a:p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93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379A9-32B3-2243-7565-D284235E2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300F637-A34E-C78B-CE0F-D0853303C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9854"/>
            <a:ext cx="2743200" cy="365125"/>
          </a:xfrm>
        </p:spPr>
        <p:txBody>
          <a:bodyPr/>
          <a:lstStyle/>
          <a:p>
            <a:fld id="{4F815784-36E4-4521-9B3E-9A5F5620E0BF}" type="slidenum">
              <a:rPr lang="fr-FR" smtClean="0"/>
              <a:t>16</a:t>
            </a:fld>
            <a:endParaRPr lang="fr-FR"/>
          </a:p>
        </p:txBody>
      </p:sp>
      <p:sp>
        <p:nvSpPr>
          <p:cNvPr id="5" name="AutoShape 6" descr="Boîte à outils avec outils — Illustration de stock par ©AnatolyM - 153624438">
            <a:extLst>
              <a:ext uri="{FF2B5EF4-FFF2-40B4-BE49-F238E27FC236}">
                <a16:creationId xmlns:a16="http://schemas.microsoft.com/office/drawing/2014/main" id="{6FED76A9-3C67-4D09-F589-33BEB87DA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4301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C8E09E3-5997-7EBE-1D2A-8FD2850C4C15}"/>
              </a:ext>
            </a:extLst>
          </p:cNvPr>
          <p:cNvSpPr txBox="1"/>
          <p:nvPr/>
        </p:nvSpPr>
        <p:spPr>
          <a:xfrm>
            <a:off x="5849470" y="1233887"/>
            <a:ext cx="6239613" cy="4401205"/>
          </a:xfrm>
          <a:prstGeom prst="rect">
            <a:avLst/>
          </a:prstGeom>
          <a:solidFill>
            <a:schemeClr val="bg2">
              <a:alpha val="8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Programme de formation : 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pédagogiques 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 définis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Pas d’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adhésion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/ compréhension de la part 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l’instructeur.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Une bonne intention malgré tout (faire plaisir au stagiaire)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fr-FR" sz="1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instructeur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est un </a:t>
            </a:r>
            <a:r>
              <a:rPr lang="fr-FR" sz="1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référent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pour le stagiaire</a:t>
            </a:r>
            <a:endParaRPr lang="fr-FR" sz="1400" dirty="0"/>
          </a:p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Comportement 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déviant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l’instructeur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Développement d’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appréhension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chez le stagiaire : 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contradictoire de l’objectif pédagogique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(maîtrise des positions inusuelles)</a:t>
            </a:r>
          </a:p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b="1" dirty="0">
                <a:solidFill>
                  <a:schemeClr val="accent1"/>
                </a:solidFill>
                <a:latin typeface="Arial Narrow" panose="020B0606020202030204" pitchFamily="34" charset="0"/>
                <a:hlinkClick r:id="rId3"/>
              </a:rPr>
              <a:t>https://bea.aero/fileadmin/documents/docspa/2004/f-za040806/pdf/f-za040806_05.pdf</a:t>
            </a:r>
            <a:endParaRPr lang="fr-FR" sz="14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5BB1186-FDF3-C84B-A22F-3150DC489757}"/>
              </a:ext>
            </a:extLst>
          </p:cNvPr>
          <p:cNvSpPr txBox="1"/>
          <p:nvPr/>
        </p:nvSpPr>
        <p:spPr>
          <a:xfrm>
            <a:off x="102916" y="23303"/>
            <a:ext cx="11986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QUELQUES EXEMPLES</a:t>
            </a:r>
          </a:p>
          <a:p>
            <a:pPr algn="ctr"/>
            <a:r>
              <a:rPr lang="fr-FR" sz="2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Accident du CAP10 F-GYZA à St Martin Lys – Exemplarité de l’instructeur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5119235-4321-26B5-2578-A6B91591A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72" y="1195167"/>
            <a:ext cx="5281955" cy="5545479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3A857E6-7906-30E8-5C3E-A59514D39C58}"/>
              </a:ext>
            </a:extLst>
          </p:cNvPr>
          <p:cNvCxnSpPr/>
          <p:nvPr/>
        </p:nvCxnSpPr>
        <p:spPr>
          <a:xfrm>
            <a:off x="457200" y="4585447"/>
            <a:ext cx="20708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86258262-E28D-9923-C135-AE73B524DE86}"/>
              </a:ext>
            </a:extLst>
          </p:cNvPr>
          <p:cNvGrpSpPr/>
          <p:nvPr/>
        </p:nvGrpSpPr>
        <p:grpSpPr>
          <a:xfrm>
            <a:off x="457200" y="1570551"/>
            <a:ext cx="5177118" cy="192742"/>
            <a:chOff x="457200" y="1476422"/>
            <a:chExt cx="5177118" cy="192742"/>
          </a:xfrm>
        </p:grpSpPr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2E4DF193-C018-E3BE-E0E7-3AF748AED61D}"/>
                </a:ext>
              </a:extLst>
            </p:cNvPr>
            <p:cNvCxnSpPr>
              <a:cxnSpLocks/>
            </p:cNvCxnSpPr>
            <p:nvPr/>
          </p:nvCxnSpPr>
          <p:spPr>
            <a:xfrm>
              <a:off x="2626661" y="1476422"/>
              <a:ext cx="300765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E69627C2-368B-7150-45AA-0861725E031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1669164"/>
              <a:ext cx="300765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4D0C849-9B9F-018B-DC64-F5CD3A4094EB}"/>
              </a:ext>
            </a:extLst>
          </p:cNvPr>
          <p:cNvCxnSpPr>
            <a:cxnSpLocks/>
          </p:cNvCxnSpPr>
          <p:nvPr/>
        </p:nvCxnSpPr>
        <p:spPr>
          <a:xfrm>
            <a:off x="2850776" y="2529775"/>
            <a:ext cx="23173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9453CB66-D928-7567-8E54-9F2FC1E3D6C2}"/>
              </a:ext>
            </a:extLst>
          </p:cNvPr>
          <p:cNvGrpSpPr/>
          <p:nvPr/>
        </p:nvGrpSpPr>
        <p:grpSpPr>
          <a:xfrm>
            <a:off x="457200" y="2870433"/>
            <a:ext cx="5177118" cy="152400"/>
            <a:chOff x="457200" y="2776304"/>
            <a:chExt cx="5177118" cy="152400"/>
          </a:xfrm>
        </p:grpSpPr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51A08147-14DD-3255-00FA-F2D8918592C0}"/>
                </a:ext>
              </a:extLst>
            </p:cNvPr>
            <p:cNvCxnSpPr>
              <a:cxnSpLocks/>
            </p:cNvCxnSpPr>
            <p:nvPr/>
          </p:nvCxnSpPr>
          <p:spPr>
            <a:xfrm>
              <a:off x="3532093" y="2776304"/>
              <a:ext cx="2102225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7285DE6B-CACD-AA45-EC4D-58B021E251DE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928704"/>
              <a:ext cx="2102225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Accolade fermante 26">
            <a:extLst>
              <a:ext uri="{FF2B5EF4-FFF2-40B4-BE49-F238E27FC236}">
                <a16:creationId xmlns:a16="http://schemas.microsoft.com/office/drawing/2014/main" id="{5F669B80-D6D2-371E-17D7-B5A530BE9E8B}"/>
              </a:ext>
            </a:extLst>
          </p:cNvPr>
          <p:cNvSpPr/>
          <p:nvPr/>
        </p:nvSpPr>
        <p:spPr>
          <a:xfrm>
            <a:off x="5593977" y="3076621"/>
            <a:ext cx="204880" cy="1147463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4F4C67BE-AAB4-5E46-2F99-56E64EB75841}"/>
              </a:ext>
            </a:extLst>
          </p:cNvPr>
          <p:cNvGrpSpPr/>
          <p:nvPr/>
        </p:nvGrpSpPr>
        <p:grpSpPr>
          <a:xfrm>
            <a:off x="5575392" y="5817815"/>
            <a:ext cx="6513691" cy="874601"/>
            <a:chOff x="5575392" y="5723686"/>
            <a:chExt cx="6513691" cy="874601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97130A87-1986-49D9-F886-686FA5D5F09E}"/>
                </a:ext>
              </a:extLst>
            </p:cNvPr>
            <p:cNvSpPr/>
            <p:nvPr/>
          </p:nvSpPr>
          <p:spPr>
            <a:xfrm>
              <a:off x="5849470" y="5723686"/>
              <a:ext cx="6239613" cy="86904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fr-FR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NEGATIVE TRAINING</a:t>
              </a:r>
              <a:endParaRPr lang="fr-FR" b="1" dirty="0"/>
            </a:p>
            <a:p>
              <a:pPr marL="0" lvl="1" algn="ctr"/>
              <a:r>
                <a:rPr lang="fr-FR" b="1" dirty="0"/>
                <a:t>Ce n’est que le bon sens du stagiaire qui a transformé cette expérience en un enseignement positif </a:t>
              </a:r>
            </a:p>
          </p:txBody>
        </p:sp>
        <p:sp>
          <p:nvSpPr>
            <p:cNvPr id="28" name="Accolade fermante 27">
              <a:extLst>
                <a:ext uri="{FF2B5EF4-FFF2-40B4-BE49-F238E27FC236}">
                  <a16:creationId xmlns:a16="http://schemas.microsoft.com/office/drawing/2014/main" id="{2E362C5D-0029-A850-0A98-CD58222DEE3F}"/>
                </a:ext>
              </a:extLst>
            </p:cNvPr>
            <p:cNvSpPr/>
            <p:nvPr/>
          </p:nvSpPr>
          <p:spPr>
            <a:xfrm>
              <a:off x="5575392" y="5756962"/>
              <a:ext cx="247183" cy="841325"/>
            </a:xfrm>
            <a:prstGeom prst="rightBrac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26" name="Picture 2" descr="Les balades de Lison: Aude : de Saint Martin Lys au Col d' Agajos">
            <a:extLst>
              <a:ext uri="{FF2B5EF4-FFF2-40B4-BE49-F238E27FC236}">
                <a16:creationId xmlns:a16="http://schemas.microsoft.com/office/drawing/2014/main" id="{0F47B2B4-417D-60B0-6DAE-63631845BA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31"/>
          <a:stretch>
            <a:fillRect/>
          </a:stretch>
        </p:blipFill>
        <p:spPr bwMode="auto">
          <a:xfrm>
            <a:off x="9607021" y="3076621"/>
            <a:ext cx="2403351" cy="128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941AD7B-04F5-B3E5-41AD-F77FB35A608C}"/>
              </a:ext>
            </a:extLst>
          </p:cNvPr>
          <p:cNvSpPr txBox="1"/>
          <p:nvPr/>
        </p:nvSpPr>
        <p:spPr>
          <a:xfrm>
            <a:off x="11885759" y="6607681"/>
            <a:ext cx="4258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18991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3028" y="1702500"/>
            <a:ext cx="7521043" cy="3524042"/>
          </a:xfrm>
          <a:prstGeom prst="rect">
            <a:avLst/>
          </a:prstGeom>
          <a:solidFill>
            <a:schemeClr val="bg2">
              <a:alpha val="8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COMPETENCY / EVIDENCE / SCENARIO BASED TRAINING…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Plutôt qu’une formation basée sur la répétition de procédures stéréotypées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Identifier et acquérir des </a:t>
            </a:r>
            <a:r>
              <a:rPr lang="fr-FR" b="1" dirty="0">
                <a:solidFill>
                  <a:schemeClr val="accent1"/>
                </a:solidFill>
              </a:rPr>
              <a:t>compétences techniques </a:t>
            </a:r>
            <a:r>
              <a:rPr lang="fr-FR" dirty="0"/>
              <a:t>clés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Mais aussi des </a:t>
            </a:r>
            <a:r>
              <a:rPr lang="fr-FR" b="1" dirty="0">
                <a:solidFill>
                  <a:schemeClr val="accent1"/>
                </a:solidFill>
              </a:rPr>
              <a:t>aptitudes </a:t>
            </a:r>
            <a:r>
              <a:rPr lang="fr-FR" dirty="0"/>
              <a:t>de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dirty="0"/>
              <a:t>conscience et analyse de la situation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Donner au pilote outils et moyens de </a:t>
            </a:r>
            <a:r>
              <a:rPr lang="fr-FR" b="1" dirty="0">
                <a:solidFill>
                  <a:schemeClr val="accent1"/>
                </a:solidFill>
              </a:rPr>
              <a:t>résoudre des situations</a:t>
            </a:r>
            <a:r>
              <a:rPr lang="fr-FR" dirty="0"/>
              <a:t>, même </a:t>
            </a:r>
            <a:r>
              <a:rPr lang="fr-FR" b="1" dirty="0">
                <a:solidFill>
                  <a:schemeClr val="accent1"/>
                </a:solidFill>
              </a:rPr>
              <a:t>non anticipées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Scénarii d’exercices basés sur des </a:t>
            </a:r>
            <a:r>
              <a:rPr lang="fr-FR" b="1" dirty="0">
                <a:solidFill>
                  <a:schemeClr val="accent1"/>
                </a:solidFill>
              </a:rPr>
              <a:t>situations opérationnelles réalistes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1"/>
                </a:solidFill>
              </a:rPr>
              <a:t>Evaluation</a:t>
            </a:r>
            <a:r>
              <a:rPr lang="fr-FR" dirty="0"/>
              <a:t> non seulement sur la réussite d’un exercice mais aussi sur la </a:t>
            </a:r>
            <a:r>
              <a:rPr lang="fr-FR" b="1" dirty="0">
                <a:solidFill>
                  <a:schemeClr val="accent1"/>
                </a:solidFill>
              </a:rPr>
              <a:t>maîtrise des compétences </a:t>
            </a:r>
            <a:r>
              <a:rPr lang="fr-FR" dirty="0"/>
              <a:t>nécessaires et leur mise en œuvre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8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5A9FB23-0917-41C1-5C5F-841DAB66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5784-36E4-4521-9B3E-9A5F5620E0BF}" type="slidenum">
              <a:rPr lang="fr-FR" smtClean="0"/>
              <a:t>17</a:t>
            </a:fld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A504066-9626-481C-B203-9BAC1B58EFC5}"/>
              </a:ext>
            </a:extLst>
          </p:cNvPr>
          <p:cNvSpPr/>
          <p:nvPr/>
        </p:nvSpPr>
        <p:spPr>
          <a:xfrm>
            <a:off x="143028" y="5368669"/>
            <a:ext cx="11855542" cy="1369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En mettant l’accent sur la </a:t>
            </a:r>
            <a:r>
              <a:rPr lang="fr-FR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conscience de la situation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, l’analyse, la capacité à mettre en œuvre les </a:t>
            </a:r>
            <a:r>
              <a:rPr lang="fr-FR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compétences appropriées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, et en s’enrichissant du </a:t>
            </a:r>
            <a:r>
              <a:rPr lang="fr-FR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retour d’expérience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, ces techniques d’enseignement limitent le risque de « 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training ».</a:t>
            </a:r>
            <a:endParaRPr lang="fr-FR" sz="20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6" descr="Boîte à outils avec outils — Illustration de stock par ©AnatolyM - 153624438">
            <a:extLst>
              <a:ext uri="{FF2B5EF4-FFF2-40B4-BE49-F238E27FC236}">
                <a16:creationId xmlns:a16="http://schemas.microsoft.com/office/drawing/2014/main" id="{4740B417-9ABA-4D59-B0BB-B14CF93788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41EB1D8-8D65-097E-B26A-C27E7CF97971}"/>
              </a:ext>
            </a:extLst>
          </p:cNvPr>
          <p:cNvGrpSpPr/>
          <p:nvPr/>
        </p:nvGrpSpPr>
        <p:grpSpPr>
          <a:xfrm>
            <a:off x="7839634" y="1702500"/>
            <a:ext cx="4199277" cy="3524042"/>
            <a:chOff x="7664071" y="1546861"/>
            <a:chExt cx="4334499" cy="375913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09460E-59DB-CE5D-6BEB-ECC73CE6FCD2}"/>
                </a:ext>
              </a:extLst>
            </p:cNvPr>
            <p:cNvSpPr/>
            <p:nvPr/>
          </p:nvSpPr>
          <p:spPr>
            <a:xfrm>
              <a:off x="7664071" y="1546861"/>
              <a:ext cx="4334499" cy="37431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Espace réservé du contenu 6">
              <a:extLst>
                <a:ext uri="{FF2B5EF4-FFF2-40B4-BE49-F238E27FC236}">
                  <a16:creationId xmlns:a16="http://schemas.microsoft.com/office/drawing/2014/main" id="{E98E681E-C439-48DE-BC72-73CC1658E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0825" y="1546861"/>
              <a:ext cx="4063121" cy="2844708"/>
            </a:xfrm>
            <a:prstGeom prst="rect">
              <a:avLst/>
            </a:prstGeom>
          </p:spPr>
        </p:pic>
        <p:pic>
          <p:nvPicPr>
            <p:cNvPr id="2052" name="Picture 4" descr="Pictogramme Prendre connaissance du mode d'emploi-manuel">
              <a:extLst>
                <a:ext uri="{FF2B5EF4-FFF2-40B4-BE49-F238E27FC236}">
                  <a16:creationId xmlns:a16="http://schemas.microsoft.com/office/drawing/2014/main" id="{810730D0-B97A-41CD-8AD9-4BD2AF262C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0825" y="4153348"/>
              <a:ext cx="1152649" cy="115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55D2E951-3349-4F06-A5BC-C6D6C0056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1313" y="4143905"/>
              <a:ext cx="1292633" cy="1146134"/>
            </a:xfrm>
            <a:prstGeom prst="rect">
              <a:avLst/>
            </a:prstGeom>
          </p:spPr>
        </p:pic>
        <p:sp>
          <p:nvSpPr>
            <p:cNvPr id="11" name="Flèche : droite 10">
              <a:extLst>
                <a:ext uri="{FF2B5EF4-FFF2-40B4-BE49-F238E27FC236}">
                  <a16:creationId xmlns:a16="http://schemas.microsoft.com/office/drawing/2014/main" id="{F15F408C-711E-418C-A98D-6B6E00DB493C}"/>
                </a:ext>
              </a:extLst>
            </p:cNvPr>
            <p:cNvSpPr/>
            <p:nvPr/>
          </p:nvSpPr>
          <p:spPr>
            <a:xfrm>
              <a:off x="9011022" y="4643252"/>
              <a:ext cx="1441360" cy="28918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143028" y="108000"/>
            <a:ext cx="119059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EVITER LE NEGATIVE TRAINING – PROGRAMME DE FORMATION</a:t>
            </a:r>
          </a:p>
          <a:p>
            <a:pPr algn="ctr"/>
            <a:r>
              <a:rPr lang="fr-FR" sz="1400" b="1" dirty="0">
                <a:solidFill>
                  <a:schemeClr val="accent1"/>
                </a:solidFill>
                <a:latin typeface="Arial Narrow" panose="020B0606020202030204" pitchFamily="34" charset="0"/>
                <a:hlinkClick r:id="rId6"/>
              </a:rPr>
              <a:t>https://www.ffa-aero.fr/SITEFFAPROD_WEB/FR/frm_AIRCREW_DTO.awp</a:t>
            </a:r>
            <a:endParaRPr lang="fr-FR" sz="14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fr-FR" sz="1400" b="1" dirty="0">
                <a:solidFill>
                  <a:schemeClr val="accent1"/>
                </a:solidFill>
                <a:latin typeface="Arial Narrow" panose="020B0606020202030204" pitchFamily="34" charset="0"/>
                <a:hlinkClick r:id="rId7"/>
              </a:rPr>
              <a:t>https://www.iata.org/contentassets/c0f61fc821dc4f62bb6441d7abedb076/cbta-expansion-within-the-aviation-system.pdf</a:t>
            </a:r>
            <a:endParaRPr lang="fr-FR" sz="14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fr-FR" sz="1400" b="1" dirty="0">
                <a:solidFill>
                  <a:schemeClr val="accent1"/>
                </a:solidFill>
                <a:latin typeface="Arial Narrow" panose="020B0606020202030204" pitchFamily="34" charset="0"/>
                <a:hlinkClick r:id="rId8"/>
              </a:rPr>
              <a:t>https://skybrary.aero/articles/evidence-based-training-ebt</a:t>
            </a:r>
            <a:endParaRPr lang="fr-FR" sz="14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fr-FR" sz="14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fr-FR" sz="1400" b="1" dirty="0">
                <a:solidFill>
                  <a:schemeClr val="accent1"/>
                </a:solidFill>
                <a:latin typeface="Arial Narrow" panose="020B0606020202030204" pitchFamily="34" charset="0"/>
                <a:hlinkClick r:id="rId9"/>
              </a:rPr>
              <a:t>https://www.faa.gov/sites/faa.gov/files/training_testing/training/fits/training/course_developers.pdf</a:t>
            </a:r>
            <a:endParaRPr lang="fr-FR" sz="14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fr-FR" sz="14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endParaRPr lang="fr-FR" sz="14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7428E01-4EC4-E760-5F7F-A31EE8C8E08D}"/>
              </a:ext>
            </a:extLst>
          </p:cNvPr>
          <p:cNvSpPr txBox="1"/>
          <p:nvPr/>
        </p:nvSpPr>
        <p:spPr>
          <a:xfrm>
            <a:off x="11885759" y="6607681"/>
            <a:ext cx="4258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342728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2916" y="48625"/>
            <a:ext cx="11986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EVITER LE NEGATIVE TRAINING – LE RETOUR D’EXPERIENCE</a:t>
            </a:r>
          </a:p>
          <a:p>
            <a:pPr algn="ctr"/>
            <a:r>
              <a:rPr lang="fr-FR" sz="2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Evolution de la leçon sur « Le Vol Lent » : Guide de L’Instructeur VFR </a:t>
            </a: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2004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248399" y="1318717"/>
            <a:ext cx="5840685" cy="3139321"/>
          </a:xfrm>
          <a:prstGeom prst="rect">
            <a:avLst/>
          </a:prstGeom>
          <a:solidFill>
            <a:schemeClr val="bg2">
              <a:alpha val="8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Pas de contextualisation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Est-ce vraiment la bonne métrique du vol lent?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Procédure « Mode d’emploi » à dérouler mécaniquement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Conscience de la situation limitée à l’indication de l’avertisseur de décrochage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Non applicable à tout type d’avion : Un avion lourd ou peu motorisé peut rester enfermé dans le second régime  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5A9FB23-0917-41C1-5C5F-841DAB66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5784-36E4-4521-9B3E-9A5F5620E0BF}" type="slidenum">
              <a:rPr lang="fr-FR" smtClean="0"/>
              <a:t>18</a:t>
            </a:fld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A504066-9626-481C-B203-9BAC1B58EFC5}"/>
              </a:ext>
            </a:extLst>
          </p:cNvPr>
          <p:cNvSpPr/>
          <p:nvPr/>
        </p:nvSpPr>
        <p:spPr>
          <a:xfrm>
            <a:off x="6248399" y="4706518"/>
            <a:ext cx="5840684" cy="19967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Cette procédure était le corolaire de la technique alors enseignée, de récupération du décrochage minimisant la perte d’altitude.</a:t>
            </a:r>
          </a:p>
          <a:p>
            <a:pPr algn="ctr"/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Inappropriée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pour un avion 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 motorisé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, elle présentait des risques de 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</a:t>
            </a:r>
            <a:r>
              <a:rPr lang="fr-FR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training »</a:t>
            </a:r>
            <a:endParaRPr lang="fr-FR" sz="20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6" descr="Boîte à outils avec outils — Illustration de stock par ©AnatolyM - 153624438">
            <a:extLst>
              <a:ext uri="{FF2B5EF4-FFF2-40B4-BE49-F238E27FC236}">
                <a16:creationId xmlns:a16="http://schemas.microsoft.com/office/drawing/2014/main" id="{4740B417-9ABA-4D59-B0BB-B14CF93788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C2C251D-14D8-436F-A765-4E1CD20DF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15" y="1318717"/>
            <a:ext cx="6029325" cy="5410200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A0259DAE-1D6C-4266-B17E-6B3E9CC29E9F}"/>
              </a:ext>
            </a:extLst>
          </p:cNvPr>
          <p:cNvSpPr/>
          <p:nvPr/>
        </p:nvSpPr>
        <p:spPr>
          <a:xfrm>
            <a:off x="431999" y="3040720"/>
            <a:ext cx="1658057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32EA8A6-DE76-4097-91F7-8EEC0BB116AC}"/>
              </a:ext>
            </a:extLst>
          </p:cNvPr>
          <p:cNvSpPr/>
          <p:nvPr/>
        </p:nvSpPr>
        <p:spPr>
          <a:xfrm>
            <a:off x="47501" y="4493047"/>
            <a:ext cx="5234509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A7C51A6-8E08-401F-ABBA-B9A10FE93286}"/>
              </a:ext>
            </a:extLst>
          </p:cNvPr>
          <p:cNvSpPr/>
          <p:nvPr/>
        </p:nvSpPr>
        <p:spPr>
          <a:xfrm>
            <a:off x="292090" y="4926999"/>
            <a:ext cx="2914247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Accolade ouvrante 12">
            <a:extLst>
              <a:ext uri="{FF2B5EF4-FFF2-40B4-BE49-F238E27FC236}">
                <a16:creationId xmlns:a16="http://schemas.microsoft.com/office/drawing/2014/main" id="{7E21111D-D09A-4546-89F2-1DDCE7EC6CF2}"/>
              </a:ext>
            </a:extLst>
          </p:cNvPr>
          <p:cNvSpPr/>
          <p:nvPr/>
        </p:nvSpPr>
        <p:spPr>
          <a:xfrm>
            <a:off x="431998" y="5231799"/>
            <a:ext cx="102391" cy="1350182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81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6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1754265-9BA2-4D7F-AEB9-083E614E9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13" y="1102579"/>
            <a:ext cx="5371068" cy="5683045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5A9FB23-0917-41C1-5C5F-841DAB66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5725"/>
            <a:ext cx="2743200" cy="365125"/>
          </a:xfrm>
        </p:spPr>
        <p:txBody>
          <a:bodyPr/>
          <a:lstStyle/>
          <a:p>
            <a:fld id="{4F815784-36E4-4521-9B3E-9A5F5620E0BF}" type="slidenum">
              <a:rPr lang="fr-FR" smtClean="0"/>
              <a:t>19</a:t>
            </a:fld>
            <a:endParaRPr lang="fr-FR"/>
          </a:p>
        </p:txBody>
      </p:sp>
      <p:sp>
        <p:nvSpPr>
          <p:cNvPr id="5" name="AutoShape 6" descr="Boîte à outils avec outils — Illustration de stock par ©AnatolyM - 153624438">
            <a:extLst>
              <a:ext uri="{FF2B5EF4-FFF2-40B4-BE49-F238E27FC236}">
                <a16:creationId xmlns:a16="http://schemas.microsoft.com/office/drawing/2014/main" id="{4740B417-9ABA-4D59-B0BB-B14CF93788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335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F61E05D-59F4-4503-9F96-CF961104C5A1}"/>
              </a:ext>
            </a:extLst>
          </p:cNvPr>
          <p:cNvSpPr txBox="1"/>
          <p:nvPr/>
        </p:nvSpPr>
        <p:spPr>
          <a:xfrm>
            <a:off x="5943600" y="1102580"/>
            <a:ext cx="6145484" cy="2031325"/>
          </a:xfrm>
          <a:prstGeom prst="rect">
            <a:avLst/>
          </a:prstGeom>
          <a:solidFill>
            <a:schemeClr val="bg2">
              <a:alpha val="8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Contextualisation : identification des phases à risque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L’incidence est la bonne métrique. L’assiette peut être un indicateur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Accent particulier mis sur la perception des symptômes (conscience de la situation)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F79A9CB-91DA-4122-A339-3AA05F1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241962"/>
            <a:ext cx="6145484" cy="2073934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2FB50B01-965A-432C-84A4-5E425827E861}"/>
              </a:ext>
            </a:extLst>
          </p:cNvPr>
          <p:cNvSpPr/>
          <p:nvPr/>
        </p:nvSpPr>
        <p:spPr>
          <a:xfrm>
            <a:off x="5943601" y="5460460"/>
            <a:ext cx="6145483" cy="13101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Procédure reposant sur la mise en œuvre des </a:t>
            </a:r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compétences appropriées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(« boîte à outils ») en fonction de l’</a:t>
            </a:r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20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8B155D7A-8D79-402E-BFA8-3F0C10CABBF7}"/>
              </a:ext>
            </a:extLst>
          </p:cNvPr>
          <p:cNvSpPr/>
          <p:nvPr/>
        </p:nvSpPr>
        <p:spPr>
          <a:xfrm>
            <a:off x="296883" y="4560120"/>
            <a:ext cx="2351314" cy="53439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052F70CB-B5CD-4629-89B4-9211BCF97C02}"/>
              </a:ext>
            </a:extLst>
          </p:cNvPr>
          <p:cNvSpPr/>
          <p:nvPr/>
        </p:nvSpPr>
        <p:spPr>
          <a:xfrm>
            <a:off x="296883" y="6020788"/>
            <a:ext cx="4911434" cy="690453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15AAC730-D66F-4EEC-A1BC-BDEC8D539319}"/>
              </a:ext>
            </a:extLst>
          </p:cNvPr>
          <p:cNvSpPr/>
          <p:nvPr/>
        </p:nvSpPr>
        <p:spPr>
          <a:xfrm>
            <a:off x="431999" y="2106367"/>
            <a:ext cx="4911433" cy="1534408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Accolade ouvrante 20">
            <a:extLst>
              <a:ext uri="{FF2B5EF4-FFF2-40B4-BE49-F238E27FC236}">
                <a16:creationId xmlns:a16="http://schemas.microsoft.com/office/drawing/2014/main" id="{914640F9-1E80-491A-BDC8-7442B0EC32B3}"/>
              </a:ext>
            </a:extLst>
          </p:cNvPr>
          <p:cNvSpPr/>
          <p:nvPr/>
        </p:nvSpPr>
        <p:spPr>
          <a:xfrm>
            <a:off x="6248400" y="3640775"/>
            <a:ext cx="164275" cy="1639496"/>
          </a:xfrm>
          <a:prstGeom prst="leftBrac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6A1B72F-D8FB-4DE7-B6AA-38ECE522164A}"/>
              </a:ext>
            </a:extLst>
          </p:cNvPr>
          <p:cNvSpPr txBox="1"/>
          <p:nvPr/>
        </p:nvSpPr>
        <p:spPr>
          <a:xfrm>
            <a:off x="102916" y="48625"/>
            <a:ext cx="11986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EVITER LE NEGATIVE TRAINING – LE RETOUR D’EXPERIENCE</a:t>
            </a:r>
          </a:p>
          <a:p>
            <a:pPr algn="ctr"/>
            <a:r>
              <a:rPr lang="fr-FR" sz="2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Evolution de la leçon sur « Le Vol Lent » : Guide de L’Instructeur VFR </a:t>
            </a: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2023</a:t>
            </a:r>
            <a:endParaRPr lang="fr-FR" sz="24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84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32000" y="108000"/>
            <a:ext cx="10328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LE CONTEXTE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3688" y="1095148"/>
            <a:ext cx="7874659" cy="3447098"/>
          </a:xfrm>
          <a:prstGeom prst="rect">
            <a:avLst/>
          </a:prstGeom>
          <a:solidFill>
            <a:schemeClr val="bg2">
              <a:alpha val="8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L’acte de formation est motivé par une intention louable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600" dirty="0"/>
              <a:t>Développer les compétences techniques et non techniques d’un pilote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600" dirty="0"/>
              <a:t>L’entraîner à gérer les situations qu’il est susceptible de rencontrer en vol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600" dirty="0"/>
              <a:t>In fine, garantir la sécurité des opérations aériennes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Mais 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très »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entraîné n’est pas synonyme de </a:t>
            </a:r>
            <a:r>
              <a:rPr lang="fr-F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bien »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entraîné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compétences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doivent aussi être mobilisées </a:t>
            </a:r>
            <a:r>
              <a:rPr lang="fr-F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bon escient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5A9FB23-0917-41C1-5C5F-841DAB66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5784-36E4-4521-9B3E-9A5F5620E0BF}" type="slidenum">
              <a:rPr lang="fr-FR" smtClean="0"/>
              <a:t>2</a:t>
            </a:fld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A504066-9626-481C-B203-9BAC1B58EFC5}"/>
              </a:ext>
            </a:extLst>
          </p:cNvPr>
          <p:cNvSpPr/>
          <p:nvPr/>
        </p:nvSpPr>
        <p:spPr>
          <a:xfrm>
            <a:off x="93688" y="4607375"/>
            <a:ext cx="11967687" cy="1887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2000" dirty="0"/>
              <a:t>Ce n’est pas une étude exhaustive sur le « </a:t>
            </a:r>
            <a:r>
              <a:rPr lang="fr-FR" sz="2000" dirty="0" err="1"/>
              <a:t>negative</a:t>
            </a:r>
            <a:r>
              <a:rPr lang="fr-FR" sz="2000" dirty="0"/>
              <a:t> training »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2000" dirty="0"/>
              <a:t>Plutôt une tentative de mettre en évidence la problématique en aviation légère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2000" dirty="0"/>
              <a:t>Illustration par quelques exemples de situations réelles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2000" dirty="0"/>
              <a:t>Pour prendre conscience de ses conséquences</a:t>
            </a:r>
            <a:endParaRPr lang="fr-FR" sz="1600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D78149D-056A-4F87-A58A-5F74BEDA3E33}"/>
              </a:ext>
            </a:extLst>
          </p:cNvPr>
          <p:cNvGrpSpPr/>
          <p:nvPr/>
        </p:nvGrpSpPr>
        <p:grpSpPr>
          <a:xfrm>
            <a:off x="8064658" y="1095149"/>
            <a:ext cx="4033654" cy="3462486"/>
            <a:chOff x="8122722" y="1095148"/>
            <a:chExt cx="4033654" cy="371640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4777F13-B4F7-4B73-B944-56491DFABDDB}"/>
                </a:ext>
              </a:extLst>
            </p:cNvPr>
            <p:cNvSpPr/>
            <p:nvPr/>
          </p:nvSpPr>
          <p:spPr>
            <a:xfrm>
              <a:off x="8122722" y="1095148"/>
              <a:ext cx="4033654" cy="37164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4" descr="Hell is paved with good intentions. –Boswell — Calvary Baptist Church of  North Lenoir County">
              <a:extLst>
                <a:ext uri="{FF2B5EF4-FFF2-40B4-BE49-F238E27FC236}">
                  <a16:creationId xmlns:a16="http://schemas.microsoft.com/office/drawing/2014/main" id="{2860AF86-BE1C-4E1C-A041-8E466D2D6D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-344"/>
            <a:stretch/>
          </p:blipFill>
          <p:spPr bwMode="auto">
            <a:xfrm>
              <a:off x="8193227" y="1413163"/>
              <a:ext cx="3903774" cy="3133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657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5A9FB23-0917-41C1-5C5F-841DAB66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5725"/>
            <a:ext cx="2743200" cy="365125"/>
          </a:xfrm>
        </p:spPr>
        <p:txBody>
          <a:bodyPr/>
          <a:lstStyle/>
          <a:p>
            <a:fld id="{4F815784-36E4-4521-9B3E-9A5F5620E0BF}" type="slidenum">
              <a:rPr lang="fr-FR" smtClean="0"/>
              <a:t>20</a:t>
            </a:fld>
            <a:endParaRPr lang="fr-FR"/>
          </a:p>
        </p:txBody>
      </p:sp>
      <p:sp>
        <p:nvSpPr>
          <p:cNvPr id="5" name="AutoShape 6" descr="Boîte à outils avec outils — Illustration de stock par ©AnatolyM - 153624438">
            <a:extLst>
              <a:ext uri="{FF2B5EF4-FFF2-40B4-BE49-F238E27FC236}">
                <a16:creationId xmlns:a16="http://schemas.microsoft.com/office/drawing/2014/main" id="{4740B417-9ABA-4D59-B0BB-B14CF93788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335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F61E05D-59F4-4503-9F96-CF961104C5A1}"/>
              </a:ext>
            </a:extLst>
          </p:cNvPr>
          <p:cNvSpPr txBox="1"/>
          <p:nvPr/>
        </p:nvSpPr>
        <p:spPr>
          <a:xfrm>
            <a:off x="213756" y="1102580"/>
            <a:ext cx="11875328" cy="4247317"/>
          </a:xfrm>
          <a:prstGeom prst="rect">
            <a:avLst/>
          </a:prstGeom>
          <a:solidFill>
            <a:schemeClr val="bg2">
              <a:alpha val="8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La </a:t>
            </a:r>
            <a:r>
              <a:rPr lang="fr-FR" b="1" dirty="0">
                <a:solidFill>
                  <a:srgbClr val="0070C0"/>
                </a:solidFill>
              </a:rPr>
              <a:t>Gestion des Menaces et Erreurs </a:t>
            </a:r>
            <a:r>
              <a:rPr lang="fr-FR" b="1" dirty="0"/>
              <a:t>fait partie des </a:t>
            </a:r>
            <a:r>
              <a:rPr lang="fr-FR" b="1" dirty="0">
                <a:solidFill>
                  <a:srgbClr val="0070C0"/>
                </a:solidFill>
              </a:rPr>
              <a:t>compétences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400" dirty="0"/>
              <a:t>Compétence non technique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400" dirty="0"/>
              <a:t>Identifier les menaces, erreurs et risques au cours du vol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400" dirty="0"/>
              <a:t>Développer une stratégie permettant de maîtriser le risque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Appliquée aux </a:t>
            </a:r>
            <a:r>
              <a:rPr lang="fr-FR" b="1" dirty="0">
                <a:solidFill>
                  <a:srgbClr val="0070C0"/>
                </a:solidFill>
              </a:rPr>
              <a:t>exemples présentés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/>
              <a:t>Trajectoire : </a:t>
            </a:r>
          </a:p>
          <a:p>
            <a:pPr marL="1371600" lvl="2" indent="-457200">
              <a:buFont typeface="+mj-lt"/>
              <a:buAutoNum type="arabicPeriod"/>
            </a:pPr>
            <a:r>
              <a:rPr lang="fr-FR" sz="1400" dirty="0">
                <a:solidFill>
                  <a:srgbClr val="FF0000"/>
                </a:solidFill>
              </a:rPr>
              <a:t>Quels risques ? </a:t>
            </a:r>
            <a:r>
              <a:rPr lang="fr-FR" sz="1400" dirty="0"/>
              <a:t>Importance du trafic, conflit de trajectoires, précipitation…</a:t>
            </a:r>
          </a:p>
          <a:p>
            <a:pPr marL="1371600" lvl="2" indent="-457200">
              <a:buFont typeface="+mj-lt"/>
              <a:buAutoNum type="arabicPeriod"/>
            </a:pPr>
            <a:r>
              <a:rPr lang="fr-FR" sz="1400" dirty="0">
                <a:solidFill>
                  <a:srgbClr val="0070C0"/>
                </a:solidFill>
              </a:rPr>
              <a:t>Atténuation :</a:t>
            </a:r>
            <a:r>
              <a:rPr lang="fr-FR" sz="1400" dirty="0"/>
              <a:t> trajectoire alternative, respect des recommandations, communication avec les autres trafics</a:t>
            </a:r>
          </a:p>
          <a:p>
            <a:pPr lvl="1"/>
            <a:r>
              <a:rPr lang="fr-FR" dirty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/>
              <a:t>Scénarii d’exercice</a:t>
            </a:r>
          </a:p>
          <a:p>
            <a:pPr marL="1371600" lvl="2" indent="-457200">
              <a:buFont typeface="+mj-lt"/>
              <a:buAutoNum type="arabicPeriod"/>
            </a:pPr>
            <a:r>
              <a:rPr lang="fr-FR" sz="1400" dirty="0">
                <a:solidFill>
                  <a:srgbClr val="FF0000"/>
                </a:solidFill>
              </a:rPr>
              <a:t>Quels risques  ? </a:t>
            </a:r>
            <a:r>
              <a:rPr lang="fr-FR" sz="1400" dirty="0"/>
              <a:t>Panne simulée se transformant en panne réelle, perte de contrôle, suraccident en zone très urbanisée…</a:t>
            </a:r>
          </a:p>
          <a:p>
            <a:pPr marL="1371600" lvl="2" indent="-457200">
              <a:buFont typeface="+mj-lt"/>
              <a:buAutoNum type="arabicPeriod"/>
            </a:pPr>
            <a:r>
              <a:rPr lang="fr-FR" sz="1400" dirty="0">
                <a:solidFill>
                  <a:srgbClr val="0070C0"/>
                </a:solidFill>
              </a:rPr>
              <a:t>Atténuation :</a:t>
            </a:r>
            <a:r>
              <a:rPr lang="fr-FR" sz="1400" dirty="0"/>
              <a:t> briefing équipage, sécuriser le fonctionnement de l’avion, prévenir le contrôle, aire de recueil accessible…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/>
              <a:t>Dysfonctionnements / dommages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fr-FR" sz="1400" dirty="0">
                <a:solidFill>
                  <a:srgbClr val="FF0000"/>
                </a:solidFill>
              </a:rPr>
              <a:t>Quels risques ? </a:t>
            </a:r>
            <a:r>
              <a:rPr lang="fr-FR" sz="1400" dirty="0"/>
              <a:t>Conseil avisé </a:t>
            </a:r>
            <a:r>
              <a:rPr lang="fr-FR" sz="1400"/>
              <a:t>et autorisé ? </a:t>
            </a:r>
            <a:r>
              <a:rPr lang="fr-FR" sz="1400" dirty="0"/>
              <a:t>Conséquence potentielle (rupture, panne moteur, incendie…)?</a:t>
            </a:r>
          </a:p>
          <a:p>
            <a:pPr marL="1371600" lvl="2" indent="-457200">
              <a:buFont typeface="+mj-lt"/>
              <a:buAutoNum type="arabicPeriod"/>
            </a:pPr>
            <a:r>
              <a:rPr lang="fr-FR" sz="1400" dirty="0">
                <a:solidFill>
                  <a:srgbClr val="0070C0"/>
                </a:solidFill>
              </a:rPr>
              <a:t>Atténuation :</a:t>
            </a:r>
            <a:r>
              <a:rPr lang="fr-FR" sz="1400" dirty="0"/>
              <a:t> consulter l’atelier de maintenance, recours à une LME, renoncer au vol.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2FB50B01-965A-432C-84A4-5E425827E861}"/>
              </a:ext>
            </a:extLst>
          </p:cNvPr>
          <p:cNvSpPr/>
          <p:nvPr/>
        </p:nvSpPr>
        <p:spPr>
          <a:xfrm>
            <a:off x="213756" y="5755420"/>
            <a:ext cx="11875328" cy="771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n’empêche pas le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Training, mais peut en </a:t>
            </a:r>
            <a:r>
              <a:rPr lang="fr-FR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prévenir les conséquences</a:t>
            </a:r>
          </a:p>
          <a:p>
            <a:endParaRPr lang="fr-FR" sz="20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6A1B72F-D8FB-4DE7-B6AA-38ECE522164A}"/>
              </a:ext>
            </a:extLst>
          </p:cNvPr>
          <p:cNvSpPr txBox="1"/>
          <p:nvPr/>
        </p:nvSpPr>
        <p:spPr>
          <a:xfrm>
            <a:off x="102916" y="48625"/>
            <a:ext cx="11986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EVITER LE NEGATIVE TRAINING</a:t>
            </a:r>
          </a:p>
          <a:p>
            <a:pPr algn="ctr"/>
            <a:r>
              <a:rPr lang="fr-FR" sz="2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La Gestion des Menaces et Erreurs (</a:t>
            </a:r>
            <a:r>
              <a:rPr lang="fr-FR" sz="2800" b="1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Threat</a:t>
            </a:r>
            <a:r>
              <a:rPr lang="fr-FR" sz="2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fr-FR" sz="2800" b="1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Error</a:t>
            </a:r>
            <a:r>
              <a:rPr lang="fr-FR" sz="2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Management - TEM)</a:t>
            </a:r>
          </a:p>
        </p:txBody>
      </p:sp>
    </p:spTree>
    <p:extLst>
      <p:ext uri="{BB962C8B-B14F-4D97-AF65-F5344CB8AC3E}">
        <p14:creationId xmlns:p14="http://schemas.microsoft.com/office/powerpoint/2010/main" val="25756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5A9FB23-0917-41C1-5C5F-841DAB66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5725"/>
            <a:ext cx="2743200" cy="365125"/>
          </a:xfrm>
        </p:spPr>
        <p:txBody>
          <a:bodyPr/>
          <a:lstStyle/>
          <a:p>
            <a:fld id="{4F815784-36E4-4521-9B3E-9A5F5620E0BF}" type="slidenum">
              <a:rPr lang="fr-FR" smtClean="0"/>
              <a:t>21</a:t>
            </a:fld>
            <a:endParaRPr lang="fr-FR"/>
          </a:p>
        </p:txBody>
      </p:sp>
      <p:sp>
        <p:nvSpPr>
          <p:cNvPr id="5" name="AutoShape 6" descr="Boîte à outils avec outils — Illustration de stock par ©AnatolyM - 153624438">
            <a:extLst>
              <a:ext uri="{FF2B5EF4-FFF2-40B4-BE49-F238E27FC236}">
                <a16:creationId xmlns:a16="http://schemas.microsoft.com/office/drawing/2014/main" id="{4740B417-9ABA-4D59-B0BB-B14CF93788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335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F61E05D-59F4-4503-9F96-CF961104C5A1}"/>
              </a:ext>
            </a:extLst>
          </p:cNvPr>
          <p:cNvSpPr txBox="1"/>
          <p:nvPr/>
        </p:nvSpPr>
        <p:spPr>
          <a:xfrm>
            <a:off x="223361" y="1102580"/>
            <a:ext cx="11744700" cy="5232202"/>
          </a:xfrm>
          <a:prstGeom prst="rect">
            <a:avLst/>
          </a:prstGeom>
          <a:solidFill>
            <a:schemeClr val="bg2">
              <a:alpha val="8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L’Encadrement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/>
              <a:t>Définition du Programme de Formation et de ses principes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/>
              <a:t>Standardisation des instructeurs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/>
              <a:t>Environnement et outils de formation adaptés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/>
              <a:t>Favoriser les remontées d’expérience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L’Instructeur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/>
              <a:t>Devoir d’exemplarité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/>
              <a:t>Compréhension et adhésion aux principes de formation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/>
              <a:t>Evaluation objective des compétences du stagiaire, axes d’amélioration clairement identifiés et communiqués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/>
              <a:t>Contextualiser les exercices, tout expliciter, même ce qui semble évident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Le Pilote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/>
              <a:t>Activité de loisir : le vol n’est pas obligatoire, seule la sécurité l’est!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/>
              <a:t>Ne pas dépasser ses limites, savoir rester à son rythme!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/>
              <a:t>Faire appel à un instructeur pour se maintenir à niveau ou progresser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lvl="1"/>
            <a:r>
              <a:rPr lang="fr-FR" sz="2800" b="1" dirty="0">
                <a:solidFill>
                  <a:srgbClr val="0070C0"/>
                </a:solidFill>
              </a:rPr>
              <a:t>Et TEM pour tout le monde!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6A1B72F-D8FB-4DE7-B6AA-38ECE522164A}"/>
              </a:ext>
            </a:extLst>
          </p:cNvPr>
          <p:cNvSpPr txBox="1"/>
          <p:nvPr/>
        </p:nvSpPr>
        <p:spPr>
          <a:xfrm>
            <a:off x="102916" y="48625"/>
            <a:ext cx="11986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EVITER LE NEGATIVE TRAINING</a:t>
            </a:r>
          </a:p>
          <a:p>
            <a:pPr algn="ctr"/>
            <a:r>
              <a:rPr lang="fr-FR" sz="2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Rôles et responsabilités</a:t>
            </a:r>
          </a:p>
        </p:txBody>
      </p:sp>
    </p:spTree>
    <p:extLst>
      <p:ext uri="{BB962C8B-B14F-4D97-AF65-F5344CB8AC3E}">
        <p14:creationId xmlns:p14="http://schemas.microsoft.com/office/powerpoint/2010/main" val="1170017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5A9FB23-0917-41C1-5C5F-841DAB66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5725"/>
            <a:ext cx="2743200" cy="365125"/>
          </a:xfrm>
        </p:spPr>
        <p:txBody>
          <a:bodyPr/>
          <a:lstStyle/>
          <a:p>
            <a:fld id="{4F815784-36E4-4521-9B3E-9A5F5620E0BF}" type="slidenum">
              <a:rPr lang="fr-FR" smtClean="0"/>
              <a:t>22</a:t>
            </a:fld>
            <a:endParaRPr lang="fr-FR" dirty="0"/>
          </a:p>
        </p:txBody>
      </p:sp>
      <p:sp>
        <p:nvSpPr>
          <p:cNvPr id="5" name="AutoShape 6" descr="Boîte à outils avec outils — Illustration de stock par ©AnatolyM - 153624438">
            <a:extLst>
              <a:ext uri="{FF2B5EF4-FFF2-40B4-BE49-F238E27FC236}">
                <a16:creationId xmlns:a16="http://schemas.microsoft.com/office/drawing/2014/main" id="{4740B417-9ABA-4D59-B0BB-B14CF93788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335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F61E05D-59F4-4503-9F96-CF961104C5A1}"/>
              </a:ext>
            </a:extLst>
          </p:cNvPr>
          <p:cNvSpPr txBox="1"/>
          <p:nvPr/>
        </p:nvSpPr>
        <p:spPr>
          <a:xfrm>
            <a:off x="120734" y="1180510"/>
            <a:ext cx="11968350" cy="4401205"/>
          </a:xfrm>
          <a:prstGeom prst="rect">
            <a:avLst/>
          </a:prstGeom>
          <a:solidFill>
            <a:schemeClr val="bg2">
              <a:alpha val="8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Le </a:t>
            </a:r>
            <a:r>
              <a:rPr lang="fr-FR" sz="2000" b="1" dirty="0">
                <a:solidFill>
                  <a:srgbClr val="FF0000"/>
                </a:solidFill>
              </a:rPr>
              <a:t>NEGATIVE TRAINING </a:t>
            </a:r>
            <a:r>
              <a:rPr lang="fr-FR" sz="2000" b="1" dirty="0"/>
              <a:t>est </a:t>
            </a:r>
            <a:r>
              <a:rPr lang="fr-FR" sz="2000" b="1" dirty="0">
                <a:solidFill>
                  <a:srgbClr val="FF0000"/>
                </a:solidFill>
              </a:rPr>
              <a:t>non intentionnel </a:t>
            </a:r>
            <a:r>
              <a:rPr lang="fr-FR" sz="2000" b="1"/>
              <a:t>et </a:t>
            </a:r>
            <a:r>
              <a:rPr lang="fr-FR" sz="2000" b="1">
                <a:solidFill>
                  <a:srgbClr val="FF0000"/>
                </a:solidFill>
              </a:rPr>
              <a:t>multiforme</a:t>
            </a:r>
            <a:r>
              <a:rPr lang="fr-FR" sz="2000" b="1"/>
              <a:t>. </a:t>
            </a:r>
            <a:r>
              <a:rPr lang="fr-FR" sz="2000" b="1" dirty="0"/>
              <a:t>Donc </a:t>
            </a:r>
            <a:r>
              <a:rPr lang="fr-FR" sz="2000" b="1" dirty="0">
                <a:solidFill>
                  <a:srgbClr val="FF0000"/>
                </a:solidFill>
              </a:rPr>
              <a:t>difficile </a:t>
            </a:r>
            <a:r>
              <a:rPr lang="fr-FR" sz="2000" b="1" dirty="0"/>
              <a:t>à anticiper et </a:t>
            </a:r>
            <a:r>
              <a:rPr lang="fr-FR" sz="2000" b="1" dirty="0">
                <a:solidFill>
                  <a:srgbClr val="FF0000"/>
                </a:solidFill>
              </a:rPr>
              <a:t>à détecter</a:t>
            </a: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En particulier, il peut résulter d’une </a:t>
            </a:r>
            <a:r>
              <a:rPr lang="fr-FR" sz="2000" b="1" dirty="0">
                <a:solidFill>
                  <a:srgbClr val="FF0000"/>
                </a:solidFill>
              </a:rPr>
              <a:t>interprétation </a:t>
            </a:r>
            <a:r>
              <a:rPr lang="fr-FR" sz="2000" b="1" dirty="0"/>
              <a:t>ou d’une </a:t>
            </a:r>
            <a:r>
              <a:rPr lang="fr-FR" sz="2000" b="1" dirty="0">
                <a:solidFill>
                  <a:srgbClr val="FF0000"/>
                </a:solidFill>
              </a:rPr>
              <a:t>compréhension personnelle </a:t>
            </a:r>
            <a:r>
              <a:rPr lang="fr-FR" sz="2000" b="1" dirty="0"/>
              <a:t>d’un enseignement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Faute de recette universelle pour s’en prémunir complètement, </a:t>
            </a:r>
            <a:r>
              <a:rPr lang="fr-FR" sz="2000" b="1" dirty="0">
                <a:solidFill>
                  <a:srgbClr val="0070C0"/>
                </a:solidFill>
              </a:rPr>
              <a:t>il convient de</a:t>
            </a:r>
            <a:endParaRPr lang="fr-FR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Rester </a:t>
            </a:r>
            <a:r>
              <a:rPr lang="fr-FR" sz="2000" dirty="0">
                <a:solidFill>
                  <a:srgbClr val="0070C0"/>
                </a:solidFill>
              </a:rPr>
              <a:t>conscient de l’existence de ce risque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Chercher à en </a:t>
            </a:r>
            <a:r>
              <a:rPr lang="fr-FR" sz="2000" dirty="0">
                <a:solidFill>
                  <a:srgbClr val="0070C0"/>
                </a:solidFill>
              </a:rPr>
              <a:t>atténuer les conséquences </a:t>
            </a:r>
            <a:r>
              <a:rPr lang="fr-FR" sz="2000" dirty="0"/>
              <a:t>en intégrant une « routine » de </a:t>
            </a:r>
            <a:r>
              <a:rPr lang="fr-FR" sz="2000" dirty="0">
                <a:solidFill>
                  <a:srgbClr val="0070C0"/>
                </a:solidFill>
              </a:rPr>
              <a:t>Gestion des Menaces et Erreurs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Cultiver le </a:t>
            </a:r>
            <a:r>
              <a:rPr lang="fr-FR" sz="2000" dirty="0">
                <a:solidFill>
                  <a:srgbClr val="0070C0"/>
                </a:solidFill>
              </a:rPr>
              <a:t>partage d’expérience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6A1B72F-D8FB-4DE7-B6AA-38ECE522164A}"/>
              </a:ext>
            </a:extLst>
          </p:cNvPr>
          <p:cNvSpPr txBox="1"/>
          <p:nvPr/>
        </p:nvSpPr>
        <p:spPr>
          <a:xfrm>
            <a:off x="102916" y="48625"/>
            <a:ext cx="11986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CONCLUSION</a:t>
            </a:r>
            <a:endParaRPr lang="fr-FR" sz="28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3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32000" y="108000"/>
            <a:ext cx="10328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DEFINITIONS</a:t>
            </a:r>
          </a:p>
          <a:p>
            <a:pPr algn="ctr"/>
            <a:r>
              <a:rPr lang="fr-FR" sz="1400" b="1" dirty="0">
                <a:solidFill>
                  <a:schemeClr val="accent1"/>
                </a:solidFill>
                <a:latin typeface="Arial Narrow" panose="020B0606020202030204" pitchFamily="34" charset="0"/>
                <a:hlinkClick r:id="rId3"/>
              </a:rPr>
              <a:t>https://www.easa.europa.eu/en/document-library/easy-access-rules/online-publications/easy-access-rules-aircrew-regulation-eu-no?page=5</a:t>
            </a:r>
            <a:endParaRPr lang="fr-FR" sz="14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algn="ctr"/>
            <a:endParaRPr lang="fr-FR" sz="14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1042" y="1890723"/>
            <a:ext cx="11641783" cy="3924151"/>
          </a:xfrm>
          <a:prstGeom prst="rect">
            <a:avLst/>
          </a:prstGeom>
          <a:solidFill>
            <a:schemeClr val="bg2">
              <a:alpha val="8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Part FCL – ANNEX1 </a:t>
            </a:r>
            <a:endParaRPr lang="fr-FR" dirty="0"/>
          </a:p>
          <a:p>
            <a:endParaRPr lang="fr-FR" dirty="0"/>
          </a:p>
          <a:p>
            <a:r>
              <a:rPr lang="fr-FR" dirty="0"/>
              <a:t>GM3 FCL.010 </a:t>
            </a:r>
            <a:r>
              <a:rPr lang="fr-FR" dirty="0" err="1"/>
              <a:t>Definitions</a:t>
            </a:r>
            <a:endParaRPr lang="fr-FR" dirty="0"/>
          </a:p>
          <a:p>
            <a:endParaRPr lang="fr-FR" dirty="0"/>
          </a:p>
          <a:p>
            <a:pPr algn="just">
              <a:spcAft>
                <a:spcPts val="600"/>
              </a:spcAft>
            </a:pPr>
            <a:r>
              <a:rPr lang="en-US" b="1" i="0" dirty="0">
                <a:solidFill>
                  <a:schemeClr val="accent1"/>
                </a:solidFill>
                <a:effectLst/>
                <a:latin typeface="Open Sans" panose="020B0604020202020204" pitchFamily="34" charset="0"/>
              </a:rPr>
              <a:t>‘Negative training’ </a:t>
            </a:r>
            <a:r>
              <a:rPr lang="en-US" b="0" i="0" dirty="0">
                <a:solidFill>
                  <a:srgbClr val="555555"/>
                </a:solidFill>
                <a:effectLst/>
                <a:latin typeface="Open Sans" panose="020B0604020202020204" pitchFamily="34" charset="0"/>
              </a:rPr>
              <a:t>refers to training which </a:t>
            </a:r>
            <a:r>
              <a:rPr lang="en-US" b="1" i="0" dirty="0">
                <a:solidFill>
                  <a:srgbClr val="555555"/>
                </a:solidFill>
                <a:effectLst/>
                <a:latin typeface="Open Sans" panose="020B0604020202020204" pitchFamily="34" charset="0"/>
              </a:rPr>
              <a:t>unintentionally</a:t>
            </a:r>
            <a:r>
              <a:rPr lang="en-US" b="0" i="0" dirty="0">
                <a:solidFill>
                  <a:srgbClr val="555555"/>
                </a:solidFill>
                <a:effectLst/>
                <a:latin typeface="Open Sans" panose="020B0604020202020204" pitchFamily="34" charset="0"/>
              </a:rPr>
              <a:t> introduces </a:t>
            </a:r>
            <a:r>
              <a:rPr lang="en-US" b="1" i="0" dirty="0">
                <a:solidFill>
                  <a:srgbClr val="555555"/>
                </a:solidFill>
                <a:effectLst/>
                <a:latin typeface="Open Sans" panose="020B0604020202020204" pitchFamily="34" charset="0"/>
              </a:rPr>
              <a:t>incorrect information</a:t>
            </a:r>
            <a:r>
              <a:rPr lang="en-US" b="0" i="0" dirty="0">
                <a:solidFill>
                  <a:srgbClr val="555555"/>
                </a:solidFill>
                <a:effectLst/>
                <a:latin typeface="Open Sans" panose="020B0604020202020204" pitchFamily="34" charset="0"/>
              </a:rPr>
              <a:t> or </a:t>
            </a:r>
            <a:r>
              <a:rPr lang="en-US" b="1" i="0" dirty="0">
                <a:solidFill>
                  <a:srgbClr val="555555"/>
                </a:solidFill>
                <a:effectLst/>
                <a:latin typeface="Open Sans" panose="020B0604020202020204" pitchFamily="34" charset="0"/>
              </a:rPr>
              <a:t>invalid concepts</a:t>
            </a:r>
            <a:r>
              <a:rPr lang="en-US" b="0" i="0" dirty="0">
                <a:solidFill>
                  <a:srgbClr val="555555"/>
                </a:solidFill>
                <a:effectLst/>
                <a:latin typeface="Open Sans" panose="020B0604020202020204" pitchFamily="34" charset="0"/>
              </a:rPr>
              <a:t>, which could actually </a:t>
            </a:r>
            <a:r>
              <a:rPr lang="en-US" b="1" i="0" dirty="0">
                <a:solidFill>
                  <a:srgbClr val="555555"/>
                </a:solidFill>
                <a:effectLst/>
                <a:latin typeface="Open Sans" panose="020B0604020202020204" pitchFamily="34" charset="0"/>
              </a:rPr>
              <a:t>decrease</a:t>
            </a:r>
            <a:r>
              <a:rPr lang="en-US" b="0" i="0" dirty="0">
                <a:solidFill>
                  <a:srgbClr val="555555"/>
                </a:solidFill>
                <a:effectLst/>
                <a:latin typeface="Open Sans" panose="020B0604020202020204" pitchFamily="34" charset="0"/>
              </a:rPr>
              <a:t> rather than increase </a:t>
            </a:r>
            <a:r>
              <a:rPr lang="en-US" b="1" i="0" dirty="0">
                <a:solidFill>
                  <a:srgbClr val="555555"/>
                </a:solidFill>
                <a:effectLst/>
                <a:latin typeface="Open Sans" panose="020B0604020202020204" pitchFamily="34" charset="0"/>
              </a:rPr>
              <a:t>safety</a:t>
            </a:r>
            <a:r>
              <a:rPr lang="en-US" b="0" i="0" dirty="0">
                <a:solidFill>
                  <a:srgbClr val="555555"/>
                </a:solidFill>
                <a:effectLst/>
                <a:latin typeface="Open Sans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endParaRPr lang="en-US" b="0" i="0" dirty="0">
              <a:solidFill>
                <a:srgbClr val="555555"/>
              </a:solidFill>
              <a:effectLst/>
              <a:latin typeface="Open Sans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b="1" i="0" dirty="0">
                <a:solidFill>
                  <a:schemeClr val="accent1"/>
                </a:solidFill>
                <a:effectLst/>
                <a:latin typeface="Open Sans" panose="020B0604020202020204" pitchFamily="34" charset="0"/>
              </a:rPr>
              <a:t>‘Negative transfer of training’ </a:t>
            </a:r>
            <a:r>
              <a:rPr lang="en-US" b="0" i="0" dirty="0">
                <a:solidFill>
                  <a:srgbClr val="555555"/>
                </a:solidFill>
                <a:effectLst/>
                <a:latin typeface="Open Sans" panose="020B0604020202020204" pitchFamily="34" charset="0"/>
              </a:rPr>
              <a:t>refers to the application (and ‘transfer’) of what was learned in a training environment (i.e. a classroom, an FSTD) to normal practice, i.e. it describes the degree to which what was learned in training is applied to actual, normal practices. In this context, negative transfer of training refers to the </a:t>
            </a:r>
            <a:r>
              <a:rPr lang="en-US" b="1" i="0" dirty="0">
                <a:solidFill>
                  <a:srgbClr val="555555"/>
                </a:solidFill>
                <a:effectLst/>
                <a:latin typeface="Open Sans" panose="020B0604020202020204" pitchFamily="34" charset="0"/>
              </a:rPr>
              <a:t>inappropriate </a:t>
            </a:r>
            <a:r>
              <a:rPr lang="en-US" b="1" i="0" dirty="0" err="1">
                <a:solidFill>
                  <a:srgbClr val="555555"/>
                </a:solidFill>
                <a:effectLst/>
                <a:latin typeface="Open Sans" panose="020B0604020202020204" pitchFamily="34" charset="0"/>
              </a:rPr>
              <a:t>generalisation</a:t>
            </a:r>
            <a:r>
              <a:rPr lang="en-US" b="1" i="0" dirty="0">
                <a:solidFill>
                  <a:srgbClr val="555555"/>
                </a:solidFill>
                <a:effectLst/>
                <a:latin typeface="Open Sans" panose="020B0604020202020204" pitchFamily="34" charset="0"/>
              </a:rPr>
              <a:t> of knowledge and skills </a:t>
            </a:r>
            <a:r>
              <a:rPr lang="en-US" b="0" i="0" dirty="0">
                <a:solidFill>
                  <a:srgbClr val="555555"/>
                </a:solidFill>
                <a:effectLst/>
                <a:latin typeface="Open Sans" panose="020B0604020202020204" pitchFamily="34" charset="0"/>
              </a:rPr>
              <a:t>to a situation or setting </a:t>
            </a:r>
            <a:r>
              <a:rPr lang="en-US" i="0" dirty="0">
                <a:solidFill>
                  <a:srgbClr val="555555"/>
                </a:solidFill>
                <a:effectLst/>
                <a:latin typeface="Open Sans" panose="020B0604020202020204" pitchFamily="34" charset="0"/>
              </a:rPr>
              <a:t>in normal practice </a:t>
            </a:r>
            <a:r>
              <a:rPr lang="en-US" b="0" i="0" dirty="0">
                <a:solidFill>
                  <a:srgbClr val="555555"/>
                </a:solidFill>
                <a:effectLst/>
                <a:latin typeface="Open Sans" panose="020B0604020202020204" pitchFamily="34" charset="0"/>
              </a:rPr>
              <a:t>that </a:t>
            </a:r>
            <a:r>
              <a:rPr lang="en-US" i="0" dirty="0">
                <a:solidFill>
                  <a:srgbClr val="555555"/>
                </a:solidFill>
                <a:effectLst/>
                <a:latin typeface="Open Sans" panose="020B0604020202020204" pitchFamily="34" charset="0"/>
              </a:rPr>
              <a:t>does not equal the training situation </a:t>
            </a:r>
            <a:r>
              <a:rPr lang="en-US" b="0" i="0" dirty="0">
                <a:solidFill>
                  <a:srgbClr val="555555"/>
                </a:solidFill>
                <a:effectLst/>
                <a:latin typeface="Open Sans" panose="020B0604020202020204" pitchFamily="34" charset="0"/>
              </a:rPr>
              <a:t>or setting.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5A9FB23-0917-41C1-5C5F-841DAB66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5784-36E4-4521-9B3E-9A5F5620E0B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62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32000" y="108000"/>
            <a:ext cx="10328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UNE ILLUSTRATION : LE VOL AA587 – 12/11/2001</a:t>
            </a:r>
          </a:p>
          <a:p>
            <a:pPr algn="ctr"/>
            <a:r>
              <a:rPr lang="fr-FR" sz="1400" b="1" dirty="0">
                <a:solidFill>
                  <a:schemeClr val="accent1"/>
                </a:solidFill>
                <a:latin typeface="Arial Narrow" panose="020B0606020202030204" pitchFamily="34" charset="0"/>
                <a:hlinkClick r:id="rId3"/>
              </a:rPr>
              <a:t>https://www.ntsb.gov/investigations/AccidentReports/Reports/AAR0404.pdf</a:t>
            </a:r>
            <a:endParaRPr lang="fr-FR" sz="14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algn="ctr"/>
            <a:endParaRPr lang="fr-FR" sz="14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878286" y="1191847"/>
            <a:ext cx="6080170" cy="3693319"/>
          </a:xfrm>
          <a:prstGeom prst="rect">
            <a:avLst/>
          </a:prstGeom>
          <a:solidFill>
            <a:schemeClr val="bg2">
              <a:alpha val="8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Décollage derrière un très gros porteur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Equipage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600" dirty="0"/>
              <a:t>conscient du risque de turbulence de sillage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600" dirty="0"/>
              <a:t>Formé à cette éventualité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600" dirty="0"/>
              <a:t>Evalue la séparation nécessaire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600" dirty="0"/>
              <a:t>La prend en compte lors du décollage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Détecte la turbulence de sillage lors de la montée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Réagit en conséquence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La dérive se détache, perte de contrôle, crash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5A9FB23-0917-41C1-5C5F-841DAB66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5784-36E4-4521-9B3E-9A5F5620E0BF}" type="slidenum">
              <a:rPr lang="fr-FR" smtClean="0"/>
              <a:t>4</a:t>
            </a:fld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A504066-9626-481C-B203-9BAC1B58EFC5}"/>
              </a:ext>
            </a:extLst>
          </p:cNvPr>
          <p:cNvSpPr/>
          <p:nvPr/>
        </p:nvSpPr>
        <p:spPr>
          <a:xfrm>
            <a:off x="233543" y="5090812"/>
            <a:ext cx="11724913" cy="1448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Séparation de trajectoire insuffisante ? </a:t>
            </a:r>
          </a:p>
          <a:p>
            <a:pPr>
              <a:lnSpc>
                <a:spcPct val="150000"/>
              </a:lnSpc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Turbulence de sillage anormalement forte ? </a:t>
            </a:r>
          </a:p>
          <a:p>
            <a:pPr>
              <a:lnSpc>
                <a:spcPct val="150000"/>
              </a:lnSpc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Défaut de la structure ? Défaut de maintenance ? …</a:t>
            </a:r>
            <a:endParaRPr lang="fr-FR" sz="1400" dirty="0"/>
          </a:p>
        </p:txBody>
      </p:sp>
      <p:pic>
        <p:nvPicPr>
          <p:cNvPr id="11" name="Image 10">
            <a:hlinkClick r:id="rId4"/>
            <a:extLst>
              <a:ext uri="{FF2B5EF4-FFF2-40B4-BE49-F238E27FC236}">
                <a16:creationId xmlns:a16="http://schemas.microsoft.com/office/drawing/2014/main" id="{B970D853-985C-257D-7BBB-D0C99DBAAC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437" y="1212549"/>
            <a:ext cx="55340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9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32000" y="108000"/>
            <a:ext cx="10328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UNE ILLUSTRATION : LE VOL AA587 – 12/11/2001</a:t>
            </a:r>
          </a:p>
          <a:p>
            <a:pPr algn="ctr"/>
            <a:r>
              <a:rPr lang="fr-FR" sz="1400" b="1" dirty="0">
                <a:solidFill>
                  <a:schemeClr val="accent1"/>
                </a:solidFill>
                <a:latin typeface="Arial Narrow" panose="020B0606020202030204" pitchFamily="34" charset="0"/>
                <a:hlinkClick r:id="rId3"/>
              </a:rPr>
              <a:t>https://www.ntsb.gov/investigations/AccidentReports/Reports/AAR0404.pdf</a:t>
            </a:r>
            <a:endParaRPr lang="fr-FR" sz="14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algn="ctr"/>
            <a:endParaRPr lang="fr-FR" sz="14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33542" y="1237580"/>
            <a:ext cx="7402292" cy="2585323"/>
          </a:xfrm>
          <a:prstGeom prst="rect">
            <a:avLst/>
          </a:prstGeom>
          <a:solidFill>
            <a:schemeClr val="bg2">
              <a:alpha val="8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CONCLUSION DU NTSB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Séparation en vol de la dérive du fait du dépassement des charges </a:t>
            </a:r>
            <a:r>
              <a:rPr lang="fr-FR" dirty="0" err="1"/>
              <a:t>utimes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Suite à une action excessive du pilote sur les pédales du palonnier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En réponse à une turbulence de sillage</a:t>
            </a:r>
          </a:p>
          <a:p>
            <a:endParaRPr lang="fr-FR" dirty="0"/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Parmi les facteur contributifs, le NTSB souligne :</a:t>
            </a:r>
          </a:p>
          <a:p>
            <a:r>
              <a:rPr lang="fr-FR" sz="1800" b="1" dirty="0">
                <a:solidFill>
                  <a:schemeClr val="accent1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  <a:cs typeface="Arial" panose="020B0604020202020204" pitchFamily="34" charset="0"/>
              </a:rPr>
              <a:t>« Advanced Aircraft </a:t>
            </a:r>
            <a:r>
              <a:rPr lang="fr-FR" b="1" dirty="0" err="1">
                <a:solidFill>
                  <a:srgbClr val="FF0000"/>
                </a:solidFill>
                <a:cs typeface="Arial" panose="020B0604020202020204" pitchFamily="34" charset="0"/>
              </a:rPr>
              <a:t>Maneuvering</a:t>
            </a:r>
            <a:r>
              <a:rPr lang="fr-FR" b="1" dirty="0">
                <a:solidFill>
                  <a:srgbClr val="FF0000"/>
                </a:solidFill>
                <a:cs typeface="Arial" panose="020B0604020202020204" pitchFamily="34" charset="0"/>
              </a:rPr>
              <a:t> Program excessive </a:t>
            </a:r>
            <a:r>
              <a:rPr lang="fr-FR" b="1" dirty="0" err="1">
                <a:solidFill>
                  <a:srgbClr val="FF0000"/>
                </a:solidFill>
                <a:cs typeface="Arial" panose="020B0604020202020204" pitchFamily="34" charset="0"/>
              </a:rPr>
              <a:t>bank</a:t>
            </a:r>
            <a:r>
              <a:rPr lang="fr-FR" b="1" dirty="0">
                <a:solidFill>
                  <a:srgbClr val="FF0000"/>
                </a:solidFill>
                <a:cs typeface="Arial" panose="020B0604020202020204" pitchFamily="34" charset="0"/>
              </a:rPr>
              <a:t> angle simulator </a:t>
            </a:r>
            <a:r>
              <a:rPr lang="fr-FR" b="1" dirty="0" err="1">
                <a:solidFill>
                  <a:srgbClr val="FF0000"/>
                </a:solidFill>
                <a:cs typeface="Arial" panose="020B0604020202020204" pitchFamily="34" charset="0"/>
              </a:rPr>
              <a:t>exercise</a:t>
            </a:r>
            <a:r>
              <a:rPr lang="fr-FR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cs typeface="Arial" panose="020B0604020202020204" pitchFamily="34" charset="0"/>
              </a:rPr>
              <a:t>could</a:t>
            </a:r>
            <a:r>
              <a:rPr lang="fr-FR" b="1" dirty="0">
                <a:solidFill>
                  <a:srgbClr val="FF0000"/>
                </a:solidFill>
                <a:cs typeface="Arial" panose="020B0604020202020204" pitchFamily="34" charset="0"/>
              </a:rPr>
              <a:t> have </a:t>
            </a:r>
            <a:r>
              <a:rPr lang="fr-FR" b="1" dirty="0" err="1">
                <a:solidFill>
                  <a:srgbClr val="FF0000"/>
                </a:solidFill>
                <a:cs typeface="Arial" panose="020B0604020202020204" pitchFamily="34" charset="0"/>
              </a:rPr>
              <a:t>provided</a:t>
            </a:r>
            <a:r>
              <a:rPr lang="fr-FR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cs typeface="Arial" panose="020B0604020202020204" pitchFamily="34" charset="0"/>
              </a:rPr>
              <a:t>negative</a:t>
            </a:r>
            <a:r>
              <a:rPr lang="fr-FR" b="1" dirty="0">
                <a:solidFill>
                  <a:srgbClr val="FF0000"/>
                </a:solidFill>
                <a:cs typeface="Arial" panose="020B0604020202020204" pitchFamily="34" charset="0"/>
              </a:rPr>
              <a:t> training »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5A9FB23-0917-41C1-5C5F-841DAB66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5784-36E4-4521-9B3E-9A5F5620E0BF}" type="slidenum">
              <a:rPr lang="fr-FR" smtClean="0"/>
              <a:t>5</a:t>
            </a:fld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A504066-9626-481C-B203-9BAC1B58EFC5}"/>
              </a:ext>
            </a:extLst>
          </p:cNvPr>
          <p:cNvSpPr/>
          <p:nvPr/>
        </p:nvSpPr>
        <p:spPr>
          <a:xfrm>
            <a:off x="233543" y="3990109"/>
            <a:ext cx="11802031" cy="27313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« Advanced Aircraft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Maneuvering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Program» mis en place pour </a:t>
            </a:r>
            <a:r>
              <a:rPr lang="fr-FR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améliorer la sécurité des vols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/>
              <a:t>Récupération de situations inusuelles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/>
              <a:t>Sur le constat d’une accidentologie liée à des pertes de contrôle</a:t>
            </a:r>
          </a:p>
          <a:p>
            <a:endParaRPr lang="fr-FR" sz="1050" dirty="0"/>
          </a:p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Mais </a:t>
            </a:r>
            <a:r>
              <a:rPr lang="fr-FR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 d’entraînement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en simulateur manquant de réalisme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/>
              <a:t>Impliquait des inclinaisons latérales proches de 90°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/>
              <a:t>Développant chez le pilote une 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perception exagérée</a:t>
            </a:r>
            <a:r>
              <a:rPr lang="fr-FR" dirty="0"/>
              <a:t> de l’effet de la turbulence de sillage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/>
              <a:t>Efficacité des commandes en simulateur ne reflétant pas la sensibilité de l’avion réel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/>
              <a:t>Entraînant le pilote à des 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actions</a:t>
            </a:r>
            <a:r>
              <a:rPr lang="fr-FR" dirty="0"/>
              <a:t> de récupération trop 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agressives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BCB8CC3-A49F-447A-A319-209345C0EC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41"/>
          <a:stretch/>
        </p:blipFill>
        <p:spPr>
          <a:xfrm>
            <a:off x="7763042" y="1237580"/>
            <a:ext cx="4272532" cy="258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4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5A9FB23-0917-41C1-5C5F-841DAB66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5725"/>
            <a:ext cx="2743200" cy="365125"/>
          </a:xfrm>
        </p:spPr>
        <p:txBody>
          <a:bodyPr/>
          <a:lstStyle/>
          <a:p>
            <a:fld id="{4F815784-36E4-4521-9B3E-9A5F5620E0BF}" type="slidenum">
              <a:rPr lang="fr-FR" smtClean="0"/>
              <a:t>6</a:t>
            </a:fld>
            <a:endParaRPr lang="fr-FR"/>
          </a:p>
        </p:txBody>
      </p:sp>
      <p:sp>
        <p:nvSpPr>
          <p:cNvPr id="5" name="AutoShape 6" descr="Boîte à outils avec outils — Illustration de stock par ©AnatolyM - 153624438">
            <a:extLst>
              <a:ext uri="{FF2B5EF4-FFF2-40B4-BE49-F238E27FC236}">
                <a16:creationId xmlns:a16="http://schemas.microsoft.com/office/drawing/2014/main" id="{4740B417-9ABA-4D59-B0BB-B14CF93788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335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F61E05D-59F4-4503-9F96-CF961104C5A1}"/>
              </a:ext>
            </a:extLst>
          </p:cNvPr>
          <p:cNvSpPr txBox="1"/>
          <p:nvPr/>
        </p:nvSpPr>
        <p:spPr>
          <a:xfrm>
            <a:off x="575953" y="1032766"/>
            <a:ext cx="11115307" cy="4401205"/>
          </a:xfrm>
          <a:prstGeom prst="rect">
            <a:avLst/>
          </a:prstGeom>
          <a:solidFill>
            <a:schemeClr val="bg2">
              <a:alpha val="8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Peu d’utilisation de simulateurs de vol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600" dirty="0"/>
              <a:t>Donc exposition limitée aux éventuelles non-représentativité de ceux-ci!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600" dirty="0"/>
              <a:t>Mais risques de sécurité liés à l’entraînement en conditions réelles</a:t>
            </a:r>
          </a:p>
          <a:p>
            <a:endParaRPr lang="fr-FR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Pilotes avec des expériences et cursus de formation très diversifiés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600" dirty="0"/>
              <a:t>Contrôles, maintien et actualisation des compétences moins fréquents qu’en aviation commerciale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600" dirty="0"/>
              <a:t>Érosion des compétences avec le temps ou le manque de pratique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Environnements de formation très variés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600" dirty="0"/>
              <a:t>De l’aérodrome isolé à l’aéroport commercial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600" dirty="0"/>
              <a:t>Biais d’habitude liés aux particularités d’une plateforme ou à des pratiques locales</a:t>
            </a:r>
          </a:p>
          <a:p>
            <a:pPr lvl="1"/>
            <a:endParaRPr lang="fr-FR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Standardisation des instructeurs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600" dirty="0"/>
              <a:t>Disparités de pratiques pédagogiques ou d’application des programmes de formations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Milieu associatif</a:t>
            </a:r>
            <a:r>
              <a:rPr lang="fr-FR" dirty="0"/>
              <a:t>	</a:t>
            </a:r>
          </a:p>
          <a:p>
            <a:pPr marL="901700" lvl="1" indent="-444500">
              <a:buFont typeface="Wingdings" panose="05000000000000000000" pitchFamily="2" charset="2"/>
              <a:buChar char="ü"/>
            </a:pPr>
            <a:r>
              <a:rPr lang="fr-FR" sz="1600" dirty="0"/>
              <a:t>Rôle de l’encadrement 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600" dirty="0"/>
              <a:t>Développement de pratiques et de comportements par échange d’expérience entre pilotes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2FB50B01-965A-432C-84A4-5E425827E861}"/>
              </a:ext>
            </a:extLst>
          </p:cNvPr>
          <p:cNvSpPr/>
          <p:nvPr/>
        </p:nvSpPr>
        <p:spPr>
          <a:xfrm>
            <a:off x="575953" y="5599917"/>
            <a:ext cx="11115307" cy="998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Par comparaison à l’aviation commerciale, l’aviation légère présente </a:t>
            </a:r>
            <a:b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risques spécifiques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vis à vis du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Training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6A1B72F-D8FB-4DE7-B6AA-38ECE522164A}"/>
              </a:ext>
            </a:extLst>
          </p:cNvPr>
          <p:cNvSpPr txBox="1"/>
          <p:nvPr/>
        </p:nvSpPr>
        <p:spPr>
          <a:xfrm>
            <a:off x="102916" y="48625"/>
            <a:ext cx="11986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LE CAS DE LA FORMATION EN AEROCLUB</a:t>
            </a:r>
          </a:p>
        </p:txBody>
      </p:sp>
    </p:spTree>
    <p:extLst>
      <p:ext uri="{BB962C8B-B14F-4D97-AF65-F5344CB8AC3E}">
        <p14:creationId xmlns:p14="http://schemas.microsoft.com/office/powerpoint/2010/main" val="3538606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5A9FB23-0917-41C1-5C5F-841DAB66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5725"/>
            <a:ext cx="2743200" cy="365125"/>
          </a:xfrm>
        </p:spPr>
        <p:txBody>
          <a:bodyPr/>
          <a:lstStyle/>
          <a:p>
            <a:fld id="{4F815784-36E4-4521-9B3E-9A5F5620E0BF}" type="slidenum">
              <a:rPr lang="fr-FR" smtClean="0"/>
              <a:t>7</a:t>
            </a:fld>
            <a:endParaRPr lang="fr-FR" dirty="0"/>
          </a:p>
        </p:txBody>
      </p:sp>
      <p:sp>
        <p:nvSpPr>
          <p:cNvPr id="5" name="AutoShape 6" descr="Boîte à outils avec outils — Illustration de stock par ©AnatolyM - 153624438">
            <a:extLst>
              <a:ext uri="{FF2B5EF4-FFF2-40B4-BE49-F238E27FC236}">
                <a16:creationId xmlns:a16="http://schemas.microsoft.com/office/drawing/2014/main" id="{4740B417-9ABA-4D59-B0BB-B14CF93788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335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F61E05D-59F4-4503-9F96-CF961104C5A1}"/>
              </a:ext>
            </a:extLst>
          </p:cNvPr>
          <p:cNvSpPr txBox="1"/>
          <p:nvPr/>
        </p:nvSpPr>
        <p:spPr>
          <a:xfrm>
            <a:off x="575953" y="880366"/>
            <a:ext cx="11392033" cy="1107996"/>
          </a:xfrm>
          <a:prstGeom prst="rect">
            <a:avLst/>
          </a:prstGeom>
          <a:solidFill>
            <a:schemeClr val="bg2">
              <a:alpha val="8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Même si elle est peu répandue, l’utilisation de simulateurs de vol en aéroclub reste envisageable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600" dirty="0"/>
              <a:t>Beaucoup de produits commerciaux disponibles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600" dirty="0"/>
              <a:t>Alternative séduisante pour réduire le coût de formation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600" dirty="0"/>
              <a:t>Mais les exercices doivent être adaptés à ses capacités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6A1B72F-D8FB-4DE7-B6AA-38ECE522164A}"/>
              </a:ext>
            </a:extLst>
          </p:cNvPr>
          <p:cNvSpPr txBox="1"/>
          <p:nvPr/>
        </p:nvSpPr>
        <p:spPr>
          <a:xfrm>
            <a:off x="102916" y="48625"/>
            <a:ext cx="11986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PARENTHESE SUR L’UTILISATION DE SIMULATEURS DE VOL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6180E44-9810-4205-9D0D-D873A71CFA5E}"/>
              </a:ext>
            </a:extLst>
          </p:cNvPr>
          <p:cNvGrpSpPr/>
          <p:nvPr/>
        </p:nvGrpSpPr>
        <p:grpSpPr>
          <a:xfrm>
            <a:off x="575952" y="2027300"/>
            <a:ext cx="8779627" cy="2005092"/>
            <a:chOff x="575952" y="2181382"/>
            <a:chExt cx="8779627" cy="2005092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DEB195EC-F57C-477E-B2E7-DE4A81793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952" y="2181382"/>
              <a:ext cx="3256016" cy="2005092"/>
            </a:xfrm>
            <a:prstGeom prst="rect">
              <a:avLst/>
            </a:prstGeom>
          </p:spPr>
        </p:pic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78D88288-DC19-4F7F-8CE5-94FFD15F2267}"/>
                </a:ext>
              </a:extLst>
            </p:cNvPr>
            <p:cNvSpPr txBox="1"/>
            <p:nvPr/>
          </p:nvSpPr>
          <p:spPr>
            <a:xfrm>
              <a:off x="3831968" y="2419690"/>
              <a:ext cx="55236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dirty="0">
                  <a:solidFill>
                    <a:srgbClr val="FF0000"/>
                  </a:solidFill>
                </a:rPr>
                <a:t>Fidélité du modèle de vol ?</a:t>
              </a:r>
              <a:endParaRPr lang="fr-FR" sz="160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F81405DE-9CEF-4FEC-AD92-D3BF53177B5D}"/>
              </a:ext>
            </a:extLst>
          </p:cNvPr>
          <p:cNvGrpSpPr/>
          <p:nvPr/>
        </p:nvGrpSpPr>
        <p:grpSpPr>
          <a:xfrm>
            <a:off x="2357877" y="2848244"/>
            <a:ext cx="9258171" cy="2739772"/>
            <a:chOff x="998287" y="3533717"/>
            <a:chExt cx="9258171" cy="2739772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B7F13670-9824-4C5E-A8A5-5FD92263DBE0}"/>
                </a:ext>
              </a:extLst>
            </p:cNvPr>
            <p:cNvSpPr txBox="1"/>
            <p:nvPr/>
          </p:nvSpPr>
          <p:spPr>
            <a:xfrm>
              <a:off x="3760027" y="3778249"/>
              <a:ext cx="64964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dirty="0">
                  <a:solidFill>
                    <a:srgbClr val="FF0000"/>
                  </a:solidFill>
                </a:rPr>
                <a:t>Conformité de l’ergonomie ? </a:t>
              </a:r>
              <a:endParaRPr lang="fr-FR" sz="1600" dirty="0">
                <a:solidFill>
                  <a:schemeClr val="accent5"/>
                </a:solidFill>
              </a:endParaRPr>
            </a:p>
          </p:txBody>
        </p: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3ADE9550-2240-4EA8-8226-E3A3E71886A1}"/>
                </a:ext>
              </a:extLst>
            </p:cNvPr>
            <p:cNvGrpSpPr/>
            <p:nvPr/>
          </p:nvGrpSpPr>
          <p:grpSpPr>
            <a:xfrm>
              <a:off x="998287" y="3533717"/>
              <a:ext cx="2739772" cy="2739772"/>
              <a:chOff x="933630" y="3533717"/>
              <a:chExt cx="2739772" cy="2739772"/>
            </a:xfrm>
          </p:grpSpPr>
          <p:pic>
            <p:nvPicPr>
              <p:cNvPr id="20" name="Image 19">
                <a:extLst>
                  <a:ext uri="{FF2B5EF4-FFF2-40B4-BE49-F238E27FC236}">
                    <a16:creationId xmlns:a16="http://schemas.microsoft.com/office/drawing/2014/main" id="{7F045ACF-A011-4A23-B6B1-FBC90F9F1E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3630" y="3533717"/>
                <a:ext cx="2739772" cy="2739772"/>
              </a:xfrm>
              <a:prstGeom prst="rect">
                <a:avLst/>
              </a:prstGeom>
            </p:spPr>
          </p:pic>
          <p:pic>
            <p:nvPicPr>
              <p:cNvPr id="21" name="Image 20">
                <a:extLst>
                  <a:ext uri="{FF2B5EF4-FFF2-40B4-BE49-F238E27FC236}">
                    <a16:creationId xmlns:a16="http://schemas.microsoft.com/office/drawing/2014/main" id="{C2E31340-DEA9-4C60-AB14-6502677C3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116175">
                <a:off x="2596078" y="5559096"/>
                <a:ext cx="504825" cy="94516"/>
              </a:xfrm>
              <a:prstGeom prst="rect">
                <a:avLst/>
              </a:prstGeom>
            </p:spPr>
          </p:pic>
        </p:grp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6DFD7C0C-79DE-4A40-AF80-6CB5D75F47E6}"/>
              </a:ext>
            </a:extLst>
          </p:cNvPr>
          <p:cNvGrpSpPr/>
          <p:nvPr/>
        </p:nvGrpSpPr>
        <p:grpSpPr>
          <a:xfrm>
            <a:off x="4208813" y="3548989"/>
            <a:ext cx="7856639" cy="2459268"/>
            <a:chOff x="4208813" y="3548989"/>
            <a:chExt cx="7856639" cy="2459268"/>
          </a:xfrm>
        </p:grpSpPr>
        <p:pic>
          <p:nvPicPr>
            <p:cNvPr id="14" name="Picture 2" descr="Pack - Vol d'initiation 50 minutes + Simulateur de vol 20 minutes - Lyon  Bron en Rhône-Alpes - Avnir Aviation">
              <a:extLst>
                <a:ext uri="{FF2B5EF4-FFF2-40B4-BE49-F238E27FC236}">
                  <a16:creationId xmlns:a16="http://schemas.microsoft.com/office/drawing/2014/main" id="{E028A8AA-1EE5-4347-BD1B-3956FDF1C5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66" t="2583" r="5579" b="-2583"/>
            <a:stretch/>
          </p:blipFill>
          <p:spPr bwMode="auto">
            <a:xfrm>
              <a:off x="4208813" y="3548989"/>
              <a:ext cx="2739772" cy="2459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E598FDA-ED6D-45D6-8933-B2B8D3F6BF19}"/>
                </a:ext>
              </a:extLst>
            </p:cNvPr>
            <p:cNvSpPr txBox="1"/>
            <p:nvPr/>
          </p:nvSpPr>
          <p:spPr>
            <a:xfrm>
              <a:off x="6966514" y="3898837"/>
              <a:ext cx="509893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dirty="0">
                  <a:solidFill>
                    <a:srgbClr val="FF0000"/>
                  </a:solidFill>
                </a:rPr>
                <a:t>Autres aspects sensoriels ? </a:t>
              </a:r>
              <a:r>
                <a:rPr lang="fr-FR" sz="1600" dirty="0">
                  <a:solidFill>
                    <a:schemeClr val="accent5"/>
                  </a:solidFill>
                </a:rPr>
                <a:t>(sons,  mouvements, vibrations, odeurs…)</a:t>
              </a:r>
              <a:endParaRPr lang="fr-FR" dirty="0">
                <a:solidFill>
                  <a:schemeClr val="accent5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r-FR" dirty="0">
                <a:solidFill>
                  <a:schemeClr val="accent5"/>
                </a:solidFill>
              </a:endParaRPr>
            </a:p>
            <a:p>
              <a:endParaRPr lang="fr-FR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2FB50B01-965A-432C-84A4-5E425827E861}"/>
              </a:ext>
            </a:extLst>
          </p:cNvPr>
          <p:cNvSpPr/>
          <p:nvPr/>
        </p:nvSpPr>
        <p:spPr>
          <a:xfrm>
            <a:off x="575953" y="5891474"/>
            <a:ext cx="11392034" cy="830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L’emploi d’un simulateur doit être soigneusement défini. </a:t>
            </a:r>
          </a:p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Ses </a:t>
            </a:r>
            <a:r>
              <a:rPr lang="fr-FR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limites de représentativité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sont des sources de </a:t>
            </a:r>
            <a:r>
              <a:rPr lang="fr-FR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fr-FR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Training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7D9804D-7F57-3005-F0B4-E5A7CBFB49B7}"/>
              </a:ext>
            </a:extLst>
          </p:cNvPr>
          <p:cNvSpPr txBox="1"/>
          <p:nvPr/>
        </p:nvSpPr>
        <p:spPr>
          <a:xfrm>
            <a:off x="11885759" y="6607681"/>
            <a:ext cx="4258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2805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5A9FB23-0917-41C1-5C5F-841DAB66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5725"/>
            <a:ext cx="2743200" cy="365125"/>
          </a:xfrm>
        </p:spPr>
        <p:txBody>
          <a:bodyPr/>
          <a:lstStyle/>
          <a:p>
            <a:fld id="{4F815784-36E4-4521-9B3E-9A5F5620E0BF}" type="slidenum">
              <a:rPr lang="fr-FR" smtClean="0"/>
              <a:t>8</a:t>
            </a:fld>
            <a:endParaRPr lang="fr-FR"/>
          </a:p>
        </p:txBody>
      </p:sp>
      <p:sp>
        <p:nvSpPr>
          <p:cNvPr id="5" name="AutoShape 6" descr="Boîte à outils avec outils — Illustration de stock par ©AnatolyM - 153624438">
            <a:extLst>
              <a:ext uri="{FF2B5EF4-FFF2-40B4-BE49-F238E27FC236}">
                <a16:creationId xmlns:a16="http://schemas.microsoft.com/office/drawing/2014/main" id="{4740B417-9ABA-4D59-B0BB-B14CF93788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335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F61E05D-59F4-4503-9F96-CF961104C5A1}"/>
              </a:ext>
            </a:extLst>
          </p:cNvPr>
          <p:cNvSpPr txBox="1"/>
          <p:nvPr/>
        </p:nvSpPr>
        <p:spPr>
          <a:xfrm>
            <a:off x="4928079" y="967346"/>
            <a:ext cx="7161005" cy="4339650"/>
          </a:xfrm>
          <a:prstGeom prst="rect">
            <a:avLst/>
          </a:prstGeom>
          <a:solidFill>
            <a:schemeClr val="bg2">
              <a:alpha val="8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L’aérodrome de Toulouse Lasbordes présente de nombreuses particularités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400" dirty="0"/>
              <a:t>Enclavé dans les espaces aériens de Toulouse Blagnac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400" dirty="0"/>
              <a:t>En zone fortement urbanisée, charte environnementale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400" dirty="0"/>
              <a:t>Nombreux aéroclubs et trafic important</a:t>
            </a:r>
          </a:p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Qui ont motivé la rédaction d’un guide de bonnes pratiques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400" dirty="0"/>
              <a:t>Notamment pour limiter les conflits de trajectoires au départ ou à l’arrivée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400" dirty="0"/>
              <a:t>Recommandant une arrivée par AE à une altitude minimale de 2500ft…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400" dirty="0"/>
              <a:t>…des départs à 2000ft max si la </a:t>
            </a:r>
            <a:r>
              <a:rPr lang="fr-FR" sz="1400" dirty="0" err="1"/>
              <a:t>Rm</a:t>
            </a:r>
            <a:r>
              <a:rPr lang="fr-FR" sz="1400" dirty="0"/>
              <a:t>&gt;055° depuis le point DN</a:t>
            </a:r>
          </a:p>
          <a:p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Recommandations globalement bien suivies 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Malgré celles-ci un rapprochement dangereux à la verticale d’AE s’est produit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400" dirty="0"/>
              <a:t>Instructeurs à bord des 2 avions </a:t>
            </a:r>
          </a:p>
          <a:p>
            <a:endParaRPr lang="fr-FR" sz="1600" b="1" dirty="0">
              <a:cs typeface="Arial" panose="020B0604020202020204" pitchFamily="34" charset="0"/>
            </a:endParaRPr>
          </a:p>
          <a:p>
            <a:r>
              <a:rPr lang="fr-FR" sz="1600" b="1" dirty="0">
                <a:solidFill>
                  <a:schemeClr val="accent5"/>
                </a:solidFill>
                <a:cs typeface="Arial" panose="020B0604020202020204" pitchFamily="34" charset="0"/>
              </a:rPr>
              <a:t>L’instructeur </a:t>
            </a:r>
            <a:r>
              <a:rPr lang="fr-FR" sz="1600" dirty="0">
                <a:solidFill>
                  <a:schemeClr val="accent5"/>
                </a:solidFill>
                <a:cs typeface="Arial" panose="020B0604020202020204" pitchFamily="34" charset="0"/>
              </a:rPr>
              <a:t>à bord de l’avion au départ a </a:t>
            </a:r>
            <a:r>
              <a:rPr lang="fr-FR" sz="1600" b="1" dirty="0">
                <a:solidFill>
                  <a:schemeClr val="accent5"/>
                </a:solidFill>
                <a:cs typeface="Arial" panose="020B0604020202020204" pitchFamily="34" charset="0"/>
              </a:rPr>
              <a:t>délibérément </a:t>
            </a:r>
            <a:r>
              <a:rPr lang="fr-FR" sz="1600" dirty="0">
                <a:solidFill>
                  <a:schemeClr val="accent5"/>
                </a:solidFill>
                <a:cs typeface="Arial" panose="020B0604020202020204" pitchFamily="34" charset="0"/>
              </a:rPr>
              <a:t>choisi de ne </a:t>
            </a:r>
            <a:r>
              <a:rPr lang="fr-FR" sz="1600" b="1" dirty="0">
                <a:solidFill>
                  <a:schemeClr val="accent5"/>
                </a:solidFill>
                <a:cs typeface="Arial" panose="020B0604020202020204" pitchFamily="34" charset="0"/>
              </a:rPr>
              <a:t>pas appliquer la recommandation </a:t>
            </a:r>
            <a:r>
              <a:rPr lang="fr-FR" sz="1600" dirty="0">
                <a:solidFill>
                  <a:schemeClr val="accent5"/>
                </a:solidFill>
                <a:cs typeface="Arial" panose="020B0604020202020204" pitchFamily="34" charset="0"/>
              </a:rPr>
              <a:t>des départs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/>
                </a:solidFill>
              </a:rPr>
              <a:t>Estimant avoir une bonne conscience de la trajectoire de l’avion à l’arrivée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/>
                </a:solidFill>
              </a:rPr>
              <a:t>Jugeant l’altitude de 2000ft insuffisante pour la sécurité du vol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2FB50B01-965A-432C-84A4-5E425827E861}"/>
              </a:ext>
            </a:extLst>
          </p:cNvPr>
          <p:cNvSpPr/>
          <p:nvPr/>
        </p:nvSpPr>
        <p:spPr>
          <a:xfrm>
            <a:off x="4901132" y="5633141"/>
            <a:ext cx="7187952" cy="1116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b="1" dirty="0"/>
              <a:t>Il est indispensable que l’instructeur explique à son stagiaire les raisons de sa décision et les conditions de son exécution. Sinon :  </a:t>
            </a:r>
            <a:br>
              <a:rPr lang="fr-FR" b="1" dirty="0"/>
            </a:b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NEGATIVE TRAINING</a:t>
            </a:r>
            <a:r>
              <a:rPr lang="fr-FR" dirty="0"/>
              <a:t>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28D1B11-220D-4D44-B930-9324B168542A}"/>
              </a:ext>
            </a:extLst>
          </p:cNvPr>
          <p:cNvSpPr txBox="1"/>
          <p:nvPr/>
        </p:nvSpPr>
        <p:spPr>
          <a:xfrm>
            <a:off x="102916" y="36750"/>
            <a:ext cx="11986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QUELQUES EXEMPLES</a:t>
            </a:r>
          </a:p>
          <a:p>
            <a:pPr algn="ctr"/>
            <a:r>
              <a:rPr lang="fr-FR" sz="24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Déviation intentionnelle vis-à-vis de recommandations</a:t>
            </a:r>
          </a:p>
        </p:txBody>
      </p:sp>
      <p:pic>
        <p:nvPicPr>
          <p:cNvPr id="32" name="Image 31" descr="Une image contenant texte, carte, capture d’écran, diagramme&#10;&#10;Le contenu généré par l’IA peut être incorrect.">
            <a:extLst>
              <a:ext uri="{FF2B5EF4-FFF2-40B4-BE49-F238E27FC236}">
                <a16:creationId xmlns:a16="http://schemas.microsoft.com/office/drawing/2014/main" id="{C0E5E612-9FF4-410E-A01E-F6DAF6DAAA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9063" y="967346"/>
            <a:ext cx="4521596" cy="5782176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0CDA3AB2-EDAD-4191-8796-314B59EEAE7F}"/>
              </a:ext>
            </a:extLst>
          </p:cNvPr>
          <p:cNvGrpSpPr/>
          <p:nvPr/>
        </p:nvGrpSpPr>
        <p:grpSpPr>
          <a:xfrm>
            <a:off x="362688" y="2612429"/>
            <a:ext cx="4293533" cy="3020711"/>
            <a:chOff x="362688" y="2612429"/>
            <a:chExt cx="4293533" cy="3020711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D412AFD8-6594-4777-AC99-CA1303A624D0}"/>
                </a:ext>
              </a:extLst>
            </p:cNvPr>
            <p:cNvGrpSpPr/>
            <p:nvPr/>
          </p:nvGrpSpPr>
          <p:grpSpPr>
            <a:xfrm>
              <a:off x="362688" y="2612429"/>
              <a:ext cx="4293533" cy="3020711"/>
              <a:chOff x="362688" y="2612429"/>
              <a:chExt cx="4293533" cy="3020711"/>
            </a:xfrm>
          </p:grpSpPr>
          <p:pic>
            <p:nvPicPr>
              <p:cNvPr id="2" name="Image 1">
                <a:extLst>
                  <a:ext uri="{FF2B5EF4-FFF2-40B4-BE49-F238E27FC236}">
                    <a16:creationId xmlns:a16="http://schemas.microsoft.com/office/drawing/2014/main" id="{4F8D9F07-D1AE-42D6-90A7-0D746B5E34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688" y="2612429"/>
                <a:ext cx="4293533" cy="3020711"/>
              </a:xfrm>
              <a:prstGeom prst="rect">
                <a:avLst/>
              </a:prstGeom>
            </p:spPr>
          </p:pic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7117E3B3-0540-4814-A849-3BA65D5613D7}"/>
                  </a:ext>
                </a:extLst>
              </p:cNvPr>
              <p:cNvSpPr txBox="1"/>
              <p:nvPr/>
            </p:nvSpPr>
            <p:spPr>
              <a:xfrm>
                <a:off x="3295847" y="3119043"/>
                <a:ext cx="1058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rgbClr val="FFFF00"/>
                    </a:solidFill>
                  </a:rPr>
                  <a:t>2700ft</a:t>
                </a:r>
              </a:p>
            </p:txBody>
          </p:sp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91BABC57-B452-4041-AA69-9D2DA68E65AB}"/>
                  </a:ext>
                </a:extLst>
              </p:cNvPr>
              <p:cNvSpPr txBox="1"/>
              <p:nvPr/>
            </p:nvSpPr>
            <p:spPr>
              <a:xfrm>
                <a:off x="2237068" y="2934377"/>
                <a:ext cx="1058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rgbClr val="FF0000"/>
                    </a:solidFill>
                  </a:rPr>
                  <a:t>2900ft</a:t>
                </a:r>
              </a:p>
            </p:txBody>
          </p:sp>
        </p:grp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6C076158-01DD-46EF-A5D5-F223F18EB1EC}"/>
                </a:ext>
              </a:extLst>
            </p:cNvPr>
            <p:cNvSpPr txBox="1"/>
            <p:nvPr/>
          </p:nvSpPr>
          <p:spPr>
            <a:xfrm>
              <a:off x="2910866" y="2711848"/>
              <a:ext cx="44516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AE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891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A18C1-6715-9E38-C65A-F2B01F4D9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BB0CC91-9A0E-8DAE-B573-F2329622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5725"/>
            <a:ext cx="2743200" cy="365125"/>
          </a:xfrm>
        </p:spPr>
        <p:txBody>
          <a:bodyPr/>
          <a:lstStyle/>
          <a:p>
            <a:fld id="{4F815784-36E4-4521-9B3E-9A5F5620E0BF}" type="slidenum">
              <a:rPr lang="fr-FR" smtClean="0"/>
              <a:t>9</a:t>
            </a:fld>
            <a:endParaRPr lang="fr-FR"/>
          </a:p>
        </p:txBody>
      </p:sp>
      <p:sp>
        <p:nvSpPr>
          <p:cNvPr id="5" name="AutoShape 6" descr="Boîte à outils avec outils — Illustration de stock par ©AnatolyM - 153624438">
            <a:extLst>
              <a:ext uri="{FF2B5EF4-FFF2-40B4-BE49-F238E27FC236}">
                <a16:creationId xmlns:a16="http://schemas.microsoft.com/office/drawing/2014/main" id="{DF96F97E-4551-F3D3-C3B4-C8AD2EE79D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335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C98384A-B665-55F3-20A8-F56F4538DD61}"/>
              </a:ext>
            </a:extLst>
          </p:cNvPr>
          <p:cNvSpPr txBox="1"/>
          <p:nvPr/>
        </p:nvSpPr>
        <p:spPr>
          <a:xfrm>
            <a:off x="4928079" y="1101038"/>
            <a:ext cx="7161005" cy="4708981"/>
          </a:xfrm>
          <a:prstGeom prst="rect">
            <a:avLst/>
          </a:prstGeom>
          <a:solidFill>
            <a:schemeClr val="bg2">
              <a:alpha val="8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Le F-XX s’annonce en arrivée depuis la CTR de Blagnac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400" dirty="0"/>
              <a:t>Le pilote est étranger, peu familier de la plateforme de LFCL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400" dirty="0"/>
              <a:t>L’activité tour de piste est importante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400" dirty="0"/>
              <a:t>Le F-YY en séance d’entraînement en tour de piste effectue un touché</a:t>
            </a:r>
          </a:p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Le Pilote du F-XX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400" dirty="0"/>
              <a:t>Eprouve des difficultés de repérage (trajectoire d’arrivée inusuelle)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400" dirty="0"/>
              <a:t>Est préoccupé par l’espacement avec les autres trafics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400" dirty="0"/>
              <a:t>S’annonce en vent arrière pour la piste 33</a:t>
            </a:r>
          </a:p>
          <a:p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Le Contrôleur signale au F-XX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400" dirty="0"/>
              <a:t>Qu’il n’est pas sur la trajectoire de vent arrière (Il est à l’ouest de celle-ci)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400" dirty="0"/>
              <a:t>Lui demande de tourner à Gauche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Le F-XX entame un 360°, aggravant le conflit de trajectoire avec le F-YY  </a:t>
            </a:r>
          </a:p>
          <a:p>
            <a:endParaRPr lang="fr-FR" sz="1600" dirty="0"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schemeClr val="accent5"/>
                </a:solidFill>
                <a:cs typeface="Arial" panose="020B0604020202020204" pitchFamily="34" charset="0"/>
              </a:rPr>
              <a:t>Le </a:t>
            </a:r>
            <a:r>
              <a:rPr lang="fr-FR" sz="1600" b="1" dirty="0">
                <a:solidFill>
                  <a:schemeClr val="accent5"/>
                </a:solidFill>
                <a:cs typeface="Arial" panose="020B0604020202020204" pitchFamily="34" charset="0"/>
              </a:rPr>
              <a:t>Pilote</a:t>
            </a:r>
            <a:r>
              <a:rPr lang="fr-FR" sz="1600" dirty="0">
                <a:solidFill>
                  <a:schemeClr val="accent5"/>
                </a:solidFill>
                <a:cs typeface="Arial" panose="020B0604020202020204" pitchFamily="34" charset="0"/>
              </a:rPr>
              <a:t> a été </a:t>
            </a:r>
            <a:r>
              <a:rPr lang="fr-FR" sz="1600" b="1" dirty="0">
                <a:solidFill>
                  <a:schemeClr val="accent5"/>
                </a:solidFill>
                <a:cs typeface="Arial" panose="020B0604020202020204" pitchFamily="34" charset="0"/>
              </a:rPr>
              <a:t>formé</a:t>
            </a:r>
            <a:r>
              <a:rPr lang="fr-FR" sz="1600" dirty="0">
                <a:solidFill>
                  <a:schemeClr val="accent5"/>
                </a:solidFill>
                <a:cs typeface="Arial" panose="020B0604020202020204" pitchFamily="34" charset="0"/>
              </a:rPr>
              <a:t>  </a:t>
            </a:r>
            <a:r>
              <a:rPr lang="fr-FR" sz="1600" dirty="0">
                <a:solidFill>
                  <a:schemeClr val="accent5"/>
                </a:solidFill>
              </a:rPr>
              <a:t>sur un terrain dont la </a:t>
            </a:r>
            <a:r>
              <a:rPr lang="fr-FR" sz="1600" b="1" dirty="0">
                <a:solidFill>
                  <a:schemeClr val="accent5"/>
                </a:solidFill>
              </a:rPr>
              <a:t>vent arrière est bornée par une CTR</a:t>
            </a:r>
            <a:r>
              <a:rPr lang="fr-FR" sz="1600" dirty="0">
                <a:solidFill>
                  <a:schemeClr val="accent5"/>
                </a:solidFill>
              </a:rPr>
              <a:t> et à réaliser des </a:t>
            </a:r>
            <a:r>
              <a:rPr lang="fr-FR" sz="1600" b="1" dirty="0">
                <a:solidFill>
                  <a:schemeClr val="accent5"/>
                </a:solidFill>
              </a:rPr>
              <a:t>360° pour espacement </a:t>
            </a:r>
            <a:r>
              <a:rPr lang="fr-FR" sz="1600" dirty="0">
                <a:solidFill>
                  <a:schemeClr val="accent5"/>
                </a:solidFill>
              </a:rPr>
              <a:t>(impossibilité de rallonger la vent arrière)</a:t>
            </a:r>
          </a:p>
          <a:p>
            <a:pPr marL="360363" lvl="1" indent="-360363">
              <a:buFont typeface="Wingdings" panose="05000000000000000000" pitchFamily="2" charset="2"/>
              <a:buChar char="ü"/>
            </a:pPr>
            <a:endParaRPr lang="fr-FR" sz="1000" dirty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schemeClr val="accent5"/>
                </a:solidFill>
                <a:cs typeface="Arial" panose="020B0604020202020204" pitchFamily="34" charset="0"/>
              </a:rPr>
              <a:t>Il a </a:t>
            </a:r>
            <a:r>
              <a:rPr lang="fr-FR" sz="1600" b="1" dirty="0">
                <a:solidFill>
                  <a:schemeClr val="accent5"/>
                </a:solidFill>
                <a:cs typeface="Arial" panose="020B0604020202020204" pitchFamily="34" charset="0"/>
              </a:rPr>
              <a:t>assimilé</a:t>
            </a:r>
            <a:r>
              <a:rPr lang="fr-FR" sz="1600" dirty="0">
                <a:solidFill>
                  <a:schemeClr val="accent5"/>
                </a:solidFill>
                <a:cs typeface="Arial" panose="020B0604020202020204" pitchFamily="34" charset="0"/>
              </a:rPr>
              <a:t> le message «</a:t>
            </a:r>
            <a:r>
              <a:rPr lang="fr-FR" sz="1600" b="1" dirty="0">
                <a:solidFill>
                  <a:schemeClr val="accent5"/>
                </a:solidFill>
                <a:cs typeface="Arial" panose="020B0604020202020204" pitchFamily="34" charset="0"/>
              </a:rPr>
              <a:t> tourner à Gauche </a:t>
            </a:r>
            <a:r>
              <a:rPr lang="fr-FR" sz="1600" dirty="0">
                <a:solidFill>
                  <a:schemeClr val="accent5"/>
                </a:solidFill>
                <a:cs typeface="Arial" panose="020B0604020202020204" pitchFamily="34" charset="0"/>
              </a:rPr>
              <a:t>» à une demande d’effectuer un « </a:t>
            </a:r>
            <a:r>
              <a:rPr lang="fr-FR" sz="1600" b="1" dirty="0">
                <a:solidFill>
                  <a:schemeClr val="accent5"/>
                </a:solidFill>
                <a:cs typeface="Arial" panose="020B0604020202020204" pitchFamily="34" charset="0"/>
              </a:rPr>
              <a:t>360° par la gauche </a:t>
            </a:r>
            <a:r>
              <a:rPr lang="fr-FR" sz="1600" dirty="0">
                <a:solidFill>
                  <a:schemeClr val="accent5"/>
                </a:solidFill>
                <a:cs typeface="Arial" panose="020B0604020202020204" pitchFamily="34" charset="0"/>
              </a:rPr>
              <a:t>»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290CC42B-2D31-5D20-A298-F7DB9A6085CC}"/>
              </a:ext>
            </a:extLst>
          </p:cNvPr>
          <p:cNvSpPr/>
          <p:nvPr/>
        </p:nvSpPr>
        <p:spPr>
          <a:xfrm>
            <a:off x="4933910" y="5875712"/>
            <a:ext cx="7155174" cy="8690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b="1" dirty="0"/>
              <a:t>La pratique du 360 de retardement n’a probablement pas été contextualisée à l’environnement particulier de formation</a:t>
            </a:r>
          </a:p>
          <a:p>
            <a:pPr marL="0" lvl="1"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NEGATIVE TRANSFERT of TRAINING</a:t>
            </a:r>
            <a:endParaRPr lang="fr-FR" b="1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F306026-14CA-6998-369E-539A062BAD1E}"/>
              </a:ext>
            </a:extLst>
          </p:cNvPr>
          <p:cNvSpPr txBox="1"/>
          <p:nvPr/>
        </p:nvSpPr>
        <p:spPr>
          <a:xfrm>
            <a:off x="102916" y="36750"/>
            <a:ext cx="11986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QUELQUES EXEMPLES</a:t>
            </a:r>
          </a:p>
          <a:p>
            <a:pPr algn="ctr"/>
            <a:r>
              <a:rPr lang="fr-FR" sz="3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fr-FR" sz="24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Transposition inappropriée de procédures</a:t>
            </a:r>
            <a:endParaRPr lang="fr-FR" sz="32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8F9F0DC-F76F-6020-4C5F-03B8C58372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166" r="12192" b="10858"/>
          <a:stretch/>
        </p:blipFill>
        <p:spPr>
          <a:xfrm>
            <a:off x="110620" y="1099077"/>
            <a:ext cx="4731932" cy="5681773"/>
          </a:xfrm>
          <a:prstGeom prst="rect">
            <a:avLst/>
          </a:prstGeom>
        </p:spPr>
      </p:pic>
      <p:grpSp>
        <p:nvGrpSpPr>
          <p:cNvPr id="53" name="Groupe 52">
            <a:extLst>
              <a:ext uri="{FF2B5EF4-FFF2-40B4-BE49-F238E27FC236}">
                <a16:creationId xmlns:a16="http://schemas.microsoft.com/office/drawing/2014/main" id="{0441BA85-E158-CF3F-75B9-BB16247EBB3D}"/>
              </a:ext>
            </a:extLst>
          </p:cNvPr>
          <p:cNvGrpSpPr/>
          <p:nvPr/>
        </p:nvGrpSpPr>
        <p:grpSpPr>
          <a:xfrm>
            <a:off x="534603" y="2489954"/>
            <a:ext cx="1655756" cy="3332243"/>
            <a:chOff x="534603" y="2489954"/>
            <a:chExt cx="1655756" cy="3332243"/>
          </a:xfrm>
        </p:grpSpPr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9BAA1CB7-4EBC-F05E-9C11-C27B19C2D2BC}"/>
                </a:ext>
              </a:extLst>
            </p:cNvPr>
            <p:cNvGrpSpPr/>
            <p:nvPr/>
          </p:nvGrpSpPr>
          <p:grpSpPr>
            <a:xfrm>
              <a:off x="534603" y="2489954"/>
              <a:ext cx="681449" cy="745759"/>
              <a:chOff x="534603" y="2489954"/>
              <a:chExt cx="681449" cy="745759"/>
            </a:xfrm>
          </p:grpSpPr>
          <p:sp>
            <p:nvSpPr>
              <p:cNvPr id="20" name="Forme libre : forme 19">
                <a:extLst>
                  <a:ext uri="{FF2B5EF4-FFF2-40B4-BE49-F238E27FC236}">
                    <a16:creationId xmlns:a16="http://schemas.microsoft.com/office/drawing/2014/main" id="{91AFCEBD-BFEE-191F-AF6C-3589E961EE38}"/>
                  </a:ext>
                </a:extLst>
              </p:cNvPr>
              <p:cNvSpPr/>
              <p:nvPr/>
            </p:nvSpPr>
            <p:spPr>
              <a:xfrm rot="10253174">
                <a:off x="534603" y="2930913"/>
                <a:ext cx="304800" cy="304800"/>
              </a:xfrm>
              <a:custGeom>
                <a:avLst/>
                <a:gdLst>
                  <a:gd name="connsiteX0" fmla="*/ 762000 w 4000500"/>
                  <a:gd name="connsiteY0" fmla="*/ 1051560 h 4023360"/>
                  <a:gd name="connsiteX1" fmla="*/ 716280 w 4000500"/>
                  <a:gd name="connsiteY1" fmla="*/ 929640 h 4023360"/>
                  <a:gd name="connsiteX2" fmla="*/ 701040 w 4000500"/>
                  <a:gd name="connsiteY2" fmla="*/ 853440 h 4023360"/>
                  <a:gd name="connsiteX3" fmla="*/ 701040 w 4000500"/>
                  <a:gd name="connsiteY3" fmla="*/ 853440 h 4023360"/>
                  <a:gd name="connsiteX4" fmla="*/ 746760 w 4000500"/>
                  <a:gd name="connsiteY4" fmla="*/ 762000 h 4023360"/>
                  <a:gd name="connsiteX5" fmla="*/ 807720 w 4000500"/>
                  <a:gd name="connsiteY5" fmla="*/ 769620 h 4023360"/>
                  <a:gd name="connsiteX6" fmla="*/ 853440 w 4000500"/>
                  <a:gd name="connsiteY6" fmla="*/ 777240 h 4023360"/>
                  <a:gd name="connsiteX7" fmla="*/ 982980 w 4000500"/>
                  <a:gd name="connsiteY7" fmla="*/ 830580 h 4023360"/>
                  <a:gd name="connsiteX8" fmla="*/ 1120140 w 4000500"/>
                  <a:gd name="connsiteY8" fmla="*/ 708660 h 4023360"/>
                  <a:gd name="connsiteX9" fmla="*/ 1249680 w 4000500"/>
                  <a:gd name="connsiteY9" fmla="*/ 579120 h 4023360"/>
                  <a:gd name="connsiteX10" fmla="*/ 1325880 w 4000500"/>
                  <a:gd name="connsiteY10" fmla="*/ 510540 h 4023360"/>
                  <a:gd name="connsiteX11" fmla="*/ 1379220 w 4000500"/>
                  <a:gd name="connsiteY11" fmla="*/ 495300 h 4023360"/>
                  <a:gd name="connsiteX12" fmla="*/ 1417320 w 4000500"/>
                  <a:gd name="connsiteY12" fmla="*/ 510540 h 4023360"/>
                  <a:gd name="connsiteX13" fmla="*/ 1440180 w 4000500"/>
                  <a:gd name="connsiteY13" fmla="*/ 525780 h 4023360"/>
                  <a:gd name="connsiteX14" fmla="*/ 1417320 w 4000500"/>
                  <a:gd name="connsiteY14" fmla="*/ 601980 h 4023360"/>
                  <a:gd name="connsiteX15" fmla="*/ 1379220 w 4000500"/>
                  <a:gd name="connsiteY15" fmla="*/ 670560 h 4023360"/>
                  <a:gd name="connsiteX16" fmla="*/ 1143000 w 4000500"/>
                  <a:gd name="connsiteY16" fmla="*/ 868680 h 4023360"/>
                  <a:gd name="connsiteX17" fmla="*/ 1196340 w 4000500"/>
                  <a:gd name="connsiteY17" fmla="*/ 876300 h 4023360"/>
                  <a:gd name="connsiteX18" fmla="*/ 1264920 w 4000500"/>
                  <a:gd name="connsiteY18" fmla="*/ 876300 h 4023360"/>
                  <a:gd name="connsiteX19" fmla="*/ 1356360 w 4000500"/>
                  <a:gd name="connsiteY19" fmla="*/ 922020 h 4023360"/>
                  <a:gd name="connsiteX20" fmla="*/ 1493520 w 4000500"/>
                  <a:gd name="connsiteY20" fmla="*/ 1013460 h 4023360"/>
                  <a:gd name="connsiteX21" fmla="*/ 1684020 w 4000500"/>
                  <a:gd name="connsiteY21" fmla="*/ 1211580 h 4023360"/>
                  <a:gd name="connsiteX22" fmla="*/ 2446020 w 4000500"/>
                  <a:gd name="connsiteY22" fmla="*/ 571500 h 4023360"/>
                  <a:gd name="connsiteX23" fmla="*/ 2781300 w 4000500"/>
                  <a:gd name="connsiteY23" fmla="*/ 297180 h 4023360"/>
                  <a:gd name="connsiteX24" fmla="*/ 3009900 w 4000500"/>
                  <a:gd name="connsiteY24" fmla="*/ 137160 h 4023360"/>
                  <a:gd name="connsiteX25" fmla="*/ 3230880 w 4000500"/>
                  <a:gd name="connsiteY25" fmla="*/ 30480 h 4023360"/>
                  <a:gd name="connsiteX26" fmla="*/ 3345180 w 4000500"/>
                  <a:gd name="connsiteY26" fmla="*/ 0 h 4023360"/>
                  <a:gd name="connsiteX27" fmla="*/ 3489960 w 4000500"/>
                  <a:gd name="connsiteY27" fmla="*/ 38100 h 4023360"/>
                  <a:gd name="connsiteX28" fmla="*/ 3550920 w 4000500"/>
                  <a:gd name="connsiteY28" fmla="*/ 121920 h 4023360"/>
                  <a:gd name="connsiteX29" fmla="*/ 3558540 w 4000500"/>
                  <a:gd name="connsiteY29" fmla="*/ 274320 h 4023360"/>
                  <a:gd name="connsiteX30" fmla="*/ 3520440 w 4000500"/>
                  <a:gd name="connsiteY30" fmla="*/ 434340 h 4023360"/>
                  <a:gd name="connsiteX31" fmla="*/ 3352800 w 4000500"/>
                  <a:gd name="connsiteY31" fmla="*/ 746760 h 4023360"/>
                  <a:gd name="connsiteX32" fmla="*/ 2933700 w 4000500"/>
                  <a:gd name="connsiteY32" fmla="*/ 1310640 h 4023360"/>
                  <a:gd name="connsiteX33" fmla="*/ 2750820 w 4000500"/>
                  <a:gd name="connsiteY33" fmla="*/ 1562100 h 4023360"/>
                  <a:gd name="connsiteX34" fmla="*/ 2628900 w 4000500"/>
                  <a:gd name="connsiteY34" fmla="*/ 1783080 h 4023360"/>
                  <a:gd name="connsiteX35" fmla="*/ 2590800 w 4000500"/>
                  <a:gd name="connsiteY35" fmla="*/ 1965960 h 4023360"/>
                  <a:gd name="connsiteX36" fmla="*/ 2621280 w 4000500"/>
                  <a:gd name="connsiteY36" fmla="*/ 2118360 h 4023360"/>
                  <a:gd name="connsiteX37" fmla="*/ 2689860 w 4000500"/>
                  <a:gd name="connsiteY37" fmla="*/ 2263140 h 4023360"/>
                  <a:gd name="connsiteX38" fmla="*/ 3139440 w 4000500"/>
                  <a:gd name="connsiteY38" fmla="*/ 2842260 h 4023360"/>
                  <a:gd name="connsiteX39" fmla="*/ 3733800 w 4000500"/>
                  <a:gd name="connsiteY39" fmla="*/ 2712720 h 4023360"/>
                  <a:gd name="connsiteX40" fmla="*/ 3924300 w 4000500"/>
                  <a:gd name="connsiteY40" fmla="*/ 2727960 h 4023360"/>
                  <a:gd name="connsiteX41" fmla="*/ 3992880 w 4000500"/>
                  <a:gd name="connsiteY41" fmla="*/ 2773680 h 4023360"/>
                  <a:gd name="connsiteX42" fmla="*/ 4000500 w 4000500"/>
                  <a:gd name="connsiteY42" fmla="*/ 2903220 h 4023360"/>
                  <a:gd name="connsiteX43" fmla="*/ 3962400 w 4000500"/>
                  <a:gd name="connsiteY43" fmla="*/ 3048000 h 4023360"/>
                  <a:gd name="connsiteX44" fmla="*/ 3817620 w 4000500"/>
                  <a:gd name="connsiteY44" fmla="*/ 3246120 h 4023360"/>
                  <a:gd name="connsiteX45" fmla="*/ 3177540 w 4000500"/>
                  <a:gd name="connsiteY45" fmla="*/ 3870960 h 4023360"/>
                  <a:gd name="connsiteX46" fmla="*/ 3048000 w 4000500"/>
                  <a:gd name="connsiteY46" fmla="*/ 3962400 h 4023360"/>
                  <a:gd name="connsiteX47" fmla="*/ 2903220 w 4000500"/>
                  <a:gd name="connsiteY47" fmla="*/ 4008120 h 4023360"/>
                  <a:gd name="connsiteX48" fmla="*/ 2811780 w 4000500"/>
                  <a:gd name="connsiteY48" fmla="*/ 4023360 h 4023360"/>
                  <a:gd name="connsiteX49" fmla="*/ 2712720 w 4000500"/>
                  <a:gd name="connsiteY49" fmla="*/ 3947160 h 4023360"/>
                  <a:gd name="connsiteX50" fmla="*/ 2705100 w 4000500"/>
                  <a:gd name="connsiteY50" fmla="*/ 3779520 h 4023360"/>
                  <a:gd name="connsiteX51" fmla="*/ 2811780 w 4000500"/>
                  <a:gd name="connsiteY51" fmla="*/ 3162300 h 4023360"/>
                  <a:gd name="connsiteX52" fmla="*/ 2286000 w 4000500"/>
                  <a:gd name="connsiteY52" fmla="*/ 2750820 h 4023360"/>
                  <a:gd name="connsiteX53" fmla="*/ 2148840 w 4000500"/>
                  <a:gd name="connsiteY53" fmla="*/ 2689860 h 4023360"/>
                  <a:gd name="connsiteX54" fmla="*/ 1973580 w 4000500"/>
                  <a:gd name="connsiteY54" fmla="*/ 2644140 h 4023360"/>
                  <a:gd name="connsiteX55" fmla="*/ 1813560 w 4000500"/>
                  <a:gd name="connsiteY55" fmla="*/ 2659380 h 4023360"/>
                  <a:gd name="connsiteX56" fmla="*/ 1676400 w 4000500"/>
                  <a:gd name="connsiteY56" fmla="*/ 2705100 h 4023360"/>
                  <a:gd name="connsiteX57" fmla="*/ 1577340 w 4000500"/>
                  <a:gd name="connsiteY57" fmla="*/ 2750820 h 4023360"/>
                  <a:gd name="connsiteX58" fmla="*/ 632460 w 4000500"/>
                  <a:gd name="connsiteY58" fmla="*/ 3459480 h 4023360"/>
                  <a:gd name="connsiteX59" fmla="*/ 510540 w 4000500"/>
                  <a:gd name="connsiteY59" fmla="*/ 3528060 h 4023360"/>
                  <a:gd name="connsiteX60" fmla="*/ 358140 w 4000500"/>
                  <a:gd name="connsiteY60" fmla="*/ 3596640 h 4023360"/>
                  <a:gd name="connsiteX61" fmla="*/ 236220 w 4000500"/>
                  <a:gd name="connsiteY61" fmla="*/ 3619500 h 4023360"/>
                  <a:gd name="connsiteX62" fmla="*/ 60960 w 4000500"/>
                  <a:gd name="connsiteY62" fmla="*/ 3566160 h 4023360"/>
                  <a:gd name="connsiteX63" fmla="*/ 0 w 4000500"/>
                  <a:gd name="connsiteY63" fmla="*/ 3444240 h 4023360"/>
                  <a:gd name="connsiteX64" fmla="*/ 30480 w 4000500"/>
                  <a:gd name="connsiteY64" fmla="*/ 3284220 h 4023360"/>
                  <a:gd name="connsiteX65" fmla="*/ 121920 w 4000500"/>
                  <a:gd name="connsiteY65" fmla="*/ 3086100 h 4023360"/>
                  <a:gd name="connsiteX66" fmla="*/ 396240 w 4000500"/>
                  <a:gd name="connsiteY66" fmla="*/ 2697480 h 4023360"/>
                  <a:gd name="connsiteX67" fmla="*/ 1028700 w 4000500"/>
                  <a:gd name="connsiteY67" fmla="*/ 1889760 h 4023360"/>
                  <a:gd name="connsiteX68" fmla="*/ 1150620 w 4000500"/>
                  <a:gd name="connsiteY68" fmla="*/ 1767840 h 4023360"/>
                  <a:gd name="connsiteX69" fmla="*/ 1158240 w 4000500"/>
                  <a:gd name="connsiteY69" fmla="*/ 1699260 h 4023360"/>
                  <a:gd name="connsiteX70" fmla="*/ 853440 w 4000500"/>
                  <a:gd name="connsiteY70" fmla="*/ 1417320 h 4023360"/>
                  <a:gd name="connsiteX71" fmla="*/ 815340 w 4000500"/>
                  <a:gd name="connsiteY71" fmla="*/ 1325880 h 4023360"/>
                  <a:gd name="connsiteX72" fmla="*/ 800100 w 4000500"/>
                  <a:gd name="connsiteY72" fmla="*/ 1272540 h 4023360"/>
                  <a:gd name="connsiteX73" fmla="*/ 822960 w 4000500"/>
                  <a:gd name="connsiteY73" fmla="*/ 1196340 h 4023360"/>
                  <a:gd name="connsiteX74" fmla="*/ 594360 w 4000500"/>
                  <a:gd name="connsiteY74" fmla="*/ 1424940 h 4023360"/>
                  <a:gd name="connsiteX75" fmla="*/ 525780 w 4000500"/>
                  <a:gd name="connsiteY75" fmla="*/ 1493520 h 4023360"/>
                  <a:gd name="connsiteX76" fmla="*/ 480060 w 4000500"/>
                  <a:gd name="connsiteY76" fmla="*/ 1508760 h 4023360"/>
                  <a:gd name="connsiteX77" fmla="*/ 449580 w 4000500"/>
                  <a:gd name="connsiteY77" fmla="*/ 1493520 h 4023360"/>
                  <a:gd name="connsiteX78" fmla="*/ 426720 w 4000500"/>
                  <a:gd name="connsiteY78" fmla="*/ 1455420 h 4023360"/>
                  <a:gd name="connsiteX79" fmla="*/ 472440 w 4000500"/>
                  <a:gd name="connsiteY79" fmla="*/ 1363980 h 4023360"/>
                  <a:gd name="connsiteX80" fmla="*/ 762000 w 4000500"/>
                  <a:gd name="connsiteY80" fmla="*/ 1051560 h 40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000500" h="4023360">
                    <a:moveTo>
                      <a:pt x="762000" y="1051560"/>
                    </a:moveTo>
                    <a:lnTo>
                      <a:pt x="716280" y="929640"/>
                    </a:lnTo>
                    <a:lnTo>
                      <a:pt x="701040" y="853440"/>
                    </a:lnTo>
                    <a:lnTo>
                      <a:pt x="701040" y="853440"/>
                    </a:lnTo>
                    <a:lnTo>
                      <a:pt x="746760" y="762000"/>
                    </a:lnTo>
                    <a:lnTo>
                      <a:pt x="807720" y="769620"/>
                    </a:lnTo>
                    <a:lnTo>
                      <a:pt x="853440" y="777240"/>
                    </a:lnTo>
                    <a:lnTo>
                      <a:pt x="982980" y="830580"/>
                    </a:lnTo>
                    <a:lnTo>
                      <a:pt x="1120140" y="708660"/>
                    </a:lnTo>
                    <a:lnTo>
                      <a:pt x="1249680" y="579120"/>
                    </a:lnTo>
                    <a:lnTo>
                      <a:pt x="1325880" y="510540"/>
                    </a:lnTo>
                    <a:lnTo>
                      <a:pt x="1379220" y="495300"/>
                    </a:lnTo>
                    <a:lnTo>
                      <a:pt x="1417320" y="510540"/>
                    </a:lnTo>
                    <a:lnTo>
                      <a:pt x="1440180" y="525780"/>
                    </a:lnTo>
                    <a:lnTo>
                      <a:pt x="1417320" y="601980"/>
                    </a:lnTo>
                    <a:lnTo>
                      <a:pt x="1379220" y="670560"/>
                    </a:lnTo>
                    <a:lnTo>
                      <a:pt x="1143000" y="868680"/>
                    </a:lnTo>
                    <a:lnTo>
                      <a:pt x="1196340" y="876300"/>
                    </a:lnTo>
                    <a:lnTo>
                      <a:pt x="1264920" y="876300"/>
                    </a:lnTo>
                    <a:lnTo>
                      <a:pt x="1356360" y="922020"/>
                    </a:lnTo>
                    <a:lnTo>
                      <a:pt x="1493520" y="1013460"/>
                    </a:lnTo>
                    <a:lnTo>
                      <a:pt x="1684020" y="1211580"/>
                    </a:lnTo>
                    <a:lnTo>
                      <a:pt x="2446020" y="571500"/>
                    </a:lnTo>
                    <a:lnTo>
                      <a:pt x="2781300" y="297180"/>
                    </a:lnTo>
                    <a:lnTo>
                      <a:pt x="3009900" y="137160"/>
                    </a:lnTo>
                    <a:lnTo>
                      <a:pt x="3230880" y="30480"/>
                    </a:lnTo>
                    <a:lnTo>
                      <a:pt x="3345180" y="0"/>
                    </a:lnTo>
                    <a:lnTo>
                      <a:pt x="3489960" y="38100"/>
                    </a:lnTo>
                    <a:lnTo>
                      <a:pt x="3550920" y="121920"/>
                    </a:lnTo>
                    <a:lnTo>
                      <a:pt x="3558540" y="274320"/>
                    </a:lnTo>
                    <a:lnTo>
                      <a:pt x="3520440" y="434340"/>
                    </a:lnTo>
                    <a:lnTo>
                      <a:pt x="3352800" y="746760"/>
                    </a:lnTo>
                    <a:lnTo>
                      <a:pt x="2933700" y="1310640"/>
                    </a:lnTo>
                    <a:lnTo>
                      <a:pt x="2750820" y="1562100"/>
                    </a:lnTo>
                    <a:lnTo>
                      <a:pt x="2628900" y="1783080"/>
                    </a:lnTo>
                    <a:lnTo>
                      <a:pt x="2590800" y="1965960"/>
                    </a:lnTo>
                    <a:lnTo>
                      <a:pt x="2621280" y="2118360"/>
                    </a:lnTo>
                    <a:lnTo>
                      <a:pt x="2689860" y="2263140"/>
                    </a:lnTo>
                    <a:lnTo>
                      <a:pt x="3139440" y="2842260"/>
                    </a:lnTo>
                    <a:lnTo>
                      <a:pt x="3733800" y="2712720"/>
                    </a:lnTo>
                    <a:lnTo>
                      <a:pt x="3924300" y="2727960"/>
                    </a:lnTo>
                    <a:lnTo>
                      <a:pt x="3992880" y="2773680"/>
                    </a:lnTo>
                    <a:lnTo>
                      <a:pt x="4000500" y="2903220"/>
                    </a:lnTo>
                    <a:lnTo>
                      <a:pt x="3962400" y="3048000"/>
                    </a:lnTo>
                    <a:lnTo>
                      <a:pt x="3817620" y="3246120"/>
                    </a:lnTo>
                    <a:lnTo>
                      <a:pt x="3177540" y="3870960"/>
                    </a:lnTo>
                    <a:lnTo>
                      <a:pt x="3048000" y="3962400"/>
                    </a:lnTo>
                    <a:lnTo>
                      <a:pt x="2903220" y="4008120"/>
                    </a:lnTo>
                    <a:lnTo>
                      <a:pt x="2811780" y="4023360"/>
                    </a:lnTo>
                    <a:lnTo>
                      <a:pt x="2712720" y="3947160"/>
                    </a:lnTo>
                    <a:lnTo>
                      <a:pt x="2705100" y="3779520"/>
                    </a:lnTo>
                    <a:lnTo>
                      <a:pt x="2811780" y="3162300"/>
                    </a:lnTo>
                    <a:lnTo>
                      <a:pt x="2286000" y="2750820"/>
                    </a:lnTo>
                    <a:lnTo>
                      <a:pt x="2148840" y="2689860"/>
                    </a:lnTo>
                    <a:lnTo>
                      <a:pt x="1973580" y="2644140"/>
                    </a:lnTo>
                    <a:lnTo>
                      <a:pt x="1813560" y="2659380"/>
                    </a:lnTo>
                    <a:lnTo>
                      <a:pt x="1676400" y="2705100"/>
                    </a:lnTo>
                    <a:lnTo>
                      <a:pt x="1577340" y="2750820"/>
                    </a:lnTo>
                    <a:lnTo>
                      <a:pt x="632460" y="3459480"/>
                    </a:lnTo>
                    <a:lnTo>
                      <a:pt x="510540" y="3528060"/>
                    </a:lnTo>
                    <a:lnTo>
                      <a:pt x="358140" y="3596640"/>
                    </a:lnTo>
                    <a:lnTo>
                      <a:pt x="236220" y="3619500"/>
                    </a:lnTo>
                    <a:lnTo>
                      <a:pt x="60960" y="3566160"/>
                    </a:lnTo>
                    <a:lnTo>
                      <a:pt x="0" y="3444240"/>
                    </a:lnTo>
                    <a:lnTo>
                      <a:pt x="30480" y="3284220"/>
                    </a:lnTo>
                    <a:lnTo>
                      <a:pt x="121920" y="3086100"/>
                    </a:lnTo>
                    <a:lnTo>
                      <a:pt x="396240" y="2697480"/>
                    </a:lnTo>
                    <a:lnTo>
                      <a:pt x="1028700" y="1889760"/>
                    </a:lnTo>
                    <a:lnTo>
                      <a:pt x="1150620" y="1767840"/>
                    </a:lnTo>
                    <a:lnTo>
                      <a:pt x="1158240" y="1699260"/>
                    </a:lnTo>
                    <a:lnTo>
                      <a:pt x="853440" y="1417320"/>
                    </a:lnTo>
                    <a:lnTo>
                      <a:pt x="815340" y="1325880"/>
                    </a:lnTo>
                    <a:lnTo>
                      <a:pt x="800100" y="1272540"/>
                    </a:lnTo>
                    <a:lnTo>
                      <a:pt x="822960" y="1196340"/>
                    </a:lnTo>
                    <a:lnTo>
                      <a:pt x="594360" y="1424940"/>
                    </a:lnTo>
                    <a:lnTo>
                      <a:pt x="525780" y="1493520"/>
                    </a:lnTo>
                    <a:lnTo>
                      <a:pt x="480060" y="1508760"/>
                    </a:lnTo>
                    <a:lnTo>
                      <a:pt x="449580" y="1493520"/>
                    </a:lnTo>
                    <a:lnTo>
                      <a:pt x="426720" y="1455420"/>
                    </a:lnTo>
                    <a:lnTo>
                      <a:pt x="472440" y="1363980"/>
                    </a:lnTo>
                    <a:lnTo>
                      <a:pt x="762000" y="105156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5948FEB-8DEE-3803-27C9-5C24AB3605B1}"/>
                  </a:ext>
                </a:extLst>
              </p:cNvPr>
              <p:cNvSpPr txBox="1"/>
              <p:nvPr/>
            </p:nvSpPr>
            <p:spPr>
              <a:xfrm>
                <a:off x="534603" y="2489954"/>
                <a:ext cx="6814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rgbClr val="FF0000"/>
                    </a:solidFill>
                  </a:rPr>
                  <a:t>F-XX</a:t>
                </a:r>
              </a:p>
            </p:txBody>
          </p:sp>
        </p:grpSp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D65E17F3-7437-8455-7999-18BA52CC9049}"/>
                </a:ext>
              </a:extLst>
            </p:cNvPr>
            <p:cNvGrpSpPr/>
            <p:nvPr/>
          </p:nvGrpSpPr>
          <p:grpSpPr>
            <a:xfrm>
              <a:off x="1266992" y="5415868"/>
              <a:ext cx="923367" cy="406329"/>
              <a:chOff x="1266992" y="5415868"/>
              <a:chExt cx="923367" cy="406329"/>
            </a:xfrm>
          </p:grpSpPr>
          <p:sp>
            <p:nvSpPr>
              <p:cNvPr id="33" name="Forme libre : forme 32">
                <a:extLst>
                  <a:ext uri="{FF2B5EF4-FFF2-40B4-BE49-F238E27FC236}">
                    <a16:creationId xmlns:a16="http://schemas.microsoft.com/office/drawing/2014/main" id="{735A4A40-4816-1716-3E6F-793F1B3AC19B}"/>
                  </a:ext>
                </a:extLst>
              </p:cNvPr>
              <p:cNvSpPr/>
              <p:nvPr/>
            </p:nvSpPr>
            <p:spPr>
              <a:xfrm rot="1427099">
                <a:off x="1266992" y="5415868"/>
                <a:ext cx="304800" cy="304800"/>
              </a:xfrm>
              <a:custGeom>
                <a:avLst/>
                <a:gdLst>
                  <a:gd name="connsiteX0" fmla="*/ 762000 w 4000500"/>
                  <a:gd name="connsiteY0" fmla="*/ 1051560 h 4023360"/>
                  <a:gd name="connsiteX1" fmla="*/ 716280 w 4000500"/>
                  <a:gd name="connsiteY1" fmla="*/ 929640 h 4023360"/>
                  <a:gd name="connsiteX2" fmla="*/ 701040 w 4000500"/>
                  <a:gd name="connsiteY2" fmla="*/ 853440 h 4023360"/>
                  <a:gd name="connsiteX3" fmla="*/ 701040 w 4000500"/>
                  <a:gd name="connsiteY3" fmla="*/ 853440 h 4023360"/>
                  <a:gd name="connsiteX4" fmla="*/ 746760 w 4000500"/>
                  <a:gd name="connsiteY4" fmla="*/ 762000 h 4023360"/>
                  <a:gd name="connsiteX5" fmla="*/ 807720 w 4000500"/>
                  <a:gd name="connsiteY5" fmla="*/ 769620 h 4023360"/>
                  <a:gd name="connsiteX6" fmla="*/ 853440 w 4000500"/>
                  <a:gd name="connsiteY6" fmla="*/ 777240 h 4023360"/>
                  <a:gd name="connsiteX7" fmla="*/ 982980 w 4000500"/>
                  <a:gd name="connsiteY7" fmla="*/ 830580 h 4023360"/>
                  <a:gd name="connsiteX8" fmla="*/ 1120140 w 4000500"/>
                  <a:gd name="connsiteY8" fmla="*/ 708660 h 4023360"/>
                  <a:gd name="connsiteX9" fmla="*/ 1249680 w 4000500"/>
                  <a:gd name="connsiteY9" fmla="*/ 579120 h 4023360"/>
                  <a:gd name="connsiteX10" fmla="*/ 1325880 w 4000500"/>
                  <a:gd name="connsiteY10" fmla="*/ 510540 h 4023360"/>
                  <a:gd name="connsiteX11" fmla="*/ 1379220 w 4000500"/>
                  <a:gd name="connsiteY11" fmla="*/ 495300 h 4023360"/>
                  <a:gd name="connsiteX12" fmla="*/ 1417320 w 4000500"/>
                  <a:gd name="connsiteY12" fmla="*/ 510540 h 4023360"/>
                  <a:gd name="connsiteX13" fmla="*/ 1440180 w 4000500"/>
                  <a:gd name="connsiteY13" fmla="*/ 525780 h 4023360"/>
                  <a:gd name="connsiteX14" fmla="*/ 1417320 w 4000500"/>
                  <a:gd name="connsiteY14" fmla="*/ 601980 h 4023360"/>
                  <a:gd name="connsiteX15" fmla="*/ 1379220 w 4000500"/>
                  <a:gd name="connsiteY15" fmla="*/ 670560 h 4023360"/>
                  <a:gd name="connsiteX16" fmla="*/ 1143000 w 4000500"/>
                  <a:gd name="connsiteY16" fmla="*/ 868680 h 4023360"/>
                  <a:gd name="connsiteX17" fmla="*/ 1196340 w 4000500"/>
                  <a:gd name="connsiteY17" fmla="*/ 876300 h 4023360"/>
                  <a:gd name="connsiteX18" fmla="*/ 1264920 w 4000500"/>
                  <a:gd name="connsiteY18" fmla="*/ 876300 h 4023360"/>
                  <a:gd name="connsiteX19" fmla="*/ 1356360 w 4000500"/>
                  <a:gd name="connsiteY19" fmla="*/ 922020 h 4023360"/>
                  <a:gd name="connsiteX20" fmla="*/ 1493520 w 4000500"/>
                  <a:gd name="connsiteY20" fmla="*/ 1013460 h 4023360"/>
                  <a:gd name="connsiteX21" fmla="*/ 1684020 w 4000500"/>
                  <a:gd name="connsiteY21" fmla="*/ 1211580 h 4023360"/>
                  <a:gd name="connsiteX22" fmla="*/ 2446020 w 4000500"/>
                  <a:gd name="connsiteY22" fmla="*/ 571500 h 4023360"/>
                  <a:gd name="connsiteX23" fmla="*/ 2781300 w 4000500"/>
                  <a:gd name="connsiteY23" fmla="*/ 297180 h 4023360"/>
                  <a:gd name="connsiteX24" fmla="*/ 3009900 w 4000500"/>
                  <a:gd name="connsiteY24" fmla="*/ 137160 h 4023360"/>
                  <a:gd name="connsiteX25" fmla="*/ 3230880 w 4000500"/>
                  <a:gd name="connsiteY25" fmla="*/ 30480 h 4023360"/>
                  <a:gd name="connsiteX26" fmla="*/ 3345180 w 4000500"/>
                  <a:gd name="connsiteY26" fmla="*/ 0 h 4023360"/>
                  <a:gd name="connsiteX27" fmla="*/ 3489960 w 4000500"/>
                  <a:gd name="connsiteY27" fmla="*/ 38100 h 4023360"/>
                  <a:gd name="connsiteX28" fmla="*/ 3550920 w 4000500"/>
                  <a:gd name="connsiteY28" fmla="*/ 121920 h 4023360"/>
                  <a:gd name="connsiteX29" fmla="*/ 3558540 w 4000500"/>
                  <a:gd name="connsiteY29" fmla="*/ 274320 h 4023360"/>
                  <a:gd name="connsiteX30" fmla="*/ 3520440 w 4000500"/>
                  <a:gd name="connsiteY30" fmla="*/ 434340 h 4023360"/>
                  <a:gd name="connsiteX31" fmla="*/ 3352800 w 4000500"/>
                  <a:gd name="connsiteY31" fmla="*/ 746760 h 4023360"/>
                  <a:gd name="connsiteX32" fmla="*/ 2933700 w 4000500"/>
                  <a:gd name="connsiteY32" fmla="*/ 1310640 h 4023360"/>
                  <a:gd name="connsiteX33" fmla="*/ 2750820 w 4000500"/>
                  <a:gd name="connsiteY33" fmla="*/ 1562100 h 4023360"/>
                  <a:gd name="connsiteX34" fmla="*/ 2628900 w 4000500"/>
                  <a:gd name="connsiteY34" fmla="*/ 1783080 h 4023360"/>
                  <a:gd name="connsiteX35" fmla="*/ 2590800 w 4000500"/>
                  <a:gd name="connsiteY35" fmla="*/ 1965960 h 4023360"/>
                  <a:gd name="connsiteX36" fmla="*/ 2621280 w 4000500"/>
                  <a:gd name="connsiteY36" fmla="*/ 2118360 h 4023360"/>
                  <a:gd name="connsiteX37" fmla="*/ 2689860 w 4000500"/>
                  <a:gd name="connsiteY37" fmla="*/ 2263140 h 4023360"/>
                  <a:gd name="connsiteX38" fmla="*/ 3139440 w 4000500"/>
                  <a:gd name="connsiteY38" fmla="*/ 2842260 h 4023360"/>
                  <a:gd name="connsiteX39" fmla="*/ 3733800 w 4000500"/>
                  <a:gd name="connsiteY39" fmla="*/ 2712720 h 4023360"/>
                  <a:gd name="connsiteX40" fmla="*/ 3924300 w 4000500"/>
                  <a:gd name="connsiteY40" fmla="*/ 2727960 h 4023360"/>
                  <a:gd name="connsiteX41" fmla="*/ 3992880 w 4000500"/>
                  <a:gd name="connsiteY41" fmla="*/ 2773680 h 4023360"/>
                  <a:gd name="connsiteX42" fmla="*/ 4000500 w 4000500"/>
                  <a:gd name="connsiteY42" fmla="*/ 2903220 h 4023360"/>
                  <a:gd name="connsiteX43" fmla="*/ 3962400 w 4000500"/>
                  <a:gd name="connsiteY43" fmla="*/ 3048000 h 4023360"/>
                  <a:gd name="connsiteX44" fmla="*/ 3817620 w 4000500"/>
                  <a:gd name="connsiteY44" fmla="*/ 3246120 h 4023360"/>
                  <a:gd name="connsiteX45" fmla="*/ 3177540 w 4000500"/>
                  <a:gd name="connsiteY45" fmla="*/ 3870960 h 4023360"/>
                  <a:gd name="connsiteX46" fmla="*/ 3048000 w 4000500"/>
                  <a:gd name="connsiteY46" fmla="*/ 3962400 h 4023360"/>
                  <a:gd name="connsiteX47" fmla="*/ 2903220 w 4000500"/>
                  <a:gd name="connsiteY47" fmla="*/ 4008120 h 4023360"/>
                  <a:gd name="connsiteX48" fmla="*/ 2811780 w 4000500"/>
                  <a:gd name="connsiteY48" fmla="*/ 4023360 h 4023360"/>
                  <a:gd name="connsiteX49" fmla="*/ 2712720 w 4000500"/>
                  <a:gd name="connsiteY49" fmla="*/ 3947160 h 4023360"/>
                  <a:gd name="connsiteX50" fmla="*/ 2705100 w 4000500"/>
                  <a:gd name="connsiteY50" fmla="*/ 3779520 h 4023360"/>
                  <a:gd name="connsiteX51" fmla="*/ 2811780 w 4000500"/>
                  <a:gd name="connsiteY51" fmla="*/ 3162300 h 4023360"/>
                  <a:gd name="connsiteX52" fmla="*/ 2286000 w 4000500"/>
                  <a:gd name="connsiteY52" fmla="*/ 2750820 h 4023360"/>
                  <a:gd name="connsiteX53" fmla="*/ 2148840 w 4000500"/>
                  <a:gd name="connsiteY53" fmla="*/ 2689860 h 4023360"/>
                  <a:gd name="connsiteX54" fmla="*/ 1973580 w 4000500"/>
                  <a:gd name="connsiteY54" fmla="*/ 2644140 h 4023360"/>
                  <a:gd name="connsiteX55" fmla="*/ 1813560 w 4000500"/>
                  <a:gd name="connsiteY55" fmla="*/ 2659380 h 4023360"/>
                  <a:gd name="connsiteX56" fmla="*/ 1676400 w 4000500"/>
                  <a:gd name="connsiteY56" fmla="*/ 2705100 h 4023360"/>
                  <a:gd name="connsiteX57" fmla="*/ 1577340 w 4000500"/>
                  <a:gd name="connsiteY57" fmla="*/ 2750820 h 4023360"/>
                  <a:gd name="connsiteX58" fmla="*/ 632460 w 4000500"/>
                  <a:gd name="connsiteY58" fmla="*/ 3459480 h 4023360"/>
                  <a:gd name="connsiteX59" fmla="*/ 510540 w 4000500"/>
                  <a:gd name="connsiteY59" fmla="*/ 3528060 h 4023360"/>
                  <a:gd name="connsiteX60" fmla="*/ 358140 w 4000500"/>
                  <a:gd name="connsiteY60" fmla="*/ 3596640 h 4023360"/>
                  <a:gd name="connsiteX61" fmla="*/ 236220 w 4000500"/>
                  <a:gd name="connsiteY61" fmla="*/ 3619500 h 4023360"/>
                  <a:gd name="connsiteX62" fmla="*/ 60960 w 4000500"/>
                  <a:gd name="connsiteY62" fmla="*/ 3566160 h 4023360"/>
                  <a:gd name="connsiteX63" fmla="*/ 0 w 4000500"/>
                  <a:gd name="connsiteY63" fmla="*/ 3444240 h 4023360"/>
                  <a:gd name="connsiteX64" fmla="*/ 30480 w 4000500"/>
                  <a:gd name="connsiteY64" fmla="*/ 3284220 h 4023360"/>
                  <a:gd name="connsiteX65" fmla="*/ 121920 w 4000500"/>
                  <a:gd name="connsiteY65" fmla="*/ 3086100 h 4023360"/>
                  <a:gd name="connsiteX66" fmla="*/ 396240 w 4000500"/>
                  <a:gd name="connsiteY66" fmla="*/ 2697480 h 4023360"/>
                  <a:gd name="connsiteX67" fmla="*/ 1028700 w 4000500"/>
                  <a:gd name="connsiteY67" fmla="*/ 1889760 h 4023360"/>
                  <a:gd name="connsiteX68" fmla="*/ 1150620 w 4000500"/>
                  <a:gd name="connsiteY68" fmla="*/ 1767840 h 4023360"/>
                  <a:gd name="connsiteX69" fmla="*/ 1158240 w 4000500"/>
                  <a:gd name="connsiteY69" fmla="*/ 1699260 h 4023360"/>
                  <a:gd name="connsiteX70" fmla="*/ 853440 w 4000500"/>
                  <a:gd name="connsiteY70" fmla="*/ 1417320 h 4023360"/>
                  <a:gd name="connsiteX71" fmla="*/ 815340 w 4000500"/>
                  <a:gd name="connsiteY71" fmla="*/ 1325880 h 4023360"/>
                  <a:gd name="connsiteX72" fmla="*/ 800100 w 4000500"/>
                  <a:gd name="connsiteY72" fmla="*/ 1272540 h 4023360"/>
                  <a:gd name="connsiteX73" fmla="*/ 822960 w 4000500"/>
                  <a:gd name="connsiteY73" fmla="*/ 1196340 h 4023360"/>
                  <a:gd name="connsiteX74" fmla="*/ 594360 w 4000500"/>
                  <a:gd name="connsiteY74" fmla="*/ 1424940 h 4023360"/>
                  <a:gd name="connsiteX75" fmla="*/ 525780 w 4000500"/>
                  <a:gd name="connsiteY75" fmla="*/ 1493520 h 4023360"/>
                  <a:gd name="connsiteX76" fmla="*/ 480060 w 4000500"/>
                  <a:gd name="connsiteY76" fmla="*/ 1508760 h 4023360"/>
                  <a:gd name="connsiteX77" fmla="*/ 449580 w 4000500"/>
                  <a:gd name="connsiteY77" fmla="*/ 1493520 h 4023360"/>
                  <a:gd name="connsiteX78" fmla="*/ 426720 w 4000500"/>
                  <a:gd name="connsiteY78" fmla="*/ 1455420 h 4023360"/>
                  <a:gd name="connsiteX79" fmla="*/ 472440 w 4000500"/>
                  <a:gd name="connsiteY79" fmla="*/ 1363980 h 4023360"/>
                  <a:gd name="connsiteX80" fmla="*/ 762000 w 4000500"/>
                  <a:gd name="connsiteY80" fmla="*/ 1051560 h 40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000500" h="4023360">
                    <a:moveTo>
                      <a:pt x="762000" y="1051560"/>
                    </a:moveTo>
                    <a:lnTo>
                      <a:pt x="716280" y="929640"/>
                    </a:lnTo>
                    <a:lnTo>
                      <a:pt x="701040" y="853440"/>
                    </a:lnTo>
                    <a:lnTo>
                      <a:pt x="701040" y="853440"/>
                    </a:lnTo>
                    <a:lnTo>
                      <a:pt x="746760" y="762000"/>
                    </a:lnTo>
                    <a:lnTo>
                      <a:pt x="807720" y="769620"/>
                    </a:lnTo>
                    <a:lnTo>
                      <a:pt x="853440" y="777240"/>
                    </a:lnTo>
                    <a:lnTo>
                      <a:pt x="982980" y="830580"/>
                    </a:lnTo>
                    <a:lnTo>
                      <a:pt x="1120140" y="708660"/>
                    </a:lnTo>
                    <a:lnTo>
                      <a:pt x="1249680" y="579120"/>
                    </a:lnTo>
                    <a:lnTo>
                      <a:pt x="1325880" y="510540"/>
                    </a:lnTo>
                    <a:lnTo>
                      <a:pt x="1379220" y="495300"/>
                    </a:lnTo>
                    <a:lnTo>
                      <a:pt x="1417320" y="510540"/>
                    </a:lnTo>
                    <a:lnTo>
                      <a:pt x="1440180" y="525780"/>
                    </a:lnTo>
                    <a:lnTo>
                      <a:pt x="1417320" y="601980"/>
                    </a:lnTo>
                    <a:lnTo>
                      <a:pt x="1379220" y="670560"/>
                    </a:lnTo>
                    <a:lnTo>
                      <a:pt x="1143000" y="868680"/>
                    </a:lnTo>
                    <a:lnTo>
                      <a:pt x="1196340" y="876300"/>
                    </a:lnTo>
                    <a:lnTo>
                      <a:pt x="1264920" y="876300"/>
                    </a:lnTo>
                    <a:lnTo>
                      <a:pt x="1356360" y="922020"/>
                    </a:lnTo>
                    <a:lnTo>
                      <a:pt x="1493520" y="1013460"/>
                    </a:lnTo>
                    <a:lnTo>
                      <a:pt x="1684020" y="1211580"/>
                    </a:lnTo>
                    <a:lnTo>
                      <a:pt x="2446020" y="571500"/>
                    </a:lnTo>
                    <a:lnTo>
                      <a:pt x="2781300" y="297180"/>
                    </a:lnTo>
                    <a:lnTo>
                      <a:pt x="3009900" y="137160"/>
                    </a:lnTo>
                    <a:lnTo>
                      <a:pt x="3230880" y="30480"/>
                    </a:lnTo>
                    <a:lnTo>
                      <a:pt x="3345180" y="0"/>
                    </a:lnTo>
                    <a:lnTo>
                      <a:pt x="3489960" y="38100"/>
                    </a:lnTo>
                    <a:lnTo>
                      <a:pt x="3550920" y="121920"/>
                    </a:lnTo>
                    <a:lnTo>
                      <a:pt x="3558540" y="274320"/>
                    </a:lnTo>
                    <a:lnTo>
                      <a:pt x="3520440" y="434340"/>
                    </a:lnTo>
                    <a:lnTo>
                      <a:pt x="3352800" y="746760"/>
                    </a:lnTo>
                    <a:lnTo>
                      <a:pt x="2933700" y="1310640"/>
                    </a:lnTo>
                    <a:lnTo>
                      <a:pt x="2750820" y="1562100"/>
                    </a:lnTo>
                    <a:lnTo>
                      <a:pt x="2628900" y="1783080"/>
                    </a:lnTo>
                    <a:lnTo>
                      <a:pt x="2590800" y="1965960"/>
                    </a:lnTo>
                    <a:lnTo>
                      <a:pt x="2621280" y="2118360"/>
                    </a:lnTo>
                    <a:lnTo>
                      <a:pt x="2689860" y="2263140"/>
                    </a:lnTo>
                    <a:lnTo>
                      <a:pt x="3139440" y="2842260"/>
                    </a:lnTo>
                    <a:lnTo>
                      <a:pt x="3733800" y="2712720"/>
                    </a:lnTo>
                    <a:lnTo>
                      <a:pt x="3924300" y="2727960"/>
                    </a:lnTo>
                    <a:lnTo>
                      <a:pt x="3992880" y="2773680"/>
                    </a:lnTo>
                    <a:lnTo>
                      <a:pt x="4000500" y="2903220"/>
                    </a:lnTo>
                    <a:lnTo>
                      <a:pt x="3962400" y="3048000"/>
                    </a:lnTo>
                    <a:lnTo>
                      <a:pt x="3817620" y="3246120"/>
                    </a:lnTo>
                    <a:lnTo>
                      <a:pt x="3177540" y="3870960"/>
                    </a:lnTo>
                    <a:lnTo>
                      <a:pt x="3048000" y="3962400"/>
                    </a:lnTo>
                    <a:lnTo>
                      <a:pt x="2903220" y="4008120"/>
                    </a:lnTo>
                    <a:lnTo>
                      <a:pt x="2811780" y="4023360"/>
                    </a:lnTo>
                    <a:lnTo>
                      <a:pt x="2712720" y="3947160"/>
                    </a:lnTo>
                    <a:lnTo>
                      <a:pt x="2705100" y="3779520"/>
                    </a:lnTo>
                    <a:lnTo>
                      <a:pt x="2811780" y="3162300"/>
                    </a:lnTo>
                    <a:lnTo>
                      <a:pt x="2286000" y="2750820"/>
                    </a:lnTo>
                    <a:lnTo>
                      <a:pt x="2148840" y="2689860"/>
                    </a:lnTo>
                    <a:lnTo>
                      <a:pt x="1973580" y="2644140"/>
                    </a:lnTo>
                    <a:lnTo>
                      <a:pt x="1813560" y="2659380"/>
                    </a:lnTo>
                    <a:lnTo>
                      <a:pt x="1676400" y="2705100"/>
                    </a:lnTo>
                    <a:lnTo>
                      <a:pt x="1577340" y="2750820"/>
                    </a:lnTo>
                    <a:lnTo>
                      <a:pt x="632460" y="3459480"/>
                    </a:lnTo>
                    <a:lnTo>
                      <a:pt x="510540" y="3528060"/>
                    </a:lnTo>
                    <a:lnTo>
                      <a:pt x="358140" y="3596640"/>
                    </a:lnTo>
                    <a:lnTo>
                      <a:pt x="236220" y="3619500"/>
                    </a:lnTo>
                    <a:lnTo>
                      <a:pt x="60960" y="3566160"/>
                    </a:lnTo>
                    <a:lnTo>
                      <a:pt x="0" y="3444240"/>
                    </a:lnTo>
                    <a:lnTo>
                      <a:pt x="30480" y="3284220"/>
                    </a:lnTo>
                    <a:lnTo>
                      <a:pt x="121920" y="3086100"/>
                    </a:lnTo>
                    <a:lnTo>
                      <a:pt x="396240" y="2697480"/>
                    </a:lnTo>
                    <a:lnTo>
                      <a:pt x="1028700" y="1889760"/>
                    </a:lnTo>
                    <a:lnTo>
                      <a:pt x="1150620" y="1767840"/>
                    </a:lnTo>
                    <a:lnTo>
                      <a:pt x="1158240" y="1699260"/>
                    </a:lnTo>
                    <a:lnTo>
                      <a:pt x="853440" y="1417320"/>
                    </a:lnTo>
                    <a:lnTo>
                      <a:pt x="815340" y="1325880"/>
                    </a:lnTo>
                    <a:lnTo>
                      <a:pt x="800100" y="1272540"/>
                    </a:lnTo>
                    <a:lnTo>
                      <a:pt x="822960" y="1196340"/>
                    </a:lnTo>
                    <a:lnTo>
                      <a:pt x="594360" y="1424940"/>
                    </a:lnTo>
                    <a:lnTo>
                      <a:pt x="525780" y="1493520"/>
                    </a:lnTo>
                    <a:lnTo>
                      <a:pt x="480060" y="1508760"/>
                    </a:lnTo>
                    <a:lnTo>
                      <a:pt x="449580" y="1493520"/>
                    </a:lnTo>
                    <a:lnTo>
                      <a:pt x="426720" y="1455420"/>
                    </a:lnTo>
                    <a:lnTo>
                      <a:pt x="472440" y="1363980"/>
                    </a:lnTo>
                    <a:lnTo>
                      <a:pt x="762000" y="105156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C5DCEE05-1846-EEC5-E056-0C3FA2F80315}"/>
                  </a:ext>
                </a:extLst>
              </p:cNvPr>
              <p:cNvSpPr txBox="1"/>
              <p:nvPr/>
            </p:nvSpPr>
            <p:spPr>
              <a:xfrm>
                <a:off x="1508910" y="5452865"/>
                <a:ext cx="6814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rgbClr val="00B050"/>
                    </a:solidFill>
                  </a:rPr>
                  <a:t>F-YY</a:t>
                </a:r>
              </a:p>
            </p:txBody>
          </p:sp>
        </p:grpSp>
      </p:grp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9549675D-7689-EA51-E625-E85CDDCB9107}"/>
              </a:ext>
            </a:extLst>
          </p:cNvPr>
          <p:cNvSpPr/>
          <p:nvPr/>
        </p:nvSpPr>
        <p:spPr>
          <a:xfrm>
            <a:off x="1005720" y="4183380"/>
            <a:ext cx="495420" cy="1249680"/>
          </a:xfrm>
          <a:custGeom>
            <a:avLst/>
            <a:gdLst>
              <a:gd name="connsiteX0" fmla="*/ 343020 w 495420"/>
              <a:gd name="connsiteY0" fmla="*/ 1249680 h 1249680"/>
              <a:gd name="connsiteX1" fmla="*/ 259200 w 495420"/>
              <a:gd name="connsiteY1" fmla="*/ 1036320 h 1249680"/>
              <a:gd name="connsiteX2" fmla="*/ 61080 w 495420"/>
              <a:gd name="connsiteY2" fmla="*/ 556260 h 1249680"/>
              <a:gd name="connsiteX3" fmla="*/ 30600 w 495420"/>
              <a:gd name="connsiteY3" fmla="*/ 426720 h 1249680"/>
              <a:gd name="connsiteX4" fmla="*/ 120 w 495420"/>
              <a:gd name="connsiteY4" fmla="*/ 297180 h 1249680"/>
              <a:gd name="connsiteX5" fmla="*/ 22980 w 495420"/>
              <a:gd name="connsiteY5" fmla="*/ 190500 h 1249680"/>
              <a:gd name="connsiteX6" fmla="*/ 91560 w 495420"/>
              <a:gd name="connsiteY6" fmla="*/ 114300 h 1249680"/>
              <a:gd name="connsiteX7" fmla="*/ 350640 w 495420"/>
              <a:gd name="connsiteY7" fmla="*/ 22860 h 1249680"/>
              <a:gd name="connsiteX8" fmla="*/ 495420 w 495420"/>
              <a:gd name="connsiteY8" fmla="*/ 0 h 124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420" h="1249680">
                <a:moveTo>
                  <a:pt x="343020" y="1249680"/>
                </a:moveTo>
                <a:cubicBezTo>
                  <a:pt x="324605" y="1200785"/>
                  <a:pt x="306190" y="1151890"/>
                  <a:pt x="259200" y="1036320"/>
                </a:cubicBezTo>
                <a:cubicBezTo>
                  <a:pt x="212210" y="920750"/>
                  <a:pt x="99180" y="657860"/>
                  <a:pt x="61080" y="556260"/>
                </a:cubicBezTo>
                <a:cubicBezTo>
                  <a:pt x="22980" y="454660"/>
                  <a:pt x="40760" y="469900"/>
                  <a:pt x="30600" y="426720"/>
                </a:cubicBezTo>
                <a:cubicBezTo>
                  <a:pt x="20440" y="383540"/>
                  <a:pt x="1390" y="336550"/>
                  <a:pt x="120" y="297180"/>
                </a:cubicBezTo>
                <a:cubicBezTo>
                  <a:pt x="-1150" y="257810"/>
                  <a:pt x="7740" y="220980"/>
                  <a:pt x="22980" y="190500"/>
                </a:cubicBezTo>
                <a:cubicBezTo>
                  <a:pt x="38220" y="160020"/>
                  <a:pt x="36950" y="142240"/>
                  <a:pt x="91560" y="114300"/>
                </a:cubicBezTo>
                <a:cubicBezTo>
                  <a:pt x="146170" y="86360"/>
                  <a:pt x="283330" y="41910"/>
                  <a:pt x="350640" y="22860"/>
                </a:cubicBezTo>
                <a:cubicBezTo>
                  <a:pt x="417950" y="3810"/>
                  <a:pt x="456685" y="1905"/>
                  <a:pt x="495420" y="0"/>
                </a:cubicBezTo>
              </a:path>
            </a:pathLst>
          </a:cu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7455EB1C-5F10-29DC-576E-FF79FD177A27}"/>
              </a:ext>
            </a:extLst>
          </p:cNvPr>
          <p:cNvGrpSpPr/>
          <p:nvPr/>
        </p:nvGrpSpPr>
        <p:grpSpPr>
          <a:xfrm>
            <a:off x="1714902" y="4458717"/>
            <a:ext cx="1045954" cy="429672"/>
            <a:chOff x="1948441" y="4315093"/>
            <a:chExt cx="1045954" cy="429672"/>
          </a:xfrm>
        </p:grpSpPr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0FF4161A-6A51-09C3-06D4-A6396D50700C}"/>
                </a:ext>
              </a:extLst>
            </p:cNvPr>
            <p:cNvSpPr/>
            <p:nvPr/>
          </p:nvSpPr>
          <p:spPr>
            <a:xfrm rot="11808858">
              <a:off x="1948441" y="4439965"/>
              <a:ext cx="304800" cy="304800"/>
            </a:xfrm>
            <a:custGeom>
              <a:avLst/>
              <a:gdLst>
                <a:gd name="connsiteX0" fmla="*/ 762000 w 4000500"/>
                <a:gd name="connsiteY0" fmla="*/ 1051560 h 4023360"/>
                <a:gd name="connsiteX1" fmla="*/ 716280 w 4000500"/>
                <a:gd name="connsiteY1" fmla="*/ 929640 h 4023360"/>
                <a:gd name="connsiteX2" fmla="*/ 701040 w 4000500"/>
                <a:gd name="connsiteY2" fmla="*/ 853440 h 4023360"/>
                <a:gd name="connsiteX3" fmla="*/ 701040 w 4000500"/>
                <a:gd name="connsiteY3" fmla="*/ 853440 h 4023360"/>
                <a:gd name="connsiteX4" fmla="*/ 746760 w 4000500"/>
                <a:gd name="connsiteY4" fmla="*/ 762000 h 4023360"/>
                <a:gd name="connsiteX5" fmla="*/ 807720 w 4000500"/>
                <a:gd name="connsiteY5" fmla="*/ 769620 h 4023360"/>
                <a:gd name="connsiteX6" fmla="*/ 853440 w 4000500"/>
                <a:gd name="connsiteY6" fmla="*/ 777240 h 4023360"/>
                <a:gd name="connsiteX7" fmla="*/ 982980 w 4000500"/>
                <a:gd name="connsiteY7" fmla="*/ 830580 h 4023360"/>
                <a:gd name="connsiteX8" fmla="*/ 1120140 w 4000500"/>
                <a:gd name="connsiteY8" fmla="*/ 708660 h 4023360"/>
                <a:gd name="connsiteX9" fmla="*/ 1249680 w 4000500"/>
                <a:gd name="connsiteY9" fmla="*/ 579120 h 4023360"/>
                <a:gd name="connsiteX10" fmla="*/ 1325880 w 4000500"/>
                <a:gd name="connsiteY10" fmla="*/ 510540 h 4023360"/>
                <a:gd name="connsiteX11" fmla="*/ 1379220 w 4000500"/>
                <a:gd name="connsiteY11" fmla="*/ 495300 h 4023360"/>
                <a:gd name="connsiteX12" fmla="*/ 1417320 w 4000500"/>
                <a:gd name="connsiteY12" fmla="*/ 510540 h 4023360"/>
                <a:gd name="connsiteX13" fmla="*/ 1440180 w 4000500"/>
                <a:gd name="connsiteY13" fmla="*/ 525780 h 4023360"/>
                <a:gd name="connsiteX14" fmla="*/ 1417320 w 4000500"/>
                <a:gd name="connsiteY14" fmla="*/ 601980 h 4023360"/>
                <a:gd name="connsiteX15" fmla="*/ 1379220 w 4000500"/>
                <a:gd name="connsiteY15" fmla="*/ 670560 h 4023360"/>
                <a:gd name="connsiteX16" fmla="*/ 1143000 w 4000500"/>
                <a:gd name="connsiteY16" fmla="*/ 868680 h 4023360"/>
                <a:gd name="connsiteX17" fmla="*/ 1196340 w 4000500"/>
                <a:gd name="connsiteY17" fmla="*/ 876300 h 4023360"/>
                <a:gd name="connsiteX18" fmla="*/ 1264920 w 4000500"/>
                <a:gd name="connsiteY18" fmla="*/ 876300 h 4023360"/>
                <a:gd name="connsiteX19" fmla="*/ 1356360 w 4000500"/>
                <a:gd name="connsiteY19" fmla="*/ 922020 h 4023360"/>
                <a:gd name="connsiteX20" fmla="*/ 1493520 w 4000500"/>
                <a:gd name="connsiteY20" fmla="*/ 1013460 h 4023360"/>
                <a:gd name="connsiteX21" fmla="*/ 1684020 w 4000500"/>
                <a:gd name="connsiteY21" fmla="*/ 1211580 h 4023360"/>
                <a:gd name="connsiteX22" fmla="*/ 2446020 w 4000500"/>
                <a:gd name="connsiteY22" fmla="*/ 571500 h 4023360"/>
                <a:gd name="connsiteX23" fmla="*/ 2781300 w 4000500"/>
                <a:gd name="connsiteY23" fmla="*/ 297180 h 4023360"/>
                <a:gd name="connsiteX24" fmla="*/ 3009900 w 4000500"/>
                <a:gd name="connsiteY24" fmla="*/ 137160 h 4023360"/>
                <a:gd name="connsiteX25" fmla="*/ 3230880 w 4000500"/>
                <a:gd name="connsiteY25" fmla="*/ 30480 h 4023360"/>
                <a:gd name="connsiteX26" fmla="*/ 3345180 w 4000500"/>
                <a:gd name="connsiteY26" fmla="*/ 0 h 4023360"/>
                <a:gd name="connsiteX27" fmla="*/ 3489960 w 4000500"/>
                <a:gd name="connsiteY27" fmla="*/ 38100 h 4023360"/>
                <a:gd name="connsiteX28" fmla="*/ 3550920 w 4000500"/>
                <a:gd name="connsiteY28" fmla="*/ 121920 h 4023360"/>
                <a:gd name="connsiteX29" fmla="*/ 3558540 w 4000500"/>
                <a:gd name="connsiteY29" fmla="*/ 274320 h 4023360"/>
                <a:gd name="connsiteX30" fmla="*/ 3520440 w 4000500"/>
                <a:gd name="connsiteY30" fmla="*/ 434340 h 4023360"/>
                <a:gd name="connsiteX31" fmla="*/ 3352800 w 4000500"/>
                <a:gd name="connsiteY31" fmla="*/ 746760 h 4023360"/>
                <a:gd name="connsiteX32" fmla="*/ 2933700 w 4000500"/>
                <a:gd name="connsiteY32" fmla="*/ 1310640 h 4023360"/>
                <a:gd name="connsiteX33" fmla="*/ 2750820 w 4000500"/>
                <a:gd name="connsiteY33" fmla="*/ 1562100 h 4023360"/>
                <a:gd name="connsiteX34" fmla="*/ 2628900 w 4000500"/>
                <a:gd name="connsiteY34" fmla="*/ 1783080 h 4023360"/>
                <a:gd name="connsiteX35" fmla="*/ 2590800 w 4000500"/>
                <a:gd name="connsiteY35" fmla="*/ 1965960 h 4023360"/>
                <a:gd name="connsiteX36" fmla="*/ 2621280 w 4000500"/>
                <a:gd name="connsiteY36" fmla="*/ 2118360 h 4023360"/>
                <a:gd name="connsiteX37" fmla="*/ 2689860 w 4000500"/>
                <a:gd name="connsiteY37" fmla="*/ 2263140 h 4023360"/>
                <a:gd name="connsiteX38" fmla="*/ 3139440 w 4000500"/>
                <a:gd name="connsiteY38" fmla="*/ 2842260 h 4023360"/>
                <a:gd name="connsiteX39" fmla="*/ 3733800 w 4000500"/>
                <a:gd name="connsiteY39" fmla="*/ 2712720 h 4023360"/>
                <a:gd name="connsiteX40" fmla="*/ 3924300 w 4000500"/>
                <a:gd name="connsiteY40" fmla="*/ 2727960 h 4023360"/>
                <a:gd name="connsiteX41" fmla="*/ 3992880 w 4000500"/>
                <a:gd name="connsiteY41" fmla="*/ 2773680 h 4023360"/>
                <a:gd name="connsiteX42" fmla="*/ 4000500 w 4000500"/>
                <a:gd name="connsiteY42" fmla="*/ 2903220 h 4023360"/>
                <a:gd name="connsiteX43" fmla="*/ 3962400 w 4000500"/>
                <a:gd name="connsiteY43" fmla="*/ 3048000 h 4023360"/>
                <a:gd name="connsiteX44" fmla="*/ 3817620 w 4000500"/>
                <a:gd name="connsiteY44" fmla="*/ 3246120 h 4023360"/>
                <a:gd name="connsiteX45" fmla="*/ 3177540 w 4000500"/>
                <a:gd name="connsiteY45" fmla="*/ 3870960 h 4023360"/>
                <a:gd name="connsiteX46" fmla="*/ 3048000 w 4000500"/>
                <a:gd name="connsiteY46" fmla="*/ 3962400 h 4023360"/>
                <a:gd name="connsiteX47" fmla="*/ 2903220 w 4000500"/>
                <a:gd name="connsiteY47" fmla="*/ 4008120 h 4023360"/>
                <a:gd name="connsiteX48" fmla="*/ 2811780 w 4000500"/>
                <a:gd name="connsiteY48" fmla="*/ 4023360 h 4023360"/>
                <a:gd name="connsiteX49" fmla="*/ 2712720 w 4000500"/>
                <a:gd name="connsiteY49" fmla="*/ 3947160 h 4023360"/>
                <a:gd name="connsiteX50" fmla="*/ 2705100 w 4000500"/>
                <a:gd name="connsiteY50" fmla="*/ 3779520 h 4023360"/>
                <a:gd name="connsiteX51" fmla="*/ 2811780 w 4000500"/>
                <a:gd name="connsiteY51" fmla="*/ 3162300 h 4023360"/>
                <a:gd name="connsiteX52" fmla="*/ 2286000 w 4000500"/>
                <a:gd name="connsiteY52" fmla="*/ 2750820 h 4023360"/>
                <a:gd name="connsiteX53" fmla="*/ 2148840 w 4000500"/>
                <a:gd name="connsiteY53" fmla="*/ 2689860 h 4023360"/>
                <a:gd name="connsiteX54" fmla="*/ 1973580 w 4000500"/>
                <a:gd name="connsiteY54" fmla="*/ 2644140 h 4023360"/>
                <a:gd name="connsiteX55" fmla="*/ 1813560 w 4000500"/>
                <a:gd name="connsiteY55" fmla="*/ 2659380 h 4023360"/>
                <a:gd name="connsiteX56" fmla="*/ 1676400 w 4000500"/>
                <a:gd name="connsiteY56" fmla="*/ 2705100 h 4023360"/>
                <a:gd name="connsiteX57" fmla="*/ 1577340 w 4000500"/>
                <a:gd name="connsiteY57" fmla="*/ 2750820 h 4023360"/>
                <a:gd name="connsiteX58" fmla="*/ 632460 w 4000500"/>
                <a:gd name="connsiteY58" fmla="*/ 3459480 h 4023360"/>
                <a:gd name="connsiteX59" fmla="*/ 510540 w 4000500"/>
                <a:gd name="connsiteY59" fmla="*/ 3528060 h 4023360"/>
                <a:gd name="connsiteX60" fmla="*/ 358140 w 4000500"/>
                <a:gd name="connsiteY60" fmla="*/ 3596640 h 4023360"/>
                <a:gd name="connsiteX61" fmla="*/ 236220 w 4000500"/>
                <a:gd name="connsiteY61" fmla="*/ 3619500 h 4023360"/>
                <a:gd name="connsiteX62" fmla="*/ 60960 w 4000500"/>
                <a:gd name="connsiteY62" fmla="*/ 3566160 h 4023360"/>
                <a:gd name="connsiteX63" fmla="*/ 0 w 4000500"/>
                <a:gd name="connsiteY63" fmla="*/ 3444240 h 4023360"/>
                <a:gd name="connsiteX64" fmla="*/ 30480 w 4000500"/>
                <a:gd name="connsiteY64" fmla="*/ 3284220 h 4023360"/>
                <a:gd name="connsiteX65" fmla="*/ 121920 w 4000500"/>
                <a:gd name="connsiteY65" fmla="*/ 3086100 h 4023360"/>
                <a:gd name="connsiteX66" fmla="*/ 396240 w 4000500"/>
                <a:gd name="connsiteY66" fmla="*/ 2697480 h 4023360"/>
                <a:gd name="connsiteX67" fmla="*/ 1028700 w 4000500"/>
                <a:gd name="connsiteY67" fmla="*/ 1889760 h 4023360"/>
                <a:gd name="connsiteX68" fmla="*/ 1150620 w 4000500"/>
                <a:gd name="connsiteY68" fmla="*/ 1767840 h 4023360"/>
                <a:gd name="connsiteX69" fmla="*/ 1158240 w 4000500"/>
                <a:gd name="connsiteY69" fmla="*/ 1699260 h 4023360"/>
                <a:gd name="connsiteX70" fmla="*/ 853440 w 4000500"/>
                <a:gd name="connsiteY70" fmla="*/ 1417320 h 4023360"/>
                <a:gd name="connsiteX71" fmla="*/ 815340 w 4000500"/>
                <a:gd name="connsiteY71" fmla="*/ 1325880 h 4023360"/>
                <a:gd name="connsiteX72" fmla="*/ 800100 w 4000500"/>
                <a:gd name="connsiteY72" fmla="*/ 1272540 h 4023360"/>
                <a:gd name="connsiteX73" fmla="*/ 822960 w 4000500"/>
                <a:gd name="connsiteY73" fmla="*/ 1196340 h 4023360"/>
                <a:gd name="connsiteX74" fmla="*/ 594360 w 4000500"/>
                <a:gd name="connsiteY74" fmla="*/ 1424940 h 4023360"/>
                <a:gd name="connsiteX75" fmla="*/ 525780 w 4000500"/>
                <a:gd name="connsiteY75" fmla="*/ 1493520 h 4023360"/>
                <a:gd name="connsiteX76" fmla="*/ 480060 w 4000500"/>
                <a:gd name="connsiteY76" fmla="*/ 1508760 h 4023360"/>
                <a:gd name="connsiteX77" fmla="*/ 449580 w 4000500"/>
                <a:gd name="connsiteY77" fmla="*/ 1493520 h 4023360"/>
                <a:gd name="connsiteX78" fmla="*/ 426720 w 4000500"/>
                <a:gd name="connsiteY78" fmla="*/ 1455420 h 4023360"/>
                <a:gd name="connsiteX79" fmla="*/ 472440 w 4000500"/>
                <a:gd name="connsiteY79" fmla="*/ 1363980 h 4023360"/>
                <a:gd name="connsiteX80" fmla="*/ 762000 w 4000500"/>
                <a:gd name="connsiteY80" fmla="*/ 1051560 h 402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000500" h="4023360">
                  <a:moveTo>
                    <a:pt x="762000" y="1051560"/>
                  </a:moveTo>
                  <a:lnTo>
                    <a:pt x="716280" y="929640"/>
                  </a:lnTo>
                  <a:lnTo>
                    <a:pt x="701040" y="853440"/>
                  </a:lnTo>
                  <a:lnTo>
                    <a:pt x="701040" y="853440"/>
                  </a:lnTo>
                  <a:lnTo>
                    <a:pt x="746760" y="762000"/>
                  </a:lnTo>
                  <a:lnTo>
                    <a:pt x="807720" y="769620"/>
                  </a:lnTo>
                  <a:lnTo>
                    <a:pt x="853440" y="777240"/>
                  </a:lnTo>
                  <a:lnTo>
                    <a:pt x="982980" y="830580"/>
                  </a:lnTo>
                  <a:lnTo>
                    <a:pt x="1120140" y="708660"/>
                  </a:lnTo>
                  <a:lnTo>
                    <a:pt x="1249680" y="579120"/>
                  </a:lnTo>
                  <a:lnTo>
                    <a:pt x="1325880" y="510540"/>
                  </a:lnTo>
                  <a:lnTo>
                    <a:pt x="1379220" y="495300"/>
                  </a:lnTo>
                  <a:lnTo>
                    <a:pt x="1417320" y="510540"/>
                  </a:lnTo>
                  <a:lnTo>
                    <a:pt x="1440180" y="525780"/>
                  </a:lnTo>
                  <a:lnTo>
                    <a:pt x="1417320" y="601980"/>
                  </a:lnTo>
                  <a:lnTo>
                    <a:pt x="1379220" y="670560"/>
                  </a:lnTo>
                  <a:lnTo>
                    <a:pt x="1143000" y="868680"/>
                  </a:lnTo>
                  <a:lnTo>
                    <a:pt x="1196340" y="876300"/>
                  </a:lnTo>
                  <a:lnTo>
                    <a:pt x="1264920" y="876300"/>
                  </a:lnTo>
                  <a:lnTo>
                    <a:pt x="1356360" y="922020"/>
                  </a:lnTo>
                  <a:lnTo>
                    <a:pt x="1493520" y="1013460"/>
                  </a:lnTo>
                  <a:lnTo>
                    <a:pt x="1684020" y="1211580"/>
                  </a:lnTo>
                  <a:lnTo>
                    <a:pt x="2446020" y="571500"/>
                  </a:lnTo>
                  <a:lnTo>
                    <a:pt x="2781300" y="297180"/>
                  </a:lnTo>
                  <a:lnTo>
                    <a:pt x="3009900" y="137160"/>
                  </a:lnTo>
                  <a:lnTo>
                    <a:pt x="3230880" y="30480"/>
                  </a:lnTo>
                  <a:lnTo>
                    <a:pt x="3345180" y="0"/>
                  </a:lnTo>
                  <a:lnTo>
                    <a:pt x="3489960" y="38100"/>
                  </a:lnTo>
                  <a:lnTo>
                    <a:pt x="3550920" y="121920"/>
                  </a:lnTo>
                  <a:lnTo>
                    <a:pt x="3558540" y="274320"/>
                  </a:lnTo>
                  <a:lnTo>
                    <a:pt x="3520440" y="434340"/>
                  </a:lnTo>
                  <a:lnTo>
                    <a:pt x="3352800" y="746760"/>
                  </a:lnTo>
                  <a:lnTo>
                    <a:pt x="2933700" y="1310640"/>
                  </a:lnTo>
                  <a:lnTo>
                    <a:pt x="2750820" y="1562100"/>
                  </a:lnTo>
                  <a:lnTo>
                    <a:pt x="2628900" y="1783080"/>
                  </a:lnTo>
                  <a:lnTo>
                    <a:pt x="2590800" y="1965960"/>
                  </a:lnTo>
                  <a:lnTo>
                    <a:pt x="2621280" y="2118360"/>
                  </a:lnTo>
                  <a:lnTo>
                    <a:pt x="2689860" y="2263140"/>
                  </a:lnTo>
                  <a:lnTo>
                    <a:pt x="3139440" y="2842260"/>
                  </a:lnTo>
                  <a:lnTo>
                    <a:pt x="3733800" y="2712720"/>
                  </a:lnTo>
                  <a:lnTo>
                    <a:pt x="3924300" y="2727960"/>
                  </a:lnTo>
                  <a:lnTo>
                    <a:pt x="3992880" y="2773680"/>
                  </a:lnTo>
                  <a:lnTo>
                    <a:pt x="4000500" y="2903220"/>
                  </a:lnTo>
                  <a:lnTo>
                    <a:pt x="3962400" y="3048000"/>
                  </a:lnTo>
                  <a:lnTo>
                    <a:pt x="3817620" y="3246120"/>
                  </a:lnTo>
                  <a:lnTo>
                    <a:pt x="3177540" y="3870960"/>
                  </a:lnTo>
                  <a:lnTo>
                    <a:pt x="3048000" y="3962400"/>
                  </a:lnTo>
                  <a:lnTo>
                    <a:pt x="2903220" y="4008120"/>
                  </a:lnTo>
                  <a:lnTo>
                    <a:pt x="2811780" y="4023360"/>
                  </a:lnTo>
                  <a:lnTo>
                    <a:pt x="2712720" y="3947160"/>
                  </a:lnTo>
                  <a:lnTo>
                    <a:pt x="2705100" y="3779520"/>
                  </a:lnTo>
                  <a:lnTo>
                    <a:pt x="2811780" y="3162300"/>
                  </a:lnTo>
                  <a:lnTo>
                    <a:pt x="2286000" y="2750820"/>
                  </a:lnTo>
                  <a:lnTo>
                    <a:pt x="2148840" y="2689860"/>
                  </a:lnTo>
                  <a:lnTo>
                    <a:pt x="1973580" y="2644140"/>
                  </a:lnTo>
                  <a:lnTo>
                    <a:pt x="1813560" y="2659380"/>
                  </a:lnTo>
                  <a:lnTo>
                    <a:pt x="1676400" y="2705100"/>
                  </a:lnTo>
                  <a:lnTo>
                    <a:pt x="1577340" y="2750820"/>
                  </a:lnTo>
                  <a:lnTo>
                    <a:pt x="632460" y="3459480"/>
                  </a:lnTo>
                  <a:lnTo>
                    <a:pt x="510540" y="3528060"/>
                  </a:lnTo>
                  <a:lnTo>
                    <a:pt x="358140" y="3596640"/>
                  </a:lnTo>
                  <a:lnTo>
                    <a:pt x="236220" y="3619500"/>
                  </a:lnTo>
                  <a:lnTo>
                    <a:pt x="60960" y="3566160"/>
                  </a:lnTo>
                  <a:lnTo>
                    <a:pt x="0" y="3444240"/>
                  </a:lnTo>
                  <a:lnTo>
                    <a:pt x="30480" y="3284220"/>
                  </a:lnTo>
                  <a:lnTo>
                    <a:pt x="121920" y="3086100"/>
                  </a:lnTo>
                  <a:lnTo>
                    <a:pt x="396240" y="2697480"/>
                  </a:lnTo>
                  <a:lnTo>
                    <a:pt x="1028700" y="1889760"/>
                  </a:lnTo>
                  <a:lnTo>
                    <a:pt x="1150620" y="1767840"/>
                  </a:lnTo>
                  <a:lnTo>
                    <a:pt x="1158240" y="1699260"/>
                  </a:lnTo>
                  <a:lnTo>
                    <a:pt x="853440" y="1417320"/>
                  </a:lnTo>
                  <a:lnTo>
                    <a:pt x="815340" y="1325880"/>
                  </a:lnTo>
                  <a:lnTo>
                    <a:pt x="800100" y="1272540"/>
                  </a:lnTo>
                  <a:lnTo>
                    <a:pt x="822960" y="1196340"/>
                  </a:lnTo>
                  <a:lnTo>
                    <a:pt x="594360" y="1424940"/>
                  </a:lnTo>
                  <a:lnTo>
                    <a:pt x="525780" y="1493520"/>
                  </a:lnTo>
                  <a:lnTo>
                    <a:pt x="480060" y="1508760"/>
                  </a:lnTo>
                  <a:lnTo>
                    <a:pt x="449580" y="1493520"/>
                  </a:lnTo>
                  <a:lnTo>
                    <a:pt x="426720" y="1455420"/>
                  </a:lnTo>
                  <a:lnTo>
                    <a:pt x="472440" y="1363980"/>
                  </a:lnTo>
                  <a:lnTo>
                    <a:pt x="762000" y="105156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9FB9AAFC-A459-12FC-568C-1FB85389AEFF}"/>
                </a:ext>
              </a:extLst>
            </p:cNvPr>
            <p:cNvSpPr txBox="1"/>
            <p:nvPr/>
          </p:nvSpPr>
          <p:spPr>
            <a:xfrm>
              <a:off x="2312946" y="4315093"/>
              <a:ext cx="681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F-XX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B78450D-DADA-A44E-07DC-D738994798FA}"/>
              </a:ext>
            </a:extLst>
          </p:cNvPr>
          <p:cNvGrpSpPr/>
          <p:nvPr/>
        </p:nvGrpSpPr>
        <p:grpSpPr>
          <a:xfrm>
            <a:off x="1404030" y="3680903"/>
            <a:ext cx="681449" cy="658713"/>
            <a:chOff x="1404030" y="3680903"/>
            <a:chExt cx="681449" cy="658713"/>
          </a:xfrm>
        </p:grpSpPr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2E6CD4FD-4932-0BB3-0F69-17E1DEF837D9}"/>
                </a:ext>
              </a:extLst>
            </p:cNvPr>
            <p:cNvSpPr/>
            <p:nvPr/>
          </p:nvSpPr>
          <p:spPr>
            <a:xfrm rot="7904826">
              <a:off x="1482171" y="4034816"/>
              <a:ext cx="304800" cy="304800"/>
            </a:xfrm>
            <a:custGeom>
              <a:avLst/>
              <a:gdLst>
                <a:gd name="connsiteX0" fmla="*/ 762000 w 4000500"/>
                <a:gd name="connsiteY0" fmla="*/ 1051560 h 4023360"/>
                <a:gd name="connsiteX1" fmla="*/ 716280 w 4000500"/>
                <a:gd name="connsiteY1" fmla="*/ 929640 h 4023360"/>
                <a:gd name="connsiteX2" fmla="*/ 701040 w 4000500"/>
                <a:gd name="connsiteY2" fmla="*/ 853440 h 4023360"/>
                <a:gd name="connsiteX3" fmla="*/ 701040 w 4000500"/>
                <a:gd name="connsiteY3" fmla="*/ 853440 h 4023360"/>
                <a:gd name="connsiteX4" fmla="*/ 746760 w 4000500"/>
                <a:gd name="connsiteY4" fmla="*/ 762000 h 4023360"/>
                <a:gd name="connsiteX5" fmla="*/ 807720 w 4000500"/>
                <a:gd name="connsiteY5" fmla="*/ 769620 h 4023360"/>
                <a:gd name="connsiteX6" fmla="*/ 853440 w 4000500"/>
                <a:gd name="connsiteY6" fmla="*/ 777240 h 4023360"/>
                <a:gd name="connsiteX7" fmla="*/ 982980 w 4000500"/>
                <a:gd name="connsiteY7" fmla="*/ 830580 h 4023360"/>
                <a:gd name="connsiteX8" fmla="*/ 1120140 w 4000500"/>
                <a:gd name="connsiteY8" fmla="*/ 708660 h 4023360"/>
                <a:gd name="connsiteX9" fmla="*/ 1249680 w 4000500"/>
                <a:gd name="connsiteY9" fmla="*/ 579120 h 4023360"/>
                <a:gd name="connsiteX10" fmla="*/ 1325880 w 4000500"/>
                <a:gd name="connsiteY10" fmla="*/ 510540 h 4023360"/>
                <a:gd name="connsiteX11" fmla="*/ 1379220 w 4000500"/>
                <a:gd name="connsiteY11" fmla="*/ 495300 h 4023360"/>
                <a:gd name="connsiteX12" fmla="*/ 1417320 w 4000500"/>
                <a:gd name="connsiteY12" fmla="*/ 510540 h 4023360"/>
                <a:gd name="connsiteX13" fmla="*/ 1440180 w 4000500"/>
                <a:gd name="connsiteY13" fmla="*/ 525780 h 4023360"/>
                <a:gd name="connsiteX14" fmla="*/ 1417320 w 4000500"/>
                <a:gd name="connsiteY14" fmla="*/ 601980 h 4023360"/>
                <a:gd name="connsiteX15" fmla="*/ 1379220 w 4000500"/>
                <a:gd name="connsiteY15" fmla="*/ 670560 h 4023360"/>
                <a:gd name="connsiteX16" fmla="*/ 1143000 w 4000500"/>
                <a:gd name="connsiteY16" fmla="*/ 868680 h 4023360"/>
                <a:gd name="connsiteX17" fmla="*/ 1196340 w 4000500"/>
                <a:gd name="connsiteY17" fmla="*/ 876300 h 4023360"/>
                <a:gd name="connsiteX18" fmla="*/ 1264920 w 4000500"/>
                <a:gd name="connsiteY18" fmla="*/ 876300 h 4023360"/>
                <a:gd name="connsiteX19" fmla="*/ 1356360 w 4000500"/>
                <a:gd name="connsiteY19" fmla="*/ 922020 h 4023360"/>
                <a:gd name="connsiteX20" fmla="*/ 1493520 w 4000500"/>
                <a:gd name="connsiteY20" fmla="*/ 1013460 h 4023360"/>
                <a:gd name="connsiteX21" fmla="*/ 1684020 w 4000500"/>
                <a:gd name="connsiteY21" fmla="*/ 1211580 h 4023360"/>
                <a:gd name="connsiteX22" fmla="*/ 2446020 w 4000500"/>
                <a:gd name="connsiteY22" fmla="*/ 571500 h 4023360"/>
                <a:gd name="connsiteX23" fmla="*/ 2781300 w 4000500"/>
                <a:gd name="connsiteY23" fmla="*/ 297180 h 4023360"/>
                <a:gd name="connsiteX24" fmla="*/ 3009900 w 4000500"/>
                <a:gd name="connsiteY24" fmla="*/ 137160 h 4023360"/>
                <a:gd name="connsiteX25" fmla="*/ 3230880 w 4000500"/>
                <a:gd name="connsiteY25" fmla="*/ 30480 h 4023360"/>
                <a:gd name="connsiteX26" fmla="*/ 3345180 w 4000500"/>
                <a:gd name="connsiteY26" fmla="*/ 0 h 4023360"/>
                <a:gd name="connsiteX27" fmla="*/ 3489960 w 4000500"/>
                <a:gd name="connsiteY27" fmla="*/ 38100 h 4023360"/>
                <a:gd name="connsiteX28" fmla="*/ 3550920 w 4000500"/>
                <a:gd name="connsiteY28" fmla="*/ 121920 h 4023360"/>
                <a:gd name="connsiteX29" fmla="*/ 3558540 w 4000500"/>
                <a:gd name="connsiteY29" fmla="*/ 274320 h 4023360"/>
                <a:gd name="connsiteX30" fmla="*/ 3520440 w 4000500"/>
                <a:gd name="connsiteY30" fmla="*/ 434340 h 4023360"/>
                <a:gd name="connsiteX31" fmla="*/ 3352800 w 4000500"/>
                <a:gd name="connsiteY31" fmla="*/ 746760 h 4023360"/>
                <a:gd name="connsiteX32" fmla="*/ 2933700 w 4000500"/>
                <a:gd name="connsiteY32" fmla="*/ 1310640 h 4023360"/>
                <a:gd name="connsiteX33" fmla="*/ 2750820 w 4000500"/>
                <a:gd name="connsiteY33" fmla="*/ 1562100 h 4023360"/>
                <a:gd name="connsiteX34" fmla="*/ 2628900 w 4000500"/>
                <a:gd name="connsiteY34" fmla="*/ 1783080 h 4023360"/>
                <a:gd name="connsiteX35" fmla="*/ 2590800 w 4000500"/>
                <a:gd name="connsiteY35" fmla="*/ 1965960 h 4023360"/>
                <a:gd name="connsiteX36" fmla="*/ 2621280 w 4000500"/>
                <a:gd name="connsiteY36" fmla="*/ 2118360 h 4023360"/>
                <a:gd name="connsiteX37" fmla="*/ 2689860 w 4000500"/>
                <a:gd name="connsiteY37" fmla="*/ 2263140 h 4023360"/>
                <a:gd name="connsiteX38" fmla="*/ 3139440 w 4000500"/>
                <a:gd name="connsiteY38" fmla="*/ 2842260 h 4023360"/>
                <a:gd name="connsiteX39" fmla="*/ 3733800 w 4000500"/>
                <a:gd name="connsiteY39" fmla="*/ 2712720 h 4023360"/>
                <a:gd name="connsiteX40" fmla="*/ 3924300 w 4000500"/>
                <a:gd name="connsiteY40" fmla="*/ 2727960 h 4023360"/>
                <a:gd name="connsiteX41" fmla="*/ 3992880 w 4000500"/>
                <a:gd name="connsiteY41" fmla="*/ 2773680 h 4023360"/>
                <a:gd name="connsiteX42" fmla="*/ 4000500 w 4000500"/>
                <a:gd name="connsiteY42" fmla="*/ 2903220 h 4023360"/>
                <a:gd name="connsiteX43" fmla="*/ 3962400 w 4000500"/>
                <a:gd name="connsiteY43" fmla="*/ 3048000 h 4023360"/>
                <a:gd name="connsiteX44" fmla="*/ 3817620 w 4000500"/>
                <a:gd name="connsiteY44" fmla="*/ 3246120 h 4023360"/>
                <a:gd name="connsiteX45" fmla="*/ 3177540 w 4000500"/>
                <a:gd name="connsiteY45" fmla="*/ 3870960 h 4023360"/>
                <a:gd name="connsiteX46" fmla="*/ 3048000 w 4000500"/>
                <a:gd name="connsiteY46" fmla="*/ 3962400 h 4023360"/>
                <a:gd name="connsiteX47" fmla="*/ 2903220 w 4000500"/>
                <a:gd name="connsiteY47" fmla="*/ 4008120 h 4023360"/>
                <a:gd name="connsiteX48" fmla="*/ 2811780 w 4000500"/>
                <a:gd name="connsiteY48" fmla="*/ 4023360 h 4023360"/>
                <a:gd name="connsiteX49" fmla="*/ 2712720 w 4000500"/>
                <a:gd name="connsiteY49" fmla="*/ 3947160 h 4023360"/>
                <a:gd name="connsiteX50" fmla="*/ 2705100 w 4000500"/>
                <a:gd name="connsiteY50" fmla="*/ 3779520 h 4023360"/>
                <a:gd name="connsiteX51" fmla="*/ 2811780 w 4000500"/>
                <a:gd name="connsiteY51" fmla="*/ 3162300 h 4023360"/>
                <a:gd name="connsiteX52" fmla="*/ 2286000 w 4000500"/>
                <a:gd name="connsiteY52" fmla="*/ 2750820 h 4023360"/>
                <a:gd name="connsiteX53" fmla="*/ 2148840 w 4000500"/>
                <a:gd name="connsiteY53" fmla="*/ 2689860 h 4023360"/>
                <a:gd name="connsiteX54" fmla="*/ 1973580 w 4000500"/>
                <a:gd name="connsiteY54" fmla="*/ 2644140 h 4023360"/>
                <a:gd name="connsiteX55" fmla="*/ 1813560 w 4000500"/>
                <a:gd name="connsiteY55" fmla="*/ 2659380 h 4023360"/>
                <a:gd name="connsiteX56" fmla="*/ 1676400 w 4000500"/>
                <a:gd name="connsiteY56" fmla="*/ 2705100 h 4023360"/>
                <a:gd name="connsiteX57" fmla="*/ 1577340 w 4000500"/>
                <a:gd name="connsiteY57" fmla="*/ 2750820 h 4023360"/>
                <a:gd name="connsiteX58" fmla="*/ 632460 w 4000500"/>
                <a:gd name="connsiteY58" fmla="*/ 3459480 h 4023360"/>
                <a:gd name="connsiteX59" fmla="*/ 510540 w 4000500"/>
                <a:gd name="connsiteY59" fmla="*/ 3528060 h 4023360"/>
                <a:gd name="connsiteX60" fmla="*/ 358140 w 4000500"/>
                <a:gd name="connsiteY60" fmla="*/ 3596640 h 4023360"/>
                <a:gd name="connsiteX61" fmla="*/ 236220 w 4000500"/>
                <a:gd name="connsiteY61" fmla="*/ 3619500 h 4023360"/>
                <a:gd name="connsiteX62" fmla="*/ 60960 w 4000500"/>
                <a:gd name="connsiteY62" fmla="*/ 3566160 h 4023360"/>
                <a:gd name="connsiteX63" fmla="*/ 0 w 4000500"/>
                <a:gd name="connsiteY63" fmla="*/ 3444240 h 4023360"/>
                <a:gd name="connsiteX64" fmla="*/ 30480 w 4000500"/>
                <a:gd name="connsiteY64" fmla="*/ 3284220 h 4023360"/>
                <a:gd name="connsiteX65" fmla="*/ 121920 w 4000500"/>
                <a:gd name="connsiteY65" fmla="*/ 3086100 h 4023360"/>
                <a:gd name="connsiteX66" fmla="*/ 396240 w 4000500"/>
                <a:gd name="connsiteY66" fmla="*/ 2697480 h 4023360"/>
                <a:gd name="connsiteX67" fmla="*/ 1028700 w 4000500"/>
                <a:gd name="connsiteY67" fmla="*/ 1889760 h 4023360"/>
                <a:gd name="connsiteX68" fmla="*/ 1150620 w 4000500"/>
                <a:gd name="connsiteY68" fmla="*/ 1767840 h 4023360"/>
                <a:gd name="connsiteX69" fmla="*/ 1158240 w 4000500"/>
                <a:gd name="connsiteY69" fmla="*/ 1699260 h 4023360"/>
                <a:gd name="connsiteX70" fmla="*/ 853440 w 4000500"/>
                <a:gd name="connsiteY70" fmla="*/ 1417320 h 4023360"/>
                <a:gd name="connsiteX71" fmla="*/ 815340 w 4000500"/>
                <a:gd name="connsiteY71" fmla="*/ 1325880 h 4023360"/>
                <a:gd name="connsiteX72" fmla="*/ 800100 w 4000500"/>
                <a:gd name="connsiteY72" fmla="*/ 1272540 h 4023360"/>
                <a:gd name="connsiteX73" fmla="*/ 822960 w 4000500"/>
                <a:gd name="connsiteY73" fmla="*/ 1196340 h 4023360"/>
                <a:gd name="connsiteX74" fmla="*/ 594360 w 4000500"/>
                <a:gd name="connsiteY74" fmla="*/ 1424940 h 4023360"/>
                <a:gd name="connsiteX75" fmla="*/ 525780 w 4000500"/>
                <a:gd name="connsiteY75" fmla="*/ 1493520 h 4023360"/>
                <a:gd name="connsiteX76" fmla="*/ 480060 w 4000500"/>
                <a:gd name="connsiteY76" fmla="*/ 1508760 h 4023360"/>
                <a:gd name="connsiteX77" fmla="*/ 449580 w 4000500"/>
                <a:gd name="connsiteY77" fmla="*/ 1493520 h 4023360"/>
                <a:gd name="connsiteX78" fmla="*/ 426720 w 4000500"/>
                <a:gd name="connsiteY78" fmla="*/ 1455420 h 4023360"/>
                <a:gd name="connsiteX79" fmla="*/ 472440 w 4000500"/>
                <a:gd name="connsiteY79" fmla="*/ 1363980 h 4023360"/>
                <a:gd name="connsiteX80" fmla="*/ 762000 w 4000500"/>
                <a:gd name="connsiteY80" fmla="*/ 1051560 h 402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000500" h="4023360">
                  <a:moveTo>
                    <a:pt x="762000" y="1051560"/>
                  </a:moveTo>
                  <a:lnTo>
                    <a:pt x="716280" y="929640"/>
                  </a:lnTo>
                  <a:lnTo>
                    <a:pt x="701040" y="853440"/>
                  </a:lnTo>
                  <a:lnTo>
                    <a:pt x="701040" y="853440"/>
                  </a:lnTo>
                  <a:lnTo>
                    <a:pt x="746760" y="762000"/>
                  </a:lnTo>
                  <a:lnTo>
                    <a:pt x="807720" y="769620"/>
                  </a:lnTo>
                  <a:lnTo>
                    <a:pt x="853440" y="777240"/>
                  </a:lnTo>
                  <a:lnTo>
                    <a:pt x="982980" y="830580"/>
                  </a:lnTo>
                  <a:lnTo>
                    <a:pt x="1120140" y="708660"/>
                  </a:lnTo>
                  <a:lnTo>
                    <a:pt x="1249680" y="579120"/>
                  </a:lnTo>
                  <a:lnTo>
                    <a:pt x="1325880" y="510540"/>
                  </a:lnTo>
                  <a:lnTo>
                    <a:pt x="1379220" y="495300"/>
                  </a:lnTo>
                  <a:lnTo>
                    <a:pt x="1417320" y="510540"/>
                  </a:lnTo>
                  <a:lnTo>
                    <a:pt x="1440180" y="525780"/>
                  </a:lnTo>
                  <a:lnTo>
                    <a:pt x="1417320" y="601980"/>
                  </a:lnTo>
                  <a:lnTo>
                    <a:pt x="1379220" y="670560"/>
                  </a:lnTo>
                  <a:lnTo>
                    <a:pt x="1143000" y="868680"/>
                  </a:lnTo>
                  <a:lnTo>
                    <a:pt x="1196340" y="876300"/>
                  </a:lnTo>
                  <a:lnTo>
                    <a:pt x="1264920" y="876300"/>
                  </a:lnTo>
                  <a:lnTo>
                    <a:pt x="1356360" y="922020"/>
                  </a:lnTo>
                  <a:lnTo>
                    <a:pt x="1493520" y="1013460"/>
                  </a:lnTo>
                  <a:lnTo>
                    <a:pt x="1684020" y="1211580"/>
                  </a:lnTo>
                  <a:lnTo>
                    <a:pt x="2446020" y="571500"/>
                  </a:lnTo>
                  <a:lnTo>
                    <a:pt x="2781300" y="297180"/>
                  </a:lnTo>
                  <a:lnTo>
                    <a:pt x="3009900" y="137160"/>
                  </a:lnTo>
                  <a:lnTo>
                    <a:pt x="3230880" y="30480"/>
                  </a:lnTo>
                  <a:lnTo>
                    <a:pt x="3345180" y="0"/>
                  </a:lnTo>
                  <a:lnTo>
                    <a:pt x="3489960" y="38100"/>
                  </a:lnTo>
                  <a:lnTo>
                    <a:pt x="3550920" y="121920"/>
                  </a:lnTo>
                  <a:lnTo>
                    <a:pt x="3558540" y="274320"/>
                  </a:lnTo>
                  <a:lnTo>
                    <a:pt x="3520440" y="434340"/>
                  </a:lnTo>
                  <a:lnTo>
                    <a:pt x="3352800" y="746760"/>
                  </a:lnTo>
                  <a:lnTo>
                    <a:pt x="2933700" y="1310640"/>
                  </a:lnTo>
                  <a:lnTo>
                    <a:pt x="2750820" y="1562100"/>
                  </a:lnTo>
                  <a:lnTo>
                    <a:pt x="2628900" y="1783080"/>
                  </a:lnTo>
                  <a:lnTo>
                    <a:pt x="2590800" y="1965960"/>
                  </a:lnTo>
                  <a:lnTo>
                    <a:pt x="2621280" y="2118360"/>
                  </a:lnTo>
                  <a:lnTo>
                    <a:pt x="2689860" y="2263140"/>
                  </a:lnTo>
                  <a:lnTo>
                    <a:pt x="3139440" y="2842260"/>
                  </a:lnTo>
                  <a:lnTo>
                    <a:pt x="3733800" y="2712720"/>
                  </a:lnTo>
                  <a:lnTo>
                    <a:pt x="3924300" y="2727960"/>
                  </a:lnTo>
                  <a:lnTo>
                    <a:pt x="3992880" y="2773680"/>
                  </a:lnTo>
                  <a:lnTo>
                    <a:pt x="4000500" y="2903220"/>
                  </a:lnTo>
                  <a:lnTo>
                    <a:pt x="3962400" y="3048000"/>
                  </a:lnTo>
                  <a:lnTo>
                    <a:pt x="3817620" y="3246120"/>
                  </a:lnTo>
                  <a:lnTo>
                    <a:pt x="3177540" y="3870960"/>
                  </a:lnTo>
                  <a:lnTo>
                    <a:pt x="3048000" y="3962400"/>
                  </a:lnTo>
                  <a:lnTo>
                    <a:pt x="2903220" y="4008120"/>
                  </a:lnTo>
                  <a:lnTo>
                    <a:pt x="2811780" y="4023360"/>
                  </a:lnTo>
                  <a:lnTo>
                    <a:pt x="2712720" y="3947160"/>
                  </a:lnTo>
                  <a:lnTo>
                    <a:pt x="2705100" y="3779520"/>
                  </a:lnTo>
                  <a:lnTo>
                    <a:pt x="2811780" y="3162300"/>
                  </a:lnTo>
                  <a:lnTo>
                    <a:pt x="2286000" y="2750820"/>
                  </a:lnTo>
                  <a:lnTo>
                    <a:pt x="2148840" y="2689860"/>
                  </a:lnTo>
                  <a:lnTo>
                    <a:pt x="1973580" y="2644140"/>
                  </a:lnTo>
                  <a:lnTo>
                    <a:pt x="1813560" y="2659380"/>
                  </a:lnTo>
                  <a:lnTo>
                    <a:pt x="1676400" y="2705100"/>
                  </a:lnTo>
                  <a:lnTo>
                    <a:pt x="1577340" y="2750820"/>
                  </a:lnTo>
                  <a:lnTo>
                    <a:pt x="632460" y="3459480"/>
                  </a:lnTo>
                  <a:lnTo>
                    <a:pt x="510540" y="3528060"/>
                  </a:lnTo>
                  <a:lnTo>
                    <a:pt x="358140" y="3596640"/>
                  </a:lnTo>
                  <a:lnTo>
                    <a:pt x="236220" y="3619500"/>
                  </a:lnTo>
                  <a:lnTo>
                    <a:pt x="60960" y="3566160"/>
                  </a:lnTo>
                  <a:lnTo>
                    <a:pt x="0" y="3444240"/>
                  </a:lnTo>
                  <a:lnTo>
                    <a:pt x="30480" y="3284220"/>
                  </a:lnTo>
                  <a:lnTo>
                    <a:pt x="121920" y="3086100"/>
                  </a:lnTo>
                  <a:lnTo>
                    <a:pt x="396240" y="2697480"/>
                  </a:lnTo>
                  <a:lnTo>
                    <a:pt x="1028700" y="1889760"/>
                  </a:lnTo>
                  <a:lnTo>
                    <a:pt x="1150620" y="1767840"/>
                  </a:lnTo>
                  <a:lnTo>
                    <a:pt x="1158240" y="1699260"/>
                  </a:lnTo>
                  <a:lnTo>
                    <a:pt x="853440" y="1417320"/>
                  </a:lnTo>
                  <a:lnTo>
                    <a:pt x="815340" y="1325880"/>
                  </a:lnTo>
                  <a:lnTo>
                    <a:pt x="800100" y="1272540"/>
                  </a:lnTo>
                  <a:lnTo>
                    <a:pt x="822960" y="1196340"/>
                  </a:lnTo>
                  <a:lnTo>
                    <a:pt x="594360" y="1424940"/>
                  </a:lnTo>
                  <a:lnTo>
                    <a:pt x="525780" y="1493520"/>
                  </a:lnTo>
                  <a:lnTo>
                    <a:pt x="480060" y="1508760"/>
                  </a:lnTo>
                  <a:lnTo>
                    <a:pt x="449580" y="1493520"/>
                  </a:lnTo>
                  <a:lnTo>
                    <a:pt x="426720" y="1455420"/>
                  </a:lnTo>
                  <a:lnTo>
                    <a:pt x="472440" y="1363980"/>
                  </a:lnTo>
                  <a:lnTo>
                    <a:pt x="762000" y="1051560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FDEC6868-1F6F-77EA-543E-AE753F1A6E05}"/>
                </a:ext>
              </a:extLst>
            </p:cNvPr>
            <p:cNvSpPr txBox="1"/>
            <p:nvPr/>
          </p:nvSpPr>
          <p:spPr>
            <a:xfrm>
              <a:off x="1404030" y="3680903"/>
              <a:ext cx="681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F-YY</a:t>
              </a:r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DA2B40A-418D-44AC-64B9-0E7760BA16EE}"/>
              </a:ext>
            </a:extLst>
          </p:cNvPr>
          <p:cNvGrpSpPr/>
          <p:nvPr/>
        </p:nvGrpSpPr>
        <p:grpSpPr>
          <a:xfrm>
            <a:off x="1556430" y="3833303"/>
            <a:ext cx="681449" cy="632863"/>
            <a:chOff x="1404030" y="3680903"/>
            <a:chExt cx="681449" cy="632863"/>
          </a:xfrm>
        </p:grpSpPr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A167CC42-03D9-BB19-03A1-4ED26C4114E8}"/>
                </a:ext>
              </a:extLst>
            </p:cNvPr>
            <p:cNvSpPr/>
            <p:nvPr/>
          </p:nvSpPr>
          <p:spPr>
            <a:xfrm rot="11204722">
              <a:off x="1626260" y="4008966"/>
              <a:ext cx="304800" cy="304800"/>
            </a:xfrm>
            <a:custGeom>
              <a:avLst/>
              <a:gdLst>
                <a:gd name="connsiteX0" fmla="*/ 762000 w 4000500"/>
                <a:gd name="connsiteY0" fmla="*/ 1051560 h 4023360"/>
                <a:gd name="connsiteX1" fmla="*/ 716280 w 4000500"/>
                <a:gd name="connsiteY1" fmla="*/ 929640 h 4023360"/>
                <a:gd name="connsiteX2" fmla="*/ 701040 w 4000500"/>
                <a:gd name="connsiteY2" fmla="*/ 853440 h 4023360"/>
                <a:gd name="connsiteX3" fmla="*/ 701040 w 4000500"/>
                <a:gd name="connsiteY3" fmla="*/ 853440 h 4023360"/>
                <a:gd name="connsiteX4" fmla="*/ 746760 w 4000500"/>
                <a:gd name="connsiteY4" fmla="*/ 762000 h 4023360"/>
                <a:gd name="connsiteX5" fmla="*/ 807720 w 4000500"/>
                <a:gd name="connsiteY5" fmla="*/ 769620 h 4023360"/>
                <a:gd name="connsiteX6" fmla="*/ 853440 w 4000500"/>
                <a:gd name="connsiteY6" fmla="*/ 777240 h 4023360"/>
                <a:gd name="connsiteX7" fmla="*/ 982980 w 4000500"/>
                <a:gd name="connsiteY7" fmla="*/ 830580 h 4023360"/>
                <a:gd name="connsiteX8" fmla="*/ 1120140 w 4000500"/>
                <a:gd name="connsiteY8" fmla="*/ 708660 h 4023360"/>
                <a:gd name="connsiteX9" fmla="*/ 1249680 w 4000500"/>
                <a:gd name="connsiteY9" fmla="*/ 579120 h 4023360"/>
                <a:gd name="connsiteX10" fmla="*/ 1325880 w 4000500"/>
                <a:gd name="connsiteY10" fmla="*/ 510540 h 4023360"/>
                <a:gd name="connsiteX11" fmla="*/ 1379220 w 4000500"/>
                <a:gd name="connsiteY11" fmla="*/ 495300 h 4023360"/>
                <a:gd name="connsiteX12" fmla="*/ 1417320 w 4000500"/>
                <a:gd name="connsiteY12" fmla="*/ 510540 h 4023360"/>
                <a:gd name="connsiteX13" fmla="*/ 1440180 w 4000500"/>
                <a:gd name="connsiteY13" fmla="*/ 525780 h 4023360"/>
                <a:gd name="connsiteX14" fmla="*/ 1417320 w 4000500"/>
                <a:gd name="connsiteY14" fmla="*/ 601980 h 4023360"/>
                <a:gd name="connsiteX15" fmla="*/ 1379220 w 4000500"/>
                <a:gd name="connsiteY15" fmla="*/ 670560 h 4023360"/>
                <a:gd name="connsiteX16" fmla="*/ 1143000 w 4000500"/>
                <a:gd name="connsiteY16" fmla="*/ 868680 h 4023360"/>
                <a:gd name="connsiteX17" fmla="*/ 1196340 w 4000500"/>
                <a:gd name="connsiteY17" fmla="*/ 876300 h 4023360"/>
                <a:gd name="connsiteX18" fmla="*/ 1264920 w 4000500"/>
                <a:gd name="connsiteY18" fmla="*/ 876300 h 4023360"/>
                <a:gd name="connsiteX19" fmla="*/ 1356360 w 4000500"/>
                <a:gd name="connsiteY19" fmla="*/ 922020 h 4023360"/>
                <a:gd name="connsiteX20" fmla="*/ 1493520 w 4000500"/>
                <a:gd name="connsiteY20" fmla="*/ 1013460 h 4023360"/>
                <a:gd name="connsiteX21" fmla="*/ 1684020 w 4000500"/>
                <a:gd name="connsiteY21" fmla="*/ 1211580 h 4023360"/>
                <a:gd name="connsiteX22" fmla="*/ 2446020 w 4000500"/>
                <a:gd name="connsiteY22" fmla="*/ 571500 h 4023360"/>
                <a:gd name="connsiteX23" fmla="*/ 2781300 w 4000500"/>
                <a:gd name="connsiteY23" fmla="*/ 297180 h 4023360"/>
                <a:gd name="connsiteX24" fmla="*/ 3009900 w 4000500"/>
                <a:gd name="connsiteY24" fmla="*/ 137160 h 4023360"/>
                <a:gd name="connsiteX25" fmla="*/ 3230880 w 4000500"/>
                <a:gd name="connsiteY25" fmla="*/ 30480 h 4023360"/>
                <a:gd name="connsiteX26" fmla="*/ 3345180 w 4000500"/>
                <a:gd name="connsiteY26" fmla="*/ 0 h 4023360"/>
                <a:gd name="connsiteX27" fmla="*/ 3489960 w 4000500"/>
                <a:gd name="connsiteY27" fmla="*/ 38100 h 4023360"/>
                <a:gd name="connsiteX28" fmla="*/ 3550920 w 4000500"/>
                <a:gd name="connsiteY28" fmla="*/ 121920 h 4023360"/>
                <a:gd name="connsiteX29" fmla="*/ 3558540 w 4000500"/>
                <a:gd name="connsiteY29" fmla="*/ 274320 h 4023360"/>
                <a:gd name="connsiteX30" fmla="*/ 3520440 w 4000500"/>
                <a:gd name="connsiteY30" fmla="*/ 434340 h 4023360"/>
                <a:gd name="connsiteX31" fmla="*/ 3352800 w 4000500"/>
                <a:gd name="connsiteY31" fmla="*/ 746760 h 4023360"/>
                <a:gd name="connsiteX32" fmla="*/ 2933700 w 4000500"/>
                <a:gd name="connsiteY32" fmla="*/ 1310640 h 4023360"/>
                <a:gd name="connsiteX33" fmla="*/ 2750820 w 4000500"/>
                <a:gd name="connsiteY33" fmla="*/ 1562100 h 4023360"/>
                <a:gd name="connsiteX34" fmla="*/ 2628900 w 4000500"/>
                <a:gd name="connsiteY34" fmla="*/ 1783080 h 4023360"/>
                <a:gd name="connsiteX35" fmla="*/ 2590800 w 4000500"/>
                <a:gd name="connsiteY35" fmla="*/ 1965960 h 4023360"/>
                <a:gd name="connsiteX36" fmla="*/ 2621280 w 4000500"/>
                <a:gd name="connsiteY36" fmla="*/ 2118360 h 4023360"/>
                <a:gd name="connsiteX37" fmla="*/ 2689860 w 4000500"/>
                <a:gd name="connsiteY37" fmla="*/ 2263140 h 4023360"/>
                <a:gd name="connsiteX38" fmla="*/ 3139440 w 4000500"/>
                <a:gd name="connsiteY38" fmla="*/ 2842260 h 4023360"/>
                <a:gd name="connsiteX39" fmla="*/ 3733800 w 4000500"/>
                <a:gd name="connsiteY39" fmla="*/ 2712720 h 4023360"/>
                <a:gd name="connsiteX40" fmla="*/ 3924300 w 4000500"/>
                <a:gd name="connsiteY40" fmla="*/ 2727960 h 4023360"/>
                <a:gd name="connsiteX41" fmla="*/ 3992880 w 4000500"/>
                <a:gd name="connsiteY41" fmla="*/ 2773680 h 4023360"/>
                <a:gd name="connsiteX42" fmla="*/ 4000500 w 4000500"/>
                <a:gd name="connsiteY42" fmla="*/ 2903220 h 4023360"/>
                <a:gd name="connsiteX43" fmla="*/ 3962400 w 4000500"/>
                <a:gd name="connsiteY43" fmla="*/ 3048000 h 4023360"/>
                <a:gd name="connsiteX44" fmla="*/ 3817620 w 4000500"/>
                <a:gd name="connsiteY44" fmla="*/ 3246120 h 4023360"/>
                <a:gd name="connsiteX45" fmla="*/ 3177540 w 4000500"/>
                <a:gd name="connsiteY45" fmla="*/ 3870960 h 4023360"/>
                <a:gd name="connsiteX46" fmla="*/ 3048000 w 4000500"/>
                <a:gd name="connsiteY46" fmla="*/ 3962400 h 4023360"/>
                <a:gd name="connsiteX47" fmla="*/ 2903220 w 4000500"/>
                <a:gd name="connsiteY47" fmla="*/ 4008120 h 4023360"/>
                <a:gd name="connsiteX48" fmla="*/ 2811780 w 4000500"/>
                <a:gd name="connsiteY48" fmla="*/ 4023360 h 4023360"/>
                <a:gd name="connsiteX49" fmla="*/ 2712720 w 4000500"/>
                <a:gd name="connsiteY49" fmla="*/ 3947160 h 4023360"/>
                <a:gd name="connsiteX50" fmla="*/ 2705100 w 4000500"/>
                <a:gd name="connsiteY50" fmla="*/ 3779520 h 4023360"/>
                <a:gd name="connsiteX51" fmla="*/ 2811780 w 4000500"/>
                <a:gd name="connsiteY51" fmla="*/ 3162300 h 4023360"/>
                <a:gd name="connsiteX52" fmla="*/ 2286000 w 4000500"/>
                <a:gd name="connsiteY52" fmla="*/ 2750820 h 4023360"/>
                <a:gd name="connsiteX53" fmla="*/ 2148840 w 4000500"/>
                <a:gd name="connsiteY53" fmla="*/ 2689860 h 4023360"/>
                <a:gd name="connsiteX54" fmla="*/ 1973580 w 4000500"/>
                <a:gd name="connsiteY54" fmla="*/ 2644140 h 4023360"/>
                <a:gd name="connsiteX55" fmla="*/ 1813560 w 4000500"/>
                <a:gd name="connsiteY55" fmla="*/ 2659380 h 4023360"/>
                <a:gd name="connsiteX56" fmla="*/ 1676400 w 4000500"/>
                <a:gd name="connsiteY56" fmla="*/ 2705100 h 4023360"/>
                <a:gd name="connsiteX57" fmla="*/ 1577340 w 4000500"/>
                <a:gd name="connsiteY57" fmla="*/ 2750820 h 4023360"/>
                <a:gd name="connsiteX58" fmla="*/ 632460 w 4000500"/>
                <a:gd name="connsiteY58" fmla="*/ 3459480 h 4023360"/>
                <a:gd name="connsiteX59" fmla="*/ 510540 w 4000500"/>
                <a:gd name="connsiteY59" fmla="*/ 3528060 h 4023360"/>
                <a:gd name="connsiteX60" fmla="*/ 358140 w 4000500"/>
                <a:gd name="connsiteY60" fmla="*/ 3596640 h 4023360"/>
                <a:gd name="connsiteX61" fmla="*/ 236220 w 4000500"/>
                <a:gd name="connsiteY61" fmla="*/ 3619500 h 4023360"/>
                <a:gd name="connsiteX62" fmla="*/ 60960 w 4000500"/>
                <a:gd name="connsiteY62" fmla="*/ 3566160 h 4023360"/>
                <a:gd name="connsiteX63" fmla="*/ 0 w 4000500"/>
                <a:gd name="connsiteY63" fmla="*/ 3444240 h 4023360"/>
                <a:gd name="connsiteX64" fmla="*/ 30480 w 4000500"/>
                <a:gd name="connsiteY64" fmla="*/ 3284220 h 4023360"/>
                <a:gd name="connsiteX65" fmla="*/ 121920 w 4000500"/>
                <a:gd name="connsiteY65" fmla="*/ 3086100 h 4023360"/>
                <a:gd name="connsiteX66" fmla="*/ 396240 w 4000500"/>
                <a:gd name="connsiteY66" fmla="*/ 2697480 h 4023360"/>
                <a:gd name="connsiteX67" fmla="*/ 1028700 w 4000500"/>
                <a:gd name="connsiteY67" fmla="*/ 1889760 h 4023360"/>
                <a:gd name="connsiteX68" fmla="*/ 1150620 w 4000500"/>
                <a:gd name="connsiteY68" fmla="*/ 1767840 h 4023360"/>
                <a:gd name="connsiteX69" fmla="*/ 1158240 w 4000500"/>
                <a:gd name="connsiteY69" fmla="*/ 1699260 h 4023360"/>
                <a:gd name="connsiteX70" fmla="*/ 853440 w 4000500"/>
                <a:gd name="connsiteY70" fmla="*/ 1417320 h 4023360"/>
                <a:gd name="connsiteX71" fmla="*/ 815340 w 4000500"/>
                <a:gd name="connsiteY71" fmla="*/ 1325880 h 4023360"/>
                <a:gd name="connsiteX72" fmla="*/ 800100 w 4000500"/>
                <a:gd name="connsiteY72" fmla="*/ 1272540 h 4023360"/>
                <a:gd name="connsiteX73" fmla="*/ 822960 w 4000500"/>
                <a:gd name="connsiteY73" fmla="*/ 1196340 h 4023360"/>
                <a:gd name="connsiteX74" fmla="*/ 594360 w 4000500"/>
                <a:gd name="connsiteY74" fmla="*/ 1424940 h 4023360"/>
                <a:gd name="connsiteX75" fmla="*/ 525780 w 4000500"/>
                <a:gd name="connsiteY75" fmla="*/ 1493520 h 4023360"/>
                <a:gd name="connsiteX76" fmla="*/ 480060 w 4000500"/>
                <a:gd name="connsiteY76" fmla="*/ 1508760 h 4023360"/>
                <a:gd name="connsiteX77" fmla="*/ 449580 w 4000500"/>
                <a:gd name="connsiteY77" fmla="*/ 1493520 h 4023360"/>
                <a:gd name="connsiteX78" fmla="*/ 426720 w 4000500"/>
                <a:gd name="connsiteY78" fmla="*/ 1455420 h 4023360"/>
                <a:gd name="connsiteX79" fmla="*/ 472440 w 4000500"/>
                <a:gd name="connsiteY79" fmla="*/ 1363980 h 4023360"/>
                <a:gd name="connsiteX80" fmla="*/ 762000 w 4000500"/>
                <a:gd name="connsiteY80" fmla="*/ 1051560 h 402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000500" h="4023360">
                  <a:moveTo>
                    <a:pt x="762000" y="1051560"/>
                  </a:moveTo>
                  <a:lnTo>
                    <a:pt x="716280" y="929640"/>
                  </a:lnTo>
                  <a:lnTo>
                    <a:pt x="701040" y="853440"/>
                  </a:lnTo>
                  <a:lnTo>
                    <a:pt x="701040" y="853440"/>
                  </a:lnTo>
                  <a:lnTo>
                    <a:pt x="746760" y="762000"/>
                  </a:lnTo>
                  <a:lnTo>
                    <a:pt x="807720" y="769620"/>
                  </a:lnTo>
                  <a:lnTo>
                    <a:pt x="853440" y="777240"/>
                  </a:lnTo>
                  <a:lnTo>
                    <a:pt x="982980" y="830580"/>
                  </a:lnTo>
                  <a:lnTo>
                    <a:pt x="1120140" y="708660"/>
                  </a:lnTo>
                  <a:lnTo>
                    <a:pt x="1249680" y="579120"/>
                  </a:lnTo>
                  <a:lnTo>
                    <a:pt x="1325880" y="510540"/>
                  </a:lnTo>
                  <a:lnTo>
                    <a:pt x="1379220" y="495300"/>
                  </a:lnTo>
                  <a:lnTo>
                    <a:pt x="1417320" y="510540"/>
                  </a:lnTo>
                  <a:lnTo>
                    <a:pt x="1440180" y="525780"/>
                  </a:lnTo>
                  <a:lnTo>
                    <a:pt x="1417320" y="601980"/>
                  </a:lnTo>
                  <a:lnTo>
                    <a:pt x="1379220" y="670560"/>
                  </a:lnTo>
                  <a:lnTo>
                    <a:pt x="1143000" y="868680"/>
                  </a:lnTo>
                  <a:lnTo>
                    <a:pt x="1196340" y="876300"/>
                  </a:lnTo>
                  <a:lnTo>
                    <a:pt x="1264920" y="876300"/>
                  </a:lnTo>
                  <a:lnTo>
                    <a:pt x="1356360" y="922020"/>
                  </a:lnTo>
                  <a:lnTo>
                    <a:pt x="1493520" y="1013460"/>
                  </a:lnTo>
                  <a:lnTo>
                    <a:pt x="1684020" y="1211580"/>
                  </a:lnTo>
                  <a:lnTo>
                    <a:pt x="2446020" y="571500"/>
                  </a:lnTo>
                  <a:lnTo>
                    <a:pt x="2781300" y="297180"/>
                  </a:lnTo>
                  <a:lnTo>
                    <a:pt x="3009900" y="137160"/>
                  </a:lnTo>
                  <a:lnTo>
                    <a:pt x="3230880" y="30480"/>
                  </a:lnTo>
                  <a:lnTo>
                    <a:pt x="3345180" y="0"/>
                  </a:lnTo>
                  <a:lnTo>
                    <a:pt x="3489960" y="38100"/>
                  </a:lnTo>
                  <a:lnTo>
                    <a:pt x="3550920" y="121920"/>
                  </a:lnTo>
                  <a:lnTo>
                    <a:pt x="3558540" y="274320"/>
                  </a:lnTo>
                  <a:lnTo>
                    <a:pt x="3520440" y="434340"/>
                  </a:lnTo>
                  <a:lnTo>
                    <a:pt x="3352800" y="746760"/>
                  </a:lnTo>
                  <a:lnTo>
                    <a:pt x="2933700" y="1310640"/>
                  </a:lnTo>
                  <a:lnTo>
                    <a:pt x="2750820" y="1562100"/>
                  </a:lnTo>
                  <a:lnTo>
                    <a:pt x="2628900" y="1783080"/>
                  </a:lnTo>
                  <a:lnTo>
                    <a:pt x="2590800" y="1965960"/>
                  </a:lnTo>
                  <a:lnTo>
                    <a:pt x="2621280" y="2118360"/>
                  </a:lnTo>
                  <a:lnTo>
                    <a:pt x="2689860" y="2263140"/>
                  </a:lnTo>
                  <a:lnTo>
                    <a:pt x="3139440" y="2842260"/>
                  </a:lnTo>
                  <a:lnTo>
                    <a:pt x="3733800" y="2712720"/>
                  </a:lnTo>
                  <a:lnTo>
                    <a:pt x="3924300" y="2727960"/>
                  </a:lnTo>
                  <a:lnTo>
                    <a:pt x="3992880" y="2773680"/>
                  </a:lnTo>
                  <a:lnTo>
                    <a:pt x="4000500" y="2903220"/>
                  </a:lnTo>
                  <a:lnTo>
                    <a:pt x="3962400" y="3048000"/>
                  </a:lnTo>
                  <a:lnTo>
                    <a:pt x="3817620" y="3246120"/>
                  </a:lnTo>
                  <a:lnTo>
                    <a:pt x="3177540" y="3870960"/>
                  </a:lnTo>
                  <a:lnTo>
                    <a:pt x="3048000" y="3962400"/>
                  </a:lnTo>
                  <a:lnTo>
                    <a:pt x="2903220" y="4008120"/>
                  </a:lnTo>
                  <a:lnTo>
                    <a:pt x="2811780" y="4023360"/>
                  </a:lnTo>
                  <a:lnTo>
                    <a:pt x="2712720" y="3947160"/>
                  </a:lnTo>
                  <a:lnTo>
                    <a:pt x="2705100" y="3779520"/>
                  </a:lnTo>
                  <a:lnTo>
                    <a:pt x="2811780" y="3162300"/>
                  </a:lnTo>
                  <a:lnTo>
                    <a:pt x="2286000" y="2750820"/>
                  </a:lnTo>
                  <a:lnTo>
                    <a:pt x="2148840" y="2689860"/>
                  </a:lnTo>
                  <a:lnTo>
                    <a:pt x="1973580" y="2644140"/>
                  </a:lnTo>
                  <a:lnTo>
                    <a:pt x="1813560" y="2659380"/>
                  </a:lnTo>
                  <a:lnTo>
                    <a:pt x="1676400" y="2705100"/>
                  </a:lnTo>
                  <a:lnTo>
                    <a:pt x="1577340" y="2750820"/>
                  </a:lnTo>
                  <a:lnTo>
                    <a:pt x="632460" y="3459480"/>
                  </a:lnTo>
                  <a:lnTo>
                    <a:pt x="510540" y="3528060"/>
                  </a:lnTo>
                  <a:lnTo>
                    <a:pt x="358140" y="3596640"/>
                  </a:lnTo>
                  <a:lnTo>
                    <a:pt x="236220" y="3619500"/>
                  </a:lnTo>
                  <a:lnTo>
                    <a:pt x="60960" y="3566160"/>
                  </a:lnTo>
                  <a:lnTo>
                    <a:pt x="0" y="3444240"/>
                  </a:lnTo>
                  <a:lnTo>
                    <a:pt x="30480" y="3284220"/>
                  </a:lnTo>
                  <a:lnTo>
                    <a:pt x="121920" y="3086100"/>
                  </a:lnTo>
                  <a:lnTo>
                    <a:pt x="396240" y="2697480"/>
                  </a:lnTo>
                  <a:lnTo>
                    <a:pt x="1028700" y="1889760"/>
                  </a:lnTo>
                  <a:lnTo>
                    <a:pt x="1150620" y="1767840"/>
                  </a:lnTo>
                  <a:lnTo>
                    <a:pt x="1158240" y="1699260"/>
                  </a:lnTo>
                  <a:lnTo>
                    <a:pt x="853440" y="1417320"/>
                  </a:lnTo>
                  <a:lnTo>
                    <a:pt x="815340" y="1325880"/>
                  </a:lnTo>
                  <a:lnTo>
                    <a:pt x="800100" y="1272540"/>
                  </a:lnTo>
                  <a:lnTo>
                    <a:pt x="822960" y="1196340"/>
                  </a:lnTo>
                  <a:lnTo>
                    <a:pt x="594360" y="1424940"/>
                  </a:lnTo>
                  <a:lnTo>
                    <a:pt x="525780" y="1493520"/>
                  </a:lnTo>
                  <a:lnTo>
                    <a:pt x="480060" y="1508760"/>
                  </a:lnTo>
                  <a:lnTo>
                    <a:pt x="449580" y="1493520"/>
                  </a:lnTo>
                  <a:lnTo>
                    <a:pt x="426720" y="1455420"/>
                  </a:lnTo>
                  <a:lnTo>
                    <a:pt x="472440" y="1363980"/>
                  </a:lnTo>
                  <a:lnTo>
                    <a:pt x="762000" y="1051560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EA990DDD-6F6F-3739-0661-7053BECF9105}"/>
                </a:ext>
              </a:extLst>
            </p:cNvPr>
            <p:cNvSpPr txBox="1"/>
            <p:nvPr/>
          </p:nvSpPr>
          <p:spPr>
            <a:xfrm>
              <a:off x="1404030" y="3680903"/>
              <a:ext cx="681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F-YY</a:t>
              </a: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A6752F01-4D39-3FEA-AE71-37F253804C36}"/>
              </a:ext>
            </a:extLst>
          </p:cNvPr>
          <p:cNvGrpSpPr/>
          <p:nvPr/>
        </p:nvGrpSpPr>
        <p:grpSpPr>
          <a:xfrm>
            <a:off x="2056494" y="4196964"/>
            <a:ext cx="1045954" cy="429672"/>
            <a:chOff x="1948441" y="4315093"/>
            <a:chExt cx="1045954" cy="429672"/>
          </a:xfrm>
        </p:grpSpPr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BBD02A7E-AD24-4245-1CF2-737532BF9C63}"/>
                </a:ext>
              </a:extLst>
            </p:cNvPr>
            <p:cNvSpPr/>
            <p:nvPr/>
          </p:nvSpPr>
          <p:spPr>
            <a:xfrm rot="19543334">
              <a:off x="1948441" y="4439965"/>
              <a:ext cx="304800" cy="304800"/>
            </a:xfrm>
            <a:custGeom>
              <a:avLst/>
              <a:gdLst>
                <a:gd name="connsiteX0" fmla="*/ 762000 w 4000500"/>
                <a:gd name="connsiteY0" fmla="*/ 1051560 h 4023360"/>
                <a:gd name="connsiteX1" fmla="*/ 716280 w 4000500"/>
                <a:gd name="connsiteY1" fmla="*/ 929640 h 4023360"/>
                <a:gd name="connsiteX2" fmla="*/ 701040 w 4000500"/>
                <a:gd name="connsiteY2" fmla="*/ 853440 h 4023360"/>
                <a:gd name="connsiteX3" fmla="*/ 701040 w 4000500"/>
                <a:gd name="connsiteY3" fmla="*/ 853440 h 4023360"/>
                <a:gd name="connsiteX4" fmla="*/ 746760 w 4000500"/>
                <a:gd name="connsiteY4" fmla="*/ 762000 h 4023360"/>
                <a:gd name="connsiteX5" fmla="*/ 807720 w 4000500"/>
                <a:gd name="connsiteY5" fmla="*/ 769620 h 4023360"/>
                <a:gd name="connsiteX6" fmla="*/ 853440 w 4000500"/>
                <a:gd name="connsiteY6" fmla="*/ 777240 h 4023360"/>
                <a:gd name="connsiteX7" fmla="*/ 982980 w 4000500"/>
                <a:gd name="connsiteY7" fmla="*/ 830580 h 4023360"/>
                <a:gd name="connsiteX8" fmla="*/ 1120140 w 4000500"/>
                <a:gd name="connsiteY8" fmla="*/ 708660 h 4023360"/>
                <a:gd name="connsiteX9" fmla="*/ 1249680 w 4000500"/>
                <a:gd name="connsiteY9" fmla="*/ 579120 h 4023360"/>
                <a:gd name="connsiteX10" fmla="*/ 1325880 w 4000500"/>
                <a:gd name="connsiteY10" fmla="*/ 510540 h 4023360"/>
                <a:gd name="connsiteX11" fmla="*/ 1379220 w 4000500"/>
                <a:gd name="connsiteY11" fmla="*/ 495300 h 4023360"/>
                <a:gd name="connsiteX12" fmla="*/ 1417320 w 4000500"/>
                <a:gd name="connsiteY12" fmla="*/ 510540 h 4023360"/>
                <a:gd name="connsiteX13" fmla="*/ 1440180 w 4000500"/>
                <a:gd name="connsiteY13" fmla="*/ 525780 h 4023360"/>
                <a:gd name="connsiteX14" fmla="*/ 1417320 w 4000500"/>
                <a:gd name="connsiteY14" fmla="*/ 601980 h 4023360"/>
                <a:gd name="connsiteX15" fmla="*/ 1379220 w 4000500"/>
                <a:gd name="connsiteY15" fmla="*/ 670560 h 4023360"/>
                <a:gd name="connsiteX16" fmla="*/ 1143000 w 4000500"/>
                <a:gd name="connsiteY16" fmla="*/ 868680 h 4023360"/>
                <a:gd name="connsiteX17" fmla="*/ 1196340 w 4000500"/>
                <a:gd name="connsiteY17" fmla="*/ 876300 h 4023360"/>
                <a:gd name="connsiteX18" fmla="*/ 1264920 w 4000500"/>
                <a:gd name="connsiteY18" fmla="*/ 876300 h 4023360"/>
                <a:gd name="connsiteX19" fmla="*/ 1356360 w 4000500"/>
                <a:gd name="connsiteY19" fmla="*/ 922020 h 4023360"/>
                <a:gd name="connsiteX20" fmla="*/ 1493520 w 4000500"/>
                <a:gd name="connsiteY20" fmla="*/ 1013460 h 4023360"/>
                <a:gd name="connsiteX21" fmla="*/ 1684020 w 4000500"/>
                <a:gd name="connsiteY21" fmla="*/ 1211580 h 4023360"/>
                <a:gd name="connsiteX22" fmla="*/ 2446020 w 4000500"/>
                <a:gd name="connsiteY22" fmla="*/ 571500 h 4023360"/>
                <a:gd name="connsiteX23" fmla="*/ 2781300 w 4000500"/>
                <a:gd name="connsiteY23" fmla="*/ 297180 h 4023360"/>
                <a:gd name="connsiteX24" fmla="*/ 3009900 w 4000500"/>
                <a:gd name="connsiteY24" fmla="*/ 137160 h 4023360"/>
                <a:gd name="connsiteX25" fmla="*/ 3230880 w 4000500"/>
                <a:gd name="connsiteY25" fmla="*/ 30480 h 4023360"/>
                <a:gd name="connsiteX26" fmla="*/ 3345180 w 4000500"/>
                <a:gd name="connsiteY26" fmla="*/ 0 h 4023360"/>
                <a:gd name="connsiteX27" fmla="*/ 3489960 w 4000500"/>
                <a:gd name="connsiteY27" fmla="*/ 38100 h 4023360"/>
                <a:gd name="connsiteX28" fmla="*/ 3550920 w 4000500"/>
                <a:gd name="connsiteY28" fmla="*/ 121920 h 4023360"/>
                <a:gd name="connsiteX29" fmla="*/ 3558540 w 4000500"/>
                <a:gd name="connsiteY29" fmla="*/ 274320 h 4023360"/>
                <a:gd name="connsiteX30" fmla="*/ 3520440 w 4000500"/>
                <a:gd name="connsiteY30" fmla="*/ 434340 h 4023360"/>
                <a:gd name="connsiteX31" fmla="*/ 3352800 w 4000500"/>
                <a:gd name="connsiteY31" fmla="*/ 746760 h 4023360"/>
                <a:gd name="connsiteX32" fmla="*/ 2933700 w 4000500"/>
                <a:gd name="connsiteY32" fmla="*/ 1310640 h 4023360"/>
                <a:gd name="connsiteX33" fmla="*/ 2750820 w 4000500"/>
                <a:gd name="connsiteY33" fmla="*/ 1562100 h 4023360"/>
                <a:gd name="connsiteX34" fmla="*/ 2628900 w 4000500"/>
                <a:gd name="connsiteY34" fmla="*/ 1783080 h 4023360"/>
                <a:gd name="connsiteX35" fmla="*/ 2590800 w 4000500"/>
                <a:gd name="connsiteY35" fmla="*/ 1965960 h 4023360"/>
                <a:gd name="connsiteX36" fmla="*/ 2621280 w 4000500"/>
                <a:gd name="connsiteY36" fmla="*/ 2118360 h 4023360"/>
                <a:gd name="connsiteX37" fmla="*/ 2689860 w 4000500"/>
                <a:gd name="connsiteY37" fmla="*/ 2263140 h 4023360"/>
                <a:gd name="connsiteX38" fmla="*/ 3139440 w 4000500"/>
                <a:gd name="connsiteY38" fmla="*/ 2842260 h 4023360"/>
                <a:gd name="connsiteX39" fmla="*/ 3733800 w 4000500"/>
                <a:gd name="connsiteY39" fmla="*/ 2712720 h 4023360"/>
                <a:gd name="connsiteX40" fmla="*/ 3924300 w 4000500"/>
                <a:gd name="connsiteY40" fmla="*/ 2727960 h 4023360"/>
                <a:gd name="connsiteX41" fmla="*/ 3992880 w 4000500"/>
                <a:gd name="connsiteY41" fmla="*/ 2773680 h 4023360"/>
                <a:gd name="connsiteX42" fmla="*/ 4000500 w 4000500"/>
                <a:gd name="connsiteY42" fmla="*/ 2903220 h 4023360"/>
                <a:gd name="connsiteX43" fmla="*/ 3962400 w 4000500"/>
                <a:gd name="connsiteY43" fmla="*/ 3048000 h 4023360"/>
                <a:gd name="connsiteX44" fmla="*/ 3817620 w 4000500"/>
                <a:gd name="connsiteY44" fmla="*/ 3246120 h 4023360"/>
                <a:gd name="connsiteX45" fmla="*/ 3177540 w 4000500"/>
                <a:gd name="connsiteY45" fmla="*/ 3870960 h 4023360"/>
                <a:gd name="connsiteX46" fmla="*/ 3048000 w 4000500"/>
                <a:gd name="connsiteY46" fmla="*/ 3962400 h 4023360"/>
                <a:gd name="connsiteX47" fmla="*/ 2903220 w 4000500"/>
                <a:gd name="connsiteY47" fmla="*/ 4008120 h 4023360"/>
                <a:gd name="connsiteX48" fmla="*/ 2811780 w 4000500"/>
                <a:gd name="connsiteY48" fmla="*/ 4023360 h 4023360"/>
                <a:gd name="connsiteX49" fmla="*/ 2712720 w 4000500"/>
                <a:gd name="connsiteY49" fmla="*/ 3947160 h 4023360"/>
                <a:gd name="connsiteX50" fmla="*/ 2705100 w 4000500"/>
                <a:gd name="connsiteY50" fmla="*/ 3779520 h 4023360"/>
                <a:gd name="connsiteX51" fmla="*/ 2811780 w 4000500"/>
                <a:gd name="connsiteY51" fmla="*/ 3162300 h 4023360"/>
                <a:gd name="connsiteX52" fmla="*/ 2286000 w 4000500"/>
                <a:gd name="connsiteY52" fmla="*/ 2750820 h 4023360"/>
                <a:gd name="connsiteX53" fmla="*/ 2148840 w 4000500"/>
                <a:gd name="connsiteY53" fmla="*/ 2689860 h 4023360"/>
                <a:gd name="connsiteX54" fmla="*/ 1973580 w 4000500"/>
                <a:gd name="connsiteY54" fmla="*/ 2644140 h 4023360"/>
                <a:gd name="connsiteX55" fmla="*/ 1813560 w 4000500"/>
                <a:gd name="connsiteY55" fmla="*/ 2659380 h 4023360"/>
                <a:gd name="connsiteX56" fmla="*/ 1676400 w 4000500"/>
                <a:gd name="connsiteY56" fmla="*/ 2705100 h 4023360"/>
                <a:gd name="connsiteX57" fmla="*/ 1577340 w 4000500"/>
                <a:gd name="connsiteY57" fmla="*/ 2750820 h 4023360"/>
                <a:gd name="connsiteX58" fmla="*/ 632460 w 4000500"/>
                <a:gd name="connsiteY58" fmla="*/ 3459480 h 4023360"/>
                <a:gd name="connsiteX59" fmla="*/ 510540 w 4000500"/>
                <a:gd name="connsiteY59" fmla="*/ 3528060 h 4023360"/>
                <a:gd name="connsiteX60" fmla="*/ 358140 w 4000500"/>
                <a:gd name="connsiteY60" fmla="*/ 3596640 h 4023360"/>
                <a:gd name="connsiteX61" fmla="*/ 236220 w 4000500"/>
                <a:gd name="connsiteY61" fmla="*/ 3619500 h 4023360"/>
                <a:gd name="connsiteX62" fmla="*/ 60960 w 4000500"/>
                <a:gd name="connsiteY62" fmla="*/ 3566160 h 4023360"/>
                <a:gd name="connsiteX63" fmla="*/ 0 w 4000500"/>
                <a:gd name="connsiteY63" fmla="*/ 3444240 h 4023360"/>
                <a:gd name="connsiteX64" fmla="*/ 30480 w 4000500"/>
                <a:gd name="connsiteY64" fmla="*/ 3284220 h 4023360"/>
                <a:gd name="connsiteX65" fmla="*/ 121920 w 4000500"/>
                <a:gd name="connsiteY65" fmla="*/ 3086100 h 4023360"/>
                <a:gd name="connsiteX66" fmla="*/ 396240 w 4000500"/>
                <a:gd name="connsiteY66" fmla="*/ 2697480 h 4023360"/>
                <a:gd name="connsiteX67" fmla="*/ 1028700 w 4000500"/>
                <a:gd name="connsiteY67" fmla="*/ 1889760 h 4023360"/>
                <a:gd name="connsiteX68" fmla="*/ 1150620 w 4000500"/>
                <a:gd name="connsiteY68" fmla="*/ 1767840 h 4023360"/>
                <a:gd name="connsiteX69" fmla="*/ 1158240 w 4000500"/>
                <a:gd name="connsiteY69" fmla="*/ 1699260 h 4023360"/>
                <a:gd name="connsiteX70" fmla="*/ 853440 w 4000500"/>
                <a:gd name="connsiteY70" fmla="*/ 1417320 h 4023360"/>
                <a:gd name="connsiteX71" fmla="*/ 815340 w 4000500"/>
                <a:gd name="connsiteY71" fmla="*/ 1325880 h 4023360"/>
                <a:gd name="connsiteX72" fmla="*/ 800100 w 4000500"/>
                <a:gd name="connsiteY72" fmla="*/ 1272540 h 4023360"/>
                <a:gd name="connsiteX73" fmla="*/ 822960 w 4000500"/>
                <a:gd name="connsiteY73" fmla="*/ 1196340 h 4023360"/>
                <a:gd name="connsiteX74" fmla="*/ 594360 w 4000500"/>
                <a:gd name="connsiteY74" fmla="*/ 1424940 h 4023360"/>
                <a:gd name="connsiteX75" fmla="*/ 525780 w 4000500"/>
                <a:gd name="connsiteY75" fmla="*/ 1493520 h 4023360"/>
                <a:gd name="connsiteX76" fmla="*/ 480060 w 4000500"/>
                <a:gd name="connsiteY76" fmla="*/ 1508760 h 4023360"/>
                <a:gd name="connsiteX77" fmla="*/ 449580 w 4000500"/>
                <a:gd name="connsiteY77" fmla="*/ 1493520 h 4023360"/>
                <a:gd name="connsiteX78" fmla="*/ 426720 w 4000500"/>
                <a:gd name="connsiteY78" fmla="*/ 1455420 h 4023360"/>
                <a:gd name="connsiteX79" fmla="*/ 472440 w 4000500"/>
                <a:gd name="connsiteY79" fmla="*/ 1363980 h 4023360"/>
                <a:gd name="connsiteX80" fmla="*/ 762000 w 4000500"/>
                <a:gd name="connsiteY80" fmla="*/ 1051560 h 402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000500" h="4023360">
                  <a:moveTo>
                    <a:pt x="762000" y="1051560"/>
                  </a:moveTo>
                  <a:lnTo>
                    <a:pt x="716280" y="929640"/>
                  </a:lnTo>
                  <a:lnTo>
                    <a:pt x="701040" y="853440"/>
                  </a:lnTo>
                  <a:lnTo>
                    <a:pt x="701040" y="853440"/>
                  </a:lnTo>
                  <a:lnTo>
                    <a:pt x="746760" y="762000"/>
                  </a:lnTo>
                  <a:lnTo>
                    <a:pt x="807720" y="769620"/>
                  </a:lnTo>
                  <a:lnTo>
                    <a:pt x="853440" y="777240"/>
                  </a:lnTo>
                  <a:lnTo>
                    <a:pt x="982980" y="830580"/>
                  </a:lnTo>
                  <a:lnTo>
                    <a:pt x="1120140" y="708660"/>
                  </a:lnTo>
                  <a:lnTo>
                    <a:pt x="1249680" y="579120"/>
                  </a:lnTo>
                  <a:lnTo>
                    <a:pt x="1325880" y="510540"/>
                  </a:lnTo>
                  <a:lnTo>
                    <a:pt x="1379220" y="495300"/>
                  </a:lnTo>
                  <a:lnTo>
                    <a:pt x="1417320" y="510540"/>
                  </a:lnTo>
                  <a:lnTo>
                    <a:pt x="1440180" y="525780"/>
                  </a:lnTo>
                  <a:lnTo>
                    <a:pt x="1417320" y="601980"/>
                  </a:lnTo>
                  <a:lnTo>
                    <a:pt x="1379220" y="670560"/>
                  </a:lnTo>
                  <a:lnTo>
                    <a:pt x="1143000" y="868680"/>
                  </a:lnTo>
                  <a:lnTo>
                    <a:pt x="1196340" y="876300"/>
                  </a:lnTo>
                  <a:lnTo>
                    <a:pt x="1264920" y="876300"/>
                  </a:lnTo>
                  <a:lnTo>
                    <a:pt x="1356360" y="922020"/>
                  </a:lnTo>
                  <a:lnTo>
                    <a:pt x="1493520" y="1013460"/>
                  </a:lnTo>
                  <a:lnTo>
                    <a:pt x="1684020" y="1211580"/>
                  </a:lnTo>
                  <a:lnTo>
                    <a:pt x="2446020" y="571500"/>
                  </a:lnTo>
                  <a:lnTo>
                    <a:pt x="2781300" y="297180"/>
                  </a:lnTo>
                  <a:lnTo>
                    <a:pt x="3009900" y="137160"/>
                  </a:lnTo>
                  <a:lnTo>
                    <a:pt x="3230880" y="30480"/>
                  </a:lnTo>
                  <a:lnTo>
                    <a:pt x="3345180" y="0"/>
                  </a:lnTo>
                  <a:lnTo>
                    <a:pt x="3489960" y="38100"/>
                  </a:lnTo>
                  <a:lnTo>
                    <a:pt x="3550920" y="121920"/>
                  </a:lnTo>
                  <a:lnTo>
                    <a:pt x="3558540" y="274320"/>
                  </a:lnTo>
                  <a:lnTo>
                    <a:pt x="3520440" y="434340"/>
                  </a:lnTo>
                  <a:lnTo>
                    <a:pt x="3352800" y="746760"/>
                  </a:lnTo>
                  <a:lnTo>
                    <a:pt x="2933700" y="1310640"/>
                  </a:lnTo>
                  <a:lnTo>
                    <a:pt x="2750820" y="1562100"/>
                  </a:lnTo>
                  <a:lnTo>
                    <a:pt x="2628900" y="1783080"/>
                  </a:lnTo>
                  <a:lnTo>
                    <a:pt x="2590800" y="1965960"/>
                  </a:lnTo>
                  <a:lnTo>
                    <a:pt x="2621280" y="2118360"/>
                  </a:lnTo>
                  <a:lnTo>
                    <a:pt x="2689860" y="2263140"/>
                  </a:lnTo>
                  <a:lnTo>
                    <a:pt x="3139440" y="2842260"/>
                  </a:lnTo>
                  <a:lnTo>
                    <a:pt x="3733800" y="2712720"/>
                  </a:lnTo>
                  <a:lnTo>
                    <a:pt x="3924300" y="2727960"/>
                  </a:lnTo>
                  <a:lnTo>
                    <a:pt x="3992880" y="2773680"/>
                  </a:lnTo>
                  <a:lnTo>
                    <a:pt x="4000500" y="2903220"/>
                  </a:lnTo>
                  <a:lnTo>
                    <a:pt x="3962400" y="3048000"/>
                  </a:lnTo>
                  <a:lnTo>
                    <a:pt x="3817620" y="3246120"/>
                  </a:lnTo>
                  <a:lnTo>
                    <a:pt x="3177540" y="3870960"/>
                  </a:lnTo>
                  <a:lnTo>
                    <a:pt x="3048000" y="3962400"/>
                  </a:lnTo>
                  <a:lnTo>
                    <a:pt x="2903220" y="4008120"/>
                  </a:lnTo>
                  <a:lnTo>
                    <a:pt x="2811780" y="4023360"/>
                  </a:lnTo>
                  <a:lnTo>
                    <a:pt x="2712720" y="3947160"/>
                  </a:lnTo>
                  <a:lnTo>
                    <a:pt x="2705100" y="3779520"/>
                  </a:lnTo>
                  <a:lnTo>
                    <a:pt x="2811780" y="3162300"/>
                  </a:lnTo>
                  <a:lnTo>
                    <a:pt x="2286000" y="2750820"/>
                  </a:lnTo>
                  <a:lnTo>
                    <a:pt x="2148840" y="2689860"/>
                  </a:lnTo>
                  <a:lnTo>
                    <a:pt x="1973580" y="2644140"/>
                  </a:lnTo>
                  <a:lnTo>
                    <a:pt x="1813560" y="2659380"/>
                  </a:lnTo>
                  <a:lnTo>
                    <a:pt x="1676400" y="2705100"/>
                  </a:lnTo>
                  <a:lnTo>
                    <a:pt x="1577340" y="2750820"/>
                  </a:lnTo>
                  <a:lnTo>
                    <a:pt x="632460" y="3459480"/>
                  </a:lnTo>
                  <a:lnTo>
                    <a:pt x="510540" y="3528060"/>
                  </a:lnTo>
                  <a:lnTo>
                    <a:pt x="358140" y="3596640"/>
                  </a:lnTo>
                  <a:lnTo>
                    <a:pt x="236220" y="3619500"/>
                  </a:lnTo>
                  <a:lnTo>
                    <a:pt x="60960" y="3566160"/>
                  </a:lnTo>
                  <a:lnTo>
                    <a:pt x="0" y="3444240"/>
                  </a:lnTo>
                  <a:lnTo>
                    <a:pt x="30480" y="3284220"/>
                  </a:lnTo>
                  <a:lnTo>
                    <a:pt x="121920" y="3086100"/>
                  </a:lnTo>
                  <a:lnTo>
                    <a:pt x="396240" y="2697480"/>
                  </a:lnTo>
                  <a:lnTo>
                    <a:pt x="1028700" y="1889760"/>
                  </a:lnTo>
                  <a:lnTo>
                    <a:pt x="1150620" y="1767840"/>
                  </a:lnTo>
                  <a:lnTo>
                    <a:pt x="1158240" y="1699260"/>
                  </a:lnTo>
                  <a:lnTo>
                    <a:pt x="853440" y="1417320"/>
                  </a:lnTo>
                  <a:lnTo>
                    <a:pt x="815340" y="1325880"/>
                  </a:lnTo>
                  <a:lnTo>
                    <a:pt x="800100" y="1272540"/>
                  </a:lnTo>
                  <a:lnTo>
                    <a:pt x="822960" y="1196340"/>
                  </a:lnTo>
                  <a:lnTo>
                    <a:pt x="594360" y="1424940"/>
                  </a:lnTo>
                  <a:lnTo>
                    <a:pt x="525780" y="1493520"/>
                  </a:lnTo>
                  <a:lnTo>
                    <a:pt x="480060" y="1508760"/>
                  </a:lnTo>
                  <a:lnTo>
                    <a:pt x="449580" y="1493520"/>
                  </a:lnTo>
                  <a:lnTo>
                    <a:pt x="426720" y="1455420"/>
                  </a:lnTo>
                  <a:lnTo>
                    <a:pt x="472440" y="1363980"/>
                  </a:lnTo>
                  <a:lnTo>
                    <a:pt x="762000" y="105156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986ED2C0-1A23-0BB5-5DDA-3EA66AD80F5F}"/>
                </a:ext>
              </a:extLst>
            </p:cNvPr>
            <p:cNvSpPr txBox="1"/>
            <p:nvPr/>
          </p:nvSpPr>
          <p:spPr>
            <a:xfrm>
              <a:off x="2312946" y="4315093"/>
              <a:ext cx="681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F-XX</a:t>
              </a:r>
            </a:p>
          </p:txBody>
        </p:sp>
      </p:grpSp>
      <p:sp>
        <p:nvSpPr>
          <p:cNvPr id="45" name="Arc 44">
            <a:extLst>
              <a:ext uri="{FF2B5EF4-FFF2-40B4-BE49-F238E27FC236}">
                <a16:creationId xmlns:a16="http://schemas.microsoft.com/office/drawing/2014/main" id="{24B377B7-9591-659D-0425-255239BF1E40}"/>
              </a:ext>
            </a:extLst>
          </p:cNvPr>
          <p:cNvSpPr/>
          <p:nvPr/>
        </p:nvSpPr>
        <p:spPr>
          <a:xfrm>
            <a:off x="1928309" y="4484149"/>
            <a:ext cx="548277" cy="524180"/>
          </a:xfrm>
          <a:prstGeom prst="arc">
            <a:avLst>
              <a:gd name="adj1" fmla="val 16200000"/>
              <a:gd name="adj2" fmla="val 921065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orme libre : forme 61">
            <a:extLst>
              <a:ext uri="{FF2B5EF4-FFF2-40B4-BE49-F238E27FC236}">
                <a16:creationId xmlns:a16="http://schemas.microsoft.com/office/drawing/2014/main" id="{260D8AD7-1554-33FD-D44D-168F974E09BA}"/>
              </a:ext>
            </a:extLst>
          </p:cNvPr>
          <p:cNvSpPr/>
          <p:nvPr/>
        </p:nvSpPr>
        <p:spPr>
          <a:xfrm>
            <a:off x="794084" y="3152274"/>
            <a:ext cx="1022684" cy="1455821"/>
          </a:xfrm>
          <a:custGeom>
            <a:avLst/>
            <a:gdLst>
              <a:gd name="connsiteX0" fmla="*/ 0 w 1022684"/>
              <a:gd name="connsiteY0" fmla="*/ 0 h 1455821"/>
              <a:gd name="connsiteX1" fmla="*/ 505327 w 1022684"/>
              <a:gd name="connsiteY1" fmla="*/ 445168 h 1455821"/>
              <a:gd name="connsiteX2" fmla="*/ 1022684 w 1022684"/>
              <a:gd name="connsiteY2" fmla="*/ 1455821 h 145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684" h="1455821">
                <a:moveTo>
                  <a:pt x="0" y="0"/>
                </a:moveTo>
                <a:cubicBezTo>
                  <a:pt x="167440" y="101265"/>
                  <a:pt x="334880" y="202531"/>
                  <a:pt x="505327" y="445168"/>
                </a:cubicBezTo>
                <a:cubicBezTo>
                  <a:pt x="675774" y="687805"/>
                  <a:pt x="849229" y="1071813"/>
                  <a:pt x="1022684" y="145582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25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8" grpId="0" animBg="1"/>
      <p:bldP spid="45" grpId="0" animBg="1"/>
      <p:bldP spid="6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</TotalTime>
  <Words>2712</Words>
  <Application>Microsoft Office PowerPoint</Application>
  <PresentationFormat>Grand écran</PresentationFormat>
  <Paragraphs>409</Paragraphs>
  <Slides>22</Slides>
  <Notes>22</Notes>
  <HiddenSlides>2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Courier New</vt:lpstr>
      <vt:lpstr>Open Sans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Airbus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SOUCHELEAU Bertrand</dc:creator>
  <cp:lastModifiedBy>Bertrand Soucheleau</cp:lastModifiedBy>
  <cp:revision>385</cp:revision>
  <dcterms:created xsi:type="dcterms:W3CDTF">2023-02-08T08:58:02Z</dcterms:created>
  <dcterms:modified xsi:type="dcterms:W3CDTF">2025-11-23T22:30:17Z</dcterms:modified>
</cp:coreProperties>
</file>