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75" r:id="rId15"/>
    <p:sldId id="269" r:id="rId16"/>
    <p:sldId id="270" r:id="rId17"/>
    <p:sldId id="271" r:id="rId18"/>
    <p:sldId id="272" r:id="rId19"/>
    <p:sldId id="273" r:id="rId20"/>
    <p:sldId id="274" r:id="rId21"/>
  </p:sldIdLst>
  <p:sldSz cx="12192000" cy="6858000"/>
  <p:notesSz cx="6858000" cy="9144000"/>
  <p:embeddedFontLst>
    <p:embeddedFont>
      <p:font typeface="Play" panose="020B0604020202020204" charset="0"/>
      <p:regular r:id="rId23"/>
      <p:bold r:id="rId24"/>
    </p:embeddedFont>
    <p:embeddedFont>
      <p:font typeface="Cambria Math" panose="02040503050406030204" pitchFamily="18" charset="0"/>
      <p:regular r:id="rId25"/>
    </p:embeddedFont>
    <p:embeddedFont>
      <p:font typeface="Arial Narrow" panose="020B0606020202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08dBHUip6w4FolEMthUP+Cjr/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1750" autoAdjust="0"/>
  </p:normalViewPr>
  <p:slideViewPr>
    <p:cSldViewPr snapToGrid="0">
      <p:cViewPr>
        <p:scale>
          <a:sx n="63" d="100"/>
          <a:sy n="63" d="100"/>
        </p:scale>
        <p:origin x="-128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47478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L’altitude de transition (TA) dans une TMA est établie une fois pour toute. En France métropolitaine sa valeur par défaut est 5000 </a:t>
            </a:r>
            <a:r>
              <a:rPr lang="fr-FR" dirty="0" err="1"/>
              <a:t>ft</a:t>
            </a:r>
            <a:r>
              <a:rPr lang="fr-FR" dirty="0"/>
              <a:t> (par exemple, en TMA Toulouse ou Lyon).</a:t>
            </a:r>
          </a:p>
          <a:p>
            <a:pPr marL="0" lvl="0" indent="0" algn="l" rtl="0">
              <a:spcBef>
                <a:spcPts val="0"/>
              </a:spcBef>
              <a:spcAft>
                <a:spcPts val="0"/>
              </a:spcAft>
              <a:buNone/>
            </a:pPr>
            <a:r>
              <a:rPr lang="fr-FR" dirty="0"/>
              <a:t>Lorsqu’elle est différente de 5000 </a:t>
            </a:r>
            <a:r>
              <a:rPr lang="fr-FR" dirty="0" err="1"/>
              <a:t>ft</a:t>
            </a:r>
            <a:r>
              <a:rPr lang="fr-FR" dirty="0"/>
              <a:t> elle figure dans les AIP (Cf. Carte SIA 1 :1000 000) : par exemple, 6000 en TMA Clermont, 6200 en TMA Bastia, 7000 en TMA Genève.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 niveau de transition (TL) est le niveau de vol le plus bas que l'on puisse utiliser au-dessus de l'altitude de transition. C'est le premier niveau de vol, multiple de 10, situé à 1000 </a:t>
            </a:r>
            <a:r>
              <a:rPr lang="fr-FR" dirty="0" err="1"/>
              <a:t>ft</a:t>
            </a:r>
            <a:r>
              <a:rPr lang="fr-FR" dirty="0"/>
              <a:t> au moins au-dessus de l'altitude de transition. Il est défini selon la valeur du QNH régional par l’organisme en charge du contrôle de la circulation aérienne dans la région concernée.</a:t>
            </a:r>
          </a:p>
          <a:p>
            <a:pPr marL="0" lvl="0" indent="0" algn="l" rtl="0">
              <a:spcBef>
                <a:spcPts val="0"/>
              </a:spcBef>
              <a:spcAft>
                <a:spcPts val="0"/>
              </a:spcAft>
              <a:buNone/>
            </a:pPr>
            <a:r>
              <a:rPr lang="fr-FR" dirty="0"/>
              <a:t>Lorsque sur une région ou un secteur le QNH est très inférieur à 1013 hPa le niveau de transition est possiblement rehaussé afin de garantir la marge minimale de 1000 </a:t>
            </a:r>
            <a:r>
              <a:rPr lang="fr-FR" dirty="0" err="1"/>
              <a:t>ft</a:t>
            </a:r>
            <a:r>
              <a:rPr lang="fr-FR" dirty="0"/>
              <a:t>.</a:t>
            </a:r>
          </a:p>
          <a:p>
            <a:pPr marL="0" lvl="0" indent="0" algn="l" rtl="0">
              <a:spcBef>
                <a:spcPts val="0"/>
              </a:spcBef>
              <a:spcAft>
                <a:spcPts val="0"/>
              </a:spcAft>
              <a:buNone/>
            </a:pPr>
            <a:r>
              <a:rPr lang="fr-FR" dirty="0"/>
              <a:t>Ainsi dans les TMA Toulouse le niveau de transition est le 60 voire le 70.</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 niveau de transition est communiqué aux aéronefs, notamment dans l’ATIS.</a:t>
            </a:r>
          </a:p>
          <a:p>
            <a:pPr marL="0" lvl="0" indent="0" algn="l" rtl="0">
              <a:spcBef>
                <a:spcPts val="0"/>
              </a:spcBef>
              <a:spcAft>
                <a:spcPts val="0"/>
              </a:spcAft>
              <a:buNone/>
            </a:pPr>
            <a:r>
              <a:rPr lang="fr-FR" dirty="0"/>
              <a:t>La couche de transition représente la différence entre l’altitude de transition (calage QNH) et le niveau de transition (calage Standard).</a:t>
            </a:r>
          </a:p>
          <a:p>
            <a:pPr marL="0" lvl="0" indent="0" algn="l" rtl="0">
              <a:spcBef>
                <a:spcPts val="0"/>
              </a:spcBef>
              <a:spcAft>
                <a:spcPts val="0"/>
              </a:spcAft>
              <a:buNone/>
            </a:pPr>
            <a:r>
              <a:rPr lang="fr-FR" dirty="0"/>
              <a:t>Son épaisseur est comprise entre 1000 et 1999 </a:t>
            </a:r>
            <a:r>
              <a:rPr lang="fr-FR" dirty="0" err="1"/>
              <a:t>ft</a:t>
            </a:r>
            <a:r>
              <a:rPr lang="fr-FR" dirty="0"/>
              <a:t> suivant la pression atmosphérique actuelle.</a:t>
            </a:r>
            <a:endParaRPr dirty="0"/>
          </a:p>
        </p:txBody>
      </p:sp>
      <p:sp>
        <p:nvSpPr>
          <p:cNvPr id="165" name="Google Shape;1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calage barométrique en vigueur garantit que les erreurs d’altitude-pression dues à l’état de l’atmosphère réelle et notamment la température (Cf. § 3) sont les mêmes pour tous les aéronefs de la circulation aérienne.</a:t>
            </a:r>
          </a:p>
          <a:p>
            <a:pPr marL="0" lvl="0" indent="0" algn="l" rtl="0">
              <a:spcBef>
                <a:spcPts val="0"/>
              </a:spcBef>
              <a:spcAft>
                <a:spcPts val="0"/>
              </a:spcAft>
              <a:buNone/>
            </a:pPr>
            <a:r>
              <a:rPr lang="fr-FR" dirty="0"/>
              <a:t>Le QNH local (celui de l’aérodrome ou de l’aérodrome le plus proche) est utilisé dans la circulation d’aérodrome et son voisinage immédiat (au départ, à l’arrivée, en transit).</a:t>
            </a:r>
          </a:p>
          <a:p>
            <a:pPr marL="0" lvl="0" indent="0" algn="l" rtl="0">
              <a:spcBef>
                <a:spcPts val="0"/>
              </a:spcBef>
              <a:spcAft>
                <a:spcPts val="0"/>
              </a:spcAft>
              <a:buNone/>
            </a:pPr>
            <a:r>
              <a:rPr lang="fr-FR" dirty="0"/>
              <a:t>Au-delà, le QNH local est remplacé par le QNH régional communiqué par le SIV ou l’ATC et cela pour les vols réalisés sous 3000 </a:t>
            </a:r>
            <a:r>
              <a:rPr lang="fr-FR" dirty="0" err="1"/>
              <a:t>ft</a:t>
            </a:r>
            <a:r>
              <a:rPr lang="fr-FR" dirty="0"/>
              <a:t> ASFC en l’absence de TMA ou sous l'Altitude de Transition en vigueur (TA).</a:t>
            </a:r>
          </a:p>
          <a:p>
            <a:pPr marL="0" lvl="0" indent="0" algn="l" rtl="0">
              <a:spcBef>
                <a:spcPts val="0"/>
              </a:spcBef>
              <a:spcAft>
                <a:spcPts val="0"/>
              </a:spcAft>
              <a:buNone/>
            </a:pPr>
            <a:r>
              <a:rPr lang="fr-FR" dirty="0"/>
              <a:t>Le calage barométrique Standard 1013.25 est utilisé :</a:t>
            </a:r>
          </a:p>
          <a:p>
            <a:pPr marL="0" lvl="0" indent="0" algn="l" rtl="0">
              <a:spcBef>
                <a:spcPts val="0"/>
              </a:spcBef>
              <a:spcAft>
                <a:spcPts val="0"/>
              </a:spcAft>
              <a:buNone/>
            </a:pPr>
            <a:r>
              <a:rPr lang="fr-FR" dirty="0"/>
              <a:t> pour les vols réalisés au-dessus du Niveau de Transition et de 3000 </a:t>
            </a:r>
            <a:r>
              <a:rPr lang="fr-FR" dirty="0" err="1"/>
              <a:t>ft</a:t>
            </a:r>
            <a:r>
              <a:rPr lang="fr-FR" dirty="0"/>
              <a:t> ASFC en l’absence de TMA au-dessus ;</a:t>
            </a:r>
          </a:p>
          <a:p>
            <a:pPr marL="0" lvl="0" indent="0" algn="l" rtl="0">
              <a:spcBef>
                <a:spcPts val="0"/>
              </a:spcBef>
              <a:spcAft>
                <a:spcPts val="0"/>
              </a:spcAft>
              <a:buNone/>
            </a:pPr>
            <a:r>
              <a:rPr lang="fr-FR" dirty="0"/>
              <a:t> sur un aérodrome pour lire son altitude-pression QNE lorsque le QFE est inférieur à 950 hPa, valeur la plus basse sur l’échelle barométrique (fenêtre de réglage de la pression de référence) ;</a:t>
            </a:r>
          </a:p>
          <a:p>
            <a:pPr marL="0" lvl="0" indent="0" algn="l" rtl="0">
              <a:spcBef>
                <a:spcPts val="0"/>
              </a:spcBef>
              <a:spcAft>
                <a:spcPts val="0"/>
              </a:spcAft>
              <a:buNone/>
            </a:pPr>
            <a:r>
              <a:rPr lang="fr-FR" dirty="0"/>
              <a:t> par le boîtier électronique externe au transpondeur, qui mesure la pression statique et la traduit en altitude-pression (Cf. DR 4) et que le transpondeur transmet en voie descendante (Mode C) quelle que soit l’altitude de vol.</a:t>
            </a:r>
            <a:endParaRPr dirty="0"/>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xmlns="" id="{AB73C3FA-CADA-6AE6-A43E-759D94A68F1D}"/>
            </a:ext>
          </a:extLst>
        </p:cNvPr>
        <p:cNvGrpSpPr/>
        <p:nvPr/>
      </p:nvGrpSpPr>
      <p:grpSpPr>
        <a:xfrm>
          <a:off x="0" y="0"/>
          <a:ext cx="0" cy="0"/>
          <a:chOff x="0" y="0"/>
          <a:chExt cx="0" cy="0"/>
        </a:xfrm>
      </p:grpSpPr>
      <p:sp>
        <p:nvSpPr>
          <p:cNvPr id="218" name="Google Shape;218;g3a0bdc96a64_0_0:notes">
            <a:extLst>
              <a:ext uri="{FF2B5EF4-FFF2-40B4-BE49-F238E27FC236}">
                <a16:creationId xmlns:a16="http://schemas.microsoft.com/office/drawing/2014/main" xmlns="" id="{51699E90-9230-14A8-231B-C50A822520C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a0bdc96a64_0_0:notes">
            <a:extLst>
              <a:ext uri="{FF2B5EF4-FFF2-40B4-BE49-F238E27FC236}">
                <a16:creationId xmlns:a16="http://schemas.microsoft.com/office/drawing/2014/main" xmlns="" id="{3A527F5D-143C-0BBE-7C14-E062DB460D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La contribution de l’écart entre la température T dans l’ISA et l’OAT (ΔTISA en °C) à l’erreur d’altitude-pression est de 4 </a:t>
            </a:r>
            <a:r>
              <a:rPr lang="fr-FR" dirty="0" err="1"/>
              <a:t>ft</a:t>
            </a:r>
            <a:r>
              <a:rPr lang="fr-FR" dirty="0"/>
              <a:t> par tranche de 1000 </a:t>
            </a:r>
            <a:r>
              <a:rPr lang="fr-FR" dirty="0" err="1"/>
              <a:t>ft</a:t>
            </a:r>
            <a:r>
              <a:rPr lang="fr-FR" dirty="0"/>
              <a:t> pour 1°C d'écart, ceci restant valable jusqu’à une OAT de -15°C.</a:t>
            </a:r>
          </a:p>
          <a:p>
            <a:pPr marL="0" lvl="0" indent="0" algn="l" rtl="0">
              <a:spcBef>
                <a:spcPts val="0"/>
              </a:spcBef>
              <a:spcAft>
                <a:spcPts val="0"/>
              </a:spcAft>
              <a:buNone/>
            </a:pPr>
            <a:endParaRPr lang="fr-FR" dirty="0"/>
          </a:p>
          <a:p>
            <a:pPr marL="0" lvl="0" indent="0" algn="l" rtl="0">
              <a:spcBef>
                <a:spcPts val="0"/>
              </a:spcBef>
              <a:spcAft>
                <a:spcPts val="0"/>
              </a:spcAft>
              <a:buNone/>
            </a:pPr>
            <a:r>
              <a:rPr lang="fr-FR" b="1" dirty="0"/>
              <a:t>Evaluation du ΔTISA selon l’altitude de l’isotherme 0°C</a:t>
            </a:r>
          </a:p>
          <a:p>
            <a:pPr marL="0" lvl="0" indent="0" algn="l" rtl="0">
              <a:spcBef>
                <a:spcPts val="0"/>
              </a:spcBef>
              <a:spcAft>
                <a:spcPts val="0"/>
              </a:spcAft>
              <a:buNone/>
            </a:pPr>
            <a:r>
              <a:rPr lang="fr-FR" dirty="0"/>
              <a:t>L’altitude de l'isotherme 0° [en mètres sur les cartes aérologiques et en centaines de pieds sur la carte TEMSI] permet d’évaluer l'écart de température à l'ISA prévu sur une région (écart désigné ΔTISA) et représentatif de l’état général de l’atmosphère réel.</a:t>
            </a:r>
          </a:p>
          <a:p>
            <a:pPr marL="0" lvl="0" indent="0" algn="l" rtl="0">
              <a:spcBef>
                <a:spcPts val="0"/>
              </a:spcBef>
              <a:spcAft>
                <a:spcPts val="0"/>
              </a:spcAft>
              <a:buNone/>
            </a:pPr>
            <a:r>
              <a:rPr lang="fr-FR" dirty="0"/>
              <a:t>Cet écart sera utile pour calculer d’une part l’altitude-densité (Cf. §1.4) et d’autre part l'erreur d'altitude-pression du à la température.</a:t>
            </a:r>
          </a:p>
          <a:p>
            <a:pPr marL="0" lvl="0" indent="0" algn="l" rtl="0">
              <a:spcBef>
                <a:spcPts val="0"/>
              </a:spcBef>
              <a:spcAft>
                <a:spcPts val="0"/>
              </a:spcAft>
              <a:buNone/>
            </a:pPr>
            <a:r>
              <a:rPr lang="fr-FR" dirty="0"/>
              <a:t>Pour mémoire dans l’ISA la température diminue de 6.5°C tous le 1000 mètres soit de 2°C tous les 1000ft.</a:t>
            </a:r>
          </a:p>
          <a:p>
            <a:pPr marL="0" lvl="0" indent="0" algn="l" rtl="0">
              <a:spcBef>
                <a:spcPts val="0"/>
              </a:spcBef>
              <a:spcAft>
                <a:spcPts val="0"/>
              </a:spcAft>
              <a:buNone/>
            </a:pPr>
            <a:r>
              <a:rPr lang="fr-FR" dirty="0"/>
              <a:t>L’isotherme 0° est à une altitude de 2286 mètres arrondis à 2300 mètres soit à 7500 </a:t>
            </a:r>
            <a:r>
              <a:rPr lang="fr-FR" dirty="0" err="1"/>
              <a:t>ft</a:t>
            </a:r>
            <a:r>
              <a:rPr lang="fr-FR" dirty="0"/>
              <a:t>.</a:t>
            </a:r>
            <a:endParaRPr dirty="0"/>
          </a:p>
        </p:txBody>
      </p:sp>
      <p:sp>
        <p:nvSpPr>
          <p:cNvPr id="220" name="Google Shape;220;g3a0bdc96a64_0_0:notes">
            <a:extLst>
              <a:ext uri="{FF2B5EF4-FFF2-40B4-BE49-F238E27FC236}">
                <a16:creationId xmlns:a16="http://schemas.microsoft.com/office/drawing/2014/main" xmlns="" id="{1F662A2A-95AD-509A-7770-2214ACD33D0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194151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Faut-il corriger son altitude-pression en fonction de la température extérieure ?</a:t>
            </a:r>
          </a:p>
          <a:p>
            <a:pPr marL="0" lvl="0" indent="0" algn="l" rtl="0">
              <a:spcBef>
                <a:spcPts val="0"/>
              </a:spcBef>
              <a:spcAft>
                <a:spcPts val="0"/>
              </a:spcAft>
              <a:buNone/>
            </a:pPr>
            <a:r>
              <a:rPr lang="fr-FR" b="0" dirty="0"/>
              <a:t>Extrait de DA3 ENR1.7.4 Procédures applicables aux exploitants d'aéronefs :</a:t>
            </a:r>
          </a:p>
          <a:p>
            <a:pPr marL="0" lvl="0" indent="0" algn="l" rtl="0">
              <a:spcBef>
                <a:spcPts val="0"/>
              </a:spcBef>
              <a:spcAft>
                <a:spcPts val="0"/>
              </a:spcAft>
              <a:buNone/>
            </a:pPr>
            <a:r>
              <a:rPr lang="fr-FR" b="0" dirty="0"/>
              <a:t>... Le ou les niveaux de vol choisis pour effectuer un vol doivent assurer une marge de franchissement d’obstacles réglementaire et le respect des hauteurs minimales de survol en tous points de la route à parcourir ...</a:t>
            </a:r>
          </a:p>
          <a:p>
            <a:pPr marL="0" lvl="0" indent="0" algn="l" rtl="0">
              <a:spcBef>
                <a:spcPts val="0"/>
              </a:spcBef>
              <a:spcAft>
                <a:spcPts val="0"/>
              </a:spcAft>
              <a:buNone/>
            </a:pPr>
            <a:endParaRPr lang="fr-FR" b="0" dirty="0"/>
          </a:p>
          <a:p>
            <a:pPr marL="0" lvl="0" indent="0" algn="l" rtl="0">
              <a:spcBef>
                <a:spcPts val="0"/>
              </a:spcBef>
              <a:spcAft>
                <a:spcPts val="0"/>
              </a:spcAft>
              <a:buNone/>
            </a:pPr>
            <a:r>
              <a:rPr lang="fr-FR" b="0" dirty="0"/>
              <a:t>Cette exigence a un impact opérationnel du fait de l’erreur d’altitude-pression due à la température. En effet, à l’exception du radio altimètre ou d’un télémètre depuis le sol, il n’existe pas de mesure directe de la hauteur d’un aéronef au-dessus des obstacles et du sol.</a:t>
            </a:r>
          </a:p>
          <a:p>
            <a:pPr marL="0" lvl="0" indent="0" algn="l" rtl="0">
              <a:spcBef>
                <a:spcPts val="0"/>
              </a:spcBef>
              <a:spcAft>
                <a:spcPts val="0"/>
              </a:spcAft>
              <a:buNone/>
            </a:pPr>
            <a:r>
              <a:rPr lang="fr-FR" b="0" dirty="0"/>
              <a:t>Les IFR en approche selon une procédure où l’altimètre calé au QNH est utilisé pour vérifier leur plan de descente (approche </a:t>
            </a:r>
            <a:r>
              <a:rPr lang="fr-FR" b="0" dirty="0" err="1"/>
              <a:t>baro</a:t>
            </a:r>
            <a:r>
              <a:rPr lang="fr-FR" b="0" dirty="0"/>
              <a:t>-VNAV) ajoutent éventuellement une correction à leur</a:t>
            </a:r>
          </a:p>
          <a:p>
            <a:pPr marL="0" lvl="0" indent="0" algn="l" rtl="0">
              <a:spcBef>
                <a:spcPts val="0"/>
              </a:spcBef>
              <a:spcAft>
                <a:spcPts val="0"/>
              </a:spcAft>
              <a:buNone/>
            </a:pPr>
            <a:r>
              <a:rPr lang="fr-FR" b="0" dirty="0"/>
              <a:t>altitude-pression afin de rester au-dessus des hauteurs minimales de franchissement d’obstacles (Cf. DA1 </a:t>
            </a:r>
            <a:r>
              <a:rPr lang="fr-FR" b="0" dirty="0" err="1"/>
              <a:t>Chapter</a:t>
            </a:r>
            <a:r>
              <a:rPr lang="fr-FR" b="0" dirty="0"/>
              <a:t> 4 ALTIMETER CORRECTIONS et DA3 ainsi que DR4).</a:t>
            </a:r>
          </a:p>
          <a:p>
            <a:pPr marL="0" lvl="0" indent="0" algn="l" rtl="0">
              <a:spcBef>
                <a:spcPts val="0"/>
              </a:spcBef>
              <a:spcAft>
                <a:spcPts val="0"/>
              </a:spcAft>
              <a:buNone/>
            </a:pPr>
            <a:r>
              <a:rPr lang="fr-FR" b="0" dirty="0"/>
              <a:t>Les VFR, qui par principe voient les obstacles et le sol et sont parfois aidés par un indicateur visuel de pente d'approche, ne font pas ce type de correction.</a:t>
            </a:r>
          </a:p>
          <a:p>
            <a:pPr marL="0" lvl="0" indent="0" algn="l" rtl="0">
              <a:spcBef>
                <a:spcPts val="0"/>
              </a:spcBef>
              <a:spcAft>
                <a:spcPts val="0"/>
              </a:spcAft>
              <a:buNone/>
            </a:pPr>
            <a:r>
              <a:rPr lang="fr-FR" b="0" dirty="0"/>
              <a:t>Hormis le cas des IFR évoqué ci-avant et sauf instruction de l’ATC, les aéronefs de la circulation aérienne ne doivent pas de leur propre initiative corriger le calage barométrique d’une valeur équivalente à l’erreur d’altitude-pression lorsqu’ils sont en croisière ou empruntent des itinéraires publiés avec une altitude prescrite et dans le circuit d’un aérodrome (Cf. § 1.3), ceci pour ne pas introduire de disparité dans les séparations verticales et les altitudes reportées à l’ATC par les aéronefs.</a:t>
            </a:r>
            <a:endParaRPr b="0" dirty="0"/>
          </a:p>
        </p:txBody>
      </p:sp>
      <p:sp>
        <p:nvSpPr>
          <p:cNvPr id="230" name="Google Shape;2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la démarche TEM suggère de prendre une marge d’altitude-pression afin de ne pas naviguer :</a:t>
            </a:r>
          </a:p>
          <a:p>
            <a:pPr marL="0" lvl="0" indent="0" algn="l" rtl="0">
              <a:spcBef>
                <a:spcPts val="0"/>
              </a:spcBef>
              <a:spcAft>
                <a:spcPts val="0"/>
              </a:spcAft>
              <a:buNone/>
            </a:pPr>
            <a:r>
              <a:rPr lang="fr-FR" dirty="0"/>
              <a:t> trop bas quand l’OAT est inférieure à T°C dans l’ISA ;</a:t>
            </a:r>
          </a:p>
          <a:p>
            <a:pPr marL="0" lvl="0" indent="0" algn="l" rtl="0">
              <a:spcBef>
                <a:spcPts val="0"/>
              </a:spcBef>
              <a:spcAft>
                <a:spcPts val="0"/>
              </a:spcAft>
              <a:buNone/>
            </a:pPr>
            <a:r>
              <a:rPr lang="fr-FR" dirty="0"/>
              <a:t> trop haut quand l’OAT est supérieure à T°C dans l’ISA.</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Quand l'atmosphère réelle est (très) différente de l'ISA :</a:t>
            </a:r>
          </a:p>
          <a:p>
            <a:pPr marL="0" lvl="0" indent="0" algn="l" rtl="0">
              <a:spcBef>
                <a:spcPts val="0"/>
              </a:spcBef>
              <a:spcAft>
                <a:spcPts val="0"/>
              </a:spcAft>
              <a:buNone/>
            </a:pPr>
            <a:r>
              <a:rPr lang="fr-FR" dirty="0"/>
              <a:t> L’erreur d’altitude est d’autant plus grande que l’altitude du vol et celles des limites verticales sont élevées.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C'est le cas par exemple des zones R46, R166, R193, R593 ou des parcs nationaux, réserves naturelles et ZSM en région montagneuse.</a:t>
            </a:r>
            <a:endParaRPr dirty="0"/>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 propos de l’effet des variations de la pression atmosphérique, lorsque celle-ci décroît [par exemple, progressivement en se rapprochant d'une zone dépressionnaire ou localement en montagne en franchissant un col ou une crête en présence de vent fort (diminution de la pression statique par effet Venturi)], l'altitude-pression sera supérieure à l'altitude vraie et vice-versa si la pression atmosphérique croît.</a:t>
            </a:r>
          </a:p>
          <a:p>
            <a:pPr marL="0" lvl="0" indent="0" algn="l" rtl="0">
              <a:spcBef>
                <a:spcPts val="0"/>
              </a:spcBef>
              <a:spcAft>
                <a:spcPts val="0"/>
              </a:spcAft>
              <a:buNone/>
            </a:pPr>
            <a:r>
              <a:rPr lang="fr-FR" dirty="0"/>
              <a:t>D'où l'importance en route d'utiliser le QNH régional.</a:t>
            </a:r>
          </a:p>
          <a:p>
            <a:pPr marL="0" lvl="0" indent="0" algn="l" rtl="0">
              <a:spcBef>
                <a:spcPts val="0"/>
              </a:spcBef>
              <a:spcAft>
                <a:spcPts val="0"/>
              </a:spcAft>
              <a:buNone/>
            </a:pPr>
            <a:r>
              <a:rPr lang="fr-FR" dirty="0"/>
              <a:t>Pour mémoire, aux basses et moyennes altitudes une baisse de la pression atmosphérique</a:t>
            </a:r>
          </a:p>
          <a:p>
            <a:pPr marL="0" lvl="0" indent="0" algn="l" rtl="0">
              <a:spcBef>
                <a:spcPts val="0"/>
              </a:spcBef>
              <a:spcAft>
                <a:spcPts val="0"/>
              </a:spcAft>
              <a:buNone/>
            </a:pPr>
            <a:r>
              <a:rPr lang="fr-FR" dirty="0"/>
              <a:t>d’1hPa engendre une erreur d’altitude-pression de - 28ft.</a:t>
            </a:r>
            <a:endParaRPr dirty="0"/>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 bord de l’aéronef, le pilote dispose généralement de plusieurs sources de données d’altitude, la première étant l’altimètre (équipement obligatoire, Cf. LME)). Le champ FL</a:t>
            </a:r>
          </a:p>
          <a:p>
            <a:pPr marL="0" lvl="0" indent="0" algn="l" rtl="0">
              <a:spcBef>
                <a:spcPts val="0"/>
              </a:spcBef>
              <a:spcAft>
                <a:spcPts val="0"/>
              </a:spcAft>
              <a:buNone/>
            </a:pPr>
            <a:r>
              <a:rPr lang="fr-FR" dirty="0"/>
              <a:t>apparaissant en face-avant de certains transpondeurs (selon son constructeur) constitue sa seconde source, la valeur de ce champ indiquant l’altitude-pression Standard en centaines de</a:t>
            </a:r>
          </a:p>
          <a:p>
            <a:pPr marL="0" lvl="0" indent="0" algn="l" rtl="0">
              <a:spcBef>
                <a:spcPts val="0"/>
              </a:spcBef>
              <a:spcAft>
                <a:spcPts val="0"/>
              </a:spcAft>
              <a:buNone/>
            </a:pPr>
            <a:r>
              <a:rPr lang="fr-FR" dirty="0"/>
              <a:t>pieds. Enfin le navigateur GNSS (Cf. DR6) ou un EFB supportant une application de préparation et de suivi de navigation (Cf. DR7) peuvent lui délivrer une altitude géométrique.</a:t>
            </a:r>
          </a:p>
          <a:p>
            <a:pPr marL="0" lvl="0" indent="0" algn="l" rtl="0">
              <a:spcBef>
                <a:spcPts val="0"/>
              </a:spcBef>
              <a:spcAft>
                <a:spcPts val="0"/>
              </a:spcAft>
              <a:buNone/>
            </a:pPr>
            <a:r>
              <a:rPr lang="fr-FR" dirty="0"/>
              <a:t>La disponibilité et la qualité de ces données d’altitude sont incluses dans les vérifications à réaliser lors du départ.</a:t>
            </a:r>
          </a:p>
          <a:p>
            <a:pPr marL="0" lvl="0" indent="0" algn="l" rtl="0">
              <a:spcBef>
                <a:spcPts val="0"/>
              </a:spcBef>
              <a:spcAft>
                <a:spcPts val="0"/>
              </a:spcAft>
              <a:buNone/>
            </a:pPr>
            <a:r>
              <a:rPr lang="fr-FR" dirty="0"/>
              <a:t>Elles sont comparées à l’altitude AMSL de l’aérodrome mentionnée sur la VAC dans le champ ALT AD et également disponible dans les autres AIP, notamment sur les cartes aéronautiques.</a:t>
            </a:r>
            <a:endParaRPr dirty="0"/>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L’incertitude instrumentale de l’altimètre</a:t>
            </a:r>
          </a:p>
          <a:p>
            <a:pPr marL="0" lvl="0" indent="0" algn="l" rtl="0">
              <a:spcBef>
                <a:spcPts val="0"/>
              </a:spcBef>
              <a:spcAft>
                <a:spcPts val="0"/>
              </a:spcAft>
              <a:buNone/>
            </a:pPr>
            <a:r>
              <a:rPr lang="fr-FR" dirty="0"/>
              <a:t>Comme tout appareil de mesure un altimètre ne saurait être parfait et délivre sa mesure avec plus ou moins d’incertitude.</a:t>
            </a:r>
          </a:p>
          <a:p>
            <a:pPr marL="0" lvl="0" indent="0" algn="l" rtl="0">
              <a:spcBef>
                <a:spcPts val="0"/>
              </a:spcBef>
              <a:spcAft>
                <a:spcPts val="0"/>
              </a:spcAft>
              <a:buNone/>
            </a:pPr>
            <a:r>
              <a:rPr lang="fr-FR" dirty="0"/>
              <a:t>L’incertitude de la mesure résulte des diverses caractéristiques techniques de l’instrument dont chacune doit rester à l’intérieur des tolérances définies par le constructeur : tolérances sur la courbe d’étalonnage, l’échelle (du calage) barométrique, l’hystérésis, la friction, etc.</a:t>
            </a:r>
          </a:p>
          <a:p>
            <a:pPr marL="0" lvl="0" indent="0" algn="l" rtl="0">
              <a:spcBef>
                <a:spcPts val="0"/>
              </a:spcBef>
              <a:spcAft>
                <a:spcPts val="0"/>
              </a:spcAft>
              <a:buNone/>
            </a:pPr>
            <a:r>
              <a:rPr lang="fr-FR" dirty="0"/>
              <a:t>Le respect de ces tolérances est régulièrement vérifié en atelier.</a:t>
            </a:r>
          </a:p>
          <a:p>
            <a:pPr marL="0" lvl="0" indent="0" algn="l" rtl="0">
              <a:spcBef>
                <a:spcPts val="0"/>
              </a:spcBef>
              <a:spcAft>
                <a:spcPts val="0"/>
              </a:spcAft>
              <a:buNone/>
            </a:pPr>
            <a:r>
              <a:rPr lang="fr-FR" dirty="0"/>
              <a:t>Par exemple, la tolérance sur la courbe d’étalonnage de l’altimètre pour une plage d’altitude allant de -1000ft à 14000ft est ± 20 </a:t>
            </a:r>
            <a:r>
              <a:rPr lang="fr-FR" dirty="0" err="1"/>
              <a:t>ft</a:t>
            </a:r>
            <a:r>
              <a:rPr lang="fr-FR" dirty="0"/>
              <a:t> sur la tranche de -1000ft à +1000ft d’altitude puis croît progressivement : ± 25ft à 1500ft, ± 30ft à 3000ft, ± 40ft à 6000ft, ± 60ft à 8000ft, ± 80ft à 10000ft et ± 100ft à 14000ft.</a:t>
            </a:r>
          </a:p>
          <a:p>
            <a:pPr marL="0" lvl="0" indent="0" algn="l" rtl="0">
              <a:spcBef>
                <a:spcPts val="0"/>
              </a:spcBef>
              <a:spcAft>
                <a:spcPts val="0"/>
              </a:spcAft>
              <a:buNone/>
            </a:pPr>
            <a:r>
              <a:rPr lang="fr-FR" dirty="0"/>
              <a:t>La tolérance sur l’échelle barométrique est de ± 25ft pour une plage de 960 à 1040hPa.</a:t>
            </a:r>
          </a:p>
          <a:p>
            <a:pPr marL="0" lvl="0" indent="0" algn="l" rtl="0">
              <a:spcBef>
                <a:spcPts val="0"/>
              </a:spcBef>
              <a:spcAft>
                <a:spcPts val="0"/>
              </a:spcAft>
              <a:buNone/>
            </a:pPr>
            <a:r>
              <a:rPr lang="fr-FR" dirty="0"/>
              <a:t>La friction justifie la recommandation de faire vibrer l’instrument par tapotement lors de la vérification de l’indication de l’altimètre calé au QNH local (Cf. DA1 § 3.2).</a:t>
            </a:r>
          </a:p>
          <a:p>
            <a:pPr marL="0" lvl="0" indent="0" algn="l" rtl="0">
              <a:spcBef>
                <a:spcPts val="0"/>
              </a:spcBef>
              <a:spcAft>
                <a:spcPts val="0"/>
              </a:spcAft>
              <a:buNone/>
            </a:pPr>
            <a:endParaRPr lang="fr-FR" b="1" dirty="0"/>
          </a:p>
          <a:p>
            <a:pPr marL="0" lvl="0" indent="0" algn="l" rtl="0">
              <a:spcBef>
                <a:spcPts val="0"/>
              </a:spcBef>
              <a:spcAft>
                <a:spcPts val="0"/>
              </a:spcAft>
              <a:buNone/>
            </a:pPr>
            <a:r>
              <a:rPr lang="fr-FR" b="1" dirty="0"/>
              <a:t>Biais d’indication de l’altitude-pression au calage QNH de l’aérodrome de départ</a:t>
            </a:r>
          </a:p>
          <a:p>
            <a:pPr marL="0" lvl="0" indent="0" algn="l" rtl="0">
              <a:spcBef>
                <a:spcPts val="0"/>
              </a:spcBef>
              <a:spcAft>
                <a:spcPts val="0"/>
              </a:spcAft>
              <a:buNone/>
            </a:pPr>
            <a:r>
              <a:rPr lang="fr-FR" dirty="0"/>
              <a:t>Etant calé au QNH, de légers biais d’indication peuvent provenir :</a:t>
            </a:r>
          </a:p>
          <a:p>
            <a:pPr marL="0" lvl="0" indent="0" algn="l" rtl="0">
              <a:spcBef>
                <a:spcPts val="0"/>
              </a:spcBef>
              <a:spcAft>
                <a:spcPts val="0"/>
              </a:spcAft>
              <a:buNone/>
            </a:pPr>
            <a:r>
              <a:rPr lang="fr-FR" dirty="0"/>
              <a:t> de l’incertitude instrumentale de l’altimètre et du circuit </a:t>
            </a:r>
            <a:r>
              <a:rPr lang="fr-FR" dirty="0" err="1"/>
              <a:t>anémo</a:t>
            </a:r>
            <a:r>
              <a:rPr lang="fr-FR" dirty="0"/>
              <a:t>-barométrique (partie pression statique) ;</a:t>
            </a:r>
          </a:p>
          <a:p>
            <a:pPr marL="0" lvl="0" indent="0" algn="l" rtl="0">
              <a:spcBef>
                <a:spcPts val="0"/>
              </a:spcBef>
              <a:spcAft>
                <a:spcPts val="0"/>
              </a:spcAft>
              <a:buNone/>
            </a:pPr>
            <a:r>
              <a:rPr lang="fr-FR" dirty="0"/>
              <a:t> d'un écart entre la température extérieure (OAT) et la température T du paramètre T/Td (surchauffe de l’air au-dessus du tarmac par temps ensoleillé en l’absence de vent) ;</a:t>
            </a:r>
          </a:p>
          <a:p>
            <a:pPr marL="0" lvl="0" indent="0" algn="l" rtl="0">
              <a:spcBef>
                <a:spcPts val="0"/>
              </a:spcBef>
              <a:spcAft>
                <a:spcPts val="0"/>
              </a:spcAft>
              <a:buNone/>
            </a:pPr>
            <a:r>
              <a:rPr lang="fr-FR" dirty="0"/>
              <a:t> d’un écart d’altitude de l'aire de trafic ou du point d'attente avec l’altitude de l’aérodrome.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Par exemple sur un aérodrome situé à 1000 </a:t>
            </a:r>
            <a:r>
              <a:rPr lang="fr-FR" dirty="0" err="1"/>
              <a:t>ft</a:t>
            </a:r>
            <a:r>
              <a:rPr lang="fr-FR" dirty="0"/>
              <a:t> AMSL une OAT égale à T+5°C induit un biais de +20ft soit une petite division sur la grande aiguille de l’altimètre.</a:t>
            </a:r>
          </a:p>
          <a:p>
            <a:pPr marL="0" lvl="0" indent="0" algn="l" rtl="0">
              <a:spcBef>
                <a:spcPts val="0"/>
              </a:spcBef>
              <a:spcAft>
                <a:spcPts val="0"/>
              </a:spcAft>
              <a:buNone/>
            </a:pPr>
            <a:r>
              <a:rPr lang="fr-FR" dirty="0"/>
              <a:t>Hormis l’incertitude instrumentale, ces biais disparaîtront à l’envol.</a:t>
            </a:r>
          </a:p>
          <a:p>
            <a:pPr marL="0" lvl="0" indent="0" algn="l" rtl="0">
              <a:spcBef>
                <a:spcPts val="0"/>
              </a:spcBef>
              <a:spcAft>
                <a:spcPts val="0"/>
              </a:spcAft>
              <a:buNone/>
            </a:pPr>
            <a:endParaRPr lang="fr-FR" b="1" dirty="0"/>
          </a:p>
          <a:p>
            <a:pPr marL="0" lvl="0" indent="0" algn="l" rtl="0">
              <a:spcBef>
                <a:spcPts val="0"/>
              </a:spcBef>
              <a:spcAft>
                <a:spcPts val="0"/>
              </a:spcAft>
              <a:buNone/>
            </a:pPr>
            <a:r>
              <a:rPr lang="fr-FR" b="1" dirty="0"/>
              <a:t>Biais sur le FL qu’affiche le transpondeur</a:t>
            </a:r>
          </a:p>
          <a:p>
            <a:pPr marL="0" lvl="0" indent="0" algn="l" rtl="0">
              <a:spcBef>
                <a:spcPts val="0"/>
              </a:spcBef>
              <a:spcAft>
                <a:spcPts val="0"/>
              </a:spcAft>
              <a:buNone/>
            </a:pPr>
            <a:r>
              <a:rPr lang="fr-FR" dirty="0"/>
              <a:t>Le transpondeur code l’altitude-pression au calage Standard avec une résolution de 25 </a:t>
            </a:r>
            <a:r>
              <a:rPr lang="fr-FR" dirty="0" err="1"/>
              <a:t>ft</a:t>
            </a:r>
            <a:r>
              <a:rPr lang="fr-FR" dirty="0"/>
              <a:t> avant de la transmettre. La valeur FL est l’altitude-pression en centaines de pieds (3 chiffres).</a:t>
            </a:r>
          </a:p>
          <a:p>
            <a:pPr marL="0" lvl="0" indent="0" algn="l" rtl="0">
              <a:spcBef>
                <a:spcPts val="0"/>
              </a:spcBef>
              <a:spcAft>
                <a:spcPts val="0"/>
              </a:spcAft>
              <a:buNone/>
            </a:pPr>
            <a:r>
              <a:rPr lang="fr-FR" dirty="0"/>
              <a:t>Lorsqu’un biais important est constaté sur la valeur FL, il provient généralement d’un dysfonctionnement du boîtier électronique externe qui mesure la pression statique et la traduit en altitude (Cf. DR 4).</a:t>
            </a:r>
          </a:p>
          <a:p>
            <a:pPr marL="0" lvl="0" indent="0" algn="l" rtl="0">
              <a:spcBef>
                <a:spcPts val="0"/>
              </a:spcBef>
              <a:spcAft>
                <a:spcPts val="0"/>
              </a:spcAft>
              <a:buNone/>
            </a:pPr>
            <a:endParaRPr lang="fr-FR" dirty="0"/>
          </a:p>
          <a:p>
            <a:pPr marL="0" lvl="0" indent="0" algn="l" rtl="0">
              <a:spcBef>
                <a:spcPts val="0"/>
              </a:spcBef>
              <a:spcAft>
                <a:spcPts val="0"/>
              </a:spcAft>
              <a:buNone/>
            </a:pPr>
            <a:r>
              <a:rPr lang="fr-FR" b="1" dirty="0"/>
              <a:t>Tolérance acceptable sur l’indication d’altitude-pression au départ d’un aérodrome</a:t>
            </a:r>
          </a:p>
          <a:p>
            <a:pPr marL="0" lvl="0" indent="0" algn="l" rtl="0">
              <a:spcBef>
                <a:spcPts val="0"/>
              </a:spcBef>
              <a:spcAft>
                <a:spcPts val="0"/>
              </a:spcAft>
              <a:buNone/>
            </a:pPr>
            <a:r>
              <a:rPr lang="fr-FR" dirty="0"/>
              <a:t>Celle-ci est définie par l’OACI dans le DOC 8168 au § 3.2 TEST OPERATIONNEL AVANT LE VOL (Cf. DA1) ainsi que dans l’AMC1 NCO.OP.101(a) </a:t>
            </a:r>
            <a:r>
              <a:rPr lang="fr-FR" dirty="0" err="1"/>
              <a:t>Altimeter</a:t>
            </a:r>
            <a:r>
              <a:rPr lang="fr-FR" dirty="0"/>
              <a:t> check and settings (Cf. DA11).</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Après déduction de l’éventuelle contribution d’une OAT très écartée de la température T du paramètre T/Td ou de l’écart entre ALT AD et l’altitude de la position occupée par l'aéronef (Cf. § 4.1), la tolérance acceptable est de ± 60 </a:t>
            </a:r>
            <a:r>
              <a:rPr lang="fr-FR" dirty="0" err="1"/>
              <a:t>ft</a:t>
            </a:r>
            <a:r>
              <a:rPr lang="fr-FR" dirty="0"/>
              <a:t> (3 petites graduations sur la grande aiguille de l’altimètre) pour un altimètre calibré de 0 à 30 000 </a:t>
            </a:r>
            <a:r>
              <a:rPr lang="fr-FR" dirty="0" err="1"/>
              <a:t>ft</a:t>
            </a:r>
            <a:r>
              <a:rPr lang="fr-FR" dirty="0"/>
              <a:t>, calé au QNH le plus récent de l’aérodrome et si son altitude est inférieure à 3500 </a:t>
            </a:r>
            <a:r>
              <a:rPr lang="fr-FR" dirty="0" err="1"/>
              <a:t>ft</a:t>
            </a:r>
            <a:r>
              <a:rPr lang="fr-FR" dirty="0"/>
              <a:t>.</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Par déduction cette tolérance est d’une unité sur le dernier chiffre du FL qu’affiche le transpondeur.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Si l’indication d’altitude-pression au départ est « hors tolérance acceptable » il conviendra de faire vérifier l’altimètre ou le transpondeur.</a:t>
            </a:r>
            <a:endParaRPr dirty="0"/>
          </a:p>
        </p:txBody>
      </p:sp>
      <p:sp>
        <p:nvSpPr>
          <p:cNvPr id="271" name="Google Shape;27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Hormis l'incertitude instrumentale ou un QNH publié qui serait erroné, les facteurs contributifs à l’erreur d’altitude-pression sont, par ordre décroissant d’importance :</a:t>
            </a:r>
          </a:p>
          <a:p>
            <a:pPr marL="0" lvl="0" indent="0" algn="l" rtl="0">
              <a:spcBef>
                <a:spcPts val="0"/>
              </a:spcBef>
              <a:spcAft>
                <a:spcPts val="0"/>
              </a:spcAft>
              <a:buNone/>
            </a:pPr>
            <a:r>
              <a:rPr lang="fr-FR" dirty="0"/>
              <a:t>1. L’écart ΔTISA entre la température de l'air réel (OAT) et celle de l'ISA (T°CISA) ;</a:t>
            </a:r>
          </a:p>
          <a:p>
            <a:pPr marL="0" lvl="0" indent="0" algn="l" rtl="0">
              <a:spcBef>
                <a:spcPts val="0"/>
              </a:spcBef>
              <a:spcAft>
                <a:spcPts val="0"/>
              </a:spcAft>
              <a:buNone/>
            </a:pPr>
            <a:r>
              <a:rPr lang="fr-FR" dirty="0"/>
              <a:t>2. L'altitude de vol elle-même ;</a:t>
            </a:r>
          </a:p>
          <a:p>
            <a:pPr marL="0" lvl="0" indent="0" algn="l" rtl="0">
              <a:spcBef>
                <a:spcPts val="0"/>
              </a:spcBef>
              <a:spcAft>
                <a:spcPts val="0"/>
              </a:spcAft>
              <a:buNone/>
            </a:pPr>
            <a:r>
              <a:rPr lang="fr-FR" dirty="0"/>
              <a:t>3. Le principe de calcul du QNH ;</a:t>
            </a:r>
          </a:p>
          <a:p>
            <a:pPr marL="0" lvl="0" indent="0" algn="l" rtl="0">
              <a:spcBef>
                <a:spcPts val="0"/>
              </a:spcBef>
              <a:spcAft>
                <a:spcPts val="0"/>
              </a:spcAft>
              <a:buNone/>
            </a:pPr>
            <a:r>
              <a:rPr lang="fr-FR" dirty="0"/>
              <a:t>4. Une pression atmosphérique actuelle plus faible ou plus forte que celle ayant servi à calculer le QNH affiché sur l’altimètre ;</a:t>
            </a:r>
          </a:p>
          <a:p>
            <a:pPr marL="0" lvl="0" indent="0" algn="l" rtl="0">
              <a:spcBef>
                <a:spcPts val="0"/>
              </a:spcBef>
              <a:spcAft>
                <a:spcPts val="0"/>
              </a:spcAft>
              <a:buNone/>
            </a:pPr>
            <a:r>
              <a:rPr lang="fr-FR" dirty="0"/>
              <a:t>5. L’étalonnage de l'altimètre selon le profil vertical de pression de l'ISA ;</a:t>
            </a:r>
          </a:p>
          <a:p>
            <a:pPr marL="0" lvl="0" indent="0" algn="l" rtl="0">
              <a:spcBef>
                <a:spcPts val="0"/>
              </a:spcBef>
              <a:spcAft>
                <a:spcPts val="0"/>
              </a:spcAft>
              <a:buNone/>
            </a:pPr>
            <a:r>
              <a:rPr lang="fr-FR" dirty="0"/>
              <a:t>6. L'humidité spécifique en grammes de vapeur d’eau par kilogramme d'air (Cf. Annexe D).</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 En préparant le vol, tenir compte des deux premiers facteurs afin de déterminer la marge nécessaire compte-tenu des prévisions d’altitude des couches nuageuses (altitude de la base des nuages et de leur sommet).</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 En réalisant le vol, lorsque l’erreur d’altitude-pression est défavorable, </a:t>
            </a:r>
            <a:r>
              <a:rPr lang="fr-FR"/>
              <a:t>appliquer cette marge </a:t>
            </a:r>
            <a:r>
              <a:rPr lang="fr-FR" dirty="0"/>
              <a:t>et, si l’altitude de la base des nuages le permet, privilégier la </a:t>
            </a:r>
            <a:r>
              <a:rPr lang="fr-FR"/>
              <a:t>navigation au-dessus des </a:t>
            </a:r>
            <a:r>
              <a:rPr lang="fr-FR" dirty="0"/>
              <a:t>zones du RTBA (recommandation de la Direction de la Circulation Aérienne </a:t>
            </a:r>
            <a:r>
              <a:rPr lang="fr-FR"/>
              <a:t>Militaire - DIRCAM</a:t>
            </a:r>
            <a:r>
              <a:rPr lang="fr-FR" dirty="0"/>
              <a:t>, Cf. DA6 page 9).</a:t>
            </a:r>
            <a:endParaRPr dirty="0"/>
          </a:p>
        </p:txBody>
      </p:sp>
      <p:sp>
        <p:nvSpPr>
          <p:cNvPr id="284" name="Google Shape;2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Définition : distance entre un point de la surface terrestre et sa projection orthogonale sur la</a:t>
            </a:r>
          </a:p>
          <a:p>
            <a:pPr marL="0" lvl="0" indent="0" algn="l" rtl="0">
              <a:spcBef>
                <a:spcPts val="0"/>
              </a:spcBef>
              <a:spcAft>
                <a:spcPts val="0"/>
              </a:spcAft>
              <a:buNone/>
            </a:pPr>
            <a:r>
              <a:rPr lang="fr-FR" dirty="0"/>
              <a:t>surface du géoïde.</a:t>
            </a:r>
          </a:p>
          <a:p>
            <a:pPr marL="0" lvl="0" indent="0" algn="l" rtl="0">
              <a:spcBef>
                <a:spcPts val="0"/>
              </a:spcBef>
              <a:spcAft>
                <a:spcPts val="0"/>
              </a:spcAft>
              <a:buNone/>
            </a:pPr>
            <a:r>
              <a:rPr lang="fr-FR" dirty="0"/>
              <a:t>Cette surface représente le niveau moyen des mers [MSL] et sert de référence pour l’Altitude</a:t>
            </a:r>
          </a:p>
          <a:p>
            <a:pPr marL="0" lvl="0" indent="0" algn="l" rtl="0">
              <a:spcBef>
                <a:spcPts val="0"/>
              </a:spcBef>
              <a:spcAft>
                <a:spcPts val="0"/>
              </a:spcAft>
              <a:buNone/>
            </a:pPr>
            <a:r>
              <a:rPr lang="fr-FR" dirty="0"/>
              <a:t>AMSL [</a:t>
            </a:r>
            <a:r>
              <a:rPr lang="fr-FR" dirty="0" err="1"/>
              <a:t>Above</a:t>
            </a:r>
            <a:r>
              <a:rPr lang="fr-FR" dirty="0"/>
              <a:t> </a:t>
            </a:r>
            <a:r>
              <a:rPr lang="fr-FR" dirty="0" err="1"/>
              <a:t>Mean</a:t>
            </a:r>
            <a:r>
              <a:rPr lang="fr-FR" dirty="0"/>
              <a:t> </a:t>
            </a:r>
            <a:r>
              <a:rPr lang="fr-FR" dirty="0" err="1"/>
              <a:t>Sea</a:t>
            </a:r>
            <a:r>
              <a:rPr lang="fr-FR" dirty="0"/>
              <a:t> </a:t>
            </a:r>
            <a:r>
              <a:rPr lang="fr-FR" dirty="0" err="1"/>
              <a:t>Level</a:t>
            </a:r>
            <a:r>
              <a:rPr lang="fr-FR" dirty="0"/>
              <a:t>].</a:t>
            </a: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xmlns="" id="{6ABB2FB0-DEA8-7C38-0306-7CF99C87BAFA}"/>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xmlns="" id="{43F84D14-430C-6976-2700-622A23D4677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b="1" dirty="0"/>
              <a:t>La hauteur </a:t>
            </a:r>
            <a:r>
              <a:rPr lang="fr-FR" b="1" dirty="0" err="1"/>
              <a:t>orthométrique</a:t>
            </a:r>
            <a:endParaRPr lang="fr-FR" b="1" dirty="0"/>
          </a:p>
          <a:p>
            <a:pPr marL="0" lvl="0" indent="0" algn="l" rtl="0">
              <a:spcBef>
                <a:spcPts val="0"/>
              </a:spcBef>
              <a:spcAft>
                <a:spcPts val="0"/>
              </a:spcAft>
              <a:buNone/>
            </a:pPr>
            <a:r>
              <a:rPr lang="fr-FR" dirty="0"/>
              <a:t>Définition : distance entre un point de la surface terrestre et sa projection orthogonale sur la surface du géoïde.</a:t>
            </a:r>
          </a:p>
          <a:p>
            <a:pPr marL="0" lvl="0" indent="0" algn="l" rtl="0">
              <a:spcBef>
                <a:spcPts val="0"/>
              </a:spcBef>
              <a:spcAft>
                <a:spcPts val="0"/>
              </a:spcAft>
              <a:buNone/>
            </a:pPr>
            <a:r>
              <a:rPr lang="fr-FR" dirty="0"/>
              <a:t>Cette surface représente le niveau moyen des mers [MSL] et sert de référence pour l’Altitude AMSL [</a:t>
            </a:r>
            <a:r>
              <a:rPr lang="fr-FR" dirty="0" err="1"/>
              <a:t>Above</a:t>
            </a:r>
            <a:r>
              <a:rPr lang="fr-FR" dirty="0"/>
              <a:t> </a:t>
            </a:r>
            <a:r>
              <a:rPr lang="fr-FR" dirty="0" err="1"/>
              <a:t>Mean</a:t>
            </a:r>
            <a:r>
              <a:rPr lang="fr-FR" dirty="0"/>
              <a:t> </a:t>
            </a:r>
            <a:r>
              <a:rPr lang="fr-FR" dirty="0" err="1"/>
              <a:t>Sea</a:t>
            </a:r>
            <a:r>
              <a:rPr lang="fr-FR" dirty="0"/>
              <a:t> </a:t>
            </a:r>
            <a:r>
              <a:rPr lang="fr-FR" dirty="0" err="1"/>
              <a:t>Level</a:t>
            </a:r>
            <a:r>
              <a:rPr lang="fr-FR" dirty="0"/>
              <a:t>].</a:t>
            </a:r>
          </a:p>
          <a:p>
            <a:pPr marL="0" lvl="0" indent="0" algn="l" rtl="0">
              <a:spcBef>
                <a:spcPts val="0"/>
              </a:spcBef>
              <a:spcAft>
                <a:spcPts val="0"/>
              </a:spcAft>
              <a:buNone/>
            </a:pPr>
            <a:r>
              <a:rPr lang="fr-FR" dirty="0"/>
              <a:t>Les "points cotés" du fond cartographique d’une carte aéronautique le sont en Altitude AMSL.</a:t>
            </a:r>
          </a:p>
          <a:p>
            <a:pPr marL="0" lvl="0" indent="0" algn="l" rtl="0">
              <a:spcBef>
                <a:spcPts val="0"/>
              </a:spcBef>
              <a:spcAft>
                <a:spcPts val="0"/>
              </a:spcAft>
              <a:buNone/>
            </a:pPr>
            <a:r>
              <a:rPr lang="fr-FR" dirty="0"/>
              <a:t>Sauf mention contraire, il en est de même pour le sommet d’un obstacle, un aérodrome et ses circuits, un itinéraire et certaines limites verticales des espaces aériens contrôlés et des zones.</a:t>
            </a:r>
          </a:p>
          <a:p>
            <a:pPr marL="0" lvl="0" indent="0" algn="l" rtl="0">
              <a:spcBef>
                <a:spcPts val="0"/>
              </a:spcBef>
              <a:spcAft>
                <a:spcPts val="0"/>
              </a:spcAft>
              <a:buNone/>
            </a:pPr>
            <a:r>
              <a:rPr lang="fr-FR" dirty="0"/>
              <a:t>Définition OACI de l’Altitude [Cf. DA1 Chapitre 1 DEFINITIONS] : distance verticale entre un niveau, un point ou un objet assimilé à un point, et le niveau moyen de la mer (MSL).</a:t>
            </a:r>
          </a:p>
          <a:p>
            <a:pPr marL="0" lvl="0" indent="0" algn="l" rtl="0">
              <a:spcBef>
                <a:spcPts val="0"/>
              </a:spcBef>
              <a:spcAft>
                <a:spcPts val="0"/>
              </a:spcAft>
              <a:buNone/>
            </a:pPr>
            <a:r>
              <a:rPr lang="fr-FR" b="1" dirty="0"/>
              <a:t>La hauteur ellipsoïdale</a:t>
            </a:r>
          </a:p>
          <a:p>
            <a:pPr marL="0" lvl="0" indent="0" algn="l" rtl="0">
              <a:spcBef>
                <a:spcPts val="0"/>
              </a:spcBef>
              <a:spcAft>
                <a:spcPts val="0"/>
              </a:spcAft>
              <a:buNone/>
            </a:pPr>
            <a:r>
              <a:rPr lang="fr-FR" dirty="0"/>
              <a:t>Définition : distance entre un point et sa projection sur l'ellipsoïde de révolution (Cf. Annexe A)</a:t>
            </a:r>
          </a:p>
          <a:p>
            <a:pPr marL="0" lvl="0" indent="0" algn="l" rtl="0">
              <a:spcBef>
                <a:spcPts val="0"/>
              </a:spcBef>
              <a:spcAft>
                <a:spcPts val="0"/>
              </a:spcAft>
              <a:buNone/>
            </a:pPr>
            <a:r>
              <a:rPr lang="fr-FR" dirty="0"/>
              <a:t>qui prend en compte la forme sphérique de la Terre "aplatie" aux pôles.</a:t>
            </a:r>
          </a:p>
          <a:p>
            <a:pPr marL="0" lvl="0" indent="0" algn="l" rtl="0">
              <a:spcBef>
                <a:spcPts val="0"/>
              </a:spcBef>
              <a:spcAft>
                <a:spcPts val="0"/>
              </a:spcAft>
              <a:buNone/>
            </a:pPr>
            <a:r>
              <a:rPr lang="fr-FR" dirty="0"/>
              <a:t>L'ellipsoïde est la surface de référence de la position verticale calculée par un navigateur GNSS (Global Navigation Satellites System ou Géolocalisation et Navigation via un Système de Satellites).</a:t>
            </a:r>
          </a:p>
          <a:p>
            <a:pPr marL="0" lvl="0" indent="0" algn="l" rtl="0">
              <a:spcBef>
                <a:spcPts val="0"/>
              </a:spcBef>
              <a:spcAft>
                <a:spcPts val="0"/>
              </a:spcAft>
              <a:buNone/>
            </a:pPr>
            <a:r>
              <a:rPr lang="fr-FR" dirty="0"/>
              <a:t>Corrigée du GUND (</a:t>
            </a:r>
            <a:r>
              <a:rPr lang="fr-FR" dirty="0" err="1"/>
              <a:t>Geoïd</a:t>
            </a:r>
            <a:r>
              <a:rPr lang="fr-FR" dirty="0"/>
              <a:t> </a:t>
            </a:r>
            <a:r>
              <a:rPr lang="fr-FR" dirty="0" err="1"/>
              <a:t>UNDulation</a:t>
            </a:r>
            <a:r>
              <a:rPr lang="fr-FR" dirty="0"/>
              <a:t>), la hauteur ellipsoïdale devient "Altitude GSL" - </a:t>
            </a:r>
            <a:r>
              <a:rPr lang="fr-FR" dirty="0" err="1"/>
              <a:t>Geometric</a:t>
            </a:r>
            <a:r>
              <a:rPr lang="fr-FR" dirty="0"/>
              <a:t> </a:t>
            </a:r>
            <a:r>
              <a:rPr lang="fr-FR" dirty="0" err="1"/>
              <a:t>Sea</a:t>
            </a:r>
            <a:r>
              <a:rPr lang="fr-FR" dirty="0"/>
              <a:t> </a:t>
            </a:r>
            <a:r>
              <a:rPr lang="fr-FR" dirty="0" err="1"/>
              <a:t>Level</a:t>
            </a:r>
            <a:r>
              <a:rPr lang="fr-FR" dirty="0"/>
              <a:t> ou "Altitude MSL(G)"- </a:t>
            </a:r>
            <a:r>
              <a:rPr lang="fr-FR" dirty="0" err="1"/>
              <a:t>Mean</a:t>
            </a:r>
            <a:r>
              <a:rPr lang="fr-FR" dirty="0"/>
              <a:t> </a:t>
            </a:r>
            <a:r>
              <a:rPr lang="fr-FR" dirty="0" err="1"/>
              <a:t>Sea</a:t>
            </a:r>
            <a:r>
              <a:rPr lang="fr-FR" dirty="0"/>
              <a:t> </a:t>
            </a:r>
            <a:r>
              <a:rPr lang="fr-FR" dirty="0" err="1"/>
              <a:t>Level</a:t>
            </a:r>
            <a:r>
              <a:rPr lang="fr-FR" dirty="0"/>
              <a:t> (</a:t>
            </a:r>
            <a:r>
              <a:rPr lang="fr-FR" dirty="0" err="1"/>
              <a:t>Geometric</a:t>
            </a:r>
            <a:r>
              <a:rPr lang="fr-FR" dirty="0"/>
              <a:t>) dans la terminologie GARMIN : elle est, mieux connue sous la dénomination "Altitude GPS".</a:t>
            </a:r>
          </a:p>
          <a:p>
            <a:pPr marL="0" lvl="0" indent="0" algn="l" rtl="0">
              <a:spcBef>
                <a:spcPts val="0"/>
              </a:spcBef>
              <a:spcAft>
                <a:spcPts val="0"/>
              </a:spcAft>
              <a:buNone/>
            </a:pPr>
            <a:r>
              <a:rPr lang="fr-FR" dirty="0"/>
              <a:t>AIP GEN 2.1.4.SYSTEME DE REFERENCE VERTICAL 2.1.4.2 AVERTISSEMENT :</a:t>
            </a:r>
          </a:p>
          <a:p>
            <a:pPr marL="0" lvl="0" indent="0" algn="l" rtl="0">
              <a:spcBef>
                <a:spcPts val="0"/>
              </a:spcBef>
              <a:spcAft>
                <a:spcPts val="0"/>
              </a:spcAft>
              <a:buNone/>
            </a:pPr>
            <a:r>
              <a:rPr lang="fr-FR" dirty="0"/>
              <a:t>L’attention des usagers est attirée sur le fait que la publication des valeurs d’ondulation du géoïde ne modifie pas les restrictions d’emploi du GPS. En particulier, l’information d’altitude fournie par le GPS reste inutilisable.</a:t>
            </a:r>
          </a:p>
          <a:p>
            <a:pPr marL="0" lvl="0" indent="0" algn="l" rtl="0">
              <a:spcBef>
                <a:spcPts val="0"/>
              </a:spcBef>
              <a:spcAft>
                <a:spcPts val="0"/>
              </a:spcAft>
              <a:buNone/>
            </a:pPr>
            <a:r>
              <a:rPr lang="fr-FR" b="1" dirty="0"/>
              <a:t>L'altitude-pression </a:t>
            </a:r>
            <a:r>
              <a:rPr lang="fr-FR" b="1" dirty="0" err="1"/>
              <a:t>Zp</a:t>
            </a:r>
            <a:endParaRPr lang="fr-FR" b="1" dirty="0"/>
          </a:p>
          <a:p>
            <a:pPr marL="0" lvl="0" indent="0" algn="l" rtl="0">
              <a:spcBef>
                <a:spcPts val="0"/>
              </a:spcBef>
              <a:spcAft>
                <a:spcPts val="0"/>
              </a:spcAft>
              <a:buNone/>
            </a:pPr>
            <a:r>
              <a:rPr lang="fr-FR" dirty="0"/>
              <a:t>Définition : distance (ou épaisseur de la couche d’atmosphère) entre deux surfaces isobares :</a:t>
            </a:r>
          </a:p>
          <a:p>
            <a:pPr marL="0" lvl="0" indent="0" algn="l" rtl="0">
              <a:spcBef>
                <a:spcPts val="0"/>
              </a:spcBef>
              <a:spcAft>
                <a:spcPts val="0"/>
              </a:spcAft>
              <a:buNone/>
            </a:pPr>
            <a:r>
              <a:rPr lang="fr-FR" dirty="0"/>
              <a:t>1. celle de la pression statique à laquelle est soumise la capsule anéroïde de l’altimètre ;</a:t>
            </a:r>
          </a:p>
          <a:p>
            <a:pPr marL="0" lvl="0" indent="0" algn="l" rtl="0">
              <a:spcBef>
                <a:spcPts val="0"/>
              </a:spcBef>
              <a:spcAft>
                <a:spcPts val="0"/>
              </a:spcAft>
              <a:buNone/>
            </a:pPr>
            <a:r>
              <a:rPr lang="fr-FR" dirty="0"/>
              <a:t>2. celle qui correspond au calage barométrique QNH ou Standard 1013.25 hPa.</a:t>
            </a:r>
          </a:p>
          <a:p>
            <a:pPr marL="0" lvl="0" indent="0" algn="l" rtl="0">
              <a:spcBef>
                <a:spcPts val="0"/>
              </a:spcBef>
              <a:spcAft>
                <a:spcPts val="0"/>
              </a:spcAft>
              <a:buNone/>
            </a:pPr>
            <a:r>
              <a:rPr lang="fr-FR" dirty="0" err="1"/>
              <a:t>eAIP</a:t>
            </a:r>
            <a:r>
              <a:rPr lang="fr-FR" dirty="0"/>
              <a:t> GEN 2.1.4.SYSTEME DE REFERENCE VERTICAL 2.1.4.1 GENERALITES</a:t>
            </a:r>
          </a:p>
          <a:p>
            <a:pPr marL="0" lvl="0" indent="0" algn="l" rtl="0">
              <a:spcBef>
                <a:spcPts val="0"/>
              </a:spcBef>
              <a:spcAft>
                <a:spcPts val="0"/>
              </a:spcAft>
              <a:buNone/>
            </a:pPr>
            <a:r>
              <a:rPr lang="fr-FR" dirty="0"/>
              <a:t>Dans le domaine de l’aviation civile, les altitudes et les niveaux de vol sont définis par la pression atmosphérique.</a:t>
            </a:r>
            <a:endParaRPr dirty="0"/>
          </a:p>
        </p:txBody>
      </p:sp>
      <p:sp>
        <p:nvSpPr>
          <p:cNvPr id="102" name="Google Shape;102;p3:notes">
            <a:extLst>
              <a:ext uri="{FF2B5EF4-FFF2-40B4-BE49-F238E27FC236}">
                <a16:creationId xmlns:a16="http://schemas.microsoft.com/office/drawing/2014/main" xmlns="" id="{52F1B447-5125-6887-281A-08C9447825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16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Altitude AMSL : points côtés de la carte, altitudes des aérodromes et des circuits, de certains itinéraires, de certaines limites d’EAC ou de zones.</a:t>
            </a:r>
            <a:endParaRPr dirty="0"/>
          </a:p>
          <a:p>
            <a:pPr marL="0" lvl="0" indent="0" algn="l" rtl="0">
              <a:spcBef>
                <a:spcPts val="0"/>
              </a:spcBef>
              <a:spcAft>
                <a:spcPts val="0"/>
              </a:spcAft>
              <a:buNone/>
            </a:pPr>
            <a:r>
              <a:rPr lang="fr-FR" dirty="0"/>
              <a:t>Altitude GPS : altitude GPS fournie par certains récepteurs ou applications de navigation.</a:t>
            </a:r>
            <a:endParaRPr dirty="0"/>
          </a:p>
          <a:p>
            <a:pPr marL="0" lvl="0" indent="0" algn="l" rtl="0">
              <a:spcBef>
                <a:spcPts val="0"/>
              </a:spcBef>
              <a:spcAft>
                <a:spcPts val="0"/>
              </a:spcAft>
              <a:buNone/>
            </a:pPr>
            <a:r>
              <a:rPr lang="fr-FR" dirty="0"/>
              <a:t>Altitude pression : c’est celle indiquée par l’altimètre calé à la référence choisie (QNH, Standard). Seule information utilisée en VFR.</a:t>
            </a:r>
            <a:endParaRPr dirty="0"/>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L'altitude-densité </a:t>
            </a:r>
            <a:r>
              <a:rPr lang="fr-FR" b="1" dirty="0" err="1"/>
              <a:t>Zd</a:t>
            </a:r>
            <a:endParaRPr lang="fr-FR" b="1" dirty="0"/>
          </a:p>
          <a:p>
            <a:pPr marL="0" lvl="0" indent="0" algn="l" rtl="0">
              <a:spcBef>
                <a:spcPts val="0"/>
              </a:spcBef>
              <a:spcAft>
                <a:spcPts val="0"/>
              </a:spcAft>
              <a:buNone/>
            </a:pPr>
            <a:r>
              <a:rPr lang="fr-FR" dirty="0"/>
              <a:t>Définition : altitude où la densité de l’air est celle de l'ISA pour la température qui règne à l’altitude-pression </a:t>
            </a:r>
            <a:r>
              <a:rPr lang="fr-FR" dirty="0" err="1"/>
              <a:t>Zp</a:t>
            </a:r>
            <a:r>
              <a:rPr lang="fr-FR" dirty="0"/>
              <a:t> considérée (Cf. Annexe B).</a:t>
            </a:r>
          </a:p>
          <a:p>
            <a:pPr marL="0" lvl="0" indent="0" algn="l" rtl="0">
              <a:spcBef>
                <a:spcPts val="0"/>
              </a:spcBef>
              <a:spcAft>
                <a:spcPts val="0"/>
              </a:spcAft>
              <a:buNone/>
            </a:pPr>
            <a:r>
              <a:rPr lang="fr-FR" dirty="0"/>
              <a:t>Les performances des aéronefs dépendent directement de l’altitude-densité </a:t>
            </a:r>
            <a:r>
              <a:rPr lang="fr-FR" dirty="0" err="1"/>
              <a:t>Zd</a:t>
            </a:r>
            <a:r>
              <a:rPr lang="fr-FR" dirty="0"/>
              <a:t> [Distances de décollage et d’atterrissage, Pente et Taux de montée, Vitesses, PWR max, Consommation énergétique].</a:t>
            </a:r>
          </a:p>
          <a:p>
            <a:pPr marL="0" lvl="0" indent="0" algn="l" rtl="0">
              <a:spcBef>
                <a:spcPts val="0"/>
              </a:spcBef>
              <a:spcAft>
                <a:spcPts val="0"/>
              </a:spcAft>
              <a:buNone/>
            </a:pPr>
            <a:r>
              <a:rPr lang="fr-FR" dirty="0"/>
              <a:t>Calcul de </a:t>
            </a:r>
            <a:r>
              <a:rPr lang="fr-FR" dirty="0" err="1"/>
              <a:t>Zd</a:t>
            </a:r>
            <a:r>
              <a:rPr lang="fr-FR" dirty="0"/>
              <a:t> : ajouter ou retrancher à </a:t>
            </a:r>
            <a:r>
              <a:rPr lang="fr-FR" dirty="0" err="1"/>
              <a:t>Zp</a:t>
            </a:r>
            <a:r>
              <a:rPr lang="fr-FR" dirty="0"/>
              <a:t> 120ft par °C d’écart entre la température de l’air à l’altitude de vol et la température dans l’ISA à cette altitude (ΔTISA).</a:t>
            </a:r>
          </a:p>
          <a:p>
            <a:pPr marL="0" lvl="0" indent="0" algn="l" rtl="0">
              <a:spcBef>
                <a:spcPts val="0"/>
              </a:spcBef>
              <a:spcAft>
                <a:spcPts val="0"/>
              </a:spcAft>
              <a:buNone/>
            </a:pPr>
            <a:r>
              <a:rPr lang="fr-FR" dirty="0"/>
              <a:t>Exemple : si à 6500 </a:t>
            </a:r>
            <a:r>
              <a:rPr lang="fr-FR" dirty="0" err="1"/>
              <a:t>ft</a:t>
            </a:r>
            <a:r>
              <a:rPr lang="fr-FR" dirty="0"/>
              <a:t> d’altitude l’OAT est +17°C, à cette altitude dans l’ISA la température est +2°C soit ΔTISA = +15°C. L’altitude-densité est 8300ft [6500 </a:t>
            </a:r>
            <a:r>
              <a:rPr lang="fr-FR" dirty="0" err="1"/>
              <a:t>ft</a:t>
            </a:r>
            <a:r>
              <a:rPr lang="fr-FR" dirty="0"/>
              <a:t> + 120 </a:t>
            </a:r>
            <a:r>
              <a:rPr lang="fr-FR" dirty="0" err="1"/>
              <a:t>ft</a:t>
            </a:r>
            <a:r>
              <a:rPr lang="fr-FR" dirty="0"/>
              <a:t> x 15°C)].</a:t>
            </a: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QNH local et sa valeur approchée</a:t>
            </a:r>
          </a:p>
          <a:p>
            <a:pPr marL="0" lvl="0" indent="0" algn="l" rtl="0">
              <a:spcBef>
                <a:spcPts val="0"/>
              </a:spcBef>
              <a:spcAft>
                <a:spcPts val="0"/>
              </a:spcAft>
              <a:buNone/>
            </a:pPr>
            <a:r>
              <a:rPr lang="fr-FR" dirty="0"/>
              <a:t>Le QNH local est un paramètre du METAR et de l'ATIS d’un aérodrome. Il est exprimé en hecto Pascal (hPa) et communiqué par TWR ou l’AFIS aux aéronefs en contact.</a:t>
            </a:r>
          </a:p>
          <a:p>
            <a:pPr marL="0" lvl="0" indent="0" algn="l" rtl="0">
              <a:spcBef>
                <a:spcPts val="0"/>
              </a:spcBef>
              <a:spcAft>
                <a:spcPts val="0"/>
              </a:spcAft>
              <a:buNone/>
            </a:pPr>
            <a:r>
              <a:rPr lang="fr-FR" dirty="0"/>
              <a:t>Ce paramètre est calculé à partir de la pression atmosphérique mesurée par la station météo de l’aérodrome, pression nommée QFE.</a:t>
            </a:r>
          </a:p>
          <a:p>
            <a:pPr marL="0" lvl="0" indent="0" algn="l" rtl="0">
              <a:spcBef>
                <a:spcPts val="0"/>
              </a:spcBef>
              <a:spcAft>
                <a:spcPts val="0"/>
              </a:spcAft>
              <a:buNone/>
            </a:pPr>
            <a:r>
              <a:rPr lang="fr-FR" dirty="0"/>
              <a:t>Nota : dans tout ce qui suit un QNH publié est considéré comme sans erreur.</a:t>
            </a:r>
          </a:p>
          <a:p>
            <a:pPr marL="0" lvl="0" indent="0" algn="l" rtl="0">
              <a:spcBef>
                <a:spcPts val="0"/>
              </a:spcBef>
              <a:spcAft>
                <a:spcPts val="0"/>
              </a:spcAft>
              <a:buNone/>
            </a:pPr>
            <a:r>
              <a:rPr lang="fr-FR" dirty="0"/>
              <a:t>Nota : les stations météo des aérodromes français sont automatiques, certifiées par METEO FRANCE et vérifiées régulièrement.</a:t>
            </a:r>
            <a:endParaRPr dirty="0"/>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Définition1 (déduite de DR9) : calage barométrique utilisé dans certaines portions de l’espace aérien, par exemple une région de contrôle ou un secteur d’information de vol.</a:t>
            </a:r>
          </a:p>
          <a:p>
            <a:pPr marL="0" lvl="0" indent="0" algn="l" rtl="0">
              <a:spcBef>
                <a:spcPts val="0"/>
              </a:spcBef>
              <a:spcAft>
                <a:spcPts val="0"/>
              </a:spcAft>
              <a:buNone/>
            </a:pPr>
            <a:r>
              <a:rPr lang="fr-FR" dirty="0"/>
              <a:t>Ce QNH est une surface isobare de référence qui permet de garantir aux IFR une marge de franchissement d’obstacle minimale réglementaire lorsqu’ils évoluent sous le niveau de transition et la séparation verticale entre aéronefs tout en ayant l’assurance que le calage barométrique utilisé est le même pour toute la circulation aérienne, hors secteurs où le QNH local est en usage [zones de contrôle (CTR) et aérodromes situés en espace G].</a:t>
            </a:r>
          </a:p>
          <a:p>
            <a:pPr marL="0" lvl="0" indent="0" algn="l" rtl="0">
              <a:spcBef>
                <a:spcPts val="0"/>
              </a:spcBef>
              <a:spcAft>
                <a:spcPts val="0"/>
              </a:spcAft>
              <a:buNone/>
            </a:pPr>
            <a:r>
              <a:rPr lang="fr-FR" dirty="0"/>
              <a:t>Le QNH régional est sélectionné parmi les QNH de stations d’aérodrome représentatives de la région de contrôle ou du secteur d’information de vol.</a:t>
            </a:r>
            <a:endParaRPr dirty="0"/>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 name="Google Shape;12;p20">
            <a:extLst>
              <a:ext uri="{FF2B5EF4-FFF2-40B4-BE49-F238E27FC236}">
                <a16:creationId xmlns:a16="http://schemas.microsoft.com/office/drawing/2014/main" xmlns="" id="{D1107052-2A98-7357-A5E5-A5E42E170041}"/>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6" name="Google Shape;13;p20">
            <a:extLst>
              <a:ext uri="{FF2B5EF4-FFF2-40B4-BE49-F238E27FC236}">
                <a16:creationId xmlns:a16="http://schemas.microsoft.com/office/drawing/2014/main" xmlns="" id="{5734CA67-8511-013F-65D4-B7C1CC628CAC}"/>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7" name="Google Shape;14;p20">
            <a:extLst>
              <a:ext uri="{FF2B5EF4-FFF2-40B4-BE49-F238E27FC236}">
                <a16:creationId xmlns:a16="http://schemas.microsoft.com/office/drawing/2014/main" xmlns="" id="{A75321C9-5C81-C3B9-1B07-A93A2CA94E6F}"/>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20">
            <a:extLst>
              <a:ext uri="{FF2B5EF4-FFF2-40B4-BE49-F238E27FC236}">
                <a16:creationId xmlns:a16="http://schemas.microsoft.com/office/drawing/2014/main" xmlns="" id="{471B9518-BD94-6D7C-2760-23B4F8A63BDE}"/>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656AAD9E-5281-825B-9FA0-9B93A0E20CEF}"/>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40519C78-8AFB-BB8A-58CF-9C3639697F20}"/>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20">
            <a:extLst>
              <a:ext uri="{FF2B5EF4-FFF2-40B4-BE49-F238E27FC236}">
                <a16:creationId xmlns:a16="http://schemas.microsoft.com/office/drawing/2014/main" xmlns="" id="{E3EDEF1D-B116-13E2-AA3D-47C2A84C10F6}"/>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E8B940C6-D9ED-2AB6-8F57-2E7A20DAF726}"/>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9D17AE38-9229-53D9-DC10-AD31851CD8B9}"/>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 name="Google Shape;12;p20">
            <a:extLst>
              <a:ext uri="{FF2B5EF4-FFF2-40B4-BE49-F238E27FC236}">
                <a16:creationId xmlns:a16="http://schemas.microsoft.com/office/drawing/2014/main" xmlns="" id="{6F917EF8-45EA-F669-AD81-E210641A8C5D}"/>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4539A4B3-F207-4EE2-7783-DE6EAE0CFD97}"/>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167204EC-E610-F811-589E-3FA8AC9B4823}"/>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20">
            <a:extLst>
              <a:ext uri="{FF2B5EF4-FFF2-40B4-BE49-F238E27FC236}">
                <a16:creationId xmlns:a16="http://schemas.microsoft.com/office/drawing/2014/main" xmlns="" id="{EE4741F8-4D69-9014-3D1A-9CC5E55EEA9C}"/>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FFF78282-1735-DDFA-0F55-BCD744555815}"/>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876F184F-3AED-83FE-888C-7AA6A896AE1D}"/>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 name="Google Shape;12;p20">
            <a:extLst>
              <a:ext uri="{FF2B5EF4-FFF2-40B4-BE49-F238E27FC236}">
                <a16:creationId xmlns:a16="http://schemas.microsoft.com/office/drawing/2014/main" xmlns="" id="{ED2CC504-E551-832A-6022-A89DE392352C}"/>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14B171C1-C708-B070-1C87-8B3DB7FC88C9}"/>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91E49A5D-B7FC-272F-E495-E4AC35DF8102}"/>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20">
            <a:extLst>
              <a:ext uri="{FF2B5EF4-FFF2-40B4-BE49-F238E27FC236}">
                <a16:creationId xmlns:a16="http://schemas.microsoft.com/office/drawing/2014/main" xmlns="" id="{B3917BF0-91A6-AE7F-37FB-45D820A67F6F}"/>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AFCB5855-D038-A364-5727-2560B3661F25}"/>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BA33A604-9920-2CD4-B588-E47CF65C65A7}"/>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20">
            <a:extLst>
              <a:ext uri="{FF2B5EF4-FFF2-40B4-BE49-F238E27FC236}">
                <a16:creationId xmlns:a16="http://schemas.microsoft.com/office/drawing/2014/main" xmlns="" id="{363262B4-7886-C40A-8549-9A5AABF4BEF6}"/>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2BD3CFBC-8B79-91C6-3B49-D965F55F4BB0}"/>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5A091330-1B7D-D9E1-8A3D-5C54BA9599A6}"/>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2;p20">
            <a:extLst>
              <a:ext uri="{FF2B5EF4-FFF2-40B4-BE49-F238E27FC236}">
                <a16:creationId xmlns:a16="http://schemas.microsoft.com/office/drawing/2014/main" xmlns="" id="{7048B9CD-D5E6-73B7-B6E1-ECBF2A9AE3BF}"/>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CB182B2E-0BBB-AAA3-4464-DC3351F6B8C4}"/>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85DB0E34-CED6-1EC1-F045-0CA0922E605F}"/>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12;p20">
            <a:extLst>
              <a:ext uri="{FF2B5EF4-FFF2-40B4-BE49-F238E27FC236}">
                <a16:creationId xmlns:a16="http://schemas.microsoft.com/office/drawing/2014/main" xmlns="" id="{C952FD3F-1E20-0837-903C-3EFA4915C44E}"/>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202B9AF4-CD74-0CCA-3ABD-D2F3048C6259}"/>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C1D02B0D-93EA-C857-97A3-A220FB9CFDC4}"/>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12;p20">
            <a:extLst>
              <a:ext uri="{FF2B5EF4-FFF2-40B4-BE49-F238E27FC236}">
                <a16:creationId xmlns:a16="http://schemas.microsoft.com/office/drawing/2014/main" xmlns="" id="{B44EF8A4-D47D-2318-6B86-4E9C2F8FEF4B}"/>
              </a:ext>
            </a:extLst>
          </p:cNvPr>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3" name="Google Shape;13;p20">
            <a:extLst>
              <a:ext uri="{FF2B5EF4-FFF2-40B4-BE49-F238E27FC236}">
                <a16:creationId xmlns:a16="http://schemas.microsoft.com/office/drawing/2014/main" xmlns="" id="{0591672B-D2EA-9983-3AA2-B84CA4780B93}"/>
              </a:ext>
            </a:extLst>
          </p:cNvPr>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4" name="Google Shape;14;p20">
            <a:extLst>
              <a:ext uri="{FF2B5EF4-FFF2-40B4-BE49-F238E27FC236}">
                <a16:creationId xmlns:a16="http://schemas.microsoft.com/office/drawing/2014/main" xmlns="" id="{7220AB7D-9A2C-CAEA-FA7E-A48B4213139D}"/>
              </a:ext>
            </a:extLst>
          </p:cNvPr>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21000"/>
          </a:blip>
          <a:stretch>
            <a:fillRect/>
          </a:stretch>
        </a:blip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20"/>
          <p:cNvSpPr txBox="1">
            <a:spLocks noGrp="1"/>
          </p:cNvSpPr>
          <p:nvPr>
            <p:ph type="dt" idx="10"/>
          </p:nvPr>
        </p:nvSpPr>
        <p:spPr>
          <a:xfrm>
            <a:off x="838200" y="6356350"/>
            <a:ext cx="251755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Play" panose="020B0604020202020204" charset="0"/>
                <a:ea typeface="Play" panose="020B060402020202020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a:t>22/11/2025</a:t>
            </a:r>
            <a:endParaRPr lang="fr-FR" dirty="0"/>
          </a:p>
        </p:txBody>
      </p:sp>
      <p:sp>
        <p:nvSpPr>
          <p:cNvPr id="13" name="Google Shape;13;p20"/>
          <p:cNvSpPr txBox="1">
            <a:spLocks noGrp="1"/>
          </p:cNvSpPr>
          <p:nvPr>
            <p:ph type="ftr" idx="11"/>
          </p:nvPr>
        </p:nvSpPr>
        <p:spPr>
          <a:xfrm>
            <a:off x="3355759" y="6356350"/>
            <a:ext cx="60279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baseline="0">
                <a:solidFill>
                  <a:srgbClr val="757575"/>
                </a:solidFill>
                <a:latin typeface="Play" panose="020B0604020202020204" charset="0"/>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b="1" dirty="0"/>
              <a:t>Sécurité des Vols Avions &amp; ULM 2025 – Thierry BELTAN – AC Jean MERMOZ</a:t>
            </a:r>
            <a:endParaRPr lang="fr-FR" dirty="0"/>
          </a:p>
        </p:txBody>
      </p:sp>
      <p:sp>
        <p:nvSpPr>
          <p:cNvPr id="14" name="Google Shape;14;p20"/>
          <p:cNvSpPr txBox="1">
            <a:spLocks noGrp="1"/>
          </p:cNvSpPr>
          <p:nvPr>
            <p:ph type="sldNum" idx="12"/>
          </p:nvPr>
        </p:nvSpPr>
        <p:spPr>
          <a:xfrm>
            <a:off x="9383696" y="6356350"/>
            <a:ext cx="197010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Play" panose="020B0604020202020204" charset="0"/>
          <a:ea typeface="Play"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3020602" y="2229494"/>
            <a:ext cx="6150796" cy="16027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Play"/>
              <a:buNone/>
            </a:pPr>
            <a:r>
              <a:rPr lang="fr-FR" sz="3600" dirty="0"/>
              <a:t>Référencements</a:t>
            </a:r>
            <a:br>
              <a:rPr lang="fr-FR" sz="3600" dirty="0"/>
            </a:br>
            <a:r>
              <a:rPr lang="fr-FR" sz="3600" dirty="0"/>
              <a:t> Moyens et incertitudes</a:t>
            </a:r>
            <a:br>
              <a:rPr lang="fr-FR" sz="3600" dirty="0"/>
            </a:br>
            <a:r>
              <a:rPr lang="fr-FR" sz="3600" dirty="0"/>
              <a:t>Usage opérationnel</a:t>
            </a:r>
            <a:endParaRPr dirty="0"/>
          </a:p>
        </p:txBody>
      </p:sp>
      <p:sp>
        <p:nvSpPr>
          <p:cNvPr id="89" name="Google Shape;89;p1"/>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90" name="Google Shape;9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91" name="Google Shape;9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
        <p:nvSpPr>
          <p:cNvPr id="3" name="Google Shape;88;p1">
            <a:extLst>
              <a:ext uri="{FF2B5EF4-FFF2-40B4-BE49-F238E27FC236}">
                <a16:creationId xmlns:a16="http://schemas.microsoft.com/office/drawing/2014/main" xmlns="" id="{1FFE6A9F-E7FD-1BE0-4FD0-B1F326585A59}"/>
              </a:ext>
            </a:extLst>
          </p:cNvPr>
          <p:cNvSpPr txBox="1">
            <a:spLocks/>
          </p:cNvSpPr>
          <p:nvPr/>
        </p:nvSpPr>
        <p:spPr>
          <a:xfrm>
            <a:off x="2403297" y="873305"/>
            <a:ext cx="7385407" cy="935384"/>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Play"/>
              <a:buNone/>
              <a:defRPr sz="60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fr-FR" dirty="0"/>
              <a:t>Mesurer l’altitude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Altitude et Niveau de transition</a:t>
            </a:r>
            <a:endParaRPr/>
          </a:p>
        </p:txBody>
      </p:sp>
      <p:sp>
        <p:nvSpPr>
          <p:cNvPr id="168" name="Google Shape;16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FR" b="1" dirty="0">
                <a:latin typeface="Play" panose="020B0604020202020204" charset="0"/>
              </a:rPr>
              <a:t>Altitude de transition (TA)</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définie uniquement dans l’emprise d’une TMA</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établie une fois pour toute, 5000 </a:t>
            </a:r>
            <a:r>
              <a:rPr lang="fr-FR" dirty="0" err="1">
                <a:latin typeface="Play" panose="020B0604020202020204" charset="0"/>
              </a:rPr>
              <a:t>ft</a:t>
            </a:r>
            <a:r>
              <a:rPr lang="fr-FR" dirty="0">
                <a:latin typeface="Play" panose="020B0604020202020204" charset="0"/>
              </a:rPr>
              <a:t> par défaut en France</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figure dans l’AIP si différente de 5000 </a:t>
            </a:r>
            <a:r>
              <a:rPr lang="fr-FR" dirty="0" err="1">
                <a:latin typeface="Play" panose="020B0604020202020204" charset="0"/>
              </a:rPr>
              <a:t>ft</a:t>
            </a:r>
            <a:r>
              <a:rPr lang="fr-FR" dirty="0">
                <a:latin typeface="Play" panose="020B0604020202020204" charset="0"/>
              </a:rPr>
              <a:t> (carte 1:1 000 000 du SIA)</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3000 </a:t>
            </a:r>
            <a:r>
              <a:rPr lang="fr-FR" dirty="0" err="1">
                <a:latin typeface="Play" panose="020B0604020202020204" charset="0"/>
              </a:rPr>
              <a:t>ft</a:t>
            </a:r>
            <a:r>
              <a:rPr lang="fr-FR" dirty="0">
                <a:latin typeface="Play" panose="020B0604020202020204" charset="0"/>
              </a:rPr>
              <a:t> ASFC en l’absence de TMA </a:t>
            </a:r>
            <a:endParaRPr dirty="0">
              <a:latin typeface="Play" panose="020B0604020202020204" charset="0"/>
            </a:endParaRPr>
          </a:p>
          <a:p>
            <a:pPr marL="0" lvl="0" indent="0" algn="l" rtl="0">
              <a:lnSpc>
                <a:spcPct val="90000"/>
              </a:lnSpc>
              <a:spcBef>
                <a:spcPts val="1000"/>
              </a:spcBef>
              <a:spcAft>
                <a:spcPts val="0"/>
              </a:spcAft>
              <a:buClr>
                <a:schemeClr val="dk1"/>
              </a:buClr>
              <a:buSzPct val="100000"/>
              <a:buNone/>
            </a:pPr>
            <a:r>
              <a:rPr lang="fr-FR" b="1" dirty="0">
                <a:latin typeface="Play" panose="020B0604020202020204" charset="0"/>
              </a:rPr>
              <a:t>Niveau de transition (TL)</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premier niveau utilisable situé à au moins 1000 </a:t>
            </a:r>
            <a:r>
              <a:rPr lang="fr-FR" dirty="0" err="1">
                <a:latin typeface="Play" panose="020B0604020202020204" charset="0"/>
              </a:rPr>
              <a:t>ft</a:t>
            </a:r>
            <a:r>
              <a:rPr lang="fr-FR" dirty="0">
                <a:latin typeface="Play" panose="020B0604020202020204" charset="0"/>
              </a:rPr>
              <a:t> au-dessus de la TA</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dépend de la valeur du QNH</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diffusé dans l’ATIS</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communiqué par l’APP et le SIV aux aéronefs en contact radio</a:t>
            </a:r>
            <a:endParaRPr dirty="0">
              <a:latin typeface="Play" panose="020B0604020202020204" charset="0"/>
            </a:endParaRPr>
          </a:p>
          <a:p>
            <a:pPr marL="0" lvl="0" indent="0" algn="l" rtl="0">
              <a:lnSpc>
                <a:spcPct val="90000"/>
              </a:lnSpc>
              <a:spcBef>
                <a:spcPts val="1000"/>
              </a:spcBef>
              <a:spcAft>
                <a:spcPts val="0"/>
              </a:spcAft>
              <a:buClr>
                <a:schemeClr val="dk1"/>
              </a:buClr>
              <a:buSzPct val="100000"/>
              <a:buNone/>
            </a:pPr>
            <a:r>
              <a:rPr lang="fr-FR" b="1" dirty="0">
                <a:latin typeface="Play" panose="020B0604020202020204" charset="0"/>
              </a:rPr>
              <a:t>Couche de transition</a:t>
            </a:r>
            <a:endParaRPr dirty="0">
              <a:latin typeface="Play" panose="020B0604020202020204" charset="0"/>
            </a:endParaRPr>
          </a:p>
          <a:p>
            <a:pPr marL="685800" lvl="1" indent="-205740" algn="l" rtl="0">
              <a:lnSpc>
                <a:spcPct val="90000"/>
              </a:lnSpc>
              <a:spcBef>
                <a:spcPts val="500"/>
              </a:spcBef>
              <a:spcAft>
                <a:spcPts val="0"/>
              </a:spcAft>
              <a:buClr>
                <a:schemeClr val="dk1"/>
              </a:buClr>
              <a:buSzPct val="100000"/>
              <a:buChar char="•"/>
            </a:pPr>
            <a:r>
              <a:rPr lang="fr-FR" dirty="0">
                <a:latin typeface="Play" panose="020B0604020202020204" charset="0"/>
              </a:rPr>
              <a:t>située entre l’altitude et le niveau de transition</a:t>
            </a:r>
            <a:endParaRPr dirty="0">
              <a:latin typeface="Play" panose="020B0604020202020204" charset="0"/>
            </a:endParaRPr>
          </a:p>
        </p:txBody>
      </p:sp>
      <p:sp>
        <p:nvSpPr>
          <p:cNvPr id="2" name="Google Shape;89;p1">
            <a:extLst>
              <a:ext uri="{FF2B5EF4-FFF2-40B4-BE49-F238E27FC236}">
                <a16:creationId xmlns:a16="http://schemas.microsoft.com/office/drawing/2014/main" xmlns="" id="{6AD6ADAE-5C1E-EE35-8E45-5984F6C006BC}"/>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C1CEE5D8-56B8-8DBE-8AFC-5541830444E7}"/>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4" name="Google Shape;91;p1">
            <a:extLst>
              <a:ext uri="{FF2B5EF4-FFF2-40B4-BE49-F238E27FC236}">
                <a16:creationId xmlns:a16="http://schemas.microsoft.com/office/drawing/2014/main" xmlns="" id="{4448B4B4-86B9-76E1-8506-C0C026BBF6A6}"/>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Altitude et Niveau de transition</a:t>
            </a:r>
            <a:endParaRPr/>
          </a:p>
        </p:txBody>
      </p:sp>
      <p:pic>
        <p:nvPicPr>
          <p:cNvPr id="181" name="Google Shape;181;p10" descr="Une image contenant texte, capture d’écran, Police, cercle&#10;&#10;Le contenu généré par l’IA peut être incorrect."/>
          <p:cNvPicPr preferRelativeResize="0">
            <a:picLocks noGrp="1"/>
          </p:cNvPicPr>
          <p:nvPr>
            <p:ph type="body" idx="1"/>
          </p:nvPr>
        </p:nvPicPr>
        <p:blipFill rotWithShape="1">
          <a:blip r:embed="rId3">
            <a:alphaModFix/>
          </a:blip>
          <a:srcRect/>
          <a:stretch/>
        </p:blipFill>
        <p:spPr>
          <a:xfrm>
            <a:off x="1705378" y="1690688"/>
            <a:ext cx="8781244" cy="4390623"/>
          </a:xfrm>
          <a:prstGeom prst="rect">
            <a:avLst/>
          </a:prstGeom>
          <a:noFill/>
          <a:ln>
            <a:noFill/>
          </a:ln>
        </p:spPr>
      </p:pic>
      <p:sp>
        <p:nvSpPr>
          <p:cNvPr id="2" name="Google Shape;89;p1">
            <a:extLst>
              <a:ext uri="{FF2B5EF4-FFF2-40B4-BE49-F238E27FC236}">
                <a16:creationId xmlns:a16="http://schemas.microsoft.com/office/drawing/2014/main" xmlns="" id="{BDCF440A-D5D8-5D8B-7D0B-1F98349B5078}"/>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2E50C4CB-8B57-A27C-F516-EBA656F807CB}"/>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sp>
        <p:nvSpPr>
          <p:cNvPr id="4" name="Google Shape;91;p1">
            <a:extLst>
              <a:ext uri="{FF2B5EF4-FFF2-40B4-BE49-F238E27FC236}">
                <a16:creationId xmlns:a16="http://schemas.microsoft.com/office/drawing/2014/main" xmlns="" id="{E3F0A2FF-15A0-929A-964D-6D6FEC57DD8D}"/>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Altitude et Niveau de transition</a:t>
            </a:r>
            <a:endParaRPr/>
          </a:p>
        </p:txBody>
      </p:sp>
      <p:pic>
        <p:nvPicPr>
          <p:cNvPr id="191" name="Google Shape;191;p11" descr="Une image contenant carte, texte, atlas&#10;&#10;Le contenu généré par l’IA peut être incorrect."/>
          <p:cNvPicPr preferRelativeResize="0">
            <a:picLocks noGrp="1"/>
          </p:cNvPicPr>
          <p:nvPr>
            <p:ph type="body" idx="1"/>
          </p:nvPr>
        </p:nvPicPr>
        <p:blipFill rotWithShape="1">
          <a:blip r:embed="rId3">
            <a:alphaModFix/>
          </a:blip>
          <a:srcRect/>
          <a:stretch/>
        </p:blipFill>
        <p:spPr>
          <a:xfrm>
            <a:off x="8963140" y="3212190"/>
            <a:ext cx="2777569" cy="2877661"/>
          </a:xfrm>
          <a:prstGeom prst="rect">
            <a:avLst/>
          </a:prstGeom>
          <a:noFill/>
          <a:ln>
            <a:noFill/>
          </a:ln>
        </p:spPr>
      </p:pic>
      <p:grpSp>
        <p:nvGrpSpPr>
          <p:cNvPr id="192" name="Google Shape;192;p11"/>
          <p:cNvGrpSpPr/>
          <p:nvPr/>
        </p:nvGrpSpPr>
        <p:grpSpPr>
          <a:xfrm>
            <a:off x="335302" y="1416440"/>
            <a:ext cx="3614936" cy="4547626"/>
            <a:chOff x="335302" y="1416440"/>
            <a:chExt cx="3614936" cy="4547626"/>
          </a:xfrm>
        </p:grpSpPr>
        <p:pic>
          <p:nvPicPr>
            <p:cNvPr id="193" name="Google Shape;193;p11"/>
            <p:cNvPicPr preferRelativeResize="0"/>
            <p:nvPr/>
          </p:nvPicPr>
          <p:blipFill rotWithShape="1">
            <a:blip r:embed="rId4">
              <a:alphaModFix/>
            </a:blip>
            <a:srcRect/>
            <a:stretch/>
          </p:blipFill>
          <p:spPr>
            <a:xfrm>
              <a:off x="335302" y="1416440"/>
              <a:ext cx="3614936" cy="4547626"/>
            </a:xfrm>
            <a:prstGeom prst="rect">
              <a:avLst/>
            </a:prstGeom>
            <a:noFill/>
            <a:ln>
              <a:noFill/>
            </a:ln>
          </p:spPr>
        </p:pic>
        <p:sp>
          <p:nvSpPr>
            <p:cNvPr id="194" name="Google Shape;194;p11"/>
            <p:cNvSpPr/>
            <p:nvPr/>
          </p:nvSpPr>
          <p:spPr>
            <a:xfrm>
              <a:off x="2555913" y="1795749"/>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5" name="Google Shape;195;p11"/>
          <p:cNvGrpSpPr/>
          <p:nvPr/>
        </p:nvGrpSpPr>
        <p:grpSpPr>
          <a:xfrm>
            <a:off x="4066887" y="1654230"/>
            <a:ext cx="4316896" cy="2762360"/>
            <a:chOff x="4066887" y="1654230"/>
            <a:chExt cx="4316896" cy="2762360"/>
          </a:xfrm>
        </p:grpSpPr>
        <p:pic>
          <p:nvPicPr>
            <p:cNvPr id="196" name="Google Shape;196;p11"/>
            <p:cNvPicPr preferRelativeResize="0"/>
            <p:nvPr/>
          </p:nvPicPr>
          <p:blipFill rotWithShape="1">
            <a:blip r:embed="rId5">
              <a:alphaModFix/>
            </a:blip>
            <a:srcRect/>
            <a:stretch/>
          </p:blipFill>
          <p:spPr>
            <a:xfrm>
              <a:off x="4066887" y="1690688"/>
              <a:ext cx="4316896" cy="2725902"/>
            </a:xfrm>
            <a:prstGeom prst="rect">
              <a:avLst/>
            </a:prstGeom>
            <a:noFill/>
            <a:ln>
              <a:noFill/>
            </a:ln>
          </p:spPr>
        </p:pic>
        <p:sp>
          <p:nvSpPr>
            <p:cNvPr id="197" name="Google Shape;197;p11"/>
            <p:cNvSpPr/>
            <p:nvPr/>
          </p:nvSpPr>
          <p:spPr>
            <a:xfrm>
              <a:off x="6790454" y="1686891"/>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11"/>
            <p:cNvSpPr/>
            <p:nvPr/>
          </p:nvSpPr>
          <p:spPr>
            <a:xfrm>
              <a:off x="4733058" y="2448893"/>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11"/>
            <p:cNvSpPr/>
            <p:nvPr/>
          </p:nvSpPr>
          <p:spPr>
            <a:xfrm>
              <a:off x="7563337" y="1654230"/>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1"/>
            <p:cNvSpPr/>
            <p:nvPr/>
          </p:nvSpPr>
          <p:spPr>
            <a:xfrm>
              <a:off x="5712768" y="3080265"/>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11"/>
            <p:cNvSpPr/>
            <p:nvPr/>
          </p:nvSpPr>
          <p:spPr>
            <a:xfrm>
              <a:off x="6921084" y="2840778"/>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11"/>
            <p:cNvSpPr/>
            <p:nvPr/>
          </p:nvSpPr>
          <p:spPr>
            <a:xfrm>
              <a:off x="7356512" y="3036725"/>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03" name="Google Shape;203;p11"/>
          <p:cNvGrpSpPr/>
          <p:nvPr/>
        </p:nvGrpSpPr>
        <p:grpSpPr>
          <a:xfrm>
            <a:off x="8813978" y="401480"/>
            <a:ext cx="3287616" cy="2536710"/>
            <a:chOff x="8731786" y="267918"/>
            <a:chExt cx="3287616" cy="2536710"/>
          </a:xfrm>
        </p:grpSpPr>
        <p:pic>
          <p:nvPicPr>
            <p:cNvPr id="204" name="Google Shape;204;p11"/>
            <p:cNvPicPr preferRelativeResize="0"/>
            <p:nvPr/>
          </p:nvPicPr>
          <p:blipFill rotWithShape="1">
            <a:blip r:embed="rId6">
              <a:alphaModFix/>
            </a:blip>
            <a:srcRect/>
            <a:stretch/>
          </p:blipFill>
          <p:spPr>
            <a:xfrm>
              <a:off x="8731786" y="267918"/>
              <a:ext cx="3287616" cy="2536710"/>
            </a:xfrm>
            <a:prstGeom prst="rect">
              <a:avLst/>
            </a:prstGeom>
            <a:noFill/>
            <a:ln>
              <a:noFill/>
            </a:ln>
          </p:spPr>
        </p:pic>
        <p:sp>
          <p:nvSpPr>
            <p:cNvPr id="205" name="Google Shape;205;p11"/>
            <p:cNvSpPr/>
            <p:nvPr/>
          </p:nvSpPr>
          <p:spPr>
            <a:xfrm>
              <a:off x="10654874" y="848696"/>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6" name="Google Shape;206;p11"/>
          <p:cNvSpPr/>
          <p:nvPr/>
        </p:nvSpPr>
        <p:spPr>
          <a:xfrm>
            <a:off x="9892878" y="5442467"/>
            <a:ext cx="716097" cy="209321"/>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89;p1">
            <a:extLst>
              <a:ext uri="{FF2B5EF4-FFF2-40B4-BE49-F238E27FC236}">
                <a16:creationId xmlns:a16="http://schemas.microsoft.com/office/drawing/2014/main" xmlns="" id="{4B36B63E-954E-20F4-F514-5011828103AC}"/>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1004FA4A-EC76-AA16-E3FD-DFB82F2F21DF}"/>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
        <p:nvSpPr>
          <p:cNvPr id="4" name="Google Shape;91;p1">
            <a:extLst>
              <a:ext uri="{FF2B5EF4-FFF2-40B4-BE49-F238E27FC236}">
                <a16:creationId xmlns:a16="http://schemas.microsoft.com/office/drawing/2014/main" xmlns="" id="{30966122-EF2E-AFB1-0075-B36AC65EC70E}"/>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500"/>
                                        <p:tgtEl>
                                          <p:spTgt spid="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500"/>
                                        <p:tgtEl>
                                          <p:spTgt spid="1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6"/>
                                        </p:tgtEl>
                                        <p:attrNameLst>
                                          <p:attrName>style.visibility</p:attrName>
                                        </p:attrNameLst>
                                      </p:cBhvr>
                                      <p:to>
                                        <p:strVal val="visible"/>
                                      </p:to>
                                    </p:set>
                                    <p:animEffect transition="in" filter="fade">
                                      <p:cBhvr>
                                        <p:cTn id="25"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Utilisation des calages QNH et Standard</a:t>
            </a:r>
            <a:endParaRPr/>
          </a:p>
        </p:txBody>
      </p:sp>
      <p:sp>
        <p:nvSpPr>
          <p:cNvPr id="213" name="Google Shape;21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dirty="0">
                <a:latin typeface="Play" panose="020B0604020202020204" charset="0"/>
              </a:rPr>
              <a:t>QNH local</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dans la circulation d’aérodrome et son voisinage</a:t>
            </a:r>
            <a:endParaRPr dirty="0">
              <a:latin typeface="Play" panose="020B0604020202020204" charset="0"/>
            </a:endParaRPr>
          </a:p>
          <a:p>
            <a:pPr marL="0" lvl="0" indent="0" algn="l" rtl="0">
              <a:lnSpc>
                <a:spcPct val="90000"/>
              </a:lnSpc>
              <a:spcBef>
                <a:spcPts val="1000"/>
              </a:spcBef>
              <a:spcAft>
                <a:spcPts val="0"/>
              </a:spcAft>
              <a:buClr>
                <a:schemeClr val="dk1"/>
              </a:buClr>
              <a:buSzPts val="2800"/>
              <a:buNone/>
            </a:pPr>
            <a:r>
              <a:rPr lang="fr-FR" b="1" dirty="0">
                <a:latin typeface="Play" panose="020B0604020202020204" charset="0"/>
              </a:rPr>
              <a:t>QNH régional</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au-delà de la circulation d’aérodrome, en-dessous de la TA ou de 3000ft ASFC en l’absence de TMA</a:t>
            </a:r>
            <a:endParaRPr dirty="0">
              <a:latin typeface="Play" panose="020B0604020202020204" charset="0"/>
            </a:endParaRPr>
          </a:p>
          <a:p>
            <a:pPr marL="0" lvl="0" indent="0" algn="l" rtl="0">
              <a:lnSpc>
                <a:spcPct val="90000"/>
              </a:lnSpc>
              <a:spcBef>
                <a:spcPts val="1000"/>
              </a:spcBef>
              <a:spcAft>
                <a:spcPts val="0"/>
              </a:spcAft>
              <a:buClr>
                <a:schemeClr val="dk1"/>
              </a:buClr>
              <a:buSzPts val="2800"/>
              <a:buNone/>
            </a:pPr>
            <a:r>
              <a:rPr lang="fr-FR" b="1" dirty="0">
                <a:latin typeface="Play" panose="020B0604020202020204" charset="0"/>
              </a:rPr>
              <a:t>Standard (1013,25 hPa)</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au-dessus de la TA ou de 3000 </a:t>
            </a:r>
            <a:r>
              <a:rPr lang="fr-FR" dirty="0" err="1">
                <a:latin typeface="Play" panose="020B0604020202020204" charset="0"/>
              </a:rPr>
              <a:t>ft</a:t>
            </a:r>
            <a:r>
              <a:rPr lang="fr-FR" dirty="0">
                <a:latin typeface="Play" panose="020B0604020202020204" charset="0"/>
              </a:rPr>
              <a:t> ASFC en l’absence de TMA. </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référence pour l’</a:t>
            </a:r>
            <a:r>
              <a:rPr lang="fr-FR" dirty="0" err="1">
                <a:latin typeface="Play" panose="020B0604020202020204" charset="0"/>
              </a:rPr>
              <a:t>alticodeur</a:t>
            </a:r>
            <a:r>
              <a:rPr lang="fr-FR" dirty="0">
                <a:latin typeface="Play" panose="020B0604020202020204" charset="0"/>
              </a:rPr>
              <a:t> du transpondeur à toute altitude de vol</a:t>
            </a:r>
            <a:endParaRPr dirty="0">
              <a:latin typeface="Play" panose="020B0604020202020204" charset="0"/>
            </a:endParaRPr>
          </a:p>
        </p:txBody>
      </p:sp>
      <p:sp>
        <p:nvSpPr>
          <p:cNvPr id="2" name="Google Shape;89;p1">
            <a:extLst>
              <a:ext uri="{FF2B5EF4-FFF2-40B4-BE49-F238E27FC236}">
                <a16:creationId xmlns:a16="http://schemas.microsoft.com/office/drawing/2014/main" xmlns="" id="{2DF3E221-B0F0-73F0-20A0-A32BDAEE9C57}"/>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3F8016A0-D1D5-B361-08D3-8D3ED93EBE2C}"/>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sp>
        <p:nvSpPr>
          <p:cNvPr id="4" name="Google Shape;91;p1">
            <a:extLst>
              <a:ext uri="{FF2B5EF4-FFF2-40B4-BE49-F238E27FC236}">
                <a16:creationId xmlns:a16="http://schemas.microsoft.com/office/drawing/2014/main" xmlns="" id="{2AD301BE-699E-9995-D135-D15CE2C60729}"/>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a:extLst>
            <a:ext uri="{FF2B5EF4-FFF2-40B4-BE49-F238E27FC236}">
              <a16:creationId xmlns:a16="http://schemas.microsoft.com/office/drawing/2014/main" xmlns="" id="{EF6DC0D0-CA31-72EF-B692-1F029AAB51B5}"/>
            </a:ext>
          </a:extLst>
        </p:cNvPr>
        <p:cNvGrpSpPr/>
        <p:nvPr/>
      </p:nvGrpSpPr>
      <p:grpSpPr>
        <a:xfrm>
          <a:off x="0" y="0"/>
          <a:ext cx="0" cy="0"/>
          <a:chOff x="0" y="0"/>
          <a:chExt cx="0" cy="0"/>
        </a:xfrm>
      </p:grpSpPr>
      <p:sp>
        <p:nvSpPr>
          <p:cNvPr id="222" name="Google Shape;222;g3a0bdc96a64_0_0">
            <a:extLst>
              <a:ext uri="{FF2B5EF4-FFF2-40B4-BE49-F238E27FC236}">
                <a16:creationId xmlns:a16="http://schemas.microsoft.com/office/drawing/2014/main" xmlns="" id="{40989885-313C-0073-45A6-25E794D790DB}"/>
              </a:ext>
            </a:extLst>
          </p:cNvPr>
          <p:cNvSpPr txBox="1">
            <a:spLocks noGrp="1"/>
          </p:cNvSpPr>
          <p:nvPr>
            <p:ph type="title"/>
          </p:nvPr>
        </p:nvSpPr>
        <p:spPr>
          <a:xfrm>
            <a:off x="838200" y="365125"/>
            <a:ext cx="11069548"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Play"/>
              <a:buNone/>
            </a:pPr>
            <a:r>
              <a:rPr lang="fr-FR" sz="4000" dirty="0"/>
              <a:t>Effets de la température sur l’altitude pression</a:t>
            </a:r>
            <a:endParaRPr sz="4000" dirty="0"/>
          </a:p>
        </p:txBody>
      </p:sp>
      <p:sp>
        <p:nvSpPr>
          <p:cNvPr id="3" name="Espace réservé du texte 2">
            <a:extLst>
              <a:ext uri="{FF2B5EF4-FFF2-40B4-BE49-F238E27FC236}">
                <a16:creationId xmlns:a16="http://schemas.microsoft.com/office/drawing/2014/main" xmlns="" id="{6C8BADCB-BF98-A39F-A20B-0B275A56CFCE}"/>
              </a:ext>
            </a:extLst>
          </p:cNvPr>
          <p:cNvSpPr>
            <a:spLocks noGrp="1"/>
          </p:cNvSpPr>
          <p:nvPr>
            <p:ph type="body" idx="1"/>
          </p:nvPr>
        </p:nvSpPr>
        <p:spPr/>
        <p:txBody>
          <a:bodyPr>
            <a:normAutofit/>
          </a:bodyPr>
          <a:lstStyle/>
          <a:p>
            <a:pPr marL="114300" indent="0">
              <a:buNone/>
            </a:pPr>
            <a:r>
              <a:rPr lang="fr-FR" sz="2400" dirty="0">
                <a:latin typeface="Play" panose="020B0604020202020204" charset="0"/>
              </a:rPr>
              <a:t>Les altimètres barométriques sont étalonnés et calibrés selon le profil vertical de diminution de la pression et de la température en ISA</a:t>
            </a:r>
          </a:p>
          <a:p>
            <a:pPr marL="114300" indent="0">
              <a:buNone/>
            </a:pPr>
            <a:r>
              <a:rPr lang="fr-FR" sz="2400" b="1" dirty="0">
                <a:latin typeface="Play" panose="020B0604020202020204" charset="0"/>
              </a:rPr>
              <a:t>SI la température extérieure est :</a:t>
            </a:r>
          </a:p>
          <a:p>
            <a:pPr lvl="1"/>
            <a:endParaRPr lang="fr-FR" sz="1800" b="1" dirty="0">
              <a:latin typeface="Play" panose="020B0604020202020204" charset="0"/>
            </a:endParaRPr>
          </a:p>
          <a:p>
            <a:pPr lvl="1"/>
            <a:r>
              <a:rPr lang="fr-FR" b="1" dirty="0">
                <a:latin typeface="Play" panose="020B0604020202020204" charset="0"/>
              </a:rPr>
              <a:t>supérieure</a:t>
            </a:r>
            <a:r>
              <a:rPr lang="fr-FR" dirty="0">
                <a:latin typeface="Play" panose="020B0604020202020204" charset="0"/>
              </a:rPr>
              <a:t> à la T°C ISA, </a:t>
            </a:r>
            <a:r>
              <a:rPr lang="fr-FR" b="1" dirty="0">
                <a:latin typeface="Play" panose="020B0604020202020204" charset="0"/>
              </a:rPr>
              <a:t>altitude vraie &gt; altitude pression indiquée :</a:t>
            </a:r>
          </a:p>
          <a:p>
            <a:pPr marL="571500" lvl="1" indent="0">
              <a:buNone/>
            </a:pPr>
            <a:r>
              <a:rPr lang="fr-FR" b="1" dirty="0">
                <a:latin typeface="Play" panose="020B0604020202020204" charset="0"/>
              </a:rPr>
              <a:t>		"plus chaud </a:t>
            </a:r>
            <a:r>
              <a:rPr lang="fr-FR" b="1" dirty="0">
                <a:latin typeface="Play" panose="020B0604020202020204" charset="0"/>
                <a:ea typeface="Cambria Math" panose="02040503050406030204" pitchFamily="18" charset="0"/>
              </a:rPr>
              <a:t>⇒ plus haut"</a:t>
            </a:r>
          </a:p>
          <a:p>
            <a:pPr marL="571500" lvl="1" indent="0">
              <a:buNone/>
            </a:pPr>
            <a:endParaRPr lang="fr-FR" dirty="0">
              <a:latin typeface="Play" panose="020B0604020202020204" charset="0"/>
            </a:endParaRPr>
          </a:p>
          <a:p>
            <a:pPr lvl="1"/>
            <a:r>
              <a:rPr lang="fr-FR" b="1" dirty="0">
                <a:latin typeface="Play" panose="020B0604020202020204" charset="0"/>
              </a:rPr>
              <a:t>inférieure</a:t>
            </a:r>
            <a:r>
              <a:rPr lang="fr-FR" dirty="0">
                <a:latin typeface="Play" panose="020B0604020202020204" charset="0"/>
              </a:rPr>
              <a:t> à la T°C ISA, </a:t>
            </a:r>
            <a:r>
              <a:rPr lang="fr-FR" b="1" dirty="0">
                <a:latin typeface="Play" panose="020B0604020202020204" charset="0"/>
              </a:rPr>
              <a:t>altitude vraie &lt; altitude pression indiquée :</a:t>
            </a:r>
          </a:p>
          <a:p>
            <a:pPr marL="571500" lvl="1" indent="0">
              <a:buNone/>
            </a:pPr>
            <a:r>
              <a:rPr lang="fr-FR" b="1" dirty="0">
                <a:latin typeface="Play" panose="020B0604020202020204" charset="0"/>
              </a:rPr>
              <a:t>		"plus froid </a:t>
            </a:r>
            <a:r>
              <a:rPr lang="fr-FR" b="1" dirty="0">
                <a:latin typeface="Play" panose="020B0604020202020204" charset="0"/>
                <a:ea typeface="Cambria Math" panose="02040503050406030204" pitchFamily="18" charset="0"/>
              </a:rPr>
              <a:t>⇒ plus bas"</a:t>
            </a:r>
            <a:endParaRPr lang="fr-FR" dirty="0">
              <a:latin typeface="Play" panose="020B0604020202020204" charset="0"/>
            </a:endParaRPr>
          </a:p>
          <a:p>
            <a:pPr lvl="1"/>
            <a:endParaRPr lang="fr-FR" dirty="0">
              <a:latin typeface="Play" panose="020B0604020202020204" charset="0"/>
            </a:endParaRPr>
          </a:p>
          <a:p>
            <a:endParaRPr lang="fr-FR" dirty="0">
              <a:latin typeface="Play" panose="020B0604020202020204" charset="0"/>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xmlns="" id="{0A3D4F14-8FAF-A06F-B3D8-2D9CB9A6899E}"/>
                  </a:ext>
                </a:extLst>
              </p:cNvPr>
              <p:cNvSpPr txBox="1"/>
              <p:nvPr/>
            </p:nvSpPr>
            <p:spPr>
              <a:xfrm>
                <a:off x="3180239" y="5559996"/>
                <a:ext cx="5847242" cy="7034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𝑬𝒓𝒓𝒆𝒖𝒓</m:t>
                      </m:r>
                      <m:r>
                        <a:rPr lang="fr-FR" sz="2400" b="1" i="1" smtClean="0">
                          <a:latin typeface="Cambria Math" panose="02040503050406030204" pitchFamily="18" charset="0"/>
                        </a:rPr>
                        <m:t> </m:t>
                      </m:r>
                      <m:d>
                        <m:dPr>
                          <m:ctrlPr>
                            <a:rPr lang="fr-FR" sz="2400" b="1" i="1" smtClean="0">
                              <a:latin typeface="Cambria Math"/>
                            </a:rPr>
                          </m:ctrlPr>
                        </m:dPr>
                        <m:e>
                          <m:r>
                            <a:rPr lang="fr-FR" sz="2400" b="1" i="1" smtClean="0">
                              <a:latin typeface="Cambria Math" panose="02040503050406030204" pitchFamily="18" charset="0"/>
                            </a:rPr>
                            <m:t>𝒇𝒕</m:t>
                          </m:r>
                        </m:e>
                      </m:d>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 </m:t>
                      </m:r>
                      <m:sSub>
                        <m:sSubPr>
                          <m:ctrlPr>
                            <a:rPr lang="fr-FR" sz="2400" b="1" i="1" smtClean="0">
                              <a:latin typeface="Cambria Math"/>
                              <a:ea typeface="Cambria Math" panose="02040503050406030204" pitchFamily="18" charset="0"/>
                            </a:rPr>
                          </m:ctrlPr>
                        </m:sSubPr>
                        <m:e>
                          <m:r>
                            <a:rPr lang="fr-FR"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𝑻</m:t>
                          </m:r>
                        </m:e>
                        <m:sub>
                          <m:r>
                            <a:rPr lang="fr-FR" sz="2400" b="1" i="1" smtClean="0">
                              <a:latin typeface="Cambria Math" panose="02040503050406030204" pitchFamily="18" charset="0"/>
                              <a:ea typeface="Cambria Math" panose="02040503050406030204" pitchFamily="18" charset="0"/>
                            </a:rPr>
                            <m:t>𝑰𝑺𝑨</m:t>
                          </m:r>
                        </m:sub>
                      </m:sSub>
                      <m:r>
                        <a:rPr lang="fr-FR" sz="2400" b="1" i="1" smtClean="0">
                          <a:latin typeface="Cambria Math" panose="02040503050406030204" pitchFamily="18" charset="0"/>
                          <a:ea typeface="Cambria Math" panose="02040503050406030204" pitchFamily="18" charset="0"/>
                        </a:rPr>
                        <m:t> ∗ </m:t>
                      </m:r>
                      <m:f>
                        <m:fPr>
                          <m:ctrlPr>
                            <a:rPr lang="fr-FR" sz="2400" b="1" i="1" smtClean="0">
                              <a:latin typeface="Cambria Math"/>
                              <a:ea typeface="Cambria Math" panose="02040503050406030204" pitchFamily="18" charset="0"/>
                            </a:rPr>
                          </m:ctrlPr>
                        </m:fPr>
                        <m:num>
                          <m:r>
                            <a:rPr lang="fr-FR" sz="2400" b="1" i="1" smtClean="0">
                              <a:latin typeface="Cambria Math" panose="02040503050406030204" pitchFamily="18" charset="0"/>
                              <a:ea typeface="Cambria Math" panose="02040503050406030204" pitchFamily="18" charset="0"/>
                            </a:rPr>
                            <m:t>𝑨𝒍𝒕𝒊𝒕𝒖𝒅𝒆</m:t>
                          </m:r>
                          <m:r>
                            <a:rPr lang="fr-FR" sz="2400" b="1" i="1" smtClean="0">
                              <a:latin typeface="Cambria Math" panose="02040503050406030204" pitchFamily="18" charset="0"/>
                              <a:ea typeface="Cambria Math" panose="02040503050406030204" pitchFamily="18" charset="0"/>
                            </a:rPr>
                            <m:t> (</m:t>
                          </m:r>
                          <m:r>
                            <a:rPr lang="fr-FR" sz="2400" b="1" i="1" smtClean="0">
                              <a:latin typeface="Cambria Math" panose="02040503050406030204" pitchFamily="18" charset="0"/>
                              <a:ea typeface="Cambria Math" panose="02040503050406030204" pitchFamily="18" charset="0"/>
                            </a:rPr>
                            <m:t>𝒇𝒕</m:t>
                          </m:r>
                          <m:r>
                            <a:rPr lang="fr-FR" sz="2400" b="1" i="1" smtClean="0">
                              <a:latin typeface="Cambria Math" panose="02040503050406030204" pitchFamily="18" charset="0"/>
                              <a:ea typeface="Cambria Math" panose="02040503050406030204" pitchFamily="18" charset="0"/>
                            </a:rPr>
                            <m:t>)</m:t>
                          </m:r>
                        </m:num>
                        <m:den>
                          <m:r>
                            <a:rPr lang="fr-FR" sz="2400" b="1" i="1" smtClean="0">
                              <a:latin typeface="Cambria Math" panose="02040503050406030204" pitchFamily="18" charset="0"/>
                              <a:ea typeface="Cambria Math" panose="02040503050406030204" pitchFamily="18" charset="0"/>
                            </a:rPr>
                            <m:t>𝟏𝟎𝟎𝟎</m:t>
                          </m:r>
                        </m:den>
                      </m:f>
                      <m:r>
                        <a:rPr lang="fr-FR" sz="2400" b="1" i="1" smtClean="0">
                          <a:latin typeface="Cambria Math" panose="02040503050406030204" pitchFamily="18" charset="0"/>
                          <a:ea typeface="Cambria Math" panose="02040503050406030204" pitchFamily="18" charset="0"/>
                        </a:rPr>
                        <m:t> </m:t>
                      </m:r>
                    </m:oMath>
                  </m:oMathPara>
                </a14:m>
                <a:endParaRPr lang="fr-FR" sz="2400" b="1" dirty="0"/>
              </a:p>
            </p:txBody>
          </p:sp>
        </mc:Choice>
        <mc:Fallback xmlns="">
          <p:sp>
            <p:nvSpPr>
              <p:cNvPr id="4" name="ZoneTexte 3">
                <a:extLst>
                  <a:ext uri="{FF2B5EF4-FFF2-40B4-BE49-F238E27FC236}">
                    <a16:creationId xmlns:a16="http://schemas.microsoft.com/office/drawing/2014/main" id="{0A3D4F14-8FAF-A06F-B3D8-2D9CB9A6899E}"/>
                  </a:ext>
                </a:extLst>
              </p:cNvPr>
              <p:cNvSpPr txBox="1">
                <a:spLocks noRot="1" noChangeAspect="1" noMove="1" noResize="1" noEditPoints="1" noAdjustHandles="1" noChangeArrowheads="1" noChangeShapeType="1" noTextEdit="1"/>
              </p:cNvSpPr>
              <p:nvPr/>
            </p:nvSpPr>
            <p:spPr>
              <a:xfrm>
                <a:off x="3180239" y="5559996"/>
                <a:ext cx="5847242" cy="703462"/>
              </a:xfrm>
              <a:prstGeom prst="rect">
                <a:avLst/>
              </a:prstGeom>
              <a:blipFill>
                <a:blip r:embed="rId3"/>
                <a:stretch>
                  <a:fillRect/>
                </a:stretch>
              </a:blipFill>
            </p:spPr>
            <p:txBody>
              <a:bodyPr/>
              <a:lstStyle/>
              <a:p>
                <a:r>
                  <a:rPr lang="fr-FR">
                    <a:noFill/>
                  </a:rPr>
                  <a:t> </a:t>
                </a:r>
              </a:p>
            </p:txBody>
          </p:sp>
        </mc:Fallback>
      </mc:AlternateContent>
      <p:sp>
        <p:nvSpPr>
          <p:cNvPr id="2" name="Google Shape;89;p1">
            <a:extLst>
              <a:ext uri="{FF2B5EF4-FFF2-40B4-BE49-F238E27FC236}">
                <a16:creationId xmlns:a16="http://schemas.microsoft.com/office/drawing/2014/main" xmlns="" id="{8D671B21-B98B-13B8-57EA-8A07E2238410}"/>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5" name="Google Shape;90;p1">
            <a:extLst>
              <a:ext uri="{FF2B5EF4-FFF2-40B4-BE49-F238E27FC236}">
                <a16:creationId xmlns:a16="http://schemas.microsoft.com/office/drawing/2014/main" xmlns="" id="{D8CFD8A3-58EA-9A80-C0F0-3DB0C7E5BC3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14</a:t>
            </a:fld>
            <a:endParaRPr/>
          </a:p>
        </p:txBody>
      </p:sp>
      <p:sp>
        <p:nvSpPr>
          <p:cNvPr id="6" name="Google Shape;91;p1">
            <a:extLst>
              <a:ext uri="{FF2B5EF4-FFF2-40B4-BE49-F238E27FC236}">
                <a16:creationId xmlns:a16="http://schemas.microsoft.com/office/drawing/2014/main" xmlns="" id="{C30BD0AF-47B1-9529-75DE-4AAEC6E14D6F}"/>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extLst>
      <p:ext uri="{BB962C8B-B14F-4D97-AF65-F5344CB8AC3E}">
        <p14:creationId xmlns:p14="http://schemas.microsoft.com/office/powerpoint/2010/main" val="317900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838199" y="365125"/>
            <a:ext cx="1135380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t>Effet de la </a:t>
            </a:r>
            <a:r>
              <a:rPr lang="fr-FR" sz="4000" dirty="0"/>
              <a:t>température</a:t>
            </a:r>
            <a:r>
              <a:rPr lang="fr-FR" dirty="0"/>
              <a:t> sur l’altitude pression</a:t>
            </a:r>
            <a:endParaRPr dirty="0"/>
          </a:p>
        </p:txBody>
      </p:sp>
      <p:sp>
        <p:nvSpPr>
          <p:cNvPr id="3" name="Espace réservé du texte 2">
            <a:extLst>
              <a:ext uri="{FF2B5EF4-FFF2-40B4-BE49-F238E27FC236}">
                <a16:creationId xmlns:a16="http://schemas.microsoft.com/office/drawing/2014/main" xmlns="" id="{AA7327B9-CD9A-6222-0098-EED4C0CE9B9A}"/>
              </a:ext>
            </a:extLst>
          </p:cNvPr>
          <p:cNvSpPr>
            <a:spLocks noGrp="1"/>
          </p:cNvSpPr>
          <p:nvPr>
            <p:ph type="body" idx="1"/>
          </p:nvPr>
        </p:nvSpPr>
        <p:spPr/>
        <p:txBody>
          <a:bodyPr/>
          <a:lstStyle/>
          <a:p>
            <a:endParaRPr lang="fr-FR"/>
          </a:p>
        </p:txBody>
      </p:sp>
      <p:pic>
        <p:nvPicPr>
          <p:cNvPr id="5" name="Image 4" descr="Une image contenant capture d’écran, ligne, diagramme, texte&#10;&#10;Le contenu généré par l’IA peut être incorrect.">
            <a:extLst>
              <a:ext uri="{FF2B5EF4-FFF2-40B4-BE49-F238E27FC236}">
                <a16:creationId xmlns:a16="http://schemas.microsoft.com/office/drawing/2014/main" xmlns="" id="{EBD79BAA-C481-6ABB-63A1-0D59CFF81F9E}"/>
              </a:ext>
            </a:extLst>
          </p:cNvPr>
          <p:cNvPicPr>
            <a:picLocks noChangeAspect="1"/>
          </p:cNvPicPr>
          <p:nvPr/>
        </p:nvPicPr>
        <p:blipFill>
          <a:blip r:embed="rId3"/>
          <a:stretch>
            <a:fillRect/>
          </a:stretch>
        </p:blipFill>
        <p:spPr>
          <a:xfrm>
            <a:off x="2187363" y="1790700"/>
            <a:ext cx="7871037" cy="4566120"/>
          </a:xfrm>
          <a:prstGeom prst="rect">
            <a:avLst/>
          </a:prstGeom>
        </p:spPr>
      </p:pic>
      <p:sp>
        <p:nvSpPr>
          <p:cNvPr id="2" name="Google Shape;89;p1">
            <a:extLst>
              <a:ext uri="{FF2B5EF4-FFF2-40B4-BE49-F238E27FC236}">
                <a16:creationId xmlns:a16="http://schemas.microsoft.com/office/drawing/2014/main" xmlns="" id="{76D3DC5E-E069-53CB-23E3-E7C2EF130D11}"/>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4" name="Google Shape;90;p1">
            <a:extLst>
              <a:ext uri="{FF2B5EF4-FFF2-40B4-BE49-F238E27FC236}">
                <a16:creationId xmlns:a16="http://schemas.microsoft.com/office/drawing/2014/main" xmlns="" id="{B7B90028-AC13-E3BA-E910-BB8F778FC64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sp>
        <p:nvSpPr>
          <p:cNvPr id="6" name="Google Shape;91;p1">
            <a:extLst>
              <a:ext uri="{FF2B5EF4-FFF2-40B4-BE49-F238E27FC236}">
                <a16:creationId xmlns:a16="http://schemas.microsoft.com/office/drawing/2014/main" xmlns="" id="{AAA59DD0-BBCE-793A-C1B4-40A04A879AFB}"/>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838199" y="365125"/>
            <a:ext cx="1075104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sz="4000" dirty="0"/>
              <a:t>Effet de la température sur l’altitude pression</a:t>
            </a:r>
            <a:endParaRPr sz="4000" dirty="0"/>
          </a:p>
        </p:txBody>
      </p:sp>
      <p:sp>
        <p:nvSpPr>
          <p:cNvPr id="246" name="Google Shape;24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dirty="0">
                <a:latin typeface="Play" panose="020B0604020202020204" charset="0"/>
              </a:rPr>
              <a:t>Face aux erreurs, prendre des marges vis-à-vis :</a:t>
            </a:r>
            <a:endParaRPr b="1"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des hauteurs minimales de survol </a:t>
            </a:r>
            <a:br>
              <a:rPr lang="fr-FR" dirty="0">
                <a:latin typeface="Play" panose="020B0604020202020204" charset="0"/>
              </a:rPr>
            </a:br>
            <a:r>
              <a:rPr lang="fr-FR" dirty="0">
                <a:latin typeface="Play" panose="020B0604020202020204" charset="0"/>
              </a:rPr>
              <a:t>cf. SERA.3105, FRA.3105, SERA.5005 point f)</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du plancher d’un EAC ou d’une zone, défini par une hauteur au-dessus de la surface (ASFC)</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des portions de l’espace aérien non contrôlé où la navigation est restreinte ou hasardeuse</a:t>
            </a:r>
            <a:br>
              <a:rPr lang="fr-FR" dirty="0">
                <a:latin typeface="Play" panose="020B0604020202020204" charset="0"/>
              </a:rPr>
            </a:br>
            <a:r>
              <a:rPr lang="fr-FR" dirty="0">
                <a:latin typeface="Play" panose="020B0604020202020204" charset="0"/>
              </a:rPr>
              <a:t>cf. AIP ENR 5 – Avertissements à la navigation</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des 1000 </a:t>
            </a:r>
            <a:r>
              <a:rPr lang="fr-FR" dirty="0" err="1">
                <a:latin typeface="Play" panose="020B0604020202020204" charset="0"/>
              </a:rPr>
              <a:t>ft</a:t>
            </a:r>
            <a:r>
              <a:rPr lang="fr-FR" dirty="0">
                <a:latin typeface="Play" panose="020B0604020202020204" charset="0"/>
              </a:rPr>
              <a:t> de distance verticale minimale à une couche nuageuse pour le maintien des VMC</a:t>
            </a:r>
            <a:endParaRPr dirty="0">
              <a:latin typeface="Play" panose="020B0604020202020204" charset="0"/>
            </a:endParaRPr>
          </a:p>
        </p:txBody>
      </p:sp>
      <p:sp>
        <p:nvSpPr>
          <p:cNvPr id="2" name="Google Shape;89;p1">
            <a:extLst>
              <a:ext uri="{FF2B5EF4-FFF2-40B4-BE49-F238E27FC236}">
                <a16:creationId xmlns:a16="http://schemas.microsoft.com/office/drawing/2014/main" xmlns="" id="{364348A0-8CAD-C1C0-C23A-02BBC7A276F4}"/>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4F9689EE-2F9B-FA17-485C-5E6E5939C800}"/>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a:p>
        </p:txBody>
      </p:sp>
      <p:sp>
        <p:nvSpPr>
          <p:cNvPr id="4" name="Google Shape;91;p1">
            <a:extLst>
              <a:ext uri="{FF2B5EF4-FFF2-40B4-BE49-F238E27FC236}">
                <a16:creationId xmlns:a16="http://schemas.microsoft.com/office/drawing/2014/main" xmlns="" id="{F8AE9099-418B-DE52-772D-ECBC1395C00F}"/>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t>Effet des variations de la pression atmosphérique sur l’altitude pression</a:t>
            </a:r>
            <a:endParaRPr dirty="0"/>
          </a:p>
        </p:txBody>
      </p:sp>
      <p:sp>
        <p:nvSpPr>
          <p:cNvPr id="256" name="Google Shape;256;p16"/>
          <p:cNvSpPr txBox="1">
            <a:spLocks noGrp="1"/>
          </p:cNvSpPr>
          <p:nvPr>
            <p:ph type="body" idx="1"/>
          </p:nvPr>
        </p:nvSpPr>
        <p:spPr>
          <a:xfrm>
            <a:off x="607225" y="1825625"/>
            <a:ext cx="1146491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b="1" dirty="0">
                <a:latin typeface="Play" panose="020B0604020202020204" charset="0"/>
              </a:rPr>
              <a:t>En cas de variation de la pression atmosphérique pendant le vol :</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à la baisse</a:t>
            </a:r>
            <a:r>
              <a:rPr lang="fr-FR" dirty="0">
                <a:latin typeface="Play" panose="020B0604020202020204" charset="0"/>
              </a:rPr>
              <a:t> (approche d'une perturbation) : </a:t>
            </a:r>
            <a:r>
              <a:rPr lang="fr-FR" b="1" dirty="0">
                <a:latin typeface="Play" panose="020B0604020202020204" charset="0"/>
              </a:rPr>
              <a:t>altitude vraie &lt; altitude indiquée</a:t>
            </a:r>
            <a:endParaRPr b="1"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à la hausse</a:t>
            </a:r>
            <a:r>
              <a:rPr lang="fr-FR" dirty="0">
                <a:latin typeface="Play" panose="020B0604020202020204" charset="0"/>
              </a:rPr>
              <a:t> </a:t>
            </a:r>
            <a:r>
              <a:rPr lang="fr-FR" b="1" dirty="0">
                <a:latin typeface="Play" panose="020B0604020202020204" charset="0"/>
              </a:rPr>
              <a:t>: altitude vraie &gt; altitude indiquée</a:t>
            </a:r>
            <a:endParaRPr b="1" dirty="0">
              <a:latin typeface="Play" panose="020B0604020202020204" charset="0"/>
            </a:endParaRPr>
          </a:p>
          <a:p>
            <a:pPr marL="685800" lvl="1" indent="-228600">
              <a:buSzPts val="2400"/>
            </a:pPr>
            <a:endParaRPr lang="fr-FR" b="1" dirty="0">
              <a:latin typeface="Play" panose="020B0604020202020204" charset="0"/>
            </a:endParaRPr>
          </a:p>
          <a:p>
            <a:pPr marL="457200" lvl="1" indent="0">
              <a:buSzPts val="2400"/>
              <a:buNone/>
            </a:pPr>
            <a:r>
              <a:rPr lang="fr-FR" b="1" dirty="0">
                <a:latin typeface="Play" panose="020B0604020202020204" charset="0"/>
              </a:rPr>
              <a:t>Utilisation du QNH régional pour minimiser cette erreur</a:t>
            </a:r>
            <a:endParaRPr lang="fr-F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endParaRPr lang="fr-FR" dirty="0">
              <a:latin typeface="Play" panose="020B0604020202020204" charset="0"/>
            </a:endParaRPr>
          </a:p>
          <a:p>
            <a:pPr marL="457200" lvl="1" indent="0" algn="l" rtl="0">
              <a:lnSpc>
                <a:spcPct val="90000"/>
              </a:lnSpc>
              <a:spcBef>
                <a:spcPts val="500"/>
              </a:spcBef>
              <a:spcAft>
                <a:spcPts val="0"/>
              </a:spcAft>
              <a:buClr>
                <a:schemeClr val="dk1"/>
              </a:buClr>
              <a:buSzPts val="2400"/>
              <a:buNone/>
            </a:pPr>
            <a:r>
              <a:rPr lang="fr-FR" dirty="0">
                <a:latin typeface="Play" panose="020B0604020202020204" charset="0"/>
              </a:rPr>
              <a:t>Celle-ci augmente avec l'altitude de vol : environ 28ft/hPa à 300ft, 30ft/hPa à 3000ft, 35ft/hPa à 8000ft</a:t>
            </a:r>
          </a:p>
          <a:p>
            <a:pPr marL="457200" lvl="1" indent="0" algn="l" rtl="0">
              <a:lnSpc>
                <a:spcPct val="90000"/>
              </a:lnSpc>
              <a:spcBef>
                <a:spcPts val="500"/>
              </a:spcBef>
              <a:spcAft>
                <a:spcPts val="0"/>
              </a:spcAft>
              <a:buClr>
                <a:schemeClr val="dk1"/>
              </a:buClr>
              <a:buSzPts val="2400"/>
              <a:buNone/>
            </a:pPr>
            <a:endParaRPr lang="fr-FR" dirty="0">
              <a:latin typeface="Play" panose="020B0604020202020204" charset="0"/>
            </a:endParaRPr>
          </a:p>
          <a:p>
            <a:pPr marL="457200" lvl="1" indent="0">
              <a:buSzPts val="2400"/>
              <a:buNone/>
            </a:pPr>
            <a:r>
              <a:rPr lang="fr-FR" dirty="0">
                <a:latin typeface="Play" panose="020B0604020202020204" charset="0"/>
              </a:rPr>
              <a:t>Elle est relativement faible vis-à-vis de l'erreur due à un </a:t>
            </a:r>
            <a:r>
              <a:rPr lang="el-GR" dirty="0">
                <a:latin typeface="Play" panose="020B0604020202020204" charset="0"/>
              </a:rPr>
              <a:t>Δ</a:t>
            </a:r>
            <a:r>
              <a:rPr lang="fr-FR" dirty="0">
                <a:latin typeface="Play" panose="020B0604020202020204" charset="0"/>
              </a:rPr>
              <a:t> T°C ISA</a:t>
            </a:r>
            <a:endParaRPr dirty="0">
              <a:latin typeface="Play" panose="020B0604020202020204" charset="0"/>
            </a:endParaRPr>
          </a:p>
        </p:txBody>
      </p:sp>
      <p:sp>
        <p:nvSpPr>
          <p:cNvPr id="2" name="Google Shape;89;p1">
            <a:extLst>
              <a:ext uri="{FF2B5EF4-FFF2-40B4-BE49-F238E27FC236}">
                <a16:creationId xmlns:a16="http://schemas.microsoft.com/office/drawing/2014/main" xmlns="" id="{FEC954C8-7F26-7357-7662-AE815274E745}"/>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1D7AEA96-76A8-1DF9-CB50-C1525DC6F788}"/>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17</a:t>
            </a:fld>
            <a:endParaRPr/>
          </a:p>
        </p:txBody>
      </p:sp>
      <p:sp>
        <p:nvSpPr>
          <p:cNvPr id="4" name="Google Shape;91;p1">
            <a:extLst>
              <a:ext uri="{FF2B5EF4-FFF2-40B4-BE49-F238E27FC236}">
                <a16:creationId xmlns:a16="http://schemas.microsoft.com/office/drawing/2014/main" xmlns="" id="{D39D7149-AE11-2836-2428-37EF821029DA}"/>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t>Vérifications avant le décollage</a:t>
            </a:r>
            <a:endParaRPr dirty="0"/>
          </a:p>
        </p:txBody>
      </p:sp>
      <p:sp>
        <p:nvSpPr>
          <p:cNvPr id="266" name="Google Shape;266;p17"/>
          <p:cNvSpPr txBox="1">
            <a:spLocks noGrp="1"/>
          </p:cNvSpPr>
          <p:nvPr>
            <p:ph type="body" idx="1"/>
          </p:nvPr>
        </p:nvSpPr>
        <p:spPr>
          <a:xfrm>
            <a:off x="838200" y="181535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dirty="0">
                <a:latin typeface="Play" panose="020B0604020202020204" charset="0"/>
              </a:rPr>
              <a:t>L’altitude pression en référence au</a:t>
            </a:r>
            <a:r>
              <a:rPr lang="fr-FR" dirty="0">
                <a:latin typeface="Play" panose="020B0604020202020204" charset="0"/>
              </a:rPr>
              <a:t> :</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QNH</a:t>
            </a:r>
            <a:r>
              <a:rPr lang="fr-FR" dirty="0">
                <a:latin typeface="Play" panose="020B0604020202020204" charset="0"/>
              </a:rPr>
              <a:t> est indiquée sur l'altimètre</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Standard</a:t>
            </a:r>
            <a:r>
              <a:rPr lang="fr-FR" dirty="0">
                <a:latin typeface="Play" panose="020B0604020202020204" charset="0"/>
              </a:rPr>
              <a:t>, peut s'afficher en face avant du transpondeur</a:t>
            </a:r>
            <a:endParaRPr b="1"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NB</a:t>
            </a:r>
            <a:r>
              <a:rPr lang="fr-FR" dirty="0">
                <a:latin typeface="Play" panose="020B0604020202020204" charset="0"/>
              </a:rPr>
              <a:t> : un navigateur GNSS ou un EFB supportant une appli de navigation indique une altitude géométrique</a:t>
            </a:r>
            <a:endParaRPr dirty="0">
              <a:latin typeface="Play" panose="020B0604020202020204" charset="0"/>
            </a:endParaRPr>
          </a:p>
          <a:p>
            <a:pPr marL="685800" lvl="1" indent="-76200" algn="l" rtl="0">
              <a:lnSpc>
                <a:spcPct val="90000"/>
              </a:lnSpc>
              <a:spcBef>
                <a:spcPts val="500"/>
              </a:spcBef>
              <a:spcAft>
                <a:spcPts val="0"/>
              </a:spcAft>
              <a:buClr>
                <a:schemeClr val="dk1"/>
              </a:buClr>
              <a:buSzPts val="2400"/>
              <a:buNone/>
            </a:pPr>
            <a:endParaRPr dirty="0">
              <a:latin typeface="Play" panose="020B0604020202020204" charset="0"/>
            </a:endParaRPr>
          </a:p>
          <a:p>
            <a:pPr marL="0" lvl="0" indent="0" algn="l" rtl="0">
              <a:lnSpc>
                <a:spcPct val="90000"/>
              </a:lnSpc>
              <a:spcBef>
                <a:spcPts val="1000"/>
              </a:spcBef>
              <a:spcAft>
                <a:spcPts val="0"/>
              </a:spcAft>
              <a:buClr>
                <a:schemeClr val="dk1"/>
              </a:buClr>
              <a:buSzPts val="2800"/>
              <a:buNone/>
            </a:pPr>
            <a:r>
              <a:rPr lang="fr-FR" b="1" dirty="0">
                <a:latin typeface="Play" panose="020B0604020202020204" charset="0"/>
              </a:rPr>
              <a:t>La comparer à</a:t>
            </a:r>
            <a:r>
              <a:rPr lang="fr-FR" dirty="0">
                <a:latin typeface="Play" panose="020B0604020202020204" charset="0"/>
              </a:rPr>
              <a:t> </a:t>
            </a:r>
            <a:r>
              <a:rPr lang="fr-FR" b="1" i="1" dirty="0">
                <a:latin typeface="Arial Narrow" panose="020B0606020202030204" pitchFamily="34" charset="0"/>
              </a:rPr>
              <a:t>ALT AD</a:t>
            </a:r>
          </a:p>
          <a:p>
            <a:pPr marL="685800" lvl="1" indent="-228600">
              <a:spcBef>
                <a:spcPts val="1000"/>
              </a:spcBef>
              <a:buSzPts val="2800"/>
            </a:pPr>
            <a:r>
              <a:rPr lang="fr-FR" dirty="0">
                <a:latin typeface="Play" panose="020B0604020202020204" charset="0"/>
              </a:rPr>
              <a:t>lue sur la VAC ou les</a:t>
            </a:r>
            <a:br>
              <a:rPr lang="fr-FR" dirty="0">
                <a:latin typeface="Play" panose="020B0604020202020204" charset="0"/>
              </a:rPr>
            </a:br>
            <a:r>
              <a:rPr lang="fr-FR" dirty="0">
                <a:latin typeface="Play" panose="020B0604020202020204" charset="0"/>
              </a:rPr>
              <a:t>cartes aéronautiques … </a:t>
            </a:r>
            <a:endParaRPr dirty="0">
              <a:latin typeface="Play" panose="020B0604020202020204" charset="0"/>
            </a:endParaRPr>
          </a:p>
        </p:txBody>
      </p:sp>
      <p:pic>
        <p:nvPicPr>
          <p:cNvPr id="267" name="Google Shape;267;p17" descr="Une image contenant texte, capture d’écran, Police&#10;&#10;Le contenu généré par l’IA peut être incorrect."/>
          <p:cNvPicPr preferRelativeResize="0"/>
          <p:nvPr/>
        </p:nvPicPr>
        <p:blipFill rotWithShape="1">
          <a:blip r:embed="rId3">
            <a:alphaModFix/>
          </a:blip>
          <a:srcRect/>
          <a:stretch/>
        </p:blipFill>
        <p:spPr>
          <a:xfrm>
            <a:off x="5272713" y="4771608"/>
            <a:ext cx="6675773" cy="1254846"/>
          </a:xfrm>
          <a:prstGeom prst="rect">
            <a:avLst/>
          </a:prstGeom>
          <a:noFill/>
          <a:ln>
            <a:noFill/>
          </a:ln>
        </p:spPr>
      </p:pic>
      <p:sp>
        <p:nvSpPr>
          <p:cNvPr id="2" name="Google Shape;89;p1">
            <a:extLst>
              <a:ext uri="{FF2B5EF4-FFF2-40B4-BE49-F238E27FC236}">
                <a16:creationId xmlns:a16="http://schemas.microsoft.com/office/drawing/2014/main" xmlns="" id="{BCB95BBD-CC01-1E32-E1E7-32A793D3086B}"/>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D1D240E4-E617-3B01-10E0-7619A5513559}"/>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18</a:t>
            </a:fld>
            <a:endParaRPr/>
          </a:p>
        </p:txBody>
      </p:sp>
      <p:sp>
        <p:nvSpPr>
          <p:cNvPr id="4" name="Google Shape;91;p1">
            <a:extLst>
              <a:ext uri="{FF2B5EF4-FFF2-40B4-BE49-F238E27FC236}">
                <a16:creationId xmlns:a16="http://schemas.microsoft.com/office/drawing/2014/main" xmlns="" id="{E71B1F5F-EA94-C4E8-1BE5-E88C051AD60A}"/>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Vérifications avant vol</a:t>
            </a:r>
            <a:endParaRPr/>
          </a:p>
        </p:txBody>
      </p:sp>
      <p:sp>
        <p:nvSpPr>
          <p:cNvPr id="277" name="Google Shape;277;p18"/>
          <p:cNvSpPr txBox="1">
            <a:spLocks noGrp="1"/>
          </p:cNvSpPr>
          <p:nvPr>
            <p:ph type="body" idx="1"/>
          </p:nvPr>
        </p:nvSpPr>
        <p:spPr>
          <a:xfrm>
            <a:off x="838199" y="2236589"/>
            <a:ext cx="1113119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b="1" dirty="0">
                <a:latin typeface="Play" panose="020B0604020202020204" charset="0"/>
              </a:rPr>
              <a:t>Tolérance acceptable sur l’altitude pression indiquée</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Altimètre calé au QNH local : </a:t>
            </a:r>
            <a:r>
              <a:rPr lang="fr-FR" b="1" dirty="0">
                <a:latin typeface="Play" panose="020B0604020202020204" charset="0"/>
              </a:rPr>
              <a:t>± 60 </a:t>
            </a:r>
            <a:r>
              <a:rPr lang="fr-FR" b="1" dirty="0" err="1">
                <a:latin typeface="Play" panose="020B0604020202020204" charset="0"/>
              </a:rPr>
              <a:t>ft</a:t>
            </a:r>
            <a:r>
              <a:rPr lang="fr-FR" dirty="0">
                <a:latin typeface="Play" panose="020B0604020202020204" charset="0"/>
              </a:rPr>
              <a:t>*</a:t>
            </a:r>
            <a:endParaRPr dirty="0">
              <a:latin typeface="Play" panose="020B0604020202020204" charset="0"/>
            </a:endParaRPr>
          </a:p>
          <a:p>
            <a:pPr marL="1143000" lvl="2" indent="-228600" algn="l" rtl="0">
              <a:lnSpc>
                <a:spcPct val="90000"/>
              </a:lnSpc>
              <a:spcBef>
                <a:spcPts val="500"/>
              </a:spcBef>
              <a:spcAft>
                <a:spcPts val="0"/>
              </a:spcAft>
              <a:buClr>
                <a:schemeClr val="dk1"/>
              </a:buClr>
              <a:buSzPts val="2000"/>
              <a:buChar char="•"/>
            </a:pPr>
            <a:r>
              <a:rPr lang="fr-FR" dirty="0">
                <a:latin typeface="Play" panose="020B0604020202020204" charset="0"/>
              </a:rPr>
              <a:t>Si "biais hors tolérance" après prise en compte de l’effet d’un écart de température ambiante avec la température T°C de l’ATIS (paramètre T/Td) et/ou de l’écart entre </a:t>
            </a:r>
            <a:r>
              <a:rPr lang="fr-FR" b="1" i="1" dirty="0">
                <a:latin typeface="Play" panose="020B0604020202020204" charset="0"/>
              </a:rPr>
              <a:t>ALT AD</a:t>
            </a:r>
            <a:r>
              <a:rPr lang="fr-FR" dirty="0">
                <a:latin typeface="Play" panose="020B0604020202020204" charset="0"/>
              </a:rPr>
              <a:t> et l'altitude de la position de l’avion sur l’aérodrome</a:t>
            </a:r>
            <a:r>
              <a:rPr lang="fr-FR" b="1" i="1" dirty="0">
                <a:latin typeface="Play" panose="020B0604020202020204" charset="0"/>
              </a:rPr>
              <a:t>,</a:t>
            </a:r>
            <a:r>
              <a:rPr lang="fr-FR" dirty="0">
                <a:latin typeface="Play" panose="020B0604020202020204" charset="0"/>
              </a:rPr>
              <a:t> faire vérifier l’altimètre</a:t>
            </a:r>
            <a:endParaRPr dirty="0">
              <a:latin typeface="Play" panose="020B0604020202020204" charset="0"/>
            </a:endParaRPr>
          </a:p>
          <a:p>
            <a:pPr marL="1143000" lvl="2" indent="-228600" algn="l" rtl="0">
              <a:lnSpc>
                <a:spcPct val="90000"/>
              </a:lnSpc>
              <a:spcBef>
                <a:spcPts val="500"/>
              </a:spcBef>
              <a:spcAft>
                <a:spcPts val="0"/>
              </a:spcAft>
              <a:buClr>
                <a:schemeClr val="dk1"/>
              </a:buClr>
              <a:buSzPts val="2000"/>
              <a:buChar char="•"/>
            </a:pPr>
            <a:r>
              <a:rPr lang="fr-FR" dirty="0">
                <a:latin typeface="Play" panose="020B0604020202020204" charset="0"/>
              </a:rPr>
              <a:t>Si "biais dans la tolérance", accepter l’écart en l'état (ne pas corriger le QNH)</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Transpondeur : </a:t>
            </a:r>
            <a:r>
              <a:rPr lang="fr-FR" b="1" dirty="0">
                <a:latin typeface="Play" panose="020B0604020202020204" charset="0"/>
              </a:rPr>
              <a:t>± 100 </a:t>
            </a:r>
            <a:r>
              <a:rPr lang="fr-FR" b="1" dirty="0" err="1">
                <a:latin typeface="Play" panose="020B0604020202020204" charset="0"/>
              </a:rPr>
              <a:t>ft</a:t>
            </a:r>
            <a:r>
              <a:rPr lang="fr-FR" b="1" dirty="0">
                <a:latin typeface="Play" panose="020B0604020202020204" charset="0"/>
              </a:rPr>
              <a:t>,</a:t>
            </a:r>
            <a:r>
              <a:rPr lang="fr-FR" dirty="0">
                <a:latin typeface="Play" panose="020B0604020202020204" charset="0"/>
              </a:rPr>
              <a:t> après prise en compte de l’écart du à la différence le QNH local et 1013 hPa</a:t>
            </a:r>
            <a:endParaRPr dirty="0">
              <a:latin typeface="Play" panose="020B0604020202020204" charset="0"/>
            </a:endParaRPr>
          </a:p>
          <a:p>
            <a:pPr marL="1143000" lvl="2" indent="-228600" algn="l" rtl="0">
              <a:lnSpc>
                <a:spcPct val="90000"/>
              </a:lnSpc>
              <a:spcBef>
                <a:spcPts val="500"/>
              </a:spcBef>
              <a:spcAft>
                <a:spcPts val="0"/>
              </a:spcAft>
              <a:buClr>
                <a:schemeClr val="dk1"/>
              </a:buClr>
              <a:buSzPts val="2000"/>
              <a:buChar char="•"/>
            </a:pPr>
            <a:r>
              <a:rPr lang="fr-FR" dirty="0">
                <a:latin typeface="Play" panose="020B0604020202020204" charset="0"/>
              </a:rPr>
              <a:t>Pour connaître facilement cet écart, caler l’altimètre au 1013, lire l’altitude Standard</a:t>
            </a:r>
          </a:p>
          <a:p>
            <a:pPr marL="1143000" lvl="2" indent="-228600" algn="l" rtl="0">
              <a:lnSpc>
                <a:spcPct val="90000"/>
              </a:lnSpc>
              <a:spcBef>
                <a:spcPts val="500"/>
              </a:spcBef>
              <a:spcAft>
                <a:spcPts val="0"/>
              </a:spcAft>
              <a:buClr>
                <a:schemeClr val="dk1"/>
              </a:buClr>
              <a:buSzPts val="2000"/>
              <a:buChar char="•"/>
            </a:pPr>
            <a:endParaRPr lang="fr-FR" dirty="0">
              <a:latin typeface="Play" panose="020B0604020202020204" charset="0"/>
            </a:endParaRPr>
          </a:p>
          <a:p>
            <a:pPr marL="0" indent="0">
              <a:buSzPts val="2000"/>
              <a:buNone/>
            </a:pPr>
            <a:r>
              <a:rPr lang="fr-FR" sz="1800" dirty="0">
                <a:latin typeface="Play" panose="020B0604020202020204" charset="0"/>
              </a:rPr>
              <a:t>* OACI DOC 8168 et AMC1 NCO.OP.101(a) </a:t>
            </a:r>
            <a:r>
              <a:rPr lang="fr-FR" sz="1800" dirty="0" err="1">
                <a:latin typeface="Play" panose="020B0604020202020204" charset="0"/>
              </a:rPr>
              <a:t>Altimeter</a:t>
            </a:r>
            <a:r>
              <a:rPr lang="fr-FR" sz="1800" dirty="0">
                <a:latin typeface="Play" panose="020B0604020202020204" charset="0"/>
              </a:rPr>
              <a:t> check and settings</a:t>
            </a:r>
            <a:endParaRPr sz="1800" dirty="0">
              <a:latin typeface="Play" panose="020B0604020202020204" charset="0"/>
            </a:endParaRPr>
          </a:p>
        </p:txBody>
      </p:sp>
      <p:pic>
        <p:nvPicPr>
          <p:cNvPr id="278" name="Google Shape;278;p18" descr="Une image contenant Instrument de mesure, horloge, jauge, regarder&#10;&#10;Le contenu généré par l’IA peut être incorrect."/>
          <p:cNvPicPr preferRelativeResize="0"/>
          <p:nvPr/>
        </p:nvPicPr>
        <p:blipFill rotWithShape="1">
          <a:blip r:embed="rId3">
            <a:alphaModFix/>
          </a:blip>
          <a:srcRect/>
          <a:stretch/>
        </p:blipFill>
        <p:spPr>
          <a:xfrm>
            <a:off x="9409413" y="134528"/>
            <a:ext cx="2170180" cy="2145796"/>
          </a:xfrm>
          <a:prstGeom prst="rect">
            <a:avLst/>
          </a:prstGeom>
          <a:noFill/>
          <a:ln>
            <a:noFill/>
          </a:ln>
        </p:spPr>
      </p:pic>
      <p:pic>
        <p:nvPicPr>
          <p:cNvPr id="3" name="Image 2">
            <a:extLst>
              <a:ext uri="{FF2B5EF4-FFF2-40B4-BE49-F238E27FC236}">
                <a16:creationId xmlns:a16="http://schemas.microsoft.com/office/drawing/2014/main" xmlns="" id="{B805C7F3-DE9B-5B8E-9559-5883A2EAE0FF}"/>
              </a:ext>
            </a:extLst>
          </p:cNvPr>
          <p:cNvPicPr>
            <a:picLocks noChangeAspect="1"/>
          </p:cNvPicPr>
          <p:nvPr/>
        </p:nvPicPr>
        <p:blipFill>
          <a:blip r:embed="rId4"/>
          <a:stretch>
            <a:fillRect/>
          </a:stretch>
        </p:blipFill>
        <p:spPr>
          <a:xfrm>
            <a:off x="9409413" y="126237"/>
            <a:ext cx="2170180" cy="2145796"/>
          </a:xfrm>
          <a:prstGeom prst="rect">
            <a:avLst/>
          </a:prstGeom>
        </p:spPr>
      </p:pic>
      <p:sp>
        <p:nvSpPr>
          <p:cNvPr id="2" name="Google Shape;89;p1">
            <a:extLst>
              <a:ext uri="{FF2B5EF4-FFF2-40B4-BE49-F238E27FC236}">
                <a16:creationId xmlns:a16="http://schemas.microsoft.com/office/drawing/2014/main" xmlns="" id="{99928BBB-FE41-8E42-C628-E6C905DF7C91}"/>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4" name="Google Shape;90;p1">
            <a:extLst>
              <a:ext uri="{FF2B5EF4-FFF2-40B4-BE49-F238E27FC236}">
                <a16:creationId xmlns:a16="http://schemas.microsoft.com/office/drawing/2014/main" xmlns="" id="{55055258-A1D0-87E5-8938-F763C964A47F}"/>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19</a:t>
            </a:fld>
            <a:endParaRPr/>
          </a:p>
        </p:txBody>
      </p:sp>
      <p:sp>
        <p:nvSpPr>
          <p:cNvPr id="5" name="Google Shape;91;p1">
            <a:extLst>
              <a:ext uri="{FF2B5EF4-FFF2-40B4-BE49-F238E27FC236}">
                <a16:creationId xmlns:a16="http://schemas.microsoft.com/office/drawing/2014/main" xmlns="" id="{DFB8DBFE-6FCE-3416-8B6F-FB6442F11F06}"/>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500"/>
                                        <p:tgtEl>
                                          <p:spTgt spid="2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263192" y="1310326"/>
            <a:ext cx="95748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i="0" u="none" strike="noStrike" cap="none" dirty="0">
                <a:solidFill>
                  <a:schemeClr val="dk1"/>
                </a:solidFill>
                <a:latin typeface="Play" panose="020B0604020202020204" charset="0"/>
                <a:sym typeface="Arial"/>
              </a:rPr>
              <a:t>SOMMAIRE DE LA PRESENTATION :</a:t>
            </a:r>
            <a:endParaRPr dirty="0">
              <a:latin typeface="Play" panose="020B0604020202020204" charset="0"/>
            </a:endParaRPr>
          </a:p>
          <a:p>
            <a:pPr marL="0" marR="0" lvl="0" indent="0" algn="l" rtl="0">
              <a:spcBef>
                <a:spcPts val="0"/>
              </a:spcBef>
              <a:spcAft>
                <a:spcPts val="0"/>
              </a:spcAft>
              <a:buNone/>
            </a:pPr>
            <a:endParaRPr sz="3200" b="1" dirty="0">
              <a:solidFill>
                <a:schemeClr val="dk1"/>
              </a:solidFill>
              <a:latin typeface="Play" panose="020B0604020202020204" charset="0"/>
              <a:sym typeface="Arial"/>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Définition de l’altitude et ses déclinaisons</a:t>
            </a:r>
            <a:endParaRPr dirty="0">
              <a:latin typeface="Play" panose="020B0604020202020204" charset="0"/>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Calages barométriques</a:t>
            </a:r>
            <a:endParaRPr dirty="0">
              <a:latin typeface="Play" panose="020B0604020202020204" charset="0"/>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Altitude et niveau de transition</a:t>
            </a:r>
            <a:endParaRPr dirty="0">
              <a:latin typeface="Play" panose="020B0604020202020204" charset="0"/>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Utilisation des calages QNH et Standard</a:t>
            </a:r>
            <a:endParaRPr dirty="0">
              <a:latin typeface="Play" panose="020B0604020202020204" charset="0"/>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Effets de la température et des variations de la pression atmosphérique sur l’altitude pression</a:t>
            </a:r>
            <a:endParaRPr dirty="0">
              <a:latin typeface="Play" panose="020B0604020202020204" charset="0"/>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Vérifications avant le décollage</a:t>
            </a:r>
            <a:endParaRPr dirty="0">
              <a:latin typeface="Play" panose="020B0604020202020204" charset="0"/>
            </a:endParaRPr>
          </a:p>
          <a:p>
            <a:pPr marL="742950" marR="0" lvl="1" indent="-285750" algn="l" rtl="0">
              <a:spcBef>
                <a:spcPts val="0"/>
              </a:spcBef>
              <a:spcAft>
                <a:spcPts val="0"/>
              </a:spcAft>
              <a:buClr>
                <a:schemeClr val="dk1"/>
              </a:buClr>
              <a:buSzPts val="2800"/>
              <a:buFont typeface="Arial"/>
              <a:buChar char="•"/>
            </a:pPr>
            <a:r>
              <a:rPr lang="fr-FR" sz="2800" b="0" i="0" u="none" strike="noStrike" cap="none" dirty="0">
                <a:solidFill>
                  <a:schemeClr val="dk1"/>
                </a:solidFill>
                <a:latin typeface="Play" panose="020B0604020202020204" charset="0"/>
                <a:sym typeface="Arial"/>
              </a:rPr>
              <a:t>Conclusion</a:t>
            </a:r>
            <a:endParaRPr dirty="0">
              <a:latin typeface="Play" panose="020B0604020202020204" charset="0"/>
            </a:endParaRPr>
          </a:p>
        </p:txBody>
      </p:sp>
      <p:sp>
        <p:nvSpPr>
          <p:cNvPr id="2" name="Google Shape;89;p1">
            <a:extLst>
              <a:ext uri="{FF2B5EF4-FFF2-40B4-BE49-F238E27FC236}">
                <a16:creationId xmlns:a16="http://schemas.microsoft.com/office/drawing/2014/main" xmlns="" id="{B57CF93F-7EE2-1096-7136-B7AC8D90279C}"/>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7462FA09-C7E1-A99D-8CD1-99D87888987F}"/>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
        <p:nvSpPr>
          <p:cNvPr id="4" name="Google Shape;91;p1">
            <a:extLst>
              <a:ext uri="{FF2B5EF4-FFF2-40B4-BE49-F238E27FC236}">
                <a16:creationId xmlns:a16="http://schemas.microsoft.com/office/drawing/2014/main" xmlns="" id="{AAF64BA9-A65D-86BF-0D3B-1C777F5FFC71}"/>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xEl>
                                              <p:pRg st="3" end="3"/>
                                            </p:txEl>
                                          </p:spTgt>
                                        </p:tgtEl>
                                        <p:attrNameLst>
                                          <p:attrName>style.visibility</p:attrName>
                                        </p:attrNameLst>
                                      </p:cBhvr>
                                      <p:to>
                                        <p:strVal val="visible"/>
                                      </p:to>
                                    </p:set>
                                    <p:animEffect transition="in" filter="fade">
                                      <p:cBhvr>
                                        <p:cTn id="12" dur="500"/>
                                        <p:tgtEl>
                                          <p:spTgt spid="9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
                                            <p:txEl>
                                              <p:pRg st="4" end="4"/>
                                            </p:txEl>
                                          </p:spTgt>
                                        </p:tgtEl>
                                        <p:attrNameLst>
                                          <p:attrName>style.visibility</p:attrName>
                                        </p:attrNameLst>
                                      </p:cBhvr>
                                      <p:to>
                                        <p:strVal val="visible"/>
                                      </p:to>
                                    </p:set>
                                    <p:animEffect transition="in" filter="fade">
                                      <p:cBhvr>
                                        <p:cTn id="17" dur="500"/>
                                        <p:tgtEl>
                                          <p:spTgt spid="9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
                                            <p:txEl>
                                              <p:pRg st="5" end="5"/>
                                            </p:txEl>
                                          </p:spTgt>
                                        </p:tgtEl>
                                        <p:attrNameLst>
                                          <p:attrName>style.visibility</p:attrName>
                                        </p:attrNameLst>
                                      </p:cBhvr>
                                      <p:to>
                                        <p:strVal val="visible"/>
                                      </p:to>
                                    </p:set>
                                    <p:animEffect transition="in" filter="fade">
                                      <p:cBhvr>
                                        <p:cTn id="22" dur="500"/>
                                        <p:tgtEl>
                                          <p:spTgt spid="9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animEffect transition="in" filter="fade">
                                      <p:cBhvr>
                                        <p:cTn id="27" dur="500"/>
                                        <p:tgtEl>
                                          <p:spTgt spid="9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
                                            <p:txEl>
                                              <p:pRg st="7" end="7"/>
                                            </p:txEl>
                                          </p:spTgt>
                                        </p:tgtEl>
                                        <p:attrNameLst>
                                          <p:attrName>style.visibility</p:attrName>
                                        </p:attrNameLst>
                                      </p:cBhvr>
                                      <p:to>
                                        <p:strVal val="visible"/>
                                      </p:to>
                                    </p:set>
                                    <p:animEffect transition="in" filter="fade">
                                      <p:cBhvr>
                                        <p:cTn id="32" dur="500"/>
                                        <p:tgtEl>
                                          <p:spTgt spid="9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
                                            <p:txEl>
                                              <p:pRg st="8" end="8"/>
                                            </p:txEl>
                                          </p:spTgt>
                                        </p:tgtEl>
                                        <p:attrNameLst>
                                          <p:attrName>style.visibility</p:attrName>
                                        </p:attrNameLst>
                                      </p:cBhvr>
                                      <p:to>
                                        <p:strVal val="visible"/>
                                      </p:to>
                                    </p:set>
                                    <p:animEffect transition="in" filter="fade">
                                      <p:cBhvr>
                                        <p:cTn id="37" dur="500"/>
                                        <p:tgtEl>
                                          <p:spTgt spid="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t>Conclusion</a:t>
            </a:r>
            <a:endParaRPr dirty="0"/>
          </a:p>
        </p:txBody>
      </p:sp>
      <p:sp>
        <p:nvSpPr>
          <p:cNvPr id="290" name="Google Shape;29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FR" b="1" dirty="0">
                <a:latin typeface="Play" panose="020B0604020202020204" charset="0"/>
              </a:rPr>
              <a:t>Hormis l'incertitude instrumentale et/ou un QNH erroné (publié ou affiché), les facteurs contributifs à l’erreur d’altitude-pression sont, par ordre décroissant d’importance :</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endParaRPr lang="fr-F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L’écart ΔT°C ISA entre la température de l'air réel et celle en ISA</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L'altitude de vol elle-même : l’erreur augmente avec l’altitude</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Le principe de calcul du QNH : QFE et profil vertical de la pression en ISA</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Une variation spatiale  et/ou temporelle de la pression atmosphérique vis à vis du QFE ayant servi à calculer le QNH affiché sur l'altimètre</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L’étalonnage et la calibration de l'altimètre selon le profil vertical de la pression en ISA</a:t>
            </a:r>
            <a:endParaRPr dirty="0">
              <a:latin typeface="Play" panose="020B0604020202020204" charset="0"/>
            </a:endParaRPr>
          </a:p>
        </p:txBody>
      </p:sp>
      <p:sp>
        <p:nvSpPr>
          <p:cNvPr id="2" name="Google Shape;89;p1">
            <a:extLst>
              <a:ext uri="{FF2B5EF4-FFF2-40B4-BE49-F238E27FC236}">
                <a16:creationId xmlns:a16="http://schemas.microsoft.com/office/drawing/2014/main" xmlns="" id="{071F3233-AC21-DC84-1FA7-E0E01E017CE8}"/>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F722EA59-02B1-0857-5E8D-9EC54718DE2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20</a:t>
            </a:fld>
            <a:endParaRPr/>
          </a:p>
        </p:txBody>
      </p:sp>
      <p:sp>
        <p:nvSpPr>
          <p:cNvPr id="4" name="Google Shape;91;p1">
            <a:extLst>
              <a:ext uri="{FF2B5EF4-FFF2-40B4-BE49-F238E27FC236}">
                <a16:creationId xmlns:a16="http://schemas.microsoft.com/office/drawing/2014/main" xmlns="" id="{BA1EB1C8-B53D-DA7C-31D8-A672F629E292}"/>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7715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t>Définition de l’altitude et ses déclinaisons</a:t>
            </a:r>
            <a:endParaRPr dirty="0"/>
          </a:p>
        </p:txBody>
      </p:sp>
      <p:sp>
        <p:nvSpPr>
          <p:cNvPr id="105" name="Google Shape;10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dirty="0">
                <a:latin typeface="Play" panose="020B0604020202020204" charset="0"/>
              </a:rPr>
              <a:t>OACI DOC 8168*</a:t>
            </a:r>
            <a:endParaRPr b="1" dirty="0">
              <a:latin typeface="Play" panose="020B0604020202020204" charset="0"/>
            </a:endParaRPr>
          </a:p>
          <a:p>
            <a:pPr marL="800100" lvl="1" algn="l" rtl="0">
              <a:lnSpc>
                <a:spcPct val="90000"/>
              </a:lnSpc>
              <a:spcBef>
                <a:spcPts val="500"/>
              </a:spcBef>
              <a:spcAft>
                <a:spcPts val="0"/>
              </a:spcAft>
              <a:buClr>
                <a:schemeClr val="dk1"/>
              </a:buClr>
              <a:buSzPts val="2400"/>
              <a:buFont typeface="Arial" panose="020B0604020202020204" pitchFamily="34" charset="0"/>
              <a:buChar char="•"/>
            </a:pPr>
            <a:r>
              <a:rPr lang="fr-FR" dirty="0">
                <a:latin typeface="Play" panose="020B0604020202020204" charset="0"/>
              </a:rPr>
              <a:t>distance verticale entre un niveau, un point ou un objet assimilé à un point, et le niveau moyen de la mer (MSL)</a:t>
            </a:r>
          </a:p>
          <a:p>
            <a:pPr marL="457200" lvl="1" indent="0" algn="l" rtl="0">
              <a:lnSpc>
                <a:spcPct val="90000"/>
              </a:lnSpc>
              <a:spcBef>
                <a:spcPts val="500"/>
              </a:spcBef>
              <a:spcAft>
                <a:spcPts val="0"/>
              </a:spcAft>
              <a:buClr>
                <a:schemeClr val="dk1"/>
              </a:buClr>
              <a:buSzPts val="2400"/>
              <a:buNone/>
            </a:pPr>
            <a:endParaRPr lang="fr-FR" dirty="0">
              <a:latin typeface="Play" panose="020B0604020202020204" charset="0"/>
            </a:endParaRPr>
          </a:p>
          <a:p>
            <a:pPr marL="800100" lvl="1" algn="l" rtl="0">
              <a:lnSpc>
                <a:spcPct val="90000"/>
              </a:lnSpc>
              <a:spcBef>
                <a:spcPts val="500"/>
              </a:spcBef>
              <a:spcAft>
                <a:spcPts val="0"/>
              </a:spcAft>
              <a:buClr>
                <a:schemeClr val="dk1"/>
              </a:buClr>
              <a:buSzPts val="2400"/>
              <a:buFont typeface="Arial" panose="020B0604020202020204" pitchFamily="34" charset="0"/>
              <a:buChar char="•"/>
            </a:pPr>
            <a:r>
              <a:rPr lang="fr-FR" dirty="0">
                <a:latin typeface="Play" panose="020B0604020202020204" charset="0"/>
              </a:rPr>
              <a:t>déclinaisons de cette définition suivant la </a:t>
            </a:r>
            <a:r>
              <a:rPr lang="fr-FR" b="1" dirty="0">
                <a:latin typeface="Play" panose="020B0604020202020204" charset="0"/>
              </a:rPr>
              <a:t>surface de référence</a:t>
            </a:r>
          </a:p>
          <a:p>
            <a:pPr marL="457200" lvl="1" indent="0" algn="l" rtl="0">
              <a:lnSpc>
                <a:spcPct val="90000"/>
              </a:lnSpc>
              <a:spcBef>
                <a:spcPts val="500"/>
              </a:spcBef>
              <a:spcAft>
                <a:spcPts val="0"/>
              </a:spcAft>
              <a:buClr>
                <a:schemeClr val="dk1"/>
              </a:buClr>
              <a:buSzPts val="2400"/>
              <a:buNone/>
            </a:pPr>
            <a:endParaRPr lang="fr-FR" dirty="0">
              <a:latin typeface="Play" panose="020B0604020202020204" charset="0"/>
            </a:endParaRPr>
          </a:p>
          <a:p>
            <a:pPr marL="457200" lvl="1" indent="0" algn="l" rtl="0">
              <a:lnSpc>
                <a:spcPct val="90000"/>
              </a:lnSpc>
              <a:spcBef>
                <a:spcPts val="500"/>
              </a:spcBef>
              <a:spcAft>
                <a:spcPts val="0"/>
              </a:spcAft>
              <a:buClr>
                <a:schemeClr val="dk1"/>
              </a:buClr>
              <a:buSzPts val="2400"/>
              <a:buNone/>
            </a:pPr>
            <a:endParaRPr lang="fr-FR" dirty="0">
              <a:latin typeface="Play" panose="020B0604020202020204" charset="0"/>
            </a:endParaRPr>
          </a:p>
          <a:p>
            <a:pPr marL="457200" lvl="1" indent="0" algn="l" rtl="0">
              <a:lnSpc>
                <a:spcPct val="90000"/>
              </a:lnSpc>
              <a:spcBef>
                <a:spcPts val="500"/>
              </a:spcBef>
              <a:spcAft>
                <a:spcPts val="0"/>
              </a:spcAft>
              <a:buClr>
                <a:schemeClr val="dk1"/>
              </a:buClr>
              <a:buSzPts val="2400"/>
              <a:buNone/>
            </a:pP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r>
              <a:rPr lang="fr-FR" sz="2000" dirty="0">
                <a:latin typeface="Play" panose="020B0604020202020204" charset="0"/>
              </a:rPr>
              <a:t>* PROCEDURES POUR LES SERVICES DE LA NAVIGATION AERIENNE</a:t>
            </a:r>
          </a:p>
          <a:p>
            <a:pPr marL="457200" lvl="1" indent="0" algn="l" rtl="0">
              <a:lnSpc>
                <a:spcPct val="90000"/>
              </a:lnSpc>
              <a:spcBef>
                <a:spcPts val="500"/>
              </a:spcBef>
              <a:spcAft>
                <a:spcPts val="0"/>
              </a:spcAft>
              <a:buClr>
                <a:schemeClr val="dk1"/>
              </a:buClr>
              <a:buSzPts val="2400"/>
              <a:buNone/>
            </a:pPr>
            <a:r>
              <a:rPr lang="fr-FR" sz="2000" dirty="0">
                <a:latin typeface="Play" panose="020B0604020202020204" charset="0"/>
              </a:rPr>
              <a:t>Exploitation technique des aéronefs Volume III – Procédures d’exploitation technique des aéronefs</a:t>
            </a:r>
            <a:endParaRPr sz="2000" dirty="0">
              <a:latin typeface="Play" panose="020B0604020202020204" charset="0"/>
            </a:endParaRPr>
          </a:p>
        </p:txBody>
      </p:sp>
      <p:sp>
        <p:nvSpPr>
          <p:cNvPr id="2" name="Google Shape;89;p1">
            <a:extLst>
              <a:ext uri="{FF2B5EF4-FFF2-40B4-BE49-F238E27FC236}">
                <a16:creationId xmlns:a16="http://schemas.microsoft.com/office/drawing/2014/main" xmlns="" id="{AF45BA64-2AE7-259E-6568-77941F91C083}"/>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B464D5D9-16BF-928B-B625-F64243244E1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4" name="Google Shape;91;p1">
            <a:extLst>
              <a:ext uri="{FF2B5EF4-FFF2-40B4-BE49-F238E27FC236}">
                <a16:creationId xmlns:a16="http://schemas.microsoft.com/office/drawing/2014/main" xmlns="" id="{DEEE6C9B-3ED3-93DB-2E12-5207B6964A55}"/>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xmlns="" id="{067B9C90-A68B-5618-9F94-3D6A04A60684}"/>
            </a:ext>
          </a:extLst>
        </p:cNvPr>
        <p:cNvGrpSpPr/>
        <p:nvPr/>
      </p:nvGrpSpPr>
      <p:grpSpPr>
        <a:xfrm>
          <a:off x="0" y="0"/>
          <a:ext cx="0" cy="0"/>
          <a:chOff x="0" y="0"/>
          <a:chExt cx="0" cy="0"/>
        </a:xfrm>
      </p:grpSpPr>
      <p:sp>
        <p:nvSpPr>
          <p:cNvPr id="104" name="Google Shape;104;p3">
            <a:extLst>
              <a:ext uri="{FF2B5EF4-FFF2-40B4-BE49-F238E27FC236}">
                <a16:creationId xmlns:a16="http://schemas.microsoft.com/office/drawing/2014/main" xmlns="" id="{2C4B4ED7-BC97-1B06-7625-C064BDD7EB24}"/>
              </a:ext>
            </a:extLst>
          </p:cNvPr>
          <p:cNvSpPr txBox="1">
            <a:spLocks noGrp="1"/>
          </p:cNvSpPr>
          <p:nvPr>
            <p:ph type="title"/>
          </p:nvPr>
        </p:nvSpPr>
        <p:spPr>
          <a:xfrm>
            <a:off x="838200" y="365125"/>
            <a:ext cx="107715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t>Définition de l’altitude et ses déclinaisons</a:t>
            </a:r>
            <a:endParaRPr dirty="0"/>
          </a:p>
        </p:txBody>
      </p:sp>
      <p:sp>
        <p:nvSpPr>
          <p:cNvPr id="105" name="Google Shape;105;p3">
            <a:extLst>
              <a:ext uri="{FF2B5EF4-FFF2-40B4-BE49-F238E27FC236}">
                <a16:creationId xmlns:a16="http://schemas.microsoft.com/office/drawing/2014/main" xmlns="" id="{13D28419-0F1B-3D93-9EA0-93033BCBDFE8}"/>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dirty="0">
                <a:latin typeface="Play" panose="020B0604020202020204" charset="0"/>
              </a:rPr>
              <a:t>Référentiels</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Géoïde</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r>
              <a:rPr lang="fr-FR" dirty="0">
                <a:latin typeface="Play" panose="020B0604020202020204" charset="0"/>
              </a:rPr>
              <a:t>Surface de référence pour l’altitude MSL</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Ellipsoïde de révolution WGS-84</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r>
              <a:rPr lang="fr-FR" dirty="0">
                <a:latin typeface="Play" panose="020B0604020202020204" charset="0"/>
              </a:rPr>
              <a:t>Surface de référence de la position verticale calculée par les systèmes de géolocalisation et de navigation par satellites utilisés en aéronautique (GNSS)</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r>
              <a:rPr lang="fr-FR" dirty="0">
                <a:latin typeface="Play" panose="020B0604020202020204" charset="0"/>
              </a:rPr>
              <a:t>GUND (</a:t>
            </a:r>
            <a:r>
              <a:rPr lang="fr-FR" dirty="0" err="1">
                <a:latin typeface="Play" panose="020B0604020202020204" charset="0"/>
              </a:rPr>
              <a:t>Geoid</a:t>
            </a:r>
            <a:r>
              <a:rPr lang="fr-FR" dirty="0">
                <a:latin typeface="Play" panose="020B0604020202020204" charset="0"/>
              </a:rPr>
              <a:t> </a:t>
            </a:r>
            <a:r>
              <a:rPr lang="fr-FR" dirty="0" err="1">
                <a:latin typeface="Play" panose="020B0604020202020204" charset="0"/>
              </a:rPr>
              <a:t>UNDulation</a:t>
            </a:r>
            <a:r>
              <a:rPr lang="fr-FR" dirty="0">
                <a:latin typeface="Play" panose="020B0604020202020204" charset="0"/>
              </a:rPr>
              <a:t>) : représente localement l’écart de distance entre le géoïde et l’ellipsoïde de révolution</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b="1" dirty="0">
                <a:latin typeface="Play" panose="020B0604020202020204" charset="0"/>
              </a:rPr>
              <a:t>Surfaces isobares QNH et Standard (1013.25 hPa)</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r>
              <a:rPr lang="fr-FR" dirty="0">
                <a:latin typeface="Play" panose="020B0604020202020204" charset="0"/>
              </a:rPr>
              <a:t>Surfaces de référence pour l’altitude pression</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endParaRPr dirty="0">
              <a:latin typeface="Play" panose="020B0604020202020204" charset="0"/>
            </a:endParaRPr>
          </a:p>
          <a:p>
            <a:pPr marL="685800" lvl="1" indent="-76200" algn="l" rtl="0">
              <a:lnSpc>
                <a:spcPct val="90000"/>
              </a:lnSpc>
              <a:spcBef>
                <a:spcPts val="500"/>
              </a:spcBef>
              <a:spcAft>
                <a:spcPts val="0"/>
              </a:spcAft>
              <a:buClr>
                <a:schemeClr val="dk1"/>
              </a:buClr>
              <a:buSzPts val="2400"/>
              <a:buNone/>
            </a:pPr>
            <a:endParaRPr dirty="0">
              <a:latin typeface="Play" panose="020B0604020202020204" charset="0"/>
            </a:endParaRPr>
          </a:p>
        </p:txBody>
      </p:sp>
      <p:sp>
        <p:nvSpPr>
          <p:cNvPr id="2" name="Google Shape;89;p1">
            <a:extLst>
              <a:ext uri="{FF2B5EF4-FFF2-40B4-BE49-F238E27FC236}">
                <a16:creationId xmlns:a16="http://schemas.microsoft.com/office/drawing/2014/main" xmlns="" id="{AF0F313D-BA4E-3FC8-28A6-FB806A3F083C}"/>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E1B21B2A-EA84-57A1-9BF2-E99940E59245}"/>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4" name="Google Shape;91;p1">
            <a:extLst>
              <a:ext uri="{FF2B5EF4-FFF2-40B4-BE49-F238E27FC236}">
                <a16:creationId xmlns:a16="http://schemas.microsoft.com/office/drawing/2014/main" xmlns="" id="{64516C53-DC80-995B-C0AD-CA73F3A71124}"/>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extLst>
      <p:ext uri="{BB962C8B-B14F-4D97-AF65-F5344CB8AC3E}">
        <p14:creationId xmlns:p14="http://schemas.microsoft.com/office/powerpoint/2010/main" val="2387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838199" y="365125"/>
            <a:ext cx="10709953" cy="1325563"/>
          </a:xfrm>
          <a:prstGeom prst="rect">
            <a:avLst/>
          </a:prstGeom>
          <a:noFill/>
          <a:ln>
            <a:noFill/>
          </a:ln>
        </p:spPr>
        <p:txBody>
          <a:bodyPr spcFirstLastPara="1" wrap="square" lIns="91425" tIns="45700" rIns="91425" bIns="45700" anchor="ctr" anchorCtr="0">
            <a:normAutofit/>
          </a:bodyPr>
          <a:lstStyle/>
          <a:p>
            <a:pPr lvl="0">
              <a:buSzPts val="4400"/>
            </a:pPr>
            <a:r>
              <a:rPr lang="fr-FR" dirty="0"/>
              <a:t>Définition de l’altitude et ses déclinaisons</a:t>
            </a:r>
            <a:endParaRPr dirty="0"/>
          </a:p>
        </p:txBody>
      </p:sp>
      <p:sp>
        <p:nvSpPr>
          <p:cNvPr id="118" name="Google Shape;1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dirty="0">
                <a:latin typeface="Play" panose="020B0604020202020204" charset="0"/>
              </a:rPr>
              <a:t>Altitude MSL</a:t>
            </a:r>
            <a:endParaRPr dirty="0">
              <a:latin typeface="Play" panose="020B0604020202020204" charset="0"/>
            </a:endParaRPr>
          </a:p>
          <a:p>
            <a:pPr marL="228600" lvl="0" indent="-228600" algn="l" rtl="0">
              <a:lnSpc>
                <a:spcPct val="90000"/>
              </a:lnSpc>
              <a:spcBef>
                <a:spcPts val="1000"/>
              </a:spcBef>
              <a:spcAft>
                <a:spcPts val="0"/>
              </a:spcAft>
              <a:buClr>
                <a:schemeClr val="dk1"/>
              </a:buClr>
              <a:buSzPts val="2800"/>
              <a:buChar char="•"/>
            </a:pPr>
            <a:r>
              <a:rPr lang="fr-FR" dirty="0">
                <a:latin typeface="Play" panose="020B0604020202020204" charset="0"/>
              </a:rPr>
              <a:t>Altitude MSL(G)</a:t>
            </a:r>
            <a:br>
              <a:rPr lang="fr-FR" dirty="0">
                <a:latin typeface="Play" panose="020B0604020202020204" charset="0"/>
              </a:rPr>
            </a:br>
            <a:r>
              <a:rPr lang="fr-FR" dirty="0">
                <a:latin typeface="Play" panose="020B0604020202020204" charset="0"/>
              </a:rPr>
              <a:t>("altitude GPS")</a:t>
            </a:r>
            <a:endParaRPr dirty="0">
              <a:latin typeface="Play" panose="020B0604020202020204" charset="0"/>
            </a:endParaRPr>
          </a:p>
          <a:p>
            <a:pPr marL="228600" lvl="0" indent="-228600" algn="l" rtl="0">
              <a:lnSpc>
                <a:spcPct val="90000"/>
              </a:lnSpc>
              <a:spcBef>
                <a:spcPts val="1000"/>
              </a:spcBef>
              <a:spcAft>
                <a:spcPts val="0"/>
              </a:spcAft>
              <a:buClr>
                <a:schemeClr val="dk1"/>
              </a:buClr>
              <a:buSzPts val="2800"/>
              <a:buChar char="•"/>
            </a:pPr>
            <a:r>
              <a:rPr lang="fr-FR" dirty="0">
                <a:latin typeface="Play" panose="020B0604020202020204" charset="0"/>
              </a:rPr>
              <a:t>Altitude-pression</a:t>
            </a:r>
            <a:endParaRPr dirty="0">
              <a:latin typeface="Play" panose="020B0604020202020204" charset="0"/>
            </a:endParaRPr>
          </a:p>
        </p:txBody>
      </p:sp>
      <p:pic>
        <p:nvPicPr>
          <p:cNvPr id="3" name="Image 2" descr="Une image contenant texte, croquis, dessin&#10;&#10;Le contenu généré par l’IA peut être incorrect.">
            <a:extLst>
              <a:ext uri="{FF2B5EF4-FFF2-40B4-BE49-F238E27FC236}">
                <a16:creationId xmlns:a16="http://schemas.microsoft.com/office/drawing/2014/main" xmlns="" id="{E36BE35B-4070-9C4A-5BE8-E145BD9173DD}"/>
              </a:ext>
            </a:extLst>
          </p:cNvPr>
          <p:cNvPicPr>
            <a:picLocks noChangeAspect="1"/>
          </p:cNvPicPr>
          <p:nvPr/>
        </p:nvPicPr>
        <p:blipFill>
          <a:blip r:embed="rId3"/>
          <a:stretch>
            <a:fillRect/>
          </a:stretch>
        </p:blipFill>
        <p:spPr>
          <a:xfrm>
            <a:off x="4212000" y="3024000"/>
            <a:ext cx="7662688" cy="3206502"/>
          </a:xfrm>
          <a:prstGeom prst="rect">
            <a:avLst/>
          </a:prstGeom>
        </p:spPr>
      </p:pic>
      <p:pic>
        <p:nvPicPr>
          <p:cNvPr id="5" name="Image 4" descr="Une image contenant noir, obscurité, noir et blanc, plein air&#10;&#10;Le contenu généré par l’IA peut être incorrect.">
            <a:extLst>
              <a:ext uri="{FF2B5EF4-FFF2-40B4-BE49-F238E27FC236}">
                <a16:creationId xmlns:a16="http://schemas.microsoft.com/office/drawing/2014/main" xmlns="" id="{59733E80-5C5B-BD80-F97C-8A4C22F88682}"/>
              </a:ext>
            </a:extLst>
          </p:cNvPr>
          <p:cNvPicPr>
            <a:picLocks noChangeAspect="1"/>
          </p:cNvPicPr>
          <p:nvPr/>
        </p:nvPicPr>
        <p:blipFill>
          <a:blip r:embed="rId4"/>
          <a:stretch>
            <a:fillRect/>
          </a:stretch>
        </p:blipFill>
        <p:spPr>
          <a:xfrm>
            <a:off x="4212000" y="3024000"/>
            <a:ext cx="7662688" cy="3206502"/>
          </a:xfrm>
          <a:prstGeom prst="rect">
            <a:avLst/>
          </a:prstGeom>
        </p:spPr>
      </p:pic>
      <p:pic>
        <p:nvPicPr>
          <p:cNvPr id="7" name="Image 6" descr="Une image contenant capture d’écran, ligne&#10;&#10;Le contenu généré par l’IA peut être incorrect.">
            <a:extLst>
              <a:ext uri="{FF2B5EF4-FFF2-40B4-BE49-F238E27FC236}">
                <a16:creationId xmlns:a16="http://schemas.microsoft.com/office/drawing/2014/main" xmlns="" id="{31FED15C-79C8-76E4-CF21-5BF3E14E504A}"/>
              </a:ext>
            </a:extLst>
          </p:cNvPr>
          <p:cNvPicPr>
            <a:picLocks noChangeAspect="1"/>
          </p:cNvPicPr>
          <p:nvPr/>
        </p:nvPicPr>
        <p:blipFill>
          <a:blip r:embed="rId5"/>
          <a:stretch>
            <a:fillRect/>
          </a:stretch>
        </p:blipFill>
        <p:spPr>
          <a:xfrm>
            <a:off x="4212000" y="3024000"/>
            <a:ext cx="7662688" cy="3206502"/>
          </a:xfrm>
          <a:prstGeom prst="rect">
            <a:avLst/>
          </a:prstGeom>
        </p:spPr>
      </p:pic>
      <p:sp>
        <p:nvSpPr>
          <p:cNvPr id="2" name="Google Shape;89;p1">
            <a:extLst>
              <a:ext uri="{FF2B5EF4-FFF2-40B4-BE49-F238E27FC236}">
                <a16:creationId xmlns:a16="http://schemas.microsoft.com/office/drawing/2014/main" xmlns="" id="{1EA1E1B3-8CAD-8795-069D-67BD8899866D}"/>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4" name="Google Shape;90;p1">
            <a:extLst>
              <a:ext uri="{FF2B5EF4-FFF2-40B4-BE49-F238E27FC236}">
                <a16:creationId xmlns:a16="http://schemas.microsoft.com/office/drawing/2014/main" xmlns="" id="{A4DD0773-0F19-AF38-8445-4129B3024486}"/>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6" name="Google Shape;91;p1">
            <a:extLst>
              <a:ext uri="{FF2B5EF4-FFF2-40B4-BE49-F238E27FC236}">
                <a16:creationId xmlns:a16="http://schemas.microsoft.com/office/drawing/2014/main" xmlns="" id="{DD9CC4E1-50A0-979F-DE49-B1470098E74A}"/>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199" y="365125"/>
            <a:ext cx="10751049" cy="1325563"/>
          </a:xfrm>
          <a:prstGeom prst="rect">
            <a:avLst/>
          </a:prstGeom>
          <a:noFill/>
          <a:ln>
            <a:noFill/>
          </a:ln>
        </p:spPr>
        <p:txBody>
          <a:bodyPr spcFirstLastPara="1" wrap="square" lIns="91425" tIns="45700" rIns="91425" bIns="45700" anchor="ctr" anchorCtr="0">
            <a:normAutofit/>
          </a:bodyPr>
          <a:lstStyle/>
          <a:p>
            <a:pPr lvl="0">
              <a:buSzPts val="4400"/>
            </a:pPr>
            <a:r>
              <a:rPr lang="fr-FR" dirty="0"/>
              <a:t>Définition de l’altitude et ses déclinaisons</a:t>
            </a:r>
            <a:endParaRPr dirty="0">
              <a:latin typeface="Play" panose="020B0604020202020204" charset="0"/>
            </a:endParaRPr>
          </a:p>
        </p:txBody>
      </p:sp>
      <p:sp>
        <p:nvSpPr>
          <p:cNvPr id="127" name="Google Shape;1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b="1" dirty="0">
                <a:latin typeface="Play" panose="020B0604020202020204" charset="0"/>
              </a:rPr>
              <a:t>Altitude densité</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altitude où la densité de l’air est celle de l’ISA à l’altitude pression considérée</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les performances des aéronefs dépendent directement de cette altitude</a:t>
            </a:r>
            <a:endParaRPr dirty="0">
              <a:latin typeface="Play" panose="020B0604020202020204" charset="0"/>
            </a:endParaRPr>
          </a:p>
          <a:p>
            <a:pPr marL="457200" lvl="1" indent="0" algn="l" rtl="0">
              <a:lnSpc>
                <a:spcPct val="90000"/>
              </a:lnSpc>
              <a:spcBef>
                <a:spcPts val="500"/>
              </a:spcBef>
              <a:spcAft>
                <a:spcPts val="0"/>
              </a:spcAft>
              <a:buClr>
                <a:schemeClr val="dk1"/>
              </a:buClr>
              <a:buSzPts val="2400"/>
              <a:buNone/>
            </a:pP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les tableaux ou abaques des manuels de vol sont construits pour prendre en compte l'altitude densité</a:t>
            </a:r>
            <a:endParaRPr dirty="0">
              <a:latin typeface="Play" panose="020B0604020202020204" charset="0"/>
            </a:endParaRPr>
          </a:p>
        </p:txBody>
      </p:sp>
      <p:sp>
        <p:nvSpPr>
          <p:cNvPr id="2" name="Google Shape;89;p1">
            <a:extLst>
              <a:ext uri="{FF2B5EF4-FFF2-40B4-BE49-F238E27FC236}">
                <a16:creationId xmlns:a16="http://schemas.microsoft.com/office/drawing/2014/main" xmlns="" id="{72A40A6F-6340-8C33-01A3-834C748805AE}"/>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45344C80-4594-BF7C-223D-FED72390663E}"/>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4" name="Google Shape;91;p1">
            <a:extLst>
              <a:ext uri="{FF2B5EF4-FFF2-40B4-BE49-F238E27FC236}">
                <a16:creationId xmlns:a16="http://schemas.microsoft.com/office/drawing/2014/main" xmlns="" id="{06023F70-0133-76CE-34AB-4373CC061C6D}"/>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Calages barométriques</a:t>
            </a:r>
            <a:endParaRPr/>
          </a:p>
        </p:txBody>
      </p:sp>
      <p:sp>
        <p:nvSpPr>
          <p:cNvPr id="137" name="Google Shape;13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b="1" dirty="0">
                <a:latin typeface="Play" panose="020B0604020202020204" charset="0"/>
              </a:rPr>
              <a:t>QNH local</a:t>
            </a:r>
            <a:endParaRPr dirty="0">
              <a:latin typeface="Play" panose="020B0604020202020204" charset="0"/>
            </a:endParaRPr>
          </a:p>
          <a:p>
            <a:pPr marL="685800" lvl="1" indent="-228600">
              <a:buSzPts val="2400"/>
            </a:pPr>
            <a:r>
              <a:rPr lang="fr-FR" dirty="0">
                <a:latin typeface="Play" panose="020B0604020202020204" charset="0"/>
              </a:rPr>
              <a:t>calculé à partir de la pression atmosphérique mesurée sur l’aérodrome (QFE) et ”ramenée au niveau de la mer depuis l'altitude de l'aérodrome" en suivant le profil vertical de la pression en ISA</a:t>
            </a:r>
          </a:p>
          <a:p>
            <a:pPr marL="685800" lvl="1" indent="-228600" algn="l" rtl="0">
              <a:lnSpc>
                <a:spcPct val="90000"/>
              </a:lnSpc>
              <a:spcBef>
                <a:spcPts val="500"/>
              </a:spcBef>
              <a:spcAft>
                <a:spcPts val="0"/>
              </a:spcAft>
              <a:buClr>
                <a:schemeClr val="dk1"/>
              </a:buClr>
              <a:buSzPts val="2400"/>
              <a:buChar char="•"/>
            </a:pPr>
            <a:endParaRPr lang="fr-F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publié dans le METAR, diffusé dans l’ATIS</a:t>
            </a:r>
            <a:endParaRPr dirty="0">
              <a:latin typeface="Play" panose="020B0604020202020204" charset="0"/>
            </a:endParaRPr>
          </a:p>
          <a:p>
            <a:pPr marL="685800" lvl="1" indent="-76200" algn="l" rtl="0">
              <a:lnSpc>
                <a:spcPct val="90000"/>
              </a:lnSpc>
              <a:spcBef>
                <a:spcPts val="500"/>
              </a:spcBef>
              <a:spcAft>
                <a:spcPts val="0"/>
              </a:spcAft>
              <a:buClr>
                <a:schemeClr val="dk1"/>
              </a:buClr>
              <a:buSzPts val="2400"/>
              <a:buNone/>
            </a:pP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communiqué par TWR et AFIS aux aéronefs en contact radio</a:t>
            </a:r>
            <a:endParaRPr dirty="0">
              <a:latin typeface="Play" panose="020B0604020202020204" charset="0"/>
            </a:endParaRPr>
          </a:p>
        </p:txBody>
      </p:sp>
      <p:sp>
        <p:nvSpPr>
          <p:cNvPr id="2" name="Google Shape;89;p1">
            <a:extLst>
              <a:ext uri="{FF2B5EF4-FFF2-40B4-BE49-F238E27FC236}">
                <a16:creationId xmlns:a16="http://schemas.microsoft.com/office/drawing/2014/main" xmlns="" id="{FB635E7B-A193-862F-8D4D-93CA6414A249}"/>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F3355C77-62D7-76D5-AAB0-08D9FE1EE86B}"/>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4" name="Google Shape;91;p1">
            <a:extLst>
              <a:ext uri="{FF2B5EF4-FFF2-40B4-BE49-F238E27FC236}">
                <a16:creationId xmlns:a16="http://schemas.microsoft.com/office/drawing/2014/main" xmlns="" id="{16A78B75-4349-F7C9-06B2-EE6CC81A2FA4}"/>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Calages barométriques</a:t>
            </a:r>
            <a:endParaRPr/>
          </a:p>
        </p:txBody>
      </p:sp>
      <p:sp>
        <p:nvSpPr>
          <p:cNvPr id="147" name="Google Shape;14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b="1" dirty="0">
                <a:latin typeface="Play" panose="020B0604020202020204" charset="0"/>
              </a:rPr>
              <a:t>QNH local, valeur approchée</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lire sa valeur dans la fenêtre de calage de l’altimètre en affichant sur ce dernier l’altitude publiée de l’aérodrome (</a:t>
            </a:r>
            <a:r>
              <a:rPr lang="fr-FR" b="1" i="1" dirty="0">
                <a:latin typeface="Arial Narrow" panose="020B0606020202030204" pitchFamily="34" charset="0"/>
              </a:rPr>
              <a:t>ALT AD</a:t>
            </a:r>
            <a:r>
              <a:rPr lang="fr-FR" dirty="0">
                <a:latin typeface="Play" panose="020B0604020202020204" charset="0"/>
              </a:rPr>
              <a:t>)</a:t>
            </a:r>
            <a:endParaRPr dirty="0">
              <a:latin typeface="Play" panose="020B0604020202020204" charset="0"/>
            </a:endParaRPr>
          </a:p>
          <a:p>
            <a:pPr marL="685800" lvl="1" indent="-76200" algn="l" rtl="0">
              <a:lnSpc>
                <a:spcPct val="90000"/>
              </a:lnSpc>
              <a:spcBef>
                <a:spcPts val="500"/>
              </a:spcBef>
              <a:spcAft>
                <a:spcPts val="0"/>
              </a:spcAft>
              <a:buClr>
                <a:schemeClr val="dk1"/>
              </a:buClr>
              <a:buSzPts val="2400"/>
              <a:buNone/>
            </a:pP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ou régler l’altimètre sur zéro et ajouter à la valeur lue dans la fenêtre de calage l’écart de pression publié qui correspond l’altitude de l’aérodrome</a:t>
            </a:r>
            <a:endParaRPr dirty="0">
              <a:latin typeface="Play" panose="020B0604020202020204" charset="0"/>
            </a:endParaRPr>
          </a:p>
        </p:txBody>
      </p:sp>
      <p:pic>
        <p:nvPicPr>
          <p:cNvPr id="151" name="Google Shape;151;p7" descr="Une image contenant texte, capture d’écran, Police&#10;&#10;Le contenu généré par l’IA peut être incorrect."/>
          <p:cNvPicPr preferRelativeResize="0"/>
          <p:nvPr/>
        </p:nvPicPr>
        <p:blipFill rotWithShape="1">
          <a:blip r:embed="rId3">
            <a:alphaModFix/>
          </a:blip>
          <a:srcRect/>
          <a:stretch/>
        </p:blipFill>
        <p:spPr>
          <a:xfrm>
            <a:off x="1477627" y="4639405"/>
            <a:ext cx="8656974" cy="1627252"/>
          </a:xfrm>
          <a:prstGeom prst="rect">
            <a:avLst/>
          </a:prstGeom>
          <a:noFill/>
          <a:ln>
            <a:noFill/>
          </a:ln>
        </p:spPr>
      </p:pic>
      <p:sp>
        <p:nvSpPr>
          <p:cNvPr id="2" name="Google Shape;89;p1">
            <a:extLst>
              <a:ext uri="{FF2B5EF4-FFF2-40B4-BE49-F238E27FC236}">
                <a16:creationId xmlns:a16="http://schemas.microsoft.com/office/drawing/2014/main" xmlns="" id="{836080CA-A470-2804-F1F2-1E8175CB0457}"/>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A451E275-E8EA-61C3-FE84-CB718FF94234}"/>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sp>
        <p:nvSpPr>
          <p:cNvPr id="4" name="Google Shape;91;p1">
            <a:extLst>
              <a:ext uri="{FF2B5EF4-FFF2-40B4-BE49-F238E27FC236}">
                <a16:creationId xmlns:a16="http://schemas.microsoft.com/office/drawing/2014/main" xmlns="" id="{638D2AC6-F85E-AEFA-323A-F784AD712AFC}"/>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a:t>Calages barométriques</a:t>
            </a:r>
            <a:endParaRPr/>
          </a:p>
        </p:txBody>
      </p:sp>
      <p:sp>
        <p:nvSpPr>
          <p:cNvPr id="158" name="Google Shape;15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dirty="0">
                <a:latin typeface="Play" panose="020B0604020202020204" charset="0"/>
              </a:rPr>
              <a:t>QNH régional</a:t>
            </a: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défini dans certaines portions de l’espace aérien, par exemple une TMA ou un SIV</a:t>
            </a:r>
          </a:p>
          <a:p>
            <a:pPr marL="685800" lvl="1" indent="-228600" algn="l" rtl="0">
              <a:lnSpc>
                <a:spcPct val="90000"/>
              </a:lnSpc>
              <a:spcBef>
                <a:spcPts val="500"/>
              </a:spcBef>
              <a:spcAft>
                <a:spcPts val="0"/>
              </a:spcAft>
              <a:buClr>
                <a:schemeClr val="dk1"/>
              </a:buClr>
              <a:buSzPts val="2400"/>
              <a:buChar char="•"/>
            </a:pPr>
            <a:endParaRPr dirty="0">
              <a:latin typeface="Play" panose="020B0604020202020204" charset="0"/>
            </a:endParaRPr>
          </a:p>
          <a:p>
            <a:pPr marL="685800" lvl="1" indent="-228600" algn="l" rtl="0">
              <a:lnSpc>
                <a:spcPct val="90000"/>
              </a:lnSpc>
              <a:spcBef>
                <a:spcPts val="500"/>
              </a:spcBef>
              <a:spcAft>
                <a:spcPts val="0"/>
              </a:spcAft>
              <a:buClr>
                <a:schemeClr val="dk1"/>
              </a:buClr>
              <a:buSzPts val="2400"/>
              <a:buChar char="•"/>
            </a:pPr>
            <a:r>
              <a:rPr lang="fr-FR" dirty="0">
                <a:latin typeface="Play" panose="020B0604020202020204" charset="0"/>
              </a:rPr>
              <a:t>permet de garantir l’espacement vertical des aéronefs en dehors d'une CTR ou de la circulation d’un aérodrome situé en espace G</a:t>
            </a:r>
            <a:endParaRPr dirty="0">
              <a:latin typeface="Play" panose="020B0604020202020204" charset="0"/>
            </a:endParaRPr>
          </a:p>
        </p:txBody>
      </p:sp>
      <p:sp>
        <p:nvSpPr>
          <p:cNvPr id="2" name="Google Shape;89;p1">
            <a:extLst>
              <a:ext uri="{FF2B5EF4-FFF2-40B4-BE49-F238E27FC236}">
                <a16:creationId xmlns:a16="http://schemas.microsoft.com/office/drawing/2014/main" xmlns="" id="{314CF15B-1CFD-BB97-D11D-870326E7CE43}"/>
              </a:ext>
            </a:extLst>
          </p:cNvPr>
          <p:cNvSpPr txBox="1">
            <a:spLocks noGrp="1"/>
          </p:cNvSpPr>
          <p:nvPr>
            <p:ph type="ftr" idx="11"/>
          </p:nvPr>
        </p:nvSpPr>
        <p:spPr>
          <a:xfrm>
            <a:off x="3581400" y="6356350"/>
            <a:ext cx="584000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a:t>Sécurité des Vols Avions &amp; ULM 2025 – Thierry BELTAN – AC Jean MERMOZ</a:t>
            </a:r>
            <a:endParaRPr b="1" dirty="0"/>
          </a:p>
        </p:txBody>
      </p:sp>
      <p:sp>
        <p:nvSpPr>
          <p:cNvPr id="3" name="Google Shape;90;p1">
            <a:extLst>
              <a:ext uri="{FF2B5EF4-FFF2-40B4-BE49-F238E27FC236}">
                <a16:creationId xmlns:a16="http://schemas.microsoft.com/office/drawing/2014/main" xmlns="" id="{6268A9E5-2148-C7B2-09B5-4206C330AD6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sp>
        <p:nvSpPr>
          <p:cNvPr id="4" name="Google Shape;91;p1">
            <a:extLst>
              <a:ext uri="{FF2B5EF4-FFF2-40B4-BE49-F238E27FC236}">
                <a16:creationId xmlns:a16="http://schemas.microsoft.com/office/drawing/2014/main" xmlns="" id="{EC1A4656-9062-B3CB-111A-D3162F7FE375}"/>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22/11/2025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uiExpand="1" build="p"/>
    </p:bldLst>
  </p:timing>
</p:sld>
</file>

<file path=ppt/theme/theme1.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4245</Words>
  <Application>Microsoft Office PowerPoint</Application>
  <PresentationFormat>Personnalisé</PresentationFormat>
  <Paragraphs>338</Paragraphs>
  <Slides>20</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Play</vt:lpstr>
      <vt:lpstr>Cambria Math</vt:lpstr>
      <vt:lpstr>Arial Narrow</vt:lpstr>
      <vt:lpstr>Thème Office</vt:lpstr>
      <vt:lpstr>Référencements  Moyens et incertitudes Usage opérationnel</vt:lpstr>
      <vt:lpstr>Présentation PowerPoint</vt:lpstr>
      <vt:lpstr>Définition de l’altitude et ses déclinaisons</vt:lpstr>
      <vt:lpstr>Définition de l’altitude et ses déclinaisons</vt:lpstr>
      <vt:lpstr>Définition de l’altitude et ses déclinaisons</vt:lpstr>
      <vt:lpstr>Définition de l’altitude et ses déclinaisons</vt:lpstr>
      <vt:lpstr>Calages barométriques</vt:lpstr>
      <vt:lpstr>Calages barométriques</vt:lpstr>
      <vt:lpstr>Calages barométriques</vt:lpstr>
      <vt:lpstr>Altitude et Niveau de transition</vt:lpstr>
      <vt:lpstr>Altitude et Niveau de transition</vt:lpstr>
      <vt:lpstr>Altitude et Niveau de transition</vt:lpstr>
      <vt:lpstr>Utilisation des calages QNH et Standard</vt:lpstr>
      <vt:lpstr>Effets de la température sur l’altitude pression</vt:lpstr>
      <vt:lpstr>Effet de la température sur l’altitude pression</vt:lpstr>
      <vt:lpstr>Effet de la température sur l’altitude pression</vt:lpstr>
      <vt:lpstr>Effet des variations de la pression atmosphérique sur l’altitude pression</vt:lpstr>
      <vt:lpstr>Vérifications avant le décollage</vt:lpstr>
      <vt:lpstr>Vérifications avant vol</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Référencements  Moyens et incertitudes Usage opérationnel</dc:title>
  <dc:creator>Marie Beltan</dc:creator>
  <cp:lastModifiedBy>Utilisateur Windows</cp:lastModifiedBy>
  <cp:revision>35</cp:revision>
  <dcterms:modified xsi:type="dcterms:W3CDTF">2025-11-22T19:40:38Z</dcterms:modified>
</cp:coreProperties>
</file>