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diagrams/colors2.xml" ContentType="application/vnd.openxmlformats-officedocument.drawingml.diagramColors+xml"/>
  <Override PartName="/ppt/notesSlides/notesSlide30.xml" ContentType="application/vnd.openxmlformats-officedocument.presentationml.notesSlide+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diagrams/quickStyle2.xml" ContentType="application/vnd.openxmlformats-officedocument.drawingml.diagramStyle+xml"/>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s/slide67.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1" r:id="rId1"/>
  </p:sldMasterIdLst>
  <p:notesMasterIdLst>
    <p:notesMasterId r:id="rId71"/>
  </p:notesMasterIdLst>
  <p:handoutMasterIdLst>
    <p:handoutMasterId r:id="rId72"/>
  </p:handoutMasterIdLst>
  <p:sldIdLst>
    <p:sldId id="726" r:id="rId2"/>
    <p:sldId id="760" r:id="rId3"/>
    <p:sldId id="259" r:id="rId4"/>
    <p:sldId id="727" r:id="rId5"/>
    <p:sldId id="748" r:id="rId6"/>
    <p:sldId id="754" r:id="rId7"/>
    <p:sldId id="756" r:id="rId8"/>
    <p:sldId id="753" r:id="rId9"/>
    <p:sldId id="589" r:id="rId10"/>
    <p:sldId id="811" r:id="rId11"/>
    <p:sldId id="761" r:id="rId12"/>
    <p:sldId id="583" r:id="rId13"/>
    <p:sldId id="408" r:id="rId14"/>
    <p:sldId id="272" r:id="rId15"/>
    <p:sldId id="814" r:id="rId16"/>
    <p:sldId id="815" r:id="rId17"/>
    <p:sldId id="402" r:id="rId18"/>
    <p:sldId id="863" r:id="rId19"/>
    <p:sldId id="862" r:id="rId20"/>
    <p:sldId id="485" r:id="rId21"/>
    <p:sldId id="809" r:id="rId22"/>
    <p:sldId id="638" r:id="rId23"/>
    <p:sldId id="590" r:id="rId24"/>
    <p:sldId id="763" r:id="rId25"/>
    <p:sldId id="484" r:id="rId26"/>
    <p:sldId id="822" r:id="rId27"/>
    <p:sldId id="827" r:id="rId28"/>
    <p:sldId id="575" r:id="rId29"/>
    <p:sldId id="816" r:id="rId30"/>
    <p:sldId id="834" r:id="rId31"/>
    <p:sldId id="840" r:id="rId32"/>
    <p:sldId id="839" r:id="rId33"/>
    <p:sldId id="838" r:id="rId34"/>
    <p:sldId id="841" r:id="rId35"/>
    <p:sldId id="842" r:id="rId36"/>
    <p:sldId id="867" r:id="rId37"/>
    <p:sldId id="860" r:id="rId38"/>
    <p:sldId id="859" r:id="rId39"/>
    <p:sldId id="864" r:id="rId40"/>
    <p:sldId id="762" r:id="rId41"/>
    <p:sldId id="764" r:id="rId42"/>
    <p:sldId id="765" r:id="rId43"/>
    <p:sldId id="766" r:id="rId44"/>
    <p:sldId id="767" r:id="rId45"/>
    <p:sldId id="768" r:id="rId46"/>
    <p:sldId id="769" r:id="rId47"/>
    <p:sldId id="772" r:id="rId48"/>
    <p:sldId id="770" r:id="rId49"/>
    <p:sldId id="771" r:id="rId50"/>
    <p:sldId id="817" r:id="rId51"/>
    <p:sldId id="773" r:id="rId52"/>
    <p:sldId id="792" r:id="rId53"/>
    <p:sldId id="825" r:id="rId54"/>
    <p:sldId id="865" r:id="rId55"/>
    <p:sldId id="866" r:id="rId56"/>
    <p:sldId id="826" r:id="rId57"/>
    <p:sldId id="823" r:id="rId58"/>
    <p:sldId id="824" r:id="rId59"/>
    <p:sldId id="774" r:id="rId60"/>
    <p:sldId id="820" r:id="rId61"/>
    <p:sldId id="821" r:id="rId62"/>
    <p:sldId id="775" r:id="rId63"/>
    <p:sldId id="776" r:id="rId64"/>
    <p:sldId id="777" r:id="rId65"/>
    <p:sldId id="780" r:id="rId66"/>
    <p:sldId id="779" r:id="rId67"/>
    <p:sldId id="861" r:id="rId68"/>
    <p:sldId id="781" r:id="rId69"/>
    <p:sldId id="782" r:id="rId70"/>
  </p:sldIdLst>
  <p:sldSz cx="9144000" cy="6858000" type="screen4x3"/>
  <p:notesSz cx="6723063" cy="9853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hiddenSlides="1" frameSlides="1"/>
  <p:clrMru>
    <a:srgbClr val="F6FD82"/>
    <a:srgbClr val="FFFBE4"/>
    <a:srgbClr val="FFCC66"/>
    <a:srgbClr val="4794E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1976" autoAdjust="0"/>
    <p:restoredTop sz="93130" autoAdjust="0"/>
  </p:normalViewPr>
  <p:slideViewPr>
    <p:cSldViewPr snapToObjects="1">
      <p:cViewPr varScale="1">
        <p:scale>
          <a:sx n="97" d="100"/>
          <a:sy n="97" d="100"/>
        </p:scale>
        <p:origin x="-824" y="-104"/>
      </p:cViewPr>
      <p:guideLst>
        <p:guide orient="horz" pos="2160"/>
        <p:guide pos="2880"/>
      </p:guideLst>
    </p:cSldViewPr>
  </p:slideViewPr>
  <p:outlineViewPr>
    <p:cViewPr>
      <p:scale>
        <a:sx n="33" d="100"/>
        <a:sy n="33" d="100"/>
      </p:scale>
      <p:origin x="0" y="1365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DDDAD-EC28-9C42-AB95-7494AA6BF7DB}"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fr-FR"/>
        </a:p>
      </dgm:t>
    </dgm:pt>
    <dgm:pt modelId="{9D8874F0-2B17-5642-9AA5-B40357270617}">
      <dgm:prSet phldrT="[Texte]"/>
      <dgm:spPr/>
      <dgm:t>
        <a:bodyPr/>
        <a:lstStyle/>
        <a:p>
          <a:r>
            <a:rPr lang="fr-FR" dirty="0" smtClean="0"/>
            <a:t>Saisir et traiter les informations/données</a:t>
          </a:r>
          <a:endParaRPr lang="fr-FR" dirty="0"/>
        </a:p>
      </dgm:t>
    </dgm:pt>
    <dgm:pt modelId="{A9829958-5AF1-8B49-8E22-1E60DD5F876C}" type="parTrans" cxnId="{857481DF-E0E9-4A4D-9E66-5FEA05286282}">
      <dgm:prSet/>
      <dgm:spPr/>
      <dgm:t>
        <a:bodyPr/>
        <a:lstStyle/>
        <a:p>
          <a:endParaRPr lang="fr-FR"/>
        </a:p>
      </dgm:t>
    </dgm:pt>
    <dgm:pt modelId="{079D8A7A-279E-5F48-9CB8-64F6F03905DC}" type="sibTrans" cxnId="{857481DF-E0E9-4A4D-9E66-5FEA05286282}">
      <dgm:prSet/>
      <dgm:spPr/>
      <dgm:t>
        <a:bodyPr/>
        <a:lstStyle/>
        <a:p>
          <a:endParaRPr lang="fr-FR"/>
        </a:p>
      </dgm:t>
    </dgm:pt>
    <dgm:pt modelId="{AF014E9A-678E-0B42-B1B1-27D3B5E8497E}">
      <dgm:prSet phldrT="[Texte]"/>
      <dgm:spPr/>
      <dgm:t>
        <a:bodyPr/>
        <a:lstStyle/>
        <a:p>
          <a:r>
            <a:rPr lang="fr-FR" dirty="0" smtClean="0"/>
            <a:t>Prendre une décision</a:t>
          </a:r>
          <a:endParaRPr lang="fr-FR" dirty="0"/>
        </a:p>
      </dgm:t>
    </dgm:pt>
    <dgm:pt modelId="{5103DDD5-F70A-4448-A682-88A0A0F0B38B}" type="parTrans" cxnId="{316D9DFB-C507-D646-9943-6EC2D0F9B286}">
      <dgm:prSet/>
      <dgm:spPr/>
      <dgm:t>
        <a:bodyPr/>
        <a:lstStyle/>
        <a:p>
          <a:endParaRPr lang="fr-FR"/>
        </a:p>
      </dgm:t>
    </dgm:pt>
    <dgm:pt modelId="{62E7DCA8-1E9A-AF42-91C2-B63812326F83}" type="sibTrans" cxnId="{316D9DFB-C507-D646-9943-6EC2D0F9B286}">
      <dgm:prSet/>
      <dgm:spPr/>
      <dgm:t>
        <a:bodyPr/>
        <a:lstStyle/>
        <a:p>
          <a:endParaRPr lang="fr-FR"/>
        </a:p>
      </dgm:t>
    </dgm:pt>
    <dgm:pt modelId="{FE52A294-5C63-E041-B82D-4DC7C70BCC56}">
      <dgm:prSet phldrT="[Texte]"/>
      <dgm:spPr/>
      <dgm:t>
        <a:bodyPr/>
        <a:lstStyle/>
        <a:p>
          <a:r>
            <a:rPr lang="fr-FR" dirty="0" smtClean="0"/>
            <a:t>Transmettre un message</a:t>
          </a:r>
          <a:endParaRPr lang="fr-FR" dirty="0"/>
        </a:p>
      </dgm:t>
    </dgm:pt>
    <dgm:pt modelId="{60E2232D-C1B0-D947-AD29-E6BA9B2A5FB4}" type="parTrans" cxnId="{8D951310-26BE-0240-AE09-8BD9B09E929F}">
      <dgm:prSet/>
      <dgm:spPr/>
      <dgm:t>
        <a:bodyPr/>
        <a:lstStyle/>
        <a:p>
          <a:endParaRPr lang="fr-FR"/>
        </a:p>
      </dgm:t>
    </dgm:pt>
    <dgm:pt modelId="{7D83637B-7994-DA4A-848F-ADD1B4CA6A8F}" type="sibTrans" cxnId="{8D951310-26BE-0240-AE09-8BD9B09E929F}">
      <dgm:prSet/>
      <dgm:spPr/>
      <dgm:t>
        <a:bodyPr/>
        <a:lstStyle/>
        <a:p>
          <a:endParaRPr lang="fr-FR"/>
        </a:p>
      </dgm:t>
    </dgm:pt>
    <dgm:pt modelId="{E7A5B51F-2BCC-1A40-A7EA-B45D64FD9ADB}">
      <dgm:prSet phldrT="[Texte]"/>
      <dgm:spPr/>
      <dgm:t>
        <a:bodyPr/>
        <a:lstStyle/>
        <a:p>
          <a:r>
            <a:rPr lang="fr-FR" dirty="0" smtClean="0"/>
            <a:t>Agir sur une commande</a:t>
          </a:r>
          <a:endParaRPr lang="fr-FR" dirty="0"/>
        </a:p>
      </dgm:t>
    </dgm:pt>
    <dgm:pt modelId="{03D7F00C-D447-5A4A-8D7B-BE95CC277600}" type="parTrans" cxnId="{00D9B5F9-2231-924B-B99E-46913338ED36}">
      <dgm:prSet/>
      <dgm:spPr/>
      <dgm:t>
        <a:bodyPr/>
        <a:lstStyle/>
        <a:p>
          <a:endParaRPr lang="fr-FR"/>
        </a:p>
      </dgm:t>
    </dgm:pt>
    <dgm:pt modelId="{708F4E53-8364-9649-9A84-C035310CB817}" type="sibTrans" cxnId="{00D9B5F9-2231-924B-B99E-46913338ED36}">
      <dgm:prSet/>
      <dgm:spPr/>
      <dgm:t>
        <a:bodyPr/>
        <a:lstStyle/>
        <a:p>
          <a:endParaRPr lang="fr-FR"/>
        </a:p>
      </dgm:t>
    </dgm:pt>
    <dgm:pt modelId="{54A525ED-0F50-CC4D-8A7C-804125206932}">
      <dgm:prSet phldrT="[Texte]"/>
      <dgm:spPr/>
      <dgm:t>
        <a:bodyPr/>
        <a:lstStyle/>
        <a:p>
          <a:r>
            <a:rPr lang="fr-FR" dirty="0" smtClean="0"/>
            <a:t>Evaluer le résultat</a:t>
          </a:r>
          <a:endParaRPr lang="fr-FR" dirty="0"/>
        </a:p>
      </dgm:t>
    </dgm:pt>
    <dgm:pt modelId="{CACDC5C7-02BD-3340-86A1-C582B70BE143}" type="parTrans" cxnId="{52DB079F-8F56-FE49-A4C2-61DA3B8D2CCC}">
      <dgm:prSet/>
      <dgm:spPr/>
      <dgm:t>
        <a:bodyPr/>
        <a:lstStyle/>
        <a:p>
          <a:endParaRPr lang="fr-FR"/>
        </a:p>
      </dgm:t>
    </dgm:pt>
    <dgm:pt modelId="{A9BF9439-FF85-D348-B0AF-2BF79B4AEFEF}" type="sibTrans" cxnId="{52DB079F-8F56-FE49-A4C2-61DA3B8D2CCC}">
      <dgm:prSet/>
      <dgm:spPr/>
      <dgm:t>
        <a:bodyPr/>
        <a:lstStyle/>
        <a:p>
          <a:endParaRPr lang="fr-FR"/>
        </a:p>
      </dgm:t>
    </dgm:pt>
    <dgm:pt modelId="{6EF645AB-4C1B-584F-8E63-6404098FE466}" type="pres">
      <dgm:prSet presAssocID="{F1BDDDAD-EC28-9C42-AB95-7494AA6BF7DB}" presName="cycle" presStyleCnt="0">
        <dgm:presLayoutVars>
          <dgm:dir/>
          <dgm:resizeHandles val="exact"/>
        </dgm:presLayoutVars>
      </dgm:prSet>
      <dgm:spPr/>
      <dgm:t>
        <a:bodyPr/>
        <a:lstStyle/>
        <a:p>
          <a:endParaRPr lang="fr-FR"/>
        </a:p>
      </dgm:t>
    </dgm:pt>
    <dgm:pt modelId="{713787D0-6D8C-0944-8995-A6850735A0A8}" type="pres">
      <dgm:prSet presAssocID="{9D8874F0-2B17-5642-9AA5-B40357270617}" presName="dummy" presStyleCnt="0"/>
      <dgm:spPr/>
    </dgm:pt>
    <dgm:pt modelId="{B8AE8521-7FC6-7D45-81F9-76F118B381DA}" type="pres">
      <dgm:prSet presAssocID="{9D8874F0-2B17-5642-9AA5-B40357270617}" presName="node" presStyleLbl="revTx" presStyleIdx="0" presStyleCnt="5">
        <dgm:presLayoutVars>
          <dgm:bulletEnabled val="1"/>
        </dgm:presLayoutVars>
      </dgm:prSet>
      <dgm:spPr/>
      <dgm:t>
        <a:bodyPr/>
        <a:lstStyle/>
        <a:p>
          <a:endParaRPr lang="fr-FR"/>
        </a:p>
      </dgm:t>
    </dgm:pt>
    <dgm:pt modelId="{FA8F4253-06E4-F54C-BB5C-54E3F8855B2B}" type="pres">
      <dgm:prSet presAssocID="{079D8A7A-279E-5F48-9CB8-64F6F03905DC}" presName="sibTrans" presStyleLbl="node1" presStyleIdx="0" presStyleCnt="5"/>
      <dgm:spPr/>
      <dgm:t>
        <a:bodyPr/>
        <a:lstStyle/>
        <a:p>
          <a:endParaRPr lang="fr-FR"/>
        </a:p>
      </dgm:t>
    </dgm:pt>
    <dgm:pt modelId="{16741FDC-CFF6-F74E-BEC4-3B65B6A038D2}" type="pres">
      <dgm:prSet presAssocID="{AF014E9A-678E-0B42-B1B1-27D3B5E8497E}" presName="dummy" presStyleCnt="0"/>
      <dgm:spPr/>
    </dgm:pt>
    <dgm:pt modelId="{3429F5EF-934B-964E-A002-02B64CEC4D67}" type="pres">
      <dgm:prSet presAssocID="{AF014E9A-678E-0B42-B1B1-27D3B5E8497E}" presName="node" presStyleLbl="revTx" presStyleIdx="1" presStyleCnt="5">
        <dgm:presLayoutVars>
          <dgm:bulletEnabled val="1"/>
        </dgm:presLayoutVars>
      </dgm:prSet>
      <dgm:spPr/>
      <dgm:t>
        <a:bodyPr/>
        <a:lstStyle/>
        <a:p>
          <a:endParaRPr lang="fr-FR"/>
        </a:p>
      </dgm:t>
    </dgm:pt>
    <dgm:pt modelId="{83AA2603-02C3-0944-838D-13DEFC547A8E}" type="pres">
      <dgm:prSet presAssocID="{62E7DCA8-1E9A-AF42-91C2-B63812326F83}" presName="sibTrans" presStyleLbl="node1" presStyleIdx="1" presStyleCnt="5"/>
      <dgm:spPr/>
      <dgm:t>
        <a:bodyPr/>
        <a:lstStyle/>
        <a:p>
          <a:endParaRPr lang="fr-FR"/>
        </a:p>
      </dgm:t>
    </dgm:pt>
    <dgm:pt modelId="{ADB68F67-53FD-5E45-9A04-E9FE08D21091}" type="pres">
      <dgm:prSet presAssocID="{FE52A294-5C63-E041-B82D-4DC7C70BCC56}" presName="dummy" presStyleCnt="0"/>
      <dgm:spPr/>
    </dgm:pt>
    <dgm:pt modelId="{9F715F6D-73C9-BB4F-977E-95E7251292B0}" type="pres">
      <dgm:prSet presAssocID="{FE52A294-5C63-E041-B82D-4DC7C70BCC56}" presName="node" presStyleLbl="revTx" presStyleIdx="2" presStyleCnt="5">
        <dgm:presLayoutVars>
          <dgm:bulletEnabled val="1"/>
        </dgm:presLayoutVars>
      </dgm:prSet>
      <dgm:spPr/>
      <dgm:t>
        <a:bodyPr/>
        <a:lstStyle/>
        <a:p>
          <a:endParaRPr lang="fr-FR"/>
        </a:p>
      </dgm:t>
    </dgm:pt>
    <dgm:pt modelId="{48A04D92-2CE1-314F-9A60-FAAD01118A0A}" type="pres">
      <dgm:prSet presAssocID="{7D83637B-7994-DA4A-848F-ADD1B4CA6A8F}" presName="sibTrans" presStyleLbl="node1" presStyleIdx="2" presStyleCnt="5"/>
      <dgm:spPr/>
      <dgm:t>
        <a:bodyPr/>
        <a:lstStyle/>
        <a:p>
          <a:endParaRPr lang="fr-FR"/>
        </a:p>
      </dgm:t>
    </dgm:pt>
    <dgm:pt modelId="{4EED51AE-60EE-9249-9642-4F89DCDF5467}" type="pres">
      <dgm:prSet presAssocID="{E7A5B51F-2BCC-1A40-A7EA-B45D64FD9ADB}" presName="dummy" presStyleCnt="0"/>
      <dgm:spPr/>
    </dgm:pt>
    <dgm:pt modelId="{7E49424B-7801-9040-87AC-FCCE2021F5F0}" type="pres">
      <dgm:prSet presAssocID="{E7A5B51F-2BCC-1A40-A7EA-B45D64FD9ADB}" presName="node" presStyleLbl="revTx" presStyleIdx="3" presStyleCnt="5">
        <dgm:presLayoutVars>
          <dgm:bulletEnabled val="1"/>
        </dgm:presLayoutVars>
      </dgm:prSet>
      <dgm:spPr/>
      <dgm:t>
        <a:bodyPr/>
        <a:lstStyle/>
        <a:p>
          <a:endParaRPr lang="fr-FR"/>
        </a:p>
      </dgm:t>
    </dgm:pt>
    <dgm:pt modelId="{F629B4A0-F2B9-914F-90A9-A887657A68D9}" type="pres">
      <dgm:prSet presAssocID="{708F4E53-8364-9649-9A84-C035310CB817}" presName="sibTrans" presStyleLbl="node1" presStyleIdx="3" presStyleCnt="5"/>
      <dgm:spPr/>
      <dgm:t>
        <a:bodyPr/>
        <a:lstStyle/>
        <a:p>
          <a:endParaRPr lang="fr-FR"/>
        </a:p>
      </dgm:t>
    </dgm:pt>
    <dgm:pt modelId="{7038D5E8-65AE-154C-ACB6-E5518B075DE6}" type="pres">
      <dgm:prSet presAssocID="{54A525ED-0F50-CC4D-8A7C-804125206932}" presName="dummy" presStyleCnt="0"/>
      <dgm:spPr/>
    </dgm:pt>
    <dgm:pt modelId="{EC80C44C-1B11-824C-9E0D-CA92E965763C}" type="pres">
      <dgm:prSet presAssocID="{54A525ED-0F50-CC4D-8A7C-804125206932}" presName="node" presStyleLbl="revTx" presStyleIdx="4" presStyleCnt="5">
        <dgm:presLayoutVars>
          <dgm:bulletEnabled val="1"/>
        </dgm:presLayoutVars>
      </dgm:prSet>
      <dgm:spPr/>
      <dgm:t>
        <a:bodyPr/>
        <a:lstStyle/>
        <a:p>
          <a:endParaRPr lang="fr-FR"/>
        </a:p>
      </dgm:t>
    </dgm:pt>
    <dgm:pt modelId="{B2B19D59-742B-1A4A-9357-BE6F669ACA65}" type="pres">
      <dgm:prSet presAssocID="{A9BF9439-FF85-D348-B0AF-2BF79B4AEFEF}" presName="sibTrans" presStyleLbl="node1" presStyleIdx="4" presStyleCnt="5" custLinFactNeighborX="1524" custLinFactNeighborY="2744"/>
      <dgm:spPr/>
      <dgm:t>
        <a:bodyPr/>
        <a:lstStyle/>
        <a:p>
          <a:endParaRPr lang="fr-FR"/>
        </a:p>
      </dgm:t>
    </dgm:pt>
  </dgm:ptLst>
  <dgm:cxnLst>
    <dgm:cxn modelId="{B7FD0B75-AF79-8540-8238-0132EF5E93ED}" type="presOf" srcId="{708F4E53-8364-9649-9A84-C035310CB817}" destId="{F629B4A0-F2B9-914F-90A9-A887657A68D9}" srcOrd="0" destOrd="0" presId="urn:microsoft.com/office/officeart/2005/8/layout/cycle1"/>
    <dgm:cxn modelId="{45019B75-0743-FC4D-A791-D103C9E4C0FE}" type="presOf" srcId="{9D8874F0-2B17-5642-9AA5-B40357270617}" destId="{B8AE8521-7FC6-7D45-81F9-76F118B381DA}" srcOrd="0" destOrd="0" presId="urn:microsoft.com/office/officeart/2005/8/layout/cycle1"/>
    <dgm:cxn modelId="{23CFE858-2CF7-0841-B52E-EFAEE41EF24D}" type="presOf" srcId="{E7A5B51F-2BCC-1A40-A7EA-B45D64FD9ADB}" destId="{7E49424B-7801-9040-87AC-FCCE2021F5F0}" srcOrd="0" destOrd="0" presId="urn:microsoft.com/office/officeart/2005/8/layout/cycle1"/>
    <dgm:cxn modelId="{69915978-BA4B-D242-8997-78C8E8B92C73}" type="presOf" srcId="{A9BF9439-FF85-D348-B0AF-2BF79B4AEFEF}" destId="{B2B19D59-742B-1A4A-9357-BE6F669ACA65}" srcOrd="0" destOrd="0" presId="urn:microsoft.com/office/officeart/2005/8/layout/cycle1"/>
    <dgm:cxn modelId="{316D9DFB-C507-D646-9943-6EC2D0F9B286}" srcId="{F1BDDDAD-EC28-9C42-AB95-7494AA6BF7DB}" destId="{AF014E9A-678E-0B42-B1B1-27D3B5E8497E}" srcOrd="1" destOrd="0" parTransId="{5103DDD5-F70A-4448-A682-88A0A0F0B38B}" sibTransId="{62E7DCA8-1E9A-AF42-91C2-B63812326F83}"/>
    <dgm:cxn modelId="{8D951310-26BE-0240-AE09-8BD9B09E929F}" srcId="{F1BDDDAD-EC28-9C42-AB95-7494AA6BF7DB}" destId="{FE52A294-5C63-E041-B82D-4DC7C70BCC56}" srcOrd="2" destOrd="0" parTransId="{60E2232D-C1B0-D947-AD29-E6BA9B2A5FB4}" sibTransId="{7D83637B-7994-DA4A-848F-ADD1B4CA6A8F}"/>
    <dgm:cxn modelId="{0BB25C18-5443-6645-A961-B0A2FCEE92A6}" type="presOf" srcId="{FE52A294-5C63-E041-B82D-4DC7C70BCC56}" destId="{9F715F6D-73C9-BB4F-977E-95E7251292B0}" srcOrd="0" destOrd="0" presId="urn:microsoft.com/office/officeart/2005/8/layout/cycle1"/>
    <dgm:cxn modelId="{4D007E46-ADD6-7A4F-87D3-209C8F0BFB56}" type="presOf" srcId="{079D8A7A-279E-5F48-9CB8-64F6F03905DC}" destId="{FA8F4253-06E4-F54C-BB5C-54E3F8855B2B}" srcOrd="0" destOrd="0" presId="urn:microsoft.com/office/officeart/2005/8/layout/cycle1"/>
    <dgm:cxn modelId="{00D9B5F9-2231-924B-B99E-46913338ED36}" srcId="{F1BDDDAD-EC28-9C42-AB95-7494AA6BF7DB}" destId="{E7A5B51F-2BCC-1A40-A7EA-B45D64FD9ADB}" srcOrd="3" destOrd="0" parTransId="{03D7F00C-D447-5A4A-8D7B-BE95CC277600}" sibTransId="{708F4E53-8364-9649-9A84-C035310CB817}"/>
    <dgm:cxn modelId="{87FB1BA6-7592-994F-A873-F50023BE77FD}" type="presOf" srcId="{54A525ED-0F50-CC4D-8A7C-804125206932}" destId="{EC80C44C-1B11-824C-9E0D-CA92E965763C}" srcOrd="0" destOrd="0" presId="urn:microsoft.com/office/officeart/2005/8/layout/cycle1"/>
    <dgm:cxn modelId="{59D9FC04-B7F0-2941-84B6-2427B93BC3F8}" type="presOf" srcId="{F1BDDDAD-EC28-9C42-AB95-7494AA6BF7DB}" destId="{6EF645AB-4C1B-584F-8E63-6404098FE466}" srcOrd="0" destOrd="0" presId="urn:microsoft.com/office/officeart/2005/8/layout/cycle1"/>
    <dgm:cxn modelId="{DB02DCBD-44B9-D449-9243-EA53F40C86AD}" type="presOf" srcId="{7D83637B-7994-DA4A-848F-ADD1B4CA6A8F}" destId="{48A04D92-2CE1-314F-9A60-FAAD01118A0A}" srcOrd="0" destOrd="0" presId="urn:microsoft.com/office/officeart/2005/8/layout/cycle1"/>
    <dgm:cxn modelId="{76D70BBA-8BDB-4F48-AAA5-E040C7274B6F}" type="presOf" srcId="{AF014E9A-678E-0B42-B1B1-27D3B5E8497E}" destId="{3429F5EF-934B-964E-A002-02B64CEC4D67}" srcOrd="0" destOrd="0" presId="urn:microsoft.com/office/officeart/2005/8/layout/cycle1"/>
    <dgm:cxn modelId="{857481DF-E0E9-4A4D-9E66-5FEA05286282}" srcId="{F1BDDDAD-EC28-9C42-AB95-7494AA6BF7DB}" destId="{9D8874F0-2B17-5642-9AA5-B40357270617}" srcOrd="0" destOrd="0" parTransId="{A9829958-5AF1-8B49-8E22-1E60DD5F876C}" sibTransId="{079D8A7A-279E-5F48-9CB8-64F6F03905DC}"/>
    <dgm:cxn modelId="{52DB079F-8F56-FE49-A4C2-61DA3B8D2CCC}" srcId="{F1BDDDAD-EC28-9C42-AB95-7494AA6BF7DB}" destId="{54A525ED-0F50-CC4D-8A7C-804125206932}" srcOrd="4" destOrd="0" parTransId="{CACDC5C7-02BD-3340-86A1-C582B70BE143}" sibTransId="{A9BF9439-FF85-D348-B0AF-2BF79B4AEFEF}"/>
    <dgm:cxn modelId="{023F074A-F3F2-FB4E-94B4-6279F86EFBED}" type="presOf" srcId="{62E7DCA8-1E9A-AF42-91C2-B63812326F83}" destId="{83AA2603-02C3-0944-838D-13DEFC547A8E}" srcOrd="0" destOrd="0" presId="urn:microsoft.com/office/officeart/2005/8/layout/cycle1"/>
    <dgm:cxn modelId="{08DFFA37-3CD5-A749-A691-46D9539EC53D}" type="presParOf" srcId="{6EF645AB-4C1B-584F-8E63-6404098FE466}" destId="{713787D0-6D8C-0944-8995-A6850735A0A8}" srcOrd="0" destOrd="0" presId="urn:microsoft.com/office/officeart/2005/8/layout/cycle1"/>
    <dgm:cxn modelId="{C83AF1FA-D777-A84F-BC1E-AEAEA63A1988}" type="presParOf" srcId="{6EF645AB-4C1B-584F-8E63-6404098FE466}" destId="{B8AE8521-7FC6-7D45-81F9-76F118B381DA}" srcOrd="1" destOrd="0" presId="urn:microsoft.com/office/officeart/2005/8/layout/cycle1"/>
    <dgm:cxn modelId="{43DDD6B1-2255-8146-93FA-4441E87ADD8A}" type="presParOf" srcId="{6EF645AB-4C1B-584F-8E63-6404098FE466}" destId="{FA8F4253-06E4-F54C-BB5C-54E3F8855B2B}" srcOrd="2" destOrd="0" presId="urn:microsoft.com/office/officeart/2005/8/layout/cycle1"/>
    <dgm:cxn modelId="{FD82848A-2FF9-5148-BADF-0F94F4AF54C7}" type="presParOf" srcId="{6EF645AB-4C1B-584F-8E63-6404098FE466}" destId="{16741FDC-CFF6-F74E-BEC4-3B65B6A038D2}" srcOrd="3" destOrd="0" presId="urn:microsoft.com/office/officeart/2005/8/layout/cycle1"/>
    <dgm:cxn modelId="{C6131A71-1E11-444A-BE28-F859A9A26395}" type="presParOf" srcId="{6EF645AB-4C1B-584F-8E63-6404098FE466}" destId="{3429F5EF-934B-964E-A002-02B64CEC4D67}" srcOrd="4" destOrd="0" presId="urn:microsoft.com/office/officeart/2005/8/layout/cycle1"/>
    <dgm:cxn modelId="{1E474B64-293B-8F40-9F27-71BAF3F96535}" type="presParOf" srcId="{6EF645AB-4C1B-584F-8E63-6404098FE466}" destId="{83AA2603-02C3-0944-838D-13DEFC547A8E}" srcOrd="5" destOrd="0" presId="urn:microsoft.com/office/officeart/2005/8/layout/cycle1"/>
    <dgm:cxn modelId="{8F67206D-08AD-9642-8358-D818EFDACEC8}" type="presParOf" srcId="{6EF645AB-4C1B-584F-8E63-6404098FE466}" destId="{ADB68F67-53FD-5E45-9A04-E9FE08D21091}" srcOrd="6" destOrd="0" presId="urn:microsoft.com/office/officeart/2005/8/layout/cycle1"/>
    <dgm:cxn modelId="{F970DE0F-5F58-194C-A6DC-7683246B8E72}" type="presParOf" srcId="{6EF645AB-4C1B-584F-8E63-6404098FE466}" destId="{9F715F6D-73C9-BB4F-977E-95E7251292B0}" srcOrd="7" destOrd="0" presId="urn:microsoft.com/office/officeart/2005/8/layout/cycle1"/>
    <dgm:cxn modelId="{CC1275C5-F74B-B94B-9FE8-A968A883D824}" type="presParOf" srcId="{6EF645AB-4C1B-584F-8E63-6404098FE466}" destId="{48A04D92-2CE1-314F-9A60-FAAD01118A0A}" srcOrd="8" destOrd="0" presId="urn:microsoft.com/office/officeart/2005/8/layout/cycle1"/>
    <dgm:cxn modelId="{AF701AEA-82F0-154C-8135-4E8B1462749E}" type="presParOf" srcId="{6EF645AB-4C1B-584F-8E63-6404098FE466}" destId="{4EED51AE-60EE-9249-9642-4F89DCDF5467}" srcOrd="9" destOrd="0" presId="urn:microsoft.com/office/officeart/2005/8/layout/cycle1"/>
    <dgm:cxn modelId="{008BE92B-E5BF-A741-B0BF-1D57FA23B2F7}" type="presParOf" srcId="{6EF645AB-4C1B-584F-8E63-6404098FE466}" destId="{7E49424B-7801-9040-87AC-FCCE2021F5F0}" srcOrd="10" destOrd="0" presId="urn:microsoft.com/office/officeart/2005/8/layout/cycle1"/>
    <dgm:cxn modelId="{31F0504F-4069-D74B-8303-A7583A954446}" type="presParOf" srcId="{6EF645AB-4C1B-584F-8E63-6404098FE466}" destId="{F629B4A0-F2B9-914F-90A9-A887657A68D9}" srcOrd="11" destOrd="0" presId="urn:microsoft.com/office/officeart/2005/8/layout/cycle1"/>
    <dgm:cxn modelId="{E7484368-F9B8-BA4C-8B45-8746C8990C16}" type="presParOf" srcId="{6EF645AB-4C1B-584F-8E63-6404098FE466}" destId="{7038D5E8-65AE-154C-ACB6-E5518B075DE6}" srcOrd="12" destOrd="0" presId="urn:microsoft.com/office/officeart/2005/8/layout/cycle1"/>
    <dgm:cxn modelId="{E9C894CF-7156-5A46-925A-C9CD277E8560}" type="presParOf" srcId="{6EF645AB-4C1B-584F-8E63-6404098FE466}" destId="{EC80C44C-1B11-824C-9E0D-CA92E965763C}" srcOrd="13" destOrd="0" presId="urn:microsoft.com/office/officeart/2005/8/layout/cycle1"/>
    <dgm:cxn modelId="{9721007B-DCF4-474A-912C-68724DF9EC68}" type="presParOf" srcId="{6EF645AB-4C1B-584F-8E63-6404098FE466}" destId="{B2B19D59-742B-1A4A-9357-BE6F669ACA65}" srcOrd="14" destOrd="0" presId="urn:microsoft.com/office/officeart/2005/8/layout/cycle1"/>
  </dgm:cxnLst>
  <dgm:bg/>
  <dgm:whole/>
</dgm:dataModel>
</file>

<file path=ppt/diagrams/data2.xml><?xml version="1.0" encoding="utf-8"?>
<dgm:dataModel xmlns:dgm="http://schemas.openxmlformats.org/drawingml/2006/diagram" xmlns:a="http://schemas.openxmlformats.org/drawingml/2006/main">
  <dgm:ptLst>
    <dgm:pt modelId="{F1BDDDAD-EC28-9C42-AB95-7494AA6BF7DB}"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fr-FR"/>
        </a:p>
      </dgm:t>
    </dgm:pt>
    <dgm:pt modelId="{9D8874F0-2B17-5642-9AA5-B40357270617}">
      <dgm:prSet phldrT="[Texte]"/>
      <dgm:spPr/>
      <dgm:t>
        <a:bodyPr/>
        <a:lstStyle/>
        <a:p>
          <a:r>
            <a:rPr lang="fr-FR" dirty="0" smtClean="0"/>
            <a:t>Saisir et traiter les informations/données</a:t>
          </a:r>
          <a:endParaRPr lang="fr-FR" dirty="0"/>
        </a:p>
      </dgm:t>
    </dgm:pt>
    <dgm:pt modelId="{A9829958-5AF1-8B49-8E22-1E60DD5F876C}" type="parTrans" cxnId="{857481DF-E0E9-4A4D-9E66-5FEA05286282}">
      <dgm:prSet/>
      <dgm:spPr/>
      <dgm:t>
        <a:bodyPr/>
        <a:lstStyle/>
        <a:p>
          <a:endParaRPr lang="fr-FR"/>
        </a:p>
      </dgm:t>
    </dgm:pt>
    <dgm:pt modelId="{079D8A7A-279E-5F48-9CB8-64F6F03905DC}" type="sibTrans" cxnId="{857481DF-E0E9-4A4D-9E66-5FEA05286282}">
      <dgm:prSet/>
      <dgm:spPr/>
      <dgm:t>
        <a:bodyPr/>
        <a:lstStyle/>
        <a:p>
          <a:endParaRPr lang="fr-FR"/>
        </a:p>
      </dgm:t>
    </dgm:pt>
    <dgm:pt modelId="{AF014E9A-678E-0B42-B1B1-27D3B5E8497E}">
      <dgm:prSet phldrT="[Texte]"/>
      <dgm:spPr/>
      <dgm:t>
        <a:bodyPr/>
        <a:lstStyle/>
        <a:p>
          <a:r>
            <a:rPr lang="fr-FR" dirty="0" smtClean="0"/>
            <a:t>Prendre une décision</a:t>
          </a:r>
          <a:endParaRPr lang="fr-FR" dirty="0"/>
        </a:p>
      </dgm:t>
    </dgm:pt>
    <dgm:pt modelId="{5103DDD5-F70A-4448-A682-88A0A0F0B38B}" type="parTrans" cxnId="{316D9DFB-C507-D646-9943-6EC2D0F9B286}">
      <dgm:prSet/>
      <dgm:spPr/>
      <dgm:t>
        <a:bodyPr/>
        <a:lstStyle/>
        <a:p>
          <a:endParaRPr lang="fr-FR"/>
        </a:p>
      </dgm:t>
    </dgm:pt>
    <dgm:pt modelId="{62E7DCA8-1E9A-AF42-91C2-B63812326F83}" type="sibTrans" cxnId="{316D9DFB-C507-D646-9943-6EC2D0F9B286}">
      <dgm:prSet/>
      <dgm:spPr/>
      <dgm:t>
        <a:bodyPr/>
        <a:lstStyle/>
        <a:p>
          <a:endParaRPr lang="fr-FR"/>
        </a:p>
      </dgm:t>
    </dgm:pt>
    <dgm:pt modelId="{FE52A294-5C63-E041-B82D-4DC7C70BCC56}">
      <dgm:prSet phldrT="[Texte]"/>
      <dgm:spPr/>
      <dgm:t>
        <a:bodyPr/>
        <a:lstStyle/>
        <a:p>
          <a:r>
            <a:rPr lang="fr-FR" dirty="0" smtClean="0"/>
            <a:t>Transmettre un message</a:t>
          </a:r>
          <a:endParaRPr lang="fr-FR" dirty="0"/>
        </a:p>
      </dgm:t>
    </dgm:pt>
    <dgm:pt modelId="{60E2232D-C1B0-D947-AD29-E6BA9B2A5FB4}" type="parTrans" cxnId="{8D951310-26BE-0240-AE09-8BD9B09E929F}">
      <dgm:prSet/>
      <dgm:spPr/>
      <dgm:t>
        <a:bodyPr/>
        <a:lstStyle/>
        <a:p>
          <a:endParaRPr lang="fr-FR"/>
        </a:p>
      </dgm:t>
    </dgm:pt>
    <dgm:pt modelId="{7D83637B-7994-DA4A-848F-ADD1B4CA6A8F}" type="sibTrans" cxnId="{8D951310-26BE-0240-AE09-8BD9B09E929F}">
      <dgm:prSet/>
      <dgm:spPr/>
      <dgm:t>
        <a:bodyPr/>
        <a:lstStyle/>
        <a:p>
          <a:endParaRPr lang="fr-FR"/>
        </a:p>
      </dgm:t>
    </dgm:pt>
    <dgm:pt modelId="{E7A5B51F-2BCC-1A40-A7EA-B45D64FD9ADB}">
      <dgm:prSet phldrT="[Texte]"/>
      <dgm:spPr/>
      <dgm:t>
        <a:bodyPr/>
        <a:lstStyle/>
        <a:p>
          <a:r>
            <a:rPr lang="fr-FR" dirty="0" smtClean="0"/>
            <a:t>Agir sur une commande</a:t>
          </a:r>
          <a:endParaRPr lang="fr-FR" dirty="0"/>
        </a:p>
      </dgm:t>
    </dgm:pt>
    <dgm:pt modelId="{03D7F00C-D447-5A4A-8D7B-BE95CC277600}" type="parTrans" cxnId="{00D9B5F9-2231-924B-B99E-46913338ED36}">
      <dgm:prSet/>
      <dgm:spPr/>
      <dgm:t>
        <a:bodyPr/>
        <a:lstStyle/>
        <a:p>
          <a:endParaRPr lang="fr-FR"/>
        </a:p>
      </dgm:t>
    </dgm:pt>
    <dgm:pt modelId="{708F4E53-8364-9649-9A84-C035310CB817}" type="sibTrans" cxnId="{00D9B5F9-2231-924B-B99E-46913338ED36}">
      <dgm:prSet/>
      <dgm:spPr/>
      <dgm:t>
        <a:bodyPr/>
        <a:lstStyle/>
        <a:p>
          <a:endParaRPr lang="fr-FR"/>
        </a:p>
      </dgm:t>
    </dgm:pt>
    <dgm:pt modelId="{54A525ED-0F50-CC4D-8A7C-804125206932}">
      <dgm:prSet phldrT="[Texte]"/>
      <dgm:spPr/>
      <dgm:t>
        <a:bodyPr/>
        <a:lstStyle/>
        <a:p>
          <a:r>
            <a:rPr lang="fr-FR" dirty="0" smtClean="0"/>
            <a:t>Evaluer le résultat</a:t>
          </a:r>
          <a:endParaRPr lang="fr-FR" dirty="0"/>
        </a:p>
      </dgm:t>
    </dgm:pt>
    <dgm:pt modelId="{CACDC5C7-02BD-3340-86A1-C582B70BE143}" type="parTrans" cxnId="{52DB079F-8F56-FE49-A4C2-61DA3B8D2CCC}">
      <dgm:prSet/>
      <dgm:spPr/>
      <dgm:t>
        <a:bodyPr/>
        <a:lstStyle/>
        <a:p>
          <a:endParaRPr lang="fr-FR"/>
        </a:p>
      </dgm:t>
    </dgm:pt>
    <dgm:pt modelId="{A9BF9439-FF85-D348-B0AF-2BF79B4AEFEF}" type="sibTrans" cxnId="{52DB079F-8F56-FE49-A4C2-61DA3B8D2CCC}">
      <dgm:prSet/>
      <dgm:spPr/>
      <dgm:t>
        <a:bodyPr/>
        <a:lstStyle/>
        <a:p>
          <a:endParaRPr lang="fr-FR"/>
        </a:p>
      </dgm:t>
    </dgm:pt>
    <dgm:pt modelId="{6EF645AB-4C1B-584F-8E63-6404098FE466}" type="pres">
      <dgm:prSet presAssocID="{F1BDDDAD-EC28-9C42-AB95-7494AA6BF7DB}" presName="cycle" presStyleCnt="0">
        <dgm:presLayoutVars>
          <dgm:dir/>
          <dgm:resizeHandles val="exact"/>
        </dgm:presLayoutVars>
      </dgm:prSet>
      <dgm:spPr/>
      <dgm:t>
        <a:bodyPr/>
        <a:lstStyle/>
        <a:p>
          <a:endParaRPr lang="fr-FR"/>
        </a:p>
      </dgm:t>
    </dgm:pt>
    <dgm:pt modelId="{713787D0-6D8C-0944-8995-A6850735A0A8}" type="pres">
      <dgm:prSet presAssocID="{9D8874F0-2B17-5642-9AA5-B40357270617}" presName="dummy" presStyleCnt="0"/>
      <dgm:spPr/>
    </dgm:pt>
    <dgm:pt modelId="{B8AE8521-7FC6-7D45-81F9-76F118B381DA}" type="pres">
      <dgm:prSet presAssocID="{9D8874F0-2B17-5642-9AA5-B40357270617}" presName="node" presStyleLbl="revTx" presStyleIdx="0" presStyleCnt="5">
        <dgm:presLayoutVars>
          <dgm:bulletEnabled val="1"/>
        </dgm:presLayoutVars>
      </dgm:prSet>
      <dgm:spPr/>
      <dgm:t>
        <a:bodyPr/>
        <a:lstStyle/>
        <a:p>
          <a:endParaRPr lang="fr-FR"/>
        </a:p>
      </dgm:t>
    </dgm:pt>
    <dgm:pt modelId="{FA8F4253-06E4-F54C-BB5C-54E3F8855B2B}" type="pres">
      <dgm:prSet presAssocID="{079D8A7A-279E-5F48-9CB8-64F6F03905DC}" presName="sibTrans" presStyleLbl="node1" presStyleIdx="0" presStyleCnt="5"/>
      <dgm:spPr/>
      <dgm:t>
        <a:bodyPr/>
        <a:lstStyle/>
        <a:p>
          <a:endParaRPr lang="fr-FR"/>
        </a:p>
      </dgm:t>
    </dgm:pt>
    <dgm:pt modelId="{16741FDC-CFF6-F74E-BEC4-3B65B6A038D2}" type="pres">
      <dgm:prSet presAssocID="{AF014E9A-678E-0B42-B1B1-27D3B5E8497E}" presName="dummy" presStyleCnt="0"/>
      <dgm:spPr/>
    </dgm:pt>
    <dgm:pt modelId="{3429F5EF-934B-964E-A002-02B64CEC4D67}" type="pres">
      <dgm:prSet presAssocID="{AF014E9A-678E-0B42-B1B1-27D3B5E8497E}" presName="node" presStyleLbl="revTx" presStyleIdx="1" presStyleCnt="5">
        <dgm:presLayoutVars>
          <dgm:bulletEnabled val="1"/>
        </dgm:presLayoutVars>
      </dgm:prSet>
      <dgm:spPr/>
      <dgm:t>
        <a:bodyPr/>
        <a:lstStyle/>
        <a:p>
          <a:endParaRPr lang="fr-FR"/>
        </a:p>
      </dgm:t>
    </dgm:pt>
    <dgm:pt modelId="{83AA2603-02C3-0944-838D-13DEFC547A8E}" type="pres">
      <dgm:prSet presAssocID="{62E7DCA8-1E9A-AF42-91C2-B63812326F83}" presName="sibTrans" presStyleLbl="node1" presStyleIdx="1" presStyleCnt="5"/>
      <dgm:spPr/>
      <dgm:t>
        <a:bodyPr/>
        <a:lstStyle/>
        <a:p>
          <a:endParaRPr lang="fr-FR"/>
        </a:p>
      </dgm:t>
    </dgm:pt>
    <dgm:pt modelId="{ADB68F67-53FD-5E45-9A04-E9FE08D21091}" type="pres">
      <dgm:prSet presAssocID="{FE52A294-5C63-E041-B82D-4DC7C70BCC56}" presName="dummy" presStyleCnt="0"/>
      <dgm:spPr/>
    </dgm:pt>
    <dgm:pt modelId="{9F715F6D-73C9-BB4F-977E-95E7251292B0}" type="pres">
      <dgm:prSet presAssocID="{FE52A294-5C63-E041-B82D-4DC7C70BCC56}" presName="node" presStyleLbl="revTx" presStyleIdx="2" presStyleCnt="5">
        <dgm:presLayoutVars>
          <dgm:bulletEnabled val="1"/>
        </dgm:presLayoutVars>
      </dgm:prSet>
      <dgm:spPr/>
      <dgm:t>
        <a:bodyPr/>
        <a:lstStyle/>
        <a:p>
          <a:endParaRPr lang="fr-FR"/>
        </a:p>
      </dgm:t>
    </dgm:pt>
    <dgm:pt modelId="{48A04D92-2CE1-314F-9A60-FAAD01118A0A}" type="pres">
      <dgm:prSet presAssocID="{7D83637B-7994-DA4A-848F-ADD1B4CA6A8F}" presName="sibTrans" presStyleLbl="node1" presStyleIdx="2" presStyleCnt="5"/>
      <dgm:spPr/>
      <dgm:t>
        <a:bodyPr/>
        <a:lstStyle/>
        <a:p>
          <a:endParaRPr lang="fr-FR"/>
        </a:p>
      </dgm:t>
    </dgm:pt>
    <dgm:pt modelId="{4EED51AE-60EE-9249-9642-4F89DCDF5467}" type="pres">
      <dgm:prSet presAssocID="{E7A5B51F-2BCC-1A40-A7EA-B45D64FD9ADB}" presName="dummy" presStyleCnt="0"/>
      <dgm:spPr/>
    </dgm:pt>
    <dgm:pt modelId="{7E49424B-7801-9040-87AC-FCCE2021F5F0}" type="pres">
      <dgm:prSet presAssocID="{E7A5B51F-2BCC-1A40-A7EA-B45D64FD9ADB}" presName="node" presStyleLbl="revTx" presStyleIdx="3" presStyleCnt="5">
        <dgm:presLayoutVars>
          <dgm:bulletEnabled val="1"/>
        </dgm:presLayoutVars>
      </dgm:prSet>
      <dgm:spPr/>
      <dgm:t>
        <a:bodyPr/>
        <a:lstStyle/>
        <a:p>
          <a:endParaRPr lang="fr-FR"/>
        </a:p>
      </dgm:t>
    </dgm:pt>
    <dgm:pt modelId="{F629B4A0-F2B9-914F-90A9-A887657A68D9}" type="pres">
      <dgm:prSet presAssocID="{708F4E53-8364-9649-9A84-C035310CB817}" presName="sibTrans" presStyleLbl="node1" presStyleIdx="3" presStyleCnt="5"/>
      <dgm:spPr/>
      <dgm:t>
        <a:bodyPr/>
        <a:lstStyle/>
        <a:p>
          <a:endParaRPr lang="fr-FR"/>
        </a:p>
      </dgm:t>
    </dgm:pt>
    <dgm:pt modelId="{7038D5E8-65AE-154C-ACB6-E5518B075DE6}" type="pres">
      <dgm:prSet presAssocID="{54A525ED-0F50-CC4D-8A7C-804125206932}" presName="dummy" presStyleCnt="0"/>
      <dgm:spPr/>
    </dgm:pt>
    <dgm:pt modelId="{EC80C44C-1B11-824C-9E0D-CA92E965763C}" type="pres">
      <dgm:prSet presAssocID="{54A525ED-0F50-CC4D-8A7C-804125206932}" presName="node" presStyleLbl="revTx" presStyleIdx="4" presStyleCnt="5">
        <dgm:presLayoutVars>
          <dgm:bulletEnabled val="1"/>
        </dgm:presLayoutVars>
      </dgm:prSet>
      <dgm:spPr/>
      <dgm:t>
        <a:bodyPr/>
        <a:lstStyle/>
        <a:p>
          <a:endParaRPr lang="fr-FR"/>
        </a:p>
      </dgm:t>
    </dgm:pt>
    <dgm:pt modelId="{B2B19D59-742B-1A4A-9357-BE6F669ACA65}" type="pres">
      <dgm:prSet presAssocID="{A9BF9439-FF85-D348-B0AF-2BF79B4AEFEF}" presName="sibTrans" presStyleLbl="node1" presStyleIdx="4" presStyleCnt="5"/>
      <dgm:spPr/>
      <dgm:t>
        <a:bodyPr/>
        <a:lstStyle/>
        <a:p>
          <a:endParaRPr lang="fr-FR"/>
        </a:p>
      </dgm:t>
    </dgm:pt>
  </dgm:ptLst>
  <dgm:cxnLst>
    <dgm:cxn modelId="{C6D7F87A-38CC-8B43-88F3-9687FADC1A23}" type="presOf" srcId="{FE52A294-5C63-E041-B82D-4DC7C70BCC56}" destId="{9F715F6D-73C9-BB4F-977E-95E7251292B0}" srcOrd="0" destOrd="0" presId="urn:microsoft.com/office/officeart/2005/8/layout/cycle1"/>
    <dgm:cxn modelId="{A86C45DA-C962-844D-AC0E-8B080089BFBA}" type="presOf" srcId="{62E7DCA8-1E9A-AF42-91C2-B63812326F83}" destId="{83AA2603-02C3-0944-838D-13DEFC547A8E}" srcOrd="0" destOrd="0" presId="urn:microsoft.com/office/officeart/2005/8/layout/cycle1"/>
    <dgm:cxn modelId="{92265D7A-EB36-794D-897F-D92B4169B01E}" type="presOf" srcId="{E7A5B51F-2BCC-1A40-A7EA-B45D64FD9ADB}" destId="{7E49424B-7801-9040-87AC-FCCE2021F5F0}" srcOrd="0" destOrd="0" presId="urn:microsoft.com/office/officeart/2005/8/layout/cycle1"/>
    <dgm:cxn modelId="{316D9DFB-C507-D646-9943-6EC2D0F9B286}" srcId="{F1BDDDAD-EC28-9C42-AB95-7494AA6BF7DB}" destId="{AF014E9A-678E-0B42-B1B1-27D3B5E8497E}" srcOrd="1" destOrd="0" parTransId="{5103DDD5-F70A-4448-A682-88A0A0F0B38B}" sibTransId="{62E7DCA8-1E9A-AF42-91C2-B63812326F83}"/>
    <dgm:cxn modelId="{8D951310-26BE-0240-AE09-8BD9B09E929F}" srcId="{F1BDDDAD-EC28-9C42-AB95-7494AA6BF7DB}" destId="{FE52A294-5C63-E041-B82D-4DC7C70BCC56}" srcOrd="2" destOrd="0" parTransId="{60E2232D-C1B0-D947-AD29-E6BA9B2A5FB4}" sibTransId="{7D83637B-7994-DA4A-848F-ADD1B4CA6A8F}"/>
    <dgm:cxn modelId="{00D9B5F9-2231-924B-B99E-46913338ED36}" srcId="{F1BDDDAD-EC28-9C42-AB95-7494AA6BF7DB}" destId="{E7A5B51F-2BCC-1A40-A7EA-B45D64FD9ADB}" srcOrd="3" destOrd="0" parTransId="{03D7F00C-D447-5A4A-8D7B-BE95CC277600}" sibTransId="{708F4E53-8364-9649-9A84-C035310CB817}"/>
    <dgm:cxn modelId="{CF3DCE9A-6B6F-854B-9BAD-AE2A4B8E286C}" type="presOf" srcId="{708F4E53-8364-9649-9A84-C035310CB817}" destId="{F629B4A0-F2B9-914F-90A9-A887657A68D9}" srcOrd="0" destOrd="0" presId="urn:microsoft.com/office/officeart/2005/8/layout/cycle1"/>
    <dgm:cxn modelId="{5D017187-86A6-514D-8029-4812138358E6}" type="presOf" srcId="{A9BF9439-FF85-D348-B0AF-2BF79B4AEFEF}" destId="{B2B19D59-742B-1A4A-9357-BE6F669ACA65}" srcOrd="0" destOrd="0" presId="urn:microsoft.com/office/officeart/2005/8/layout/cycle1"/>
    <dgm:cxn modelId="{E4FE725F-2D85-7044-9982-98C3CD99FD60}" type="presOf" srcId="{9D8874F0-2B17-5642-9AA5-B40357270617}" destId="{B8AE8521-7FC6-7D45-81F9-76F118B381DA}" srcOrd="0" destOrd="0" presId="urn:microsoft.com/office/officeart/2005/8/layout/cycle1"/>
    <dgm:cxn modelId="{DB501FB8-0F37-E941-95F2-9BB4C67FA37E}" type="presOf" srcId="{AF014E9A-678E-0B42-B1B1-27D3B5E8497E}" destId="{3429F5EF-934B-964E-A002-02B64CEC4D67}" srcOrd="0" destOrd="0" presId="urn:microsoft.com/office/officeart/2005/8/layout/cycle1"/>
    <dgm:cxn modelId="{857481DF-E0E9-4A4D-9E66-5FEA05286282}" srcId="{F1BDDDAD-EC28-9C42-AB95-7494AA6BF7DB}" destId="{9D8874F0-2B17-5642-9AA5-B40357270617}" srcOrd="0" destOrd="0" parTransId="{A9829958-5AF1-8B49-8E22-1E60DD5F876C}" sibTransId="{079D8A7A-279E-5F48-9CB8-64F6F03905DC}"/>
    <dgm:cxn modelId="{52DB079F-8F56-FE49-A4C2-61DA3B8D2CCC}" srcId="{F1BDDDAD-EC28-9C42-AB95-7494AA6BF7DB}" destId="{54A525ED-0F50-CC4D-8A7C-804125206932}" srcOrd="4" destOrd="0" parTransId="{CACDC5C7-02BD-3340-86A1-C582B70BE143}" sibTransId="{A9BF9439-FF85-D348-B0AF-2BF79B4AEFEF}"/>
    <dgm:cxn modelId="{91478540-0C31-9043-A648-42C3E63F7618}" type="presOf" srcId="{079D8A7A-279E-5F48-9CB8-64F6F03905DC}" destId="{FA8F4253-06E4-F54C-BB5C-54E3F8855B2B}" srcOrd="0" destOrd="0" presId="urn:microsoft.com/office/officeart/2005/8/layout/cycle1"/>
    <dgm:cxn modelId="{F68D1BDA-8661-2E4F-A8C8-5E77CB9424B9}" type="presOf" srcId="{F1BDDDAD-EC28-9C42-AB95-7494AA6BF7DB}" destId="{6EF645AB-4C1B-584F-8E63-6404098FE466}" srcOrd="0" destOrd="0" presId="urn:microsoft.com/office/officeart/2005/8/layout/cycle1"/>
    <dgm:cxn modelId="{0BEC5252-6D6D-E34A-9A95-4FF0D9D22801}" type="presOf" srcId="{54A525ED-0F50-CC4D-8A7C-804125206932}" destId="{EC80C44C-1B11-824C-9E0D-CA92E965763C}" srcOrd="0" destOrd="0" presId="urn:microsoft.com/office/officeart/2005/8/layout/cycle1"/>
    <dgm:cxn modelId="{51A64C77-75EA-114A-9CD7-9FEFB1A715E0}" type="presOf" srcId="{7D83637B-7994-DA4A-848F-ADD1B4CA6A8F}" destId="{48A04D92-2CE1-314F-9A60-FAAD01118A0A}" srcOrd="0" destOrd="0" presId="urn:microsoft.com/office/officeart/2005/8/layout/cycle1"/>
    <dgm:cxn modelId="{EF6FF62C-F7A1-AC43-B27C-57F80EF3E53A}" type="presParOf" srcId="{6EF645AB-4C1B-584F-8E63-6404098FE466}" destId="{713787D0-6D8C-0944-8995-A6850735A0A8}" srcOrd="0" destOrd="0" presId="urn:microsoft.com/office/officeart/2005/8/layout/cycle1"/>
    <dgm:cxn modelId="{3BFF5043-CFF1-9249-8E2C-50591F18DFF4}" type="presParOf" srcId="{6EF645AB-4C1B-584F-8E63-6404098FE466}" destId="{B8AE8521-7FC6-7D45-81F9-76F118B381DA}" srcOrd="1" destOrd="0" presId="urn:microsoft.com/office/officeart/2005/8/layout/cycle1"/>
    <dgm:cxn modelId="{95A180DE-ACBB-BD4B-95A7-A110E26D1882}" type="presParOf" srcId="{6EF645AB-4C1B-584F-8E63-6404098FE466}" destId="{FA8F4253-06E4-F54C-BB5C-54E3F8855B2B}" srcOrd="2" destOrd="0" presId="urn:microsoft.com/office/officeart/2005/8/layout/cycle1"/>
    <dgm:cxn modelId="{F80CFF76-CAD1-D844-AB48-77CB0B3D89A0}" type="presParOf" srcId="{6EF645AB-4C1B-584F-8E63-6404098FE466}" destId="{16741FDC-CFF6-F74E-BEC4-3B65B6A038D2}" srcOrd="3" destOrd="0" presId="urn:microsoft.com/office/officeart/2005/8/layout/cycle1"/>
    <dgm:cxn modelId="{DD85E427-CAD8-A34F-8EC1-F6354BD39DB1}" type="presParOf" srcId="{6EF645AB-4C1B-584F-8E63-6404098FE466}" destId="{3429F5EF-934B-964E-A002-02B64CEC4D67}" srcOrd="4" destOrd="0" presId="urn:microsoft.com/office/officeart/2005/8/layout/cycle1"/>
    <dgm:cxn modelId="{5066A083-3768-B745-B82F-17E63F9809B6}" type="presParOf" srcId="{6EF645AB-4C1B-584F-8E63-6404098FE466}" destId="{83AA2603-02C3-0944-838D-13DEFC547A8E}" srcOrd="5" destOrd="0" presId="urn:microsoft.com/office/officeart/2005/8/layout/cycle1"/>
    <dgm:cxn modelId="{9655231F-37B6-0F48-97A3-2A4004362A01}" type="presParOf" srcId="{6EF645AB-4C1B-584F-8E63-6404098FE466}" destId="{ADB68F67-53FD-5E45-9A04-E9FE08D21091}" srcOrd="6" destOrd="0" presId="urn:microsoft.com/office/officeart/2005/8/layout/cycle1"/>
    <dgm:cxn modelId="{D5D78CD9-9A5D-F741-9777-39762793E6B6}" type="presParOf" srcId="{6EF645AB-4C1B-584F-8E63-6404098FE466}" destId="{9F715F6D-73C9-BB4F-977E-95E7251292B0}" srcOrd="7" destOrd="0" presId="urn:microsoft.com/office/officeart/2005/8/layout/cycle1"/>
    <dgm:cxn modelId="{F16C8B34-82D4-684D-BFD6-3C9BE4EDDDAD}" type="presParOf" srcId="{6EF645AB-4C1B-584F-8E63-6404098FE466}" destId="{48A04D92-2CE1-314F-9A60-FAAD01118A0A}" srcOrd="8" destOrd="0" presId="urn:microsoft.com/office/officeart/2005/8/layout/cycle1"/>
    <dgm:cxn modelId="{BB613F67-C6CC-E141-9C5E-F183CC4A39D5}" type="presParOf" srcId="{6EF645AB-4C1B-584F-8E63-6404098FE466}" destId="{4EED51AE-60EE-9249-9642-4F89DCDF5467}" srcOrd="9" destOrd="0" presId="urn:microsoft.com/office/officeart/2005/8/layout/cycle1"/>
    <dgm:cxn modelId="{621E310A-A08B-E64F-905C-BC372760CCEA}" type="presParOf" srcId="{6EF645AB-4C1B-584F-8E63-6404098FE466}" destId="{7E49424B-7801-9040-87AC-FCCE2021F5F0}" srcOrd="10" destOrd="0" presId="urn:microsoft.com/office/officeart/2005/8/layout/cycle1"/>
    <dgm:cxn modelId="{3A06DBC2-B8E2-C64B-BBF4-AD04DA16432B}" type="presParOf" srcId="{6EF645AB-4C1B-584F-8E63-6404098FE466}" destId="{F629B4A0-F2B9-914F-90A9-A887657A68D9}" srcOrd="11" destOrd="0" presId="urn:microsoft.com/office/officeart/2005/8/layout/cycle1"/>
    <dgm:cxn modelId="{7CB3D146-69A3-364F-BB04-8714C829B024}" type="presParOf" srcId="{6EF645AB-4C1B-584F-8E63-6404098FE466}" destId="{7038D5E8-65AE-154C-ACB6-E5518B075DE6}" srcOrd="12" destOrd="0" presId="urn:microsoft.com/office/officeart/2005/8/layout/cycle1"/>
    <dgm:cxn modelId="{7A2279D9-AAB9-5A45-A063-E89D8E9817C4}" type="presParOf" srcId="{6EF645AB-4C1B-584F-8E63-6404098FE466}" destId="{EC80C44C-1B11-824C-9E0D-CA92E965763C}" srcOrd="13" destOrd="0" presId="urn:microsoft.com/office/officeart/2005/8/layout/cycle1"/>
    <dgm:cxn modelId="{A0AD09BD-5A34-B24C-BA4B-32EA85E775A6}" type="presParOf" srcId="{6EF645AB-4C1B-584F-8E63-6404098FE466}" destId="{B2B19D59-742B-1A4A-9357-BE6F669ACA65}" srcOrd="14"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3063" cy="4921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08413" y="0"/>
            <a:ext cx="2913062" cy="492125"/>
          </a:xfrm>
          <a:prstGeom prst="rect">
            <a:avLst/>
          </a:prstGeom>
        </p:spPr>
        <p:txBody>
          <a:bodyPr vert="horz" lIns="91440" tIns="45720" rIns="91440" bIns="45720" rtlCol="0"/>
          <a:lstStyle>
            <a:lvl1pPr algn="r">
              <a:defRPr sz="1200"/>
            </a:lvl1pPr>
          </a:lstStyle>
          <a:p>
            <a:fld id="{016D800F-0ABF-4A3D-A991-BB53915D8F29}" type="datetimeFigureOut">
              <a:rPr lang="fr-FR" smtClean="0"/>
              <a:pPr/>
              <a:t>11/06/14</a:t>
            </a:fld>
            <a:endParaRPr lang="fr-FR"/>
          </a:p>
        </p:txBody>
      </p:sp>
      <p:sp>
        <p:nvSpPr>
          <p:cNvPr id="4" name="Espace réservé du pied de page 3"/>
          <p:cNvSpPr>
            <a:spLocks noGrp="1"/>
          </p:cNvSpPr>
          <p:nvPr>
            <p:ph type="ftr" sz="quarter" idx="2"/>
          </p:nvPr>
        </p:nvSpPr>
        <p:spPr>
          <a:xfrm>
            <a:off x="0" y="9359900"/>
            <a:ext cx="2913063" cy="4921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08413" y="9359900"/>
            <a:ext cx="2913062" cy="492125"/>
          </a:xfrm>
          <a:prstGeom prst="rect">
            <a:avLst/>
          </a:prstGeom>
        </p:spPr>
        <p:txBody>
          <a:bodyPr vert="horz" lIns="91440" tIns="45720" rIns="91440" bIns="45720" rtlCol="0" anchor="b"/>
          <a:lstStyle>
            <a:lvl1pPr algn="r">
              <a:defRPr sz="1200"/>
            </a:lvl1pPr>
          </a:lstStyle>
          <a:p>
            <a:fld id="{758F0838-79DA-4C2E-A871-A459F5FE5ADA}"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29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8180" y="0"/>
            <a:ext cx="2913327" cy="492681"/>
          </a:xfrm>
          <a:prstGeom prst="rect">
            <a:avLst/>
          </a:prstGeom>
        </p:spPr>
        <p:txBody>
          <a:bodyPr vert="horz" lIns="91440" tIns="45720" rIns="91440" bIns="45720" rtlCol="0"/>
          <a:lstStyle>
            <a:lvl1pPr algn="r">
              <a:defRPr sz="1200"/>
            </a:lvl1pPr>
          </a:lstStyle>
          <a:p>
            <a:fld id="{06B567FA-2EEC-9748-BA45-D41EAD2CE9A8}" type="datetimeFigureOut">
              <a:rPr lang="fr-FR" smtClean="0"/>
              <a:pPr/>
              <a:t>11/06/14</a:t>
            </a:fld>
            <a:endParaRPr lang="fr-FR"/>
          </a:p>
        </p:txBody>
      </p:sp>
      <p:sp>
        <p:nvSpPr>
          <p:cNvPr id="4" name="Espace réservé de l'image des diapositives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2307" y="4680466"/>
            <a:ext cx="5378450" cy="443412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59222"/>
            <a:ext cx="2913327" cy="49268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8180" y="9359222"/>
            <a:ext cx="2913327" cy="492681"/>
          </a:xfrm>
          <a:prstGeom prst="rect">
            <a:avLst/>
          </a:prstGeom>
        </p:spPr>
        <p:txBody>
          <a:bodyPr vert="horz" lIns="91440" tIns="45720" rIns="91440" bIns="45720" rtlCol="0" anchor="b"/>
          <a:lstStyle>
            <a:lvl1pPr algn="r">
              <a:defRPr sz="1200"/>
            </a:lvl1pPr>
          </a:lstStyle>
          <a:p>
            <a:fld id="{DFFDB662-D730-A340-8D66-8B0A541B07D0}"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2252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Bonjour</a:t>
            </a:r>
          </a:p>
          <a:p>
            <a:endParaRPr lang="fr-FR" dirty="0" smtClean="0"/>
          </a:p>
          <a:p>
            <a:r>
              <a:rPr lang="fr-FR" dirty="0" smtClean="0"/>
              <a:t>Je vous souhaite la bienvenu a ce </a:t>
            </a:r>
            <a:r>
              <a:rPr lang="fr-FR" dirty="0" err="1" smtClean="0"/>
              <a:t>seminaire</a:t>
            </a:r>
            <a:r>
              <a:rPr lang="fr-FR" baseline="0" dirty="0" smtClean="0"/>
              <a:t> organisé par ACAT.  </a:t>
            </a:r>
            <a:endParaRPr lang="fr-FR" dirty="0" smtClean="0"/>
          </a:p>
          <a:p>
            <a:endParaRPr lang="fr-FR" dirty="0" smtClean="0"/>
          </a:p>
          <a:p>
            <a:r>
              <a:rPr lang="fr-FR" dirty="0" smtClean="0"/>
              <a:t>Tout d abord</a:t>
            </a:r>
            <a:r>
              <a:rPr lang="fr-FR" baseline="0" dirty="0" smtClean="0"/>
              <a:t> j</a:t>
            </a:r>
            <a:r>
              <a:rPr lang="fr-FR" dirty="0" smtClean="0"/>
              <a:t>e</a:t>
            </a:r>
            <a:r>
              <a:rPr lang="fr-FR" baseline="0" dirty="0" smtClean="0"/>
              <a:t> me </a:t>
            </a:r>
            <a:r>
              <a:rPr lang="fr-FR" baseline="0" dirty="0" err="1" smtClean="0"/>
              <a:t>presente</a:t>
            </a:r>
            <a:r>
              <a:rPr lang="fr-FR" baseline="0" dirty="0" smtClean="0"/>
              <a:t> a vous. Mon champ de travail concerne les facteurs humains chez Airbus et je m’occupe de…qui est ma </a:t>
            </a:r>
            <a:r>
              <a:rPr lang="fr-FR" baseline="0" dirty="0" err="1" smtClean="0"/>
              <a:t>specialité</a:t>
            </a:r>
            <a:r>
              <a:rPr lang="fr-FR" baseline="0" dirty="0" smtClean="0"/>
              <a:t>. Je suis </a:t>
            </a:r>
            <a:r>
              <a:rPr lang="fr-FR" baseline="0" dirty="0" err="1" smtClean="0"/>
              <a:t>egalement</a:t>
            </a:r>
            <a:r>
              <a:rPr lang="fr-FR" baseline="0" dirty="0" smtClean="0"/>
              <a:t> </a:t>
            </a:r>
            <a:r>
              <a:rPr lang="fr-FR" baseline="0" dirty="0" err="1" smtClean="0"/>
              <a:t>eleve</a:t>
            </a:r>
            <a:r>
              <a:rPr lang="fr-FR" baseline="0" dirty="0" smtClean="0"/>
              <a:t> pilote. J’ai le plaisir de vous donner ce cours avec JLC.</a:t>
            </a:r>
          </a:p>
          <a:p>
            <a:r>
              <a:rPr lang="fr-FR" baseline="0" dirty="0" smtClean="0"/>
              <a:t>Et maintenant je laisse la parole a JLC….</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parle de fonctions cognitives</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baseline="0" noProof="0" dirty="0" smtClean="0">
                <a:solidFill>
                  <a:schemeClr val="tx1"/>
                </a:solidFill>
                <a:latin typeface="+mn-lt"/>
                <a:ea typeface="+mn-ea"/>
                <a:cs typeface="+mn-cs"/>
              </a:rPr>
              <a:t>L’</a:t>
            </a:r>
            <a:r>
              <a:rPr lang="fr-FR" sz="1200" kern="1200" baseline="0" noProof="0" dirty="0" err="1" smtClean="0">
                <a:solidFill>
                  <a:schemeClr val="tx1"/>
                </a:solidFill>
                <a:latin typeface="+mn-lt"/>
                <a:ea typeface="+mn-ea"/>
                <a:cs typeface="+mn-cs"/>
              </a:rPr>
              <a:t>inconvenient</a:t>
            </a:r>
            <a:r>
              <a:rPr lang="fr-FR" sz="1200" kern="1200" baseline="0" noProof="0" dirty="0" smtClean="0">
                <a:solidFill>
                  <a:schemeClr val="tx1"/>
                </a:solidFill>
                <a:latin typeface="+mn-lt"/>
                <a:ea typeface="+mn-ea"/>
                <a:cs typeface="+mn-cs"/>
              </a:rPr>
              <a:t> du model d’avant est qu’il ne </a:t>
            </a:r>
            <a:r>
              <a:rPr lang="fr-FR" sz="1200" kern="1200" baseline="0" noProof="0" dirty="0" err="1" smtClean="0">
                <a:solidFill>
                  <a:schemeClr val="tx1"/>
                </a:solidFill>
                <a:latin typeface="+mn-lt"/>
                <a:ea typeface="+mn-ea"/>
                <a:cs typeface="+mn-cs"/>
              </a:rPr>
              <a:t>characterise</a:t>
            </a:r>
            <a:r>
              <a:rPr lang="fr-FR" sz="1200" kern="1200" baseline="0" noProof="0" dirty="0" smtClean="0">
                <a:solidFill>
                  <a:schemeClr val="tx1"/>
                </a:solidFill>
                <a:latin typeface="+mn-lt"/>
                <a:ea typeface="+mn-ea"/>
                <a:cs typeface="+mn-cs"/>
              </a:rPr>
              <a:t> pas le plan, l’objectives</a:t>
            </a:r>
          </a:p>
          <a:p>
            <a:endParaRPr lang="fr-FR" sz="1200" kern="1200" baseline="0" noProof="0" dirty="0" smtClean="0">
              <a:solidFill>
                <a:schemeClr val="tx1"/>
              </a:solidFill>
              <a:latin typeface="+mn-lt"/>
              <a:ea typeface="+mn-ea"/>
              <a:cs typeface="+mn-cs"/>
            </a:endParaRPr>
          </a:p>
          <a:p>
            <a:r>
              <a:rPr lang="fr-FR" sz="1200" kern="1200" baseline="0" noProof="0" dirty="0" err="1" smtClean="0">
                <a:solidFill>
                  <a:schemeClr val="tx1"/>
                </a:solidFill>
                <a:latin typeface="+mn-lt"/>
                <a:ea typeface="+mn-ea"/>
                <a:cs typeface="+mn-cs"/>
              </a:rPr>
              <a:t></a:t>
            </a:r>
            <a:r>
              <a:rPr lang="fr-FR" sz="1200" kern="1200" baseline="0" noProof="0" dirty="0" smtClean="0">
                <a:solidFill>
                  <a:schemeClr val="tx1"/>
                </a:solidFill>
                <a:latin typeface="+mn-lt"/>
                <a:ea typeface="+mn-ea"/>
                <a:cs typeface="+mn-cs"/>
              </a:rPr>
              <a:t> Exécution : je fais ce que j’ai prévu dans mon « plan »</a:t>
            </a:r>
          </a:p>
          <a:p>
            <a:r>
              <a:rPr lang="fr-FR" sz="1200" kern="1200" baseline="0" noProof="0" dirty="0" smtClean="0">
                <a:solidFill>
                  <a:schemeClr val="tx1"/>
                </a:solidFill>
                <a:latin typeface="+mn-lt"/>
                <a:ea typeface="+mn-ea"/>
                <a:cs typeface="+mn-cs"/>
              </a:rPr>
              <a:t> Stabilisation et cor rection des écarts : je tiens compte des performances</a:t>
            </a:r>
          </a:p>
          <a:p>
            <a:r>
              <a:rPr lang="fr-FR" sz="1200" kern="1200" baseline="0" noProof="0" dirty="0" smtClean="0">
                <a:solidFill>
                  <a:schemeClr val="tx1"/>
                </a:solidFill>
                <a:latin typeface="+mn-lt"/>
                <a:ea typeface="+mn-ea"/>
                <a:cs typeface="+mn-cs"/>
              </a:rPr>
              <a:t>de l’avion, de son inertie et de mon pilotage, j’affine les réglages et les</a:t>
            </a:r>
          </a:p>
          <a:p>
            <a:r>
              <a:rPr lang="fr-FR" sz="1200" kern="1200" baseline="0" noProof="0" dirty="0" smtClean="0">
                <a:solidFill>
                  <a:schemeClr val="tx1"/>
                </a:solidFill>
                <a:latin typeface="+mn-lt"/>
                <a:ea typeface="+mn-ea"/>
                <a:cs typeface="+mn-cs"/>
              </a:rPr>
              <a:t>paramètres. Si après stabilisation je constate un écart j’agis afin de le</a:t>
            </a:r>
          </a:p>
          <a:p>
            <a:r>
              <a:rPr lang="fr-FR" sz="1200" kern="1200" baseline="0" noProof="0" dirty="0" smtClean="0">
                <a:solidFill>
                  <a:schemeClr val="tx1"/>
                </a:solidFill>
                <a:latin typeface="+mn-lt"/>
                <a:ea typeface="+mn-ea"/>
                <a:cs typeface="+mn-cs"/>
              </a:rPr>
              <a:t>réduire.</a:t>
            </a:r>
          </a:p>
          <a:p>
            <a:r>
              <a:rPr lang="fr-FR" sz="1200" kern="1200" baseline="0" noProof="0" dirty="0" smtClean="0">
                <a:solidFill>
                  <a:schemeClr val="tx1"/>
                </a:solidFill>
                <a:latin typeface="+mn-lt"/>
                <a:ea typeface="+mn-ea"/>
                <a:cs typeface="+mn-cs"/>
              </a:rPr>
              <a:t> Vérification : pour (caractérisant l’atteinte de l'objectif), je</a:t>
            </a:r>
          </a:p>
          <a:p>
            <a:r>
              <a:rPr lang="fr-FR" sz="1200" kern="1200" baseline="0" noProof="0" dirty="0" smtClean="0">
                <a:solidFill>
                  <a:schemeClr val="tx1"/>
                </a:solidFill>
                <a:latin typeface="+mn-lt"/>
                <a:ea typeface="+mn-ea"/>
                <a:cs typeface="+mn-cs"/>
              </a:rPr>
              <a:t>compare ce que j’ai effectivement obtenu avec que ce j’aurais dû obtenir ;</a:t>
            </a:r>
          </a:p>
          <a:p>
            <a:r>
              <a:rPr lang="fr-FR" sz="1200" kern="1200" baseline="0" noProof="0" dirty="0" smtClean="0">
                <a:solidFill>
                  <a:schemeClr val="tx1"/>
                </a:solidFill>
                <a:latin typeface="+mn-lt"/>
                <a:ea typeface="+mn-ea"/>
                <a:cs typeface="+mn-cs"/>
              </a:rPr>
              <a:t>si je constate une erreur ou une omission j’agis afin de la rattraper ou d’en</a:t>
            </a:r>
          </a:p>
          <a:p>
            <a:r>
              <a:rPr lang="fr-FR" sz="1200" kern="1200" baseline="0" noProof="0" dirty="0" smtClean="0">
                <a:solidFill>
                  <a:schemeClr val="tx1"/>
                </a:solidFill>
                <a:latin typeface="+mn-lt"/>
                <a:ea typeface="+mn-ea"/>
                <a:cs typeface="+mn-cs"/>
              </a:rPr>
              <a:t>réduire les conséquences.</a:t>
            </a:r>
            <a:endParaRPr lang="fr-FR" noProof="0" dirty="0"/>
          </a:p>
        </p:txBody>
      </p:sp>
      <p:sp>
        <p:nvSpPr>
          <p:cNvPr id="4" name="Slide Number Placeholder 3"/>
          <p:cNvSpPr>
            <a:spLocks noGrp="1"/>
          </p:cNvSpPr>
          <p:nvPr>
            <p:ph type="sldNum" sz="quarter" idx="10"/>
          </p:nvPr>
        </p:nvSpPr>
        <p:spPr/>
        <p:txBody>
          <a:bodyPr/>
          <a:lstStyle/>
          <a:p>
            <a:fld id="{DFFDB662-D730-A340-8D66-8B0A541B07D0}" type="slidenum">
              <a:rPr lang="fr-FR" smtClean="0"/>
              <a:pPr/>
              <a:t>27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GPS or </a:t>
            </a:r>
            <a:r>
              <a:rPr lang="fr-FR" b="1" dirty="0" err="1" smtClean="0"/>
              <a:t>autopilot</a:t>
            </a:r>
            <a:r>
              <a:rPr lang="fr-FR" b="1" dirty="0" smtClean="0"/>
              <a:t> </a:t>
            </a:r>
            <a:r>
              <a:rPr lang="fr-FR" b="1" dirty="0" err="1" smtClean="0"/>
              <a:t>reduce</a:t>
            </a:r>
            <a:r>
              <a:rPr lang="fr-FR" b="1" dirty="0" smtClean="0"/>
              <a:t> </a:t>
            </a:r>
            <a:r>
              <a:rPr lang="fr-FR" b="1" dirty="0" err="1" smtClean="0"/>
              <a:t>workload</a:t>
            </a:r>
            <a:r>
              <a:rPr lang="fr-FR" b="1" dirty="0" smtClean="0"/>
              <a:t> and </a:t>
            </a:r>
            <a:r>
              <a:rPr lang="fr-FR" b="1" dirty="0" err="1" smtClean="0"/>
              <a:t>increase</a:t>
            </a:r>
            <a:r>
              <a:rPr lang="fr-FR" b="1" dirty="0" smtClean="0"/>
              <a:t> situation </a:t>
            </a:r>
            <a:r>
              <a:rPr lang="fr-FR" b="1" dirty="0" err="1" smtClean="0"/>
              <a:t>awareness</a:t>
            </a:r>
            <a:r>
              <a:rPr lang="fr-FR" b="1" dirty="0" smtClean="0"/>
              <a:t>, but capture </a:t>
            </a:r>
            <a:r>
              <a:rPr lang="fr-FR" b="1" dirty="0" err="1" smtClean="0"/>
              <a:t>pilot’s</a:t>
            </a:r>
            <a:r>
              <a:rPr lang="fr-FR" b="1" dirty="0" smtClean="0"/>
              <a:t> attention and </a:t>
            </a:r>
            <a:r>
              <a:rPr lang="fr-FR" b="1" dirty="0" err="1" smtClean="0"/>
              <a:t>hold</a:t>
            </a:r>
            <a:r>
              <a:rPr lang="fr-FR" b="1" dirty="0" smtClean="0"/>
              <a:t> </a:t>
            </a:r>
            <a:r>
              <a:rPr lang="fr-FR" b="1" dirty="0" err="1" smtClean="0"/>
              <a:t>it</a:t>
            </a:r>
            <a:r>
              <a:rPr lang="fr-FR" b="1" dirty="0" smtClean="0"/>
              <a:t> for long </a:t>
            </a:r>
            <a:r>
              <a:rPr lang="fr-FR" b="1" dirty="0" err="1" smtClean="0"/>
              <a:t>periods</a:t>
            </a:r>
            <a:r>
              <a:rPr lang="fr-FR" b="1" dirty="0" smtClean="0"/>
              <a:t> of time</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parle de fonctions cognitives</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CAD71-523F-4A49-BCDE-F09F46BE338E}" type="slidenum">
              <a:rPr lang="fr-FR"/>
              <a:pPr/>
              <a:t>32</a:t>
            </a:fld>
            <a:endParaRPr lang="fr-F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fr-FR" dirty="0" err="1" smtClean="0"/>
              <a:t>Risk</a:t>
            </a:r>
            <a:r>
              <a:rPr lang="fr-FR" dirty="0" smtClean="0"/>
              <a:t> management </a:t>
            </a:r>
            <a:r>
              <a:rPr lang="fr-FR" dirty="0" err="1" smtClean="0"/>
              <a:t>starts</a:t>
            </a:r>
            <a:r>
              <a:rPr lang="fr-FR" dirty="0" smtClean="0"/>
              <a:t> </a:t>
            </a:r>
            <a:r>
              <a:rPr lang="fr-FR" dirty="0" err="1" smtClean="0"/>
              <a:t>with</a:t>
            </a:r>
            <a:r>
              <a:rPr lang="fr-FR" dirty="0" smtClean="0"/>
              <a:t> </a:t>
            </a:r>
            <a:r>
              <a:rPr lang="fr-FR" dirty="0" err="1" smtClean="0"/>
              <a:t>recognizing</a:t>
            </a:r>
            <a:r>
              <a:rPr lang="fr-FR" dirty="0" smtClean="0"/>
              <a:t> the </a:t>
            </a:r>
            <a:r>
              <a:rPr lang="fr-FR" dirty="0" err="1" smtClean="0"/>
              <a:t>hazard</a:t>
            </a:r>
            <a:r>
              <a:rPr lang="fr-FR" dirty="0" smtClean="0"/>
              <a:t>: look </a:t>
            </a:r>
            <a:r>
              <a:rPr lang="fr-FR" dirty="0" err="1" smtClean="0"/>
              <a:t>past</a:t>
            </a:r>
            <a:r>
              <a:rPr lang="fr-FR" dirty="0" smtClean="0"/>
              <a:t> the </a:t>
            </a:r>
            <a:r>
              <a:rPr lang="fr-FR" dirty="0" err="1" smtClean="0"/>
              <a:t>immediate</a:t>
            </a:r>
            <a:r>
              <a:rPr lang="fr-FR" dirty="0" smtClean="0"/>
              <a:t> condition and </a:t>
            </a:r>
            <a:r>
              <a:rPr lang="fr-FR" dirty="0" err="1" smtClean="0"/>
              <a:t>project</a:t>
            </a:r>
            <a:r>
              <a:rPr lang="fr-FR" dirty="0" smtClean="0"/>
              <a:t> the progression of the condition, </a:t>
            </a:r>
            <a:r>
              <a:rPr lang="fr-FR" dirty="0" err="1" smtClean="0"/>
              <a:t>which</a:t>
            </a:r>
            <a:r>
              <a:rPr lang="fr-FR" dirty="0" smtClean="0"/>
              <a:t> </a:t>
            </a:r>
            <a:r>
              <a:rPr lang="fr-FR" dirty="0" err="1" smtClean="0"/>
              <a:t>depends</a:t>
            </a:r>
            <a:r>
              <a:rPr lang="fr-FR" dirty="0" smtClean="0"/>
              <a:t> on </a:t>
            </a:r>
            <a:r>
              <a:rPr lang="fr-FR" dirty="0" err="1" smtClean="0"/>
              <a:t>experience</a:t>
            </a:r>
            <a:r>
              <a:rPr lang="fr-FR" dirty="0" smtClean="0"/>
              <a:t>, training and observation</a:t>
            </a:r>
          </a:p>
          <a:p>
            <a:r>
              <a:rPr lang="fr-FR" dirty="0" err="1" smtClean="0"/>
              <a:t>Inexperience</a:t>
            </a:r>
            <a:r>
              <a:rPr lang="fr-FR" dirty="0" smtClean="0"/>
              <a:t> </a:t>
            </a:r>
            <a:r>
              <a:rPr lang="fr-FR" dirty="0" err="1" smtClean="0"/>
              <a:t>is</a:t>
            </a:r>
            <a:r>
              <a:rPr lang="fr-FR" dirty="0" smtClean="0"/>
              <a:t> </a:t>
            </a:r>
            <a:r>
              <a:rPr lang="fr-FR" dirty="0" err="1" smtClean="0"/>
              <a:t>also</a:t>
            </a:r>
            <a:r>
              <a:rPr lang="fr-FR" dirty="0" smtClean="0"/>
              <a:t> a </a:t>
            </a:r>
            <a:r>
              <a:rPr lang="fr-FR" dirty="0" err="1" smtClean="0"/>
              <a:t>hazard</a:t>
            </a:r>
            <a:r>
              <a:rPr lang="fr-FR" dirty="0" smtClean="0"/>
              <a:t> </a:t>
            </a:r>
            <a:r>
              <a:rPr lang="fr-FR" dirty="0" err="1" smtClean="0"/>
              <a:t>when</a:t>
            </a:r>
            <a:r>
              <a:rPr lang="fr-FR" dirty="0" smtClean="0"/>
              <a:t> </a:t>
            </a:r>
            <a:r>
              <a:rPr lang="fr-FR" dirty="0" err="1" smtClean="0"/>
              <a:t>activity</a:t>
            </a:r>
            <a:r>
              <a:rPr lang="fr-FR" dirty="0" smtClean="0"/>
              <a:t> </a:t>
            </a:r>
            <a:r>
              <a:rPr lang="fr-FR" dirty="0" err="1" smtClean="0"/>
              <a:t>demands</a:t>
            </a:r>
            <a:r>
              <a:rPr lang="fr-FR" dirty="0" smtClean="0"/>
              <a:t> </a:t>
            </a:r>
            <a:r>
              <a:rPr lang="fr-FR" dirty="0" err="1" smtClean="0"/>
              <a:t>expierence</a:t>
            </a:r>
            <a:r>
              <a:rPr lang="fr-FR" dirty="0" smtClean="0"/>
              <a:t> of a </a:t>
            </a:r>
            <a:r>
              <a:rPr lang="fr-FR" dirty="0" err="1" smtClean="0"/>
              <a:t>high</a:t>
            </a:r>
            <a:r>
              <a:rPr lang="fr-FR" dirty="0" smtClean="0"/>
              <a:t> </a:t>
            </a:r>
            <a:r>
              <a:rPr lang="fr-FR" dirty="0" err="1" smtClean="0"/>
              <a:t>skill</a:t>
            </a:r>
            <a:r>
              <a:rPr lang="fr-FR" dirty="0" smtClean="0"/>
              <a:t> set</a:t>
            </a:r>
          </a:p>
          <a:p>
            <a:endParaRPr lang="fr-FR" dirty="0" smtClean="0"/>
          </a:p>
          <a:p>
            <a:r>
              <a:rPr lang="fr-FR" dirty="0" err="1" smtClean="0"/>
              <a:t>Risk</a:t>
            </a:r>
            <a:r>
              <a:rPr lang="fr-FR" dirty="0" smtClean="0"/>
              <a:t> </a:t>
            </a:r>
            <a:r>
              <a:rPr lang="fr-FR" dirty="0" err="1" smtClean="0"/>
              <a:t>is</a:t>
            </a:r>
            <a:r>
              <a:rPr lang="fr-FR" dirty="0" smtClean="0"/>
              <a:t> the future impact of a </a:t>
            </a:r>
            <a:r>
              <a:rPr lang="fr-FR" dirty="0" err="1" smtClean="0"/>
              <a:t>hazard</a:t>
            </a:r>
            <a:r>
              <a:rPr lang="fr-FR" dirty="0" smtClean="0"/>
              <a:t> </a:t>
            </a:r>
            <a:r>
              <a:rPr lang="fr-FR" dirty="0" err="1" smtClean="0"/>
              <a:t>that</a:t>
            </a:r>
            <a:r>
              <a:rPr lang="fr-FR" dirty="0" smtClean="0"/>
              <a:t> </a:t>
            </a:r>
            <a:r>
              <a:rPr lang="fr-FR" dirty="0" err="1" smtClean="0"/>
              <a:t>is</a:t>
            </a:r>
            <a:r>
              <a:rPr lang="fr-FR" dirty="0" smtClean="0"/>
              <a:t> not </a:t>
            </a:r>
            <a:r>
              <a:rPr lang="fr-FR" dirty="0" err="1" smtClean="0"/>
              <a:t>controlled</a:t>
            </a:r>
            <a:r>
              <a:rPr lang="fr-FR" dirty="0" smtClean="0"/>
              <a:t> or </a:t>
            </a:r>
            <a:r>
              <a:rPr lang="fr-FR" dirty="0" err="1" smtClean="0"/>
              <a:t>eliminated</a:t>
            </a:r>
            <a:r>
              <a:rPr lang="fr-FR" dirty="0" smtClean="0"/>
              <a:t>? Future </a:t>
            </a:r>
            <a:r>
              <a:rPr lang="fr-FR" dirty="0" err="1" smtClean="0"/>
              <a:t>uncertainty</a:t>
            </a:r>
            <a:r>
              <a:rPr lang="fr-FR" dirty="0" smtClean="0"/>
              <a:t> </a:t>
            </a:r>
            <a:r>
              <a:rPr lang="fr-FR" dirty="0" err="1" smtClean="0"/>
              <a:t>created</a:t>
            </a:r>
            <a:r>
              <a:rPr lang="fr-FR" dirty="0" smtClean="0"/>
              <a:t> by the </a:t>
            </a:r>
            <a:r>
              <a:rPr lang="fr-FR" dirty="0" err="1" smtClean="0"/>
              <a:t>hazard</a:t>
            </a:r>
            <a:endParaRPr lang="fr-FR" dirty="0" smtClean="0"/>
          </a:p>
          <a:p>
            <a:r>
              <a:rPr lang="fr-FR" dirty="0" err="1" smtClean="0"/>
              <a:t>Managing</a:t>
            </a:r>
            <a:r>
              <a:rPr lang="fr-FR" dirty="0" smtClean="0"/>
              <a:t> </a:t>
            </a:r>
            <a:r>
              <a:rPr lang="fr-FR" dirty="0" err="1" smtClean="0"/>
              <a:t>risk</a:t>
            </a:r>
            <a:r>
              <a:rPr lang="fr-FR" dirty="0" smtClean="0"/>
              <a:t> </a:t>
            </a:r>
            <a:r>
              <a:rPr lang="fr-FR" dirty="0" err="1" smtClean="0"/>
              <a:t>reuires</a:t>
            </a:r>
            <a:r>
              <a:rPr lang="fr-FR" dirty="0" smtClean="0"/>
              <a:t> to </a:t>
            </a:r>
            <a:r>
              <a:rPr lang="fr-FR" dirty="0" err="1" smtClean="0"/>
              <a:t>separate</a:t>
            </a:r>
            <a:r>
              <a:rPr lang="fr-FR" dirty="0" smtClean="0"/>
              <a:t> </a:t>
            </a:r>
            <a:r>
              <a:rPr lang="fr-FR" dirty="0" err="1" smtClean="0"/>
              <a:t>oneself</a:t>
            </a:r>
            <a:r>
              <a:rPr lang="fr-FR" dirty="0" smtClean="0"/>
              <a:t> </a:t>
            </a:r>
            <a:r>
              <a:rPr lang="fr-FR" dirty="0" err="1" smtClean="0"/>
              <a:t>from</a:t>
            </a:r>
            <a:r>
              <a:rPr lang="fr-FR" dirty="0" smtClean="0"/>
              <a:t> </a:t>
            </a:r>
            <a:r>
              <a:rPr lang="fr-FR" dirty="0" err="1" smtClean="0"/>
              <a:t>teh</a:t>
            </a:r>
            <a:r>
              <a:rPr lang="fr-FR" dirty="0" smtClean="0"/>
              <a:t> </a:t>
            </a:r>
            <a:r>
              <a:rPr lang="fr-FR" dirty="0" err="1" smtClean="0"/>
              <a:t>activity</a:t>
            </a:r>
            <a:r>
              <a:rPr lang="fr-FR" dirty="0" smtClean="0"/>
              <a:t> to </a:t>
            </a:r>
            <a:r>
              <a:rPr lang="fr-FR" dirty="0" err="1" smtClean="0"/>
              <a:t>view</a:t>
            </a:r>
            <a:r>
              <a:rPr lang="fr-FR" dirty="0" smtClean="0"/>
              <a:t> the situation as </a:t>
            </a:r>
            <a:r>
              <a:rPr lang="fr-FR" dirty="0" err="1" smtClean="0"/>
              <a:t>unbiased</a:t>
            </a:r>
            <a:r>
              <a:rPr lang="fr-FR" dirty="0" smtClean="0"/>
              <a:t> </a:t>
            </a:r>
            <a:r>
              <a:rPr lang="fr-FR" dirty="0" err="1" smtClean="0"/>
              <a:t>evaluator</a:t>
            </a:r>
            <a:endParaRPr lang="fr-FR" dirty="0" smtClean="0"/>
          </a:p>
          <a:p>
            <a:r>
              <a:rPr lang="fr-FR" dirty="0" err="1" smtClean="0"/>
              <a:t>Using</a:t>
            </a:r>
            <a:r>
              <a:rPr lang="fr-FR" dirty="0" smtClean="0"/>
              <a:t> a </a:t>
            </a:r>
            <a:r>
              <a:rPr lang="fr-FR" dirty="0" err="1" smtClean="0"/>
              <a:t>risk</a:t>
            </a:r>
            <a:r>
              <a:rPr lang="fr-FR" dirty="0" smtClean="0"/>
              <a:t> </a:t>
            </a:r>
            <a:r>
              <a:rPr lang="fr-FR" dirty="0" err="1" smtClean="0"/>
              <a:t>assessment</a:t>
            </a:r>
            <a:r>
              <a:rPr lang="fr-FR" dirty="0" smtClean="0"/>
              <a:t> </a:t>
            </a:r>
            <a:r>
              <a:rPr lang="fr-FR" dirty="0" err="1" smtClean="0"/>
              <a:t>matrix</a:t>
            </a:r>
            <a:r>
              <a:rPr lang="fr-FR" dirty="0" smtClean="0"/>
              <a:t> </a:t>
            </a:r>
            <a:r>
              <a:rPr lang="fr-FR" dirty="0" err="1" smtClean="0"/>
              <a:t>helps</a:t>
            </a:r>
            <a:r>
              <a:rPr lang="fr-FR" dirty="0" smtClean="0"/>
              <a:t> the pilot </a:t>
            </a:r>
            <a:r>
              <a:rPr lang="fr-FR" dirty="0" err="1" smtClean="0"/>
              <a:t>differentiate</a:t>
            </a:r>
            <a:r>
              <a:rPr lang="fr-FR" dirty="0" smtClean="0"/>
              <a:t> </a:t>
            </a:r>
            <a:r>
              <a:rPr lang="fr-FR" dirty="0" err="1" smtClean="0"/>
              <a:t>between</a:t>
            </a:r>
            <a:r>
              <a:rPr lang="fr-FR" dirty="0" smtClean="0"/>
              <a:t> </a:t>
            </a:r>
            <a:r>
              <a:rPr lang="fr-FR" dirty="0" err="1" smtClean="0"/>
              <a:t>low</a:t>
            </a:r>
            <a:r>
              <a:rPr lang="fr-FR" dirty="0" smtClean="0"/>
              <a:t> and </a:t>
            </a:r>
            <a:r>
              <a:rPr lang="fr-FR" dirty="0" err="1" smtClean="0"/>
              <a:t>high</a:t>
            </a:r>
            <a:r>
              <a:rPr lang="fr-FR" dirty="0" smtClean="0"/>
              <a:t> </a:t>
            </a:r>
            <a:r>
              <a:rPr lang="fr-FR" dirty="0" err="1" smtClean="0"/>
              <a:t>risk</a:t>
            </a:r>
            <a:r>
              <a:rPr lang="fr-FR" dirty="0" smtClean="0"/>
              <a:t> </a:t>
            </a:r>
            <a:r>
              <a:rPr lang="fr-FR" dirty="0" err="1" smtClean="0"/>
              <a:t>flights</a:t>
            </a:r>
            <a:endParaRPr lang="fr-FR" dirty="0" smtClean="0"/>
          </a:p>
          <a:p>
            <a:r>
              <a:rPr lang="fr-FR" dirty="0" smtClean="0"/>
              <a:t>Acceptable </a:t>
            </a:r>
            <a:r>
              <a:rPr lang="fr-FR" dirty="0" err="1" smtClean="0"/>
              <a:t>level</a:t>
            </a:r>
            <a:r>
              <a:rPr lang="fr-FR" dirty="0" smtClean="0"/>
              <a:t> of </a:t>
            </a:r>
            <a:r>
              <a:rPr lang="fr-FR" dirty="0" err="1" smtClean="0"/>
              <a:t>risks</a:t>
            </a:r>
            <a:r>
              <a:rPr lang="fr-FR" dirty="0" smtClean="0"/>
              <a:t> not the </a:t>
            </a:r>
            <a:r>
              <a:rPr lang="fr-FR" dirty="0" err="1" smtClean="0"/>
              <a:t>same</a:t>
            </a:r>
            <a:r>
              <a:rPr lang="fr-FR" dirty="0" smtClean="0"/>
              <a:t> </a:t>
            </a:r>
            <a:r>
              <a:rPr lang="fr-FR" dirty="0" err="1" smtClean="0"/>
              <a:t>between</a:t>
            </a:r>
            <a:r>
              <a:rPr lang="fr-FR" dirty="0" smtClean="0"/>
              <a:t> pilots</a:t>
            </a:r>
          </a:p>
          <a:p>
            <a:r>
              <a:rPr lang="fr-FR" dirty="0" err="1" smtClean="0"/>
              <a:t>Decision-making</a:t>
            </a:r>
            <a:r>
              <a:rPr lang="fr-FR" dirty="0" smtClean="0"/>
              <a:t> </a:t>
            </a:r>
            <a:r>
              <a:rPr lang="fr-FR" dirty="0" err="1" smtClean="0"/>
              <a:t>process</a:t>
            </a:r>
            <a:r>
              <a:rPr lang="fr-FR" dirty="0" smtClean="0"/>
              <a:t> to </a:t>
            </a:r>
            <a:r>
              <a:rPr lang="fr-FR" dirty="0" err="1" smtClean="0"/>
              <a:t>systematically</a:t>
            </a:r>
            <a:r>
              <a:rPr lang="fr-FR" dirty="0" smtClean="0"/>
              <a:t> </a:t>
            </a:r>
            <a:r>
              <a:rPr lang="fr-FR" dirty="0" err="1" smtClean="0"/>
              <a:t>identify</a:t>
            </a:r>
            <a:r>
              <a:rPr lang="fr-FR" dirty="0" smtClean="0"/>
              <a:t> </a:t>
            </a:r>
            <a:r>
              <a:rPr lang="fr-FR" dirty="0" err="1" smtClean="0"/>
              <a:t>hazards</a:t>
            </a:r>
            <a:r>
              <a:rPr lang="fr-FR" dirty="0" smtClean="0"/>
              <a:t>, </a:t>
            </a:r>
            <a:r>
              <a:rPr lang="fr-FR" dirty="0" err="1" smtClean="0"/>
              <a:t>assess</a:t>
            </a:r>
            <a:r>
              <a:rPr lang="fr-FR" dirty="0" smtClean="0"/>
              <a:t> the </a:t>
            </a:r>
            <a:r>
              <a:rPr lang="fr-FR" dirty="0" err="1" smtClean="0"/>
              <a:t>degree</a:t>
            </a:r>
            <a:r>
              <a:rPr lang="fr-FR" dirty="0" smtClean="0"/>
              <a:t> of </a:t>
            </a:r>
            <a:r>
              <a:rPr lang="fr-FR" dirty="0" err="1" smtClean="0"/>
              <a:t>risk</a:t>
            </a:r>
            <a:r>
              <a:rPr lang="fr-FR" dirty="0" smtClean="0"/>
              <a:t> and </a:t>
            </a:r>
            <a:r>
              <a:rPr lang="fr-FR" dirty="0" err="1" smtClean="0"/>
              <a:t>determine</a:t>
            </a:r>
            <a:r>
              <a:rPr lang="fr-FR" dirty="0" smtClean="0"/>
              <a:t> the best course of action. The </a:t>
            </a:r>
            <a:r>
              <a:rPr lang="fr-FR" dirty="0" err="1" smtClean="0"/>
              <a:t>risk</a:t>
            </a:r>
            <a:r>
              <a:rPr lang="fr-FR" dirty="0" smtClean="0"/>
              <a:t> </a:t>
            </a:r>
            <a:r>
              <a:rPr lang="fr-FR" dirty="0" err="1" smtClean="0"/>
              <a:t>assessment</a:t>
            </a:r>
            <a:r>
              <a:rPr lang="fr-FR" dirty="0" smtClean="0"/>
              <a:t> </a:t>
            </a:r>
            <a:r>
              <a:rPr lang="fr-FR" dirty="0" err="1" smtClean="0"/>
              <a:t>determines</a:t>
            </a:r>
            <a:r>
              <a:rPr lang="fr-FR" dirty="0" smtClean="0"/>
              <a:t> the </a:t>
            </a:r>
            <a:r>
              <a:rPr lang="fr-FR" dirty="0" err="1" smtClean="0"/>
              <a:t>degree</a:t>
            </a:r>
            <a:r>
              <a:rPr lang="fr-FR" dirty="0" smtClean="0"/>
              <a:t> of </a:t>
            </a:r>
            <a:r>
              <a:rPr lang="fr-FR" dirty="0" err="1" smtClean="0"/>
              <a:t>risk</a:t>
            </a:r>
            <a:r>
              <a:rPr lang="fr-FR" dirty="0" smtClean="0"/>
              <a:t> and </a:t>
            </a:r>
            <a:r>
              <a:rPr lang="fr-FR" dirty="0" err="1" smtClean="0"/>
              <a:t>wether</a:t>
            </a:r>
            <a:r>
              <a:rPr lang="fr-FR" dirty="0" smtClean="0"/>
              <a:t> the </a:t>
            </a:r>
            <a:r>
              <a:rPr lang="fr-FR" dirty="0" err="1" smtClean="0"/>
              <a:t>degree</a:t>
            </a:r>
            <a:r>
              <a:rPr lang="fr-FR" dirty="0" smtClean="0"/>
              <a:t> of </a:t>
            </a:r>
            <a:r>
              <a:rPr lang="fr-FR" dirty="0" err="1" smtClean="0"/>
              <a:t>risk</a:t>
            </a:r>
            <a:r>
              <a:rPr lang="fr-FR" dirty="0" smtClean="0"/>
              <a:t> </a:t>
            </a:r>
            <a:r>
              <a:rPr lang="fr-FR" dirty="0" err="1" smtClean="0"/>
              <a:t>is</a:t>
            </a:r>
            <a:r>
              <a:rPr lang="fr-FR" dirty="0" smtClean="0"/>
              <a:t> </a:t>
            </a:r>
            <a:r>
              <a:rPr lang="fr-FR" dirty="0" err="1" smtClean="0"/>
              <a:t>worth</a:t>
            </a:r>
            <a:r>
              <a:rPr lang="fr-FR" dirty="0" smtClean="0"/>
              <a:t> the </a:t>
            </a:r>
            <a:r>
              <a:rPr lang="fr-FR" dirty="0" err="1" smtClean="0"/>
              <a:t>outcome</a:t>
            </a:r>
            <a:r>
              <a:rPr lang="fr-FR" dirty="0" smtClean="0"/>
              <a:t> of the </a:t>
            </a:r>
            <a:r>
              <a:rPr lang="fr-FR" dirty="0" err="1" smtClean="0"/>
              <a:t>planned</a:t>
            </a:r>
            <a:r>
              <a:rPr lang="fr-FR" dirty="0" smtClean="0"/>
              <a:t> </a:t>
            </a:r>
            <a:r>
              <a:rPr lang="fr-FR" dirty="0" err="1" smtClean="0"/>
              <a:t>activity</a:t>
            </a:r>
            <a:r>
              <a:rPr lang="fr-FR" dirty="0" smtClean="0"/>
              <a:t>. If </a:t>
            </a:r>
            <a:r>
              <a:rPr lang="fr-FR" dirty="0" err="1" smtClean="0"/>
              <a:t>degree</a:t>
            </a:r>
            <a:r>
              <a:rPr lang="fr-FR" dirty="0" smtClean="0"/>
              <a:t> of </a:t>
            </a:r>
            <a:r>
              <a:rPr lang="fr-FR" dirty="0" err="1" smtClean="0"/>
              <a:t>risk</a:t>
            </a:r>
            <a:r>
              <a:rPr lang="fr-FR" dirty="0" smtClean="0"/>
              <a:t> </a:t>
            </a:r>
            <a:r>
              <a:rPr lang="fr-FR" dirty="0" err="1" smtClean="0"/>
              <a:t>is</a:t>
            </a:r>
            <a:r>
              <a:rPr lang="fr-FR" dirty="0" smtClean="0"/>
              <a:t> acceptable, </a:t>
            </a:r>
            <a:r>
              <a:rPr lang="fr-FR" dirty="0" err="1" smtClean="0"/>
              <a:t>planned</a:t>
            </a:r>
            <a:r>
              <a:rPr lang="fr-FR" dirty="0" smtClean="0"/>
              <a:t> </a:t>
            </a:r>
            <a:r>
              <a:rPr lang="fr-FR" dirty="0" err="1" smtClean="0"/>
              <a:t>activty</a:t>
            </a:r>
            <a:r>
              <a:rPr lang="fr-FR" dirty="0" smtClean="0"/>
              <a:t> </a:t>
            </a:r>
            <a:r>
              <a:rPr lang="fr-FR" dirty="0" err="1" smtClean="0"/>
              <a:t>may</a:t>
            </a:r>
            <a:r>
              <a:rPr lang="fr-FR" dirty="0" smtClean="0"/>
              <a:t> </a:t>
            </a:r>
            <a:r>
              <a:rPr lang="fr-FR" dirty="0" err="1" smtClean="0"/>
              <a:t>be</a:t>
            </a:r>
            <a:r>
              <a:rPr lang="fr-FR" dirty="0" smtClean="0"/>
              <a:t> </a:t>
            </a:r>
            <a:r>
              <a:rPr lang="fr-FR" dirty="0" err="1" smtClean="0"/>
              <a:t>untertaken</a:t>
            </a:r>
            <a:r>
              <a:rPr lang="fr-FR" dirty="0" smtClean="0"/>
              <a:t>. Once </a:t>
            </a:r>
            <a:r>
              <a:rPr lang="fr-FR" dirty="0" err="1" smtClean="0"/>
              <a:t>activity</a:t>
            </a:r>
            <a:r>
              <a:rPr lang="fr-FR" dirty="0" smtClean="0"/>
              <a:t> </a:t>
            </a:r>
            <a:r>
              <a:rPr lang="fr-FR" dirty="0" err="1" smtClean="0"/>
              <a:t>is</a:t>
            </a:r>
            <a:r>
              <a:rPr lang="fr-FR" dirty="0" smtClean="0"/>
              <a:t> </a:t>
            </a:r>
            <a:r>
              <a:rPr lang="fr-FR" dirty="0" err="1" smtClean="0"/>
              <a:t>started</a:t>
            </a:r>
            <a:r>
              <a:rPr lang="fr-FR" dirty="0" smtClean="0"/>
              <a:t>, </a:t>
            </a:r>
            <a:r>
              <a:rPr lang="fr-FR" dirty="0" err="1" smtClean="0"/>
              <a:t>considerations</a:t>
            </a:r>
            <a:r>
              <a:rPr lang="fr-FR" dirty="0" smtClean="0"/>
              <a:t> </a:t>
            </a:r>
            <a:r>
              <a:rPr lang="fr-FR" dirty="0" err="1" smtClean="0"/>
              <a:t>whether</a:t>
            </a:r>
            <a:r>
              <a:rPr lang="fr-FR" dirty="0" smtClean="0"/>
              <a:t> to </a:t>
            </a:r>
            <a:r>
              <a:rPr lang="fr-FR" dirty="0" err="1" smtClean="0"/>
              <a:t>contniue</a:t>
            </a:r>
            <a:r>
              <a:rPr lang="fr-FR" dirty="0" smtClean="0"/>
              <a:t>, </a:t>
            </a:r>
            <a:r>
              <a:rPr lang="fr-FR" dirty="0" err="1" smtClean="0"/>
              <a:t>keep</a:t>
            </a:r>
            <a:r>
              <a:rPr lang="fr-FR" dirty="0" smtClean="0"/>
              <a:t> alternatives </a:t>
            </a:r>
            <a:r>
              <a:rPr lang="fr-FR" dirty="0" err="1" smtClean="0"/>
              <a:t>available</a:t>
            </a:r>
            <a:r>
              <a:rPr lang="fr-FR" dirty="0" smtClean="0"/>
              <a:t> in the </a:t>
            </a:r>
            <a:r>
              <a:rPr lang="fr-FR" dirty="0" err="1" smtClean="0"/>
              <a:t>event</a:t>
            </a:r>
            <a:r>
              <a:rPr lang="fr-FR" dirty="0" smtClean="0"/>
              <a:t> the original flight </a:t>
            </a:r>
            <a:r>
              <a:rPr lang="fr-FR" dirty="0" err="1" smtClean="0"/>
              <a:t>cannot</a:t>
            </a:r>
            <a:r>
              <a:rPr lang="fr-FR" dirty="0" smtClean="0"/>
              <a:t> </a:t>
            </a:r>
            <a:r>
              <a:rPr lang="fr-FR" dirty="0" err="1" smtClean="0"/>
              <a:t>be</a:t>
            </a:r>
            <a:r>
              <a:rPr lang="fr-FR" dirty="0" smtClean="0"/>
              <a:t> </a:t>
            </a:r>
            <a:r>
              <a:rPr lang="fr-FR" dirty="0" err="1" smtClean="0"/>
              <a:t>accomplished</a:t>
            </a:r>
            <a:r>
              <a:rPr lang="fr-FR" dirty="0" smtClean="0"/>
              <a:t> as </a:t>
            </a:r>
            <a:r>
              <a:rPr lang="fr-FR" dirty="0" err="1" smtClean="0"/>
              <a:t>planned</a:t>
            </a:r>
            <a:r>
              <a:rPr lang="fr-FR" dirty="0" smtClean="0"/>
              <a:t>. </a:t>
            </a:r>
            <a:r>
              <a:rPr lang="fr-FR" dirty="0" err="1" smtClean="0"/>
              <a:t>Example</a:t>
            </a:r>
            <a:r>
              <a:rPr lang="fr-FR" dirty="0" smtClean="0"/>
              <a:t>: accident in </a:t>
            </a:r>
            <a:r>
              <a:rPr lang="fr-FR" dirty="0" err="1" smtClean="0"/>
              <a:t>low</a:t>
            </a:r>
            <a:r>
              <a:rPr lang="fr-FR" dirty="0" smtClean="0"/>
              <a:t> </a:t>
            </a:r>
            <a:r>
              <a:rPr lang="fr-FR" dirty="0" err="1" smtClean="0"/>
              <a:t>ceiling</a:t>
            </a:r>
            <a:r>
              <a:rPr lang="fr-FR" dirty="0" smtClean="0"/>
              <a:t> and </a:t>
            </a:r>
            <a:r>
              <a:rPr lang="fr-FR" dirty="0" err="1" smtClean="0"/>
              <a:t>low</a:t>
            </a:r>
            <a:r>
              <a:rPr lang="fr-FR" dirty="0" smtClean="0"/>
              <a:t> </a:t>
            </a:r>
            <a:r>
              <a:rPr lang="fr-FR" dirty="0" err="1" smtClean="0"/>
              <a:t>visi</a:t>
            </a:r>
            <a:r>
              <a:rPr lang="fr-FR" dirty="0" smtClean="0"/>
              <a:t> conditions. </a:t>
            </a:r>
            <a:r>
              <a:rPr lang="fr-FR" dirty="0" err="1" smtClean="0"/>
              <a:t>Piilots</a:t>
            </a:r>
            <a:r>
              <a:rPr lang="fr-FR" dirty="0" smtClean="0"/>
              <a:t> </a:t>
            </a:r>
            <a:r>
              <a:rPr lang="fr-FR" dirty="0" err="1" smtClean="0"/>
              <a:t>had</a:t>
            </a:r>
            <a:r>
              <a:rPr lang="fr-FR" dirty="0" smtClean="0"/>
              <a:t> </a:t>
            </a:r>
            <a:r>
              <a:rPr lang="fr-FR" dirty="0" err="1" smtClean="0"/>
              <a:t>already</a:t>
            </a:r>
            <a:r>
              <a:rPr lang="fr-FR" dirty="0" smtClean="0"/>
              <a:t> </a:t>
            </a:r>
            <a:r>
              <a:rPr lang="fr-FR" dirty="0" err="1" smtClean="0"/>
              <a:t>flown</a:t>
            </a:r>
            <a:r>
              <a:rPr lang="fr-FR" dirty="0" smtClean="0"/>
              <a:t> in </a:t>
            </a:r>
            <a:r>
              <a:rPr lang="fr-FR" dirty="0" err="1" smtClean="0"/>
              <a:t>similar</a:t>
            </a:r>
            <a:r>
              <a:rPr lang="fr-FR" dirty="0" smtClean="0"/>
              <a:t> conditions, but </a:t>
            </a:r>
            <a:r>
              <a:rPr lang="fr-FR" dirty="0" err="1" smtClean="0"/>
              <a:t>now</a:t>
            </a:r>
            <a:r>
              <a:rPr lang="fr-FR" dirty="0" smtClean="0"/>
              <a:t> </a:t>
            </a:r>
            <a:r>
              <a:rPr lang="fr-FR" dirty="0" err="1" smtClean="0"/>
              <a:t>also</a:t>
            </a:r>
            <a:r>
              <a:rPr lang="fr-FR" dirty="0" smtClean="0"/>
              <a:t> surface </a:t>
            </a:r>
            <a:r>
              <a:rPr lang="fr-FR" dirty="0" err="1" smtClean="0"/>
              <a:t>fog</a:t>
            </a:r>
            <a:r>
              <a:rPr lang="fr-FR" dirty="0" smtClean="0"/>
              <a:t>, and </a:t>
            </a:r>
            <a:r>
              <a:rPr lang="fr-FR" dirty="0" err="1" smtClean="0"/>
              <a:t>hurry</a:t>
            </a:r>
            <a:r>
              <a:rPr lang="fr-FR" dirty="0" smtClean="0"/>
              <a:t>. </a:t>
            </a:r>
            <a:r>
              <a:rPr lang="fr-FR" dirty="0" err="1" smtClean="0"/>
              <a:t>Erroneous</a:t>
            </a:r>
            <a:r>
              <a:rPr lang="fr-FR" dirty="0" smtClean="0"/>
              <a:t> </a:t>
            </a:r>
            <a:r>
              <a:rPr lang="fr-FR" dirty="0" err="1" smtClean="0"/>
              <a:t>behaviour</a:t>
            </a:r>
            <a:r>
              <a:rPr lang="fr-FR" dirty="0" smtClean="0"/>
              <a:t> </a:t>
            </a:r>
            <a:r>
              <a:rPr lang="fr-FR" dirty="0" err="1" smtClean="0"/>
              <a:t>resulted</a:t>
            </a:r>
            <a:r>
              <a:rPr lang="fr-FR" dirty="0" smtClean="0"/>
              <a:t> </a:t>
            </a:r>
            <a:r>
              <a:rPr lang="fr-FR" dirty="0" err="1" smtClean="0"/>
              <a:t>from</a:t>
            </a:r>
            <a:r>
              <a:rPr lang="fr-FR" dirty="0" smtClean="0"/>
              <a:t> </a:t>
            </a:r>
            <a:r>
              <a:rPr lang="fr-FR" dirty="0" err="1" smtClean="0"/>
              <a:t>inadequate</a:t>
            </a:r>
            <a:r>
              <a:rPr lang="fr-FR" dirty="0" smtClean="0"/>
              <a:t> or incorrect perceptions of the </a:t>
            </a:r>
            <a:r>
              <a:rPr lang="fr-FR" dirty="0" err="1" smtClean="0"/>
              <a:t>risk</a:t>
            </a:r>
            <a:r>
              <a:rPr lang="fr-FR" dirty="0" smtClean="0"/>
              <a:t>, and </a:t>
            </a:r>
            <a:r>
              <a:rPr lang="fr-FR" dirty="0" err="1" smtClean="0"/>
              <a:t>his</a:t>
            </a:r>
            <a:r>
              <a:rPr lang="fr-FR" dirty="0" smtClean="0"/>
              <a:t> </a:t>
            </a:r>
            <a:r>
              <a:rPr lang="fr-FR" dirty="0" err="1" smtClean="0"/>
              <a:t>skills</a:t>
            </a:r>
            <a:r>
              <a:rPr lang="fr-FR" dirty="0" smtClean="0"/>
              <a:t>, </a:t>
            </a:r>
            <a:r>
              <a:rPr lang="fr-FR" dirty="0" err="1" smtClean="0"/>
              <a:t>knowledge</a:t>
            </a:r>
            <a:r>
              <a:rPr lang="fr-FR" dirty="0" smtClean="0"/>
              <a:t>, and </a:t>
            </a:r>
            <a:r>
              <a:rPr lang="fr-FR" dirty="0" err="1" smtClean="0"/>
              <a:t>judgement</a:t>
            </a:r>
            <a:r>
              <a:rPr lang="fr-FR" dirty="0" smtClean="0"/>
              <a:t> </a:t>
            </a:r>
            <a:r>
              <a:rPr lang="fr-FR" dirty="0" err="1" smtClean="0"/>
              <a:t>were</a:t>
            </a:r>
            <a:r>
              <a:rPr lang="fr-FR" dirty="0" smtClean="0"/>
              <a:t> not </a:t>
            </a:r>
            <a:r>
              <a:rPr lang="fr-FR" dirty="0" err="1" smtClean="0"/>
              <a:t>sufficient</a:t>
            </a:r>
            <a:r>
              <a:rPr lang="fr-FR" dirty="0" smtClean="0"/>
              <a:t> to manage the </a:t>
            </a:r>
            <a:r>
              <a:rPr lang="fr-FR" dirty="0" err="1" smtClean="0"/>
              <a:t>risk</a:t>
            </a:r>
            <a:r>
              <a:rPr lang="fr-FR" dirty="0" smtClean="0"/>
              <a:t> or </a:t>
            </a:r>
            <a:r>
              <a:rPr lang="fr-FR" dirty="0" err="1" smtClean="0"/>
              <a:t>safetly</a:t>
            </a:r>
            <a:r>
              <a:rPr lang="fr-FR" dirty="0" smtClean="0"/>
              <a:t> </a:t>
            </a:r>
            <a:r>
              <a:rPr lang="fr-FR" dirty="0" err="1" smtClean="0"/>
              <a:t>complete</a:t>
            </a:r>
            <a:r>
              <a:rPr lang="fr-FR" dirty="0" smtClean="0"/>
              <a:t> the </a:t>
            </a:r>
            <a:r>
              <a:rPr lang="fr-FR" dirty="0" err="1" smtClean="0"/>
              <a:t>tasks</a:t>
            </a:r>
            <a:r>
              <a:rPr lang="fr-FR" dirty="0" smtClean="0"/>
              <a:t> in the </a:t>
            </a:r>
            <a:r>
              <a:rPr lang="fr-FR" dirty="0" err="1" smtClean="0"/>
              <a:t>aircraft</a:t>
            </a:r>
            <a:r>
              <a:rPr lang="fr-FR" dirty="0" smtClean="0"/>
              <a:t>. </a:t>
            </a:r>
          </a:p>
          <a:p>
            <a:r>
              <a:rPr lang="fr-FR" dirty="0" smtClean="0"/>
              <a:t> The </a:t>
            </a:r>
            <a:r>
              <a:rPr lang="fr-FR" dirty="0" err="1" smtClean="0"/>
              <a:t>hazards</a:t>
            </a:r>
            <a:r>
              <a:rPr lang="fr-FR" dirty="0" smtClean="0"/>
              <a:t> a pilot faces and </a:t>
            </a:r>
            <a:r>
              <a:rPr lang="fr-FR" dirty="0" err="1" smtClean="0"/>
              <a:t>those</a:t>
            </a:r>
            <a:r>
              <a:rPr lang="fr-FR" dirty="0" smtClean="0"/>
              <a:t> </a:t>
            </a:r>
            <a:r>
              <a:rPr lang="fr-FR" dirty="0" err="1" smtClean="0"/>
              <a:t>that</a:t>
            </a:r>
            <a:r>
              <a:rPr lang="fr-FR" dirty="0" smtClean="0"/>
              <a:t> are </a:t>
            </a:r>
            <a:r>
              <a:rPr lang="fr-FR" dirty="0" err="1" smtClean="0"/>
              <a:t>created</a:t>
            </a:r>
            <a:r>
              <a:rPr lang="fr-FR" dirty="0" smtClean="0"/>
              <a:t> </a:t>
            </a:r>
            <a:r>
              <a:rPr lang="fr-FR" dirty="0" err="1" smtClean="0"/>
              <a:t>through</a:t>
            </a:r>
            <a:r>
              <a:rPr lang="fr-FR" dirty="0" smtClean="0"/>
              <a:t> adverse attitude </a:t>
            </a:r>
            <a:r>
              <a:rPr lang="fr-FR" dirty="0" err="1" smtClean="0"/>
              <a:t>predispose</a:t>
            </a:r>
            <a:r>
              <a:rPr lang="fr-FR" dirty="0" smtClean="0"/>
              <a:t> </a:t>
            </a:r>
            <a:r>
              <a:rPr lang="fr-FR" dirty="0" err="1" smtClean="0"/>
              <a:t>his</a:t>
            </a:r>
            <a:r>
              <a:rPr lang="fr-FR" dirty="0" smtClean="0"/>
              <a:t> or </a:t>
            </a:r>
            <a:r>
              <a:rPr lang="fr-FR" dirty="0" err="1" smtClean="0"/>
              <a:t>her</a:t>
            </a:r>
            <a:r>
              <a:rPr lang="fr-FR" dirty="0" smtClean="0"/>
              <a:t> actions. </a:t>
            </a:r>
            <a:r>
              <a:rPr lang="fr-FR" dirty="0" err="1" smtClean="0"/>
              <a:t>Predisposition</a:t>
            </a:r>
            <a:r>
              <a:rPr lang="fr-FR" dirty="0" smtClean="0"/>
              <a:t> </a:t>
            </a:r>
            <a:r>
              <a:rPr lang="fr-FR" dirty="0" err="1" smtClean="0"/>
              <a:t>is</a:t>
            </a:r>
            <a:r>
              <a:rPr lang="fr-FR" dirty="0" smtClean="0"/>
              <a:t> </a:t>
            </a:r>
            <a:r>
              <a:rPr lang="fr-FR" dirty="0" err="1" smtClean="0"/>
              <a:t>formed</a:t>
            </a:r>
            <a:r>
              <a:rPr lang="fr-FR" dirty="0" smtClean="0"/>
              <a:t> </a:t>
            </a:r>
            <a:r>
              <a:rPr lang="fr-FR" dirty="0" err="1" smtClean="0"/>
              <a:t>from</a:t>
            </a:r>
            <a:r>
              <a:rPr lang="fr-FR" dirty="0" smtClean="0"/>
              <a:t> the </a:t>
            </a:r>
            <a:r>
              <a:rPr lang="fr-FR" dirty="0" err="1" smtClean="0"/>
              <a:t>pilot’s</a:t>
            </a:r>
            <a:r>
              <a:rPr lang="fr-FR" dirty="0" smtClean="0"/>
              <a:t> </a:t>
            </a:r>
            <a:r>
              <a:rPr lang="fr-FR" dirty="0" err="1" smtClean="0"/>
              <a:t>foundation</a:t>
            </a:r>
            <a:r>
              <a:rPr lang="fr-FR" dirty="0" smtClean="0"/>
              <a:t> of </a:t>
            </a:r>
            <a:r>
              <a:rPr lang="fr-FR" dirty="0" err="1" smtClean="0"/>
              <a:t>beliefs</a:t>
            </a:r>
            <a:r>
              <a:rPr lang="fr-FR" dirty="0" smtClean="0"/>
              <a:t> </a:t>
            </a:r>
            <a:r>
              <a:rPr lang="fr-FR" dirty="0" err="1" smtClean="0"/>
              <a:t>and,therefore</a:t>
            </a:r>
            <a:r>
              <a:rPr lang="fr-FR" dirty="0" smtClean="0"/>
              <a:t>, affects all </a:t>
            </a:r>
            <a:r>
              <a:rPr lang="fr-FR" dirty="0" err="1" smtClean="0"/>
              <a:t>decisions</a:t>
            </a:r>
            <a:r>
              <a:rPr lang="fr-FR" dirty="0" smtClean="0"/>
              <a:t> </a:t>
            </a:r>
            <a:r>
              <a:rPr lang="fr-FR" dirty="0" err="1" smtClean="0"/>
              <a:t>he</a:t>
            </a:r>
            <a:r>
              <a:rPr lang="fr-FR" dirty="0" smtClean="0"/>
              <a:t> or </a:t>
            </a:r>
            <a:r>
              <a:rPr lang="fr-FR" dirty="0" err="1" smtClean="0"/>
              <a:t>she</a:t>
            </a:r>
            <a:r>
              <a:rPr lang="fr-FR" dirty="0" smtClean="0"/>
              <a:t> </a:t>
            </a:r>
            <a:r>
              <a:rPr lang="fr-FR" dirty="0" err="1" smtClean="0"/>
              <a:t>makes</a:t>
            </a:r>
            <a:r>
              <a:rPr lang="fr-FR" dirty="0" smtClean="0"/>
              <a:t>. </a:t>
            </a:r>
            <a:r>
              <a:rPr lang="fr-FR" dirty="0" err="1" smtClean="0"/>
              <a:t>These</a:t>
            </a:r>
            <a:r>
              <a:rPr lang="fr-FR" dirty="0" smtClean="0"/>
              <a:t> are </a:t>
            </a:r>
            <a:r>
              <a:rPr lang="fr-FR" dirty="0" err="1" smtClean="0"/>
              <a:t>called</a:t>
            </a:r>
            <a:r>
              <a:rPr lang="fr-FR" dirty="0" smtClean="0"/>
              <a:t> “</a:t>
            </a:r>
            <a:r>
              <a:rPr lang="fr-FR" dirty="0" err="1" smtClean="0"/>
              <a:t>hazardous</a:t>
            </a:r>
            <a:r>
              <a:rPr lang="fr-FR" dirty="0" smtClean="0"/>
              <a:t> attitudes”. </a:t>
            </a:r>
            <a:r>
              <a:rPr lang="fr-FR" dirty="0" err="1" smtClean="0"/>
              <a:t>When</a:t>
            </a:r>
            <a:r>
              <a:rPr lang="fr-FR" dirty="0" smtClean="0"/>
              <a:t> the pilot survives a situation </a:t>
            </a:r>
            <a:r>
              <a:rPr lang="fr-FR" dirty="0" err="1" smtClean="0"/>
              <a:t>above</a:t>
            </a:r>
            <a:r>
              <a:rPr lang="fr-FR" dirty="0" smtClean="0"/>
              <a:t> </a:t>
            </a:r>
            <a:r>
              <a:rPr lang="fr-FR" dirty="0" err="1" smtClean="0"/>
              <a:t>his</a:t>
            </a:r>
            <a:r>
              <a:rPr lang="fr-FR" dirty="0" smtClean="0"/>
              <a:t> </a:t>
            </a:r>
            <a:r>
              <a:rPr lang="fr-FR" dirty="0" err="1" smtClean="0"/>
              <a:t>noral</a:t>
            </a:r>
            <a:r>
              <a:rPr lang="fr-FR" dirty="0" smtClean="0"/>
              <a:t> </a:t>
            </a:r>
            <a:r>
              <a:rPr lang="fr-FR" dirty="0" err="1" smtClean="0"/>
              <a:t>capability</a:t>
            </a:r>
            <a:r>
              <a:rPr lang="fr-FR" dirty="0" smtClean="0"/>
              <a:t>, perception of the </a:t>
            </a:r>
            <a:r>
              <a:rPr lang="fr-FR" dirty="0" err="1" smtClean="0"/>
              <a:t>risk</a:t>
            </a:r>
            <a:r>
              <a:rPr lang="fr-FR" dirty="0" smtClean="0"/>
              <a:t> </a:t>
            </a:r>
            <a:r>
              <a:rPr lang="fr-FR" dirty="0" err="1" smtClean="0"/>
              <a:t>invvolved</a:t>
            </a:r>
            <a:r>
              <a:rPr lang="fr-FR" dirty="0" smtClean="0"/>
              <a:t> and </a:t>
            </a:r>
            <a:r>
              <a:rPr lang="fr-FR" dirty="0" err="1" smtClean="0"/>
              <a:t>ability</a:t>
            </a:r>
            <a:r>
              <a:rPr lang="fr-FR" dirty="0" smtClean="0"/>
              <a:t> to </a:t>
            </a:r>
            <a:r>
              <a:rPr lang="fr-FR" dirty="0" err="1" smtClean="0"/>
              <a:t>cope</a:t>
            </a:r>
            <a:r>
              <a:rPr lang="fr-FR" dirty="0" smtClean="0"/>
              <a:t> </a:t>
            </a:r>
            <a:r>
              <a:rPr lang="fr-FR" dirty="0" err="1" smtClean="0"/>
              <a:t>becomes</a:t>
            </a:r>
            <a:r>
              <a:rPr lang="fr-FR" dirty="0" smtClean="0"/>
              <a:t> </a:t>
            </a:r>
            <a:r>
              <a:rPr lang="fr-FR" dirty="0" err="1" smtClean="0"/>
              <a:t>skewed</a:t>
            </a:r>
            <a:r>
              <a:rPr lang="fr-FR" dirty="0" smtClean="0"/>
              <a:t>.</a:t>
            </a:r>
          </a:p>
          <a:p>
            <a:r>
              <a:rPr lang="fr-FR" dirty="0" err="1" smtClean="0"/>
              <a:t>What</a:t>
            </a:r>
            <a:r>
              <a:rPr lang="fr-FR" dirty="0" smtClean="0"/>
              <a:t> do </a:t>
            </a:r>
            <a:r>
              <a:rPr lang="fr-FR" dirty="0" err="1" smtClean="0"/>
              <a:t>we</a:t>
            </a:r>
            <a:r>
              <a:rPr lang="fr-FR" dirty="0" smtClean="0"/>
              <a:t> </a:t>
            </a:r>
            <a:r>
              <a:rPr lang="fr-FR" dirty="0" err="1" smtClean="0"/>
              <a:t>need</a:t>
            </a:r>
            <a:r>
              <a:rPr lang="fr-FR" dirty="0" smtClean="0"/>
              <a:t> to do </a:t>
            </a:r>
            <a:r>
              <a:rPr lang="fr-FR" dirty="0" err="1" smtClean="0"/>
              <a:t>during</a:t>
            </a:r>
            <a:r>
              <a:rPr lang="fr-FR" dirty="0" smtClean="0"/>
              <a:t> training and </a:t>
            </a:r>
            <a:r>
              <a:rPr lang="fr-FR" dirty="0" err="1" smtClean="0"/>
              <a:t>education</a:t>
            </a:r>
            <a:r>
              <a:rPr lang="fr-FR" dirty="0" smtClean="0"/>
              <a:t> to help pilots </a:t>
            </a:r>
            <a:r>
              <a:rPr lang="fr-FR" dirty="0" err="1" smtClean="0"/>
              <a:t>perceive</a:t>
            </a:r>
            <a:r>
              <a:rPr lang="fr-FR" dirty="0" smtClean="0"/>
              <a:t> </a:t>
            </a:r>
            <a:r>
              <a:rPr lang="fr-FR" dirty="0" err="1" smtClean="0"/>
              <a:t>hazards</a:t>
            </a:r>
            <a:r>
              <a:rPr lang="fr-FR" dirty="0" smtClean="0"/>
              <a:t> as </a:t>
            </a:r>
            <a:r>
              <a:rPr lang="fr-FR" dirty="0" err="1" smtClean="0"/>
              <a:t>risks</a:t>
            </a:r>
            <a:r>
              <a:rPr lang="fr-FR" dirty="0" smtClean="0"/>
              <a:t> and </a:t>
            </a:r>
            <a:r>
              <a:rPr lang="fr-FR" dirty="0" err="1" smtClean="0"/>
              <a:t>mitigate</a:t>
            </a:r>
            <a:r>
              <a:rPr lang="fr-FR" dirty="0" smtClean="0"/>
              <a:t> </a:t>
            </a:r>
            <a:r>
              <a:rPr lang="fr-FR" dirty="0" err="1" smtClean="0"/>
              <a:t>risk</a:t>
            </a:r>
            <a:r>
              <a:rPr lang="fr-FR" dirty="0" smtClean="0"/>
              <a:t> </a:t>
            </a:r>
            <a:r>
              <a:rPr lang="fr-FR" dirty="0" err="1" smtClean="0"/>
              <a:t>factors</a:t>
            </a:r>
            <a:r>
              <a:rPr lang="fr-FR" dirty="0" smtClean="0"/>
              <a:t>?</a:t>
            </a:r>
          </a:p>
          <a:p>
            <a:endParaRPr lang="fr-FR" dirty="0" smtClean="0"/>
          </a:p>
          <a:p>
            <a:r>
              <a:rPr lang="fr-FR" dirty="0" err="1" smtClean="0"/>
              <a:t>Human</a:t>
            </a:r>
            <a:r>
              <a:rPr lang="fr-FR" dirty="0" smtClean="0"/>
              <a:t> </a:t>
            </a:r>
            <a:r>
              <a:rPr lang="fr-FR" dirty="0" err="1" smtClean="0"/>
              <a:t>error</a:t>
            </a:r>
            <a:r>
              <a:rPr lang="fr-FR" dirty="0" smtClean="0"/>
              <a:t> </a:t>
            </a:r>
            <a:r>
              <a:rPr lang="fr-FR" dirty="0" err="1" smtClean="0"/>
              <a:t>may</a:t>
            </a:r>
            <a:r>
              <a:rPr lang="fr-FR" dirty="0" smtClean="0"/>
              <a:t> </a:t>
            </a:r>
            <a:r>
              <a:rPr lang="fr-FR" dirty="0" err="1" smtClean="0"/>
              <a:t>indicate</a:t>
            </a:r>
            <a:r>
              <a:rPr lang="fr-FR" dirty="0" smtClean="0"/>
              <a:t> </a:t>
            </a:r>
            <a:r>
              <a:rPr lang="fr-FR" dirty="0" err="1" smtClean="0"/>
              <a:t>where</a:t>
            </a:r>
            <a:r>
              <a:rPr lang="fr-FR" dirty="0" smtClean="0"/>
              <a:t> in the system a breakdown </a:t>
            </a:r>
            <a:r>
              <a:rPr lang="fr-FR" dirty="0" err="1" smtClean="0"/>
              <a:t>occurs</a:t>
            </a:r>
            <a:r>
              <a:rPr lang="fr-FR" dirty="0" smtClean="0"/>
              <a:t>, but </a:t>
            </a:r>
            <a:r>
              <a:rPr lang="fr-FR" dirty="0" err="1" smtClean="0"/>
              <a:t>it</a:t>
            </a:r>
            <a:r>
              <a:rPr lang="fr-FR" dirty="0" smtClean="0"/>
              <a:t> </a:t>
            </a:r>
            <a:r>
              <a:rPr lang="fr-FR" dirty="0" err="1" smtClean="0"/>
              <a:t>provides</a:t>
            </a:r>
            <a:r>
              <a:rPr lang="fr-FR" dirty="0" smtClean="0"/>
              <a:t> no guidance as to </a:t>
            </a:r>
            <a:r>
              <a:rPr lang="fr-FR" dirty="0" err="1" smtClean="0"/>
              <a:t>why</a:t>
            </a:r>
            <a:r>
              <a:rPr lang="fr-FR" dirty="0" smtClean="0"/>
              <a:t> </a:t>
            </a:r>
            <a:r>
              <a:rPr lang="fr-FR" dirty="0" err="1" smtClean="0"/>
              <a:t>it</a:t>
            </a:r>
            <a:r>
              <a:rPr lang="fr-FR" dirty="0" smtClean="0"/>
              <a:t> </a:t>
            </a:r>
            <a:r>
              <a:rPr lang="fr-FR" dirty="0" err="1" smtClean="0"/>
              <a:t>occurs</a:t>
            </a:r>
            <a:endParaRPr lang="fr-FR" dirty="0" smtClean="0"/>
          </a:p>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F1B99-61A5-3844-9E0A-D2F5B8CBD66A}" type="slidenum">
              <a:rPr lang="fr-FR"/>
              <a:pPr/>
              <a:t>33</a:t>
            </a:fld>
            <a:endParaRPr lang="fr-F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cours fait</a:t>
            </a:r>
            <a:r>
              <a:rPr lang="fr-FR" baseline="0" dirty="0" smtClean="0"/>
              <a:t> partie de la formation théorique du PPL et répond a la r</a:t>
            </a:r>
            <a:r>
              <a:rPr lang="fr-FR" baseline="0" dirty="0" err="1" smtClean="0"/>
              <a:t>églementation</a:t>
            </a:r>
            <a:r>
              <a:rPr lang="fr-FR" baseline="0" dirty="0" smtClean="0"/>
              <a:t> du FCL. </a:t>
            </a:r>
          </a:p>
          <a:p>
            <a:r>
              <a:rPr lang="fr-FR" baseline="0" dirty="0" smtClean="0"/>
              <a:t>En effet, l’ACAT m’a demandé de </a:t>
            </a:r>
            <a:r>
              <a:rPr lang="fr-FR" baseline="0" dirty="0" err="1" smtClean="0"/>
              <a:t>preparer</a:t>
            </a:r>
            <a:r>
              <a:rPr lang="fr-FR" baseline="0" dirty="0" smtClean="0"/>
              <a:t> ce cours dans un but de familiariser le pilot aux situations auxquelles il peut </a:t>
            </a:r>
            <a:r>
              <a:rPr lang="fr-FR" baseline="0" dirty="0" err="1" smtClean="0"/>
              <a:t>etre</a:t>
            </a:r>
            <a:r>
              <a:rPr lang="fr-FR" baseline="0" dirty="0" smtClean="0"/>
              <a:t> confronte. Je prends la suite de M. Proust qui a </a:t>
            </a:r>
            <a:r>
              <a:rPr lang="fr-FR" baseline="0" dirty="0" err="1" smtClean="0"/>
              <a:t>presenté</a:t>
            </a:r>
            <a:r>
              <a:rPr lang="fr-FR" baseline="0" dirty="0" smtClean="0"/>
              <a:t> le sujet stress.</a:t>
            </a:r>
          </a:p>
          <a:p>
            <a:r>
              <a:rPr lang="fr-FR" baseline="0" dirty="0" smtClean="0"/>
              <a:t>Historiquement parlant, il y a eu plusieurs prof qui ont traité ces sujets dans des cours </a:t>
            </a:r>
            <a:r>
              <a:rPr lang="fr-FR" baseline="0" dirty="0" err="1" smtClean="0"/>
              <a:t>separément</a:t>
            </a:r>
            <a:r>
              <a:rPr lang="fr-FR" baseline="0" dirty="0" smtClean="0"/>
              <a:t> et cette </a:t>
            </a:r>
            <a:r>
              <a:rPr lang="fr-FR" baseline="0" dirty="0" err="1" smtClean="0"/>
              <a:t>anne</a:t>
            </a:r>
            <a:r>
              <a:rPr lang="fr-FR" baseline="0" dirty="0" smtClean="0"/>
              <a:t> on a </a:t>
            </a:r>
            <a:r>
              <a:rPr lang="fr-FR" baseline="0" dirty="0" err="1" smtClean="0"/>
              <a:t>decidé</a:t>
            </a:r>
            <a:r>
              <a:rPr lang="fr-FR" baseline="0" dirty="0" smtClean="0"/>
              <a:t> d’</a:t>
            </a:r>
            <a:r>
              <a:rPr lang="fr-FR" baseline="0" dirty="0" err="1" smtClean="0"/>
              <a:t>integrer</a:t>
            </a:r>
            <a:r>
              <a:rPr lang="fr-FR" baseline="0" dirty="0" smtClean="0"/>
              <a:t> les </a:t>
            </a:r>
            <a:r>
              <a:rPr lang="fr-FR" baseline="0" dirty="0" err="1" smtClean="0"/>
              <a:t>differentes</a:t>
            </a:r>
            <a:r>
              <a:rPr lang="fr-FR" baseline="0" dirty="0" smtClean="0"/>
              <a:t> cours pour en faire une </a:t>
            </a:r>
            <a:r>
              <a:rPr lang="fr-FR" baseline="0" dirty="0" err="1" smtClean="0"/>
              <a:t>matiere</a:t>
            </a:r>
            <a:r>
              <a:rPr lang="fr-FR" baseline="0" dirty="0" smtClean="0"/>
              <a:t> </a:t>
            </a:r>
            <a:r>
              <a:rPr lang="fr-FR" baseline="0" dirty="0" err="1" smtClean="0"/>
              <a:t>homogene</a:t>
            </a:r>
            <a:r>
              <a:rPr lang="fr-FR" baseline="0" dirty="0" smtClean="0"/>
              <a:t>. </a:t>
            </a:r>
          </a:p>
          <a:p>
            <a:endParaRPr lang="fr-FR" baseline="0" dirty="0" smtClean="0"/>
          </a:p>
          <a:p>
            <a:r>
              <a:rPr lang="fr-FR" baseline="0" dirty="0" smtClean="0"/>
              <a:t>Dans FH c’est la partie psycho, la partie </a:t>
            </a:r>
            <a:r>
              <a:rPr lang="fr-FR" baseline="0" dirty="0" err="1" smtClean="0"/>
              <a:t>medico</a:t>
            </a:r>
            <a:r>
              <a:rPr lang="fr-FR" baseline="0" dirty="0" smtClean="0"/>
              <a:t> fait partie dans un autre course</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Risk</a:t>
            </a:r>
            <a:r>
              <a:rPr lang="fr-FR" dirty="0" smtClean="0"/>
              <a:t> </a:t>
            </a:r>
            <a:r>
              <a:rPr lang="fr-FR" dirty="0" err="1" smtClean="0"/>
              <a:t>matrix</a:t>
            </a:r>
            <a:r>
              <a:rPr lang="fr-FR" dirty="0" smtClean="0"/>
              <a:t> </a:t>
            </a:r>
            <a:r>
              <a:rPr lang="fr-FR" dirty="0" err="1" smtClean="0"/>
              <a:t>assessling</a:t>
            </a:r>
            <a:r>
              <a:rPr lang="fr-FR" dirty="0" smtClean="0"/>
              <a:t> </a:t>
            </a:r>
            <a:r>
              <a:rPr lang="fr-FR" dirty="0" err="1" smtClean="0"/>
              <a:t>likelihood</a:t>
            </a:r>
            <a:r>
              <a:rPr lang="fr-FR" dirty="0" smtClean="0"/>
              <a:t> of an </a:t>
            </a:r>
            <a:r>
              <a:rPr lang="fr-FR" dirty="0" err="1" smtClean="0"/>
              <a:t>event</a:t>
            </a:r>
            <a:r>
              <a:rPr lang="fr-FR" dirty="0" smtClean="0"/>
              <a:t> and the </a:t>
            </a:r>
            <a:r>
              <a:rPr lang="fr-FR" dirty="0" err="1" smtClean="0"/>
              <a:t>consequence</a:t>
            </a:r>
            <a:r>
              <a:rPr lang="fr-FR" dirty="0" smtClean="0"/>
              <a:t> of </a:t>
            </a:r>
            <a:r>
              <a:rPr lang="fr-FR" dirty="0" err="1" smtClean="0"/>
              <a:t>that</a:t>
            </a:r>
            <a:r>
              <a:rPr lang="fr-FR" dirty="0" smtClean="0"/>
              <a:t> </a:t>
            </a:r>
            <a:r>
              <a:rPr lang="fr-FR" dirty="0" err="1" smtClean="0"/>
              <a:t>event</a:t>
            </a:r>
            <a:r>
              <a:rPr lang="fr-FR" dirty="0" smtClean="0"/>
              <a:t> </a:t>
            </a:r>
            <a:r>
              <a:rPr lang="fr-FR" dirty="0" err="1" smtClean="0"/>
              <a:t>Risk</a:t>
            </a:r>
            <a:r>
              <a:rPr lang="fr-FR" dirty="0" smtClean="0"/>
              <a:t> </a:t>
            </a:r>
            <a:r>
              <a:rPr lang="fr-FR" dirty="0" err="1" smtClean="0"/>
              <a:t>assessment</a:t>
            </a:r>
            <a:r>
              <a:rPr lang="fr-FR" dirty="0" smtClean="0"/>
              <a:t> </a:t>
            </a:r>
            <a:r>
              <a:rPr lang="fr-FR" dirty="0" err="1" smtClean="0"/>
              <a:t>is</a:t>
            </a:r>
            <a:r>
              <a:rPr lang="fr-FR" dirty="0" smtClean="0"/>
              <a:t> </a:t>
            </a:r>
            <a:r>
              <a:rPr lang="fr-FR" dirty="0" err="1" smtClean="0"/>
              <a:t>only</a:t>
            </a:r>
            <a:r>
              <a:rPr lang="fr-FR" dirty="0" smtClean="0"/>
              <a:t> part of the </a:t>
            </a:r>
            <a:r>
              <a:rPr lang="fr-FR" dirty="0" err="1" smtClean="0"/>
              <a:t>equation</a:t>
            </a:r>
            <a:r>
              <a:rPr lang="fr-FR" dirty="0" smtClean="0"/>
              <a:t>. </a:t>
            </a:r>
            <a:r>
              <a:rPr lang="fr-FR" dirty="0" err="1" smtClean="0"/>
              <a:t>After</a:t>
            </a:r>
            <a:r>
              <a:rPr lang="fr-FR" dirty="0" smtClean="0"/>
              <a:t> </a:t>
            </a:r>
            <a:r>
              <a:rPr lang="fr-FR" dirty="0" err="1" smtClean="0"/>
              <a:t>determining</a:t>
            </a:r>
            <a:r>
              <a:rPr lang="fr-FR" dirty="0" smtClean="0"/>
              <a:t> the </a:t>
            </a:r>
            <a:r>
              <a:rPr lang="fr-FR" dirty="0" err="1" smtClean="0"/>
              <a:t>level</a:t>
            </a:r>
            <a:r>
              <a:rPr lang="fr-FR" dirty="0" smtClean="0"/>
              <a:t> of </a:t>
            </a:r>
            <a:r>
              <a:rPr lang="fr-FR" dirty="0" err="1" smtClean="0"/>
              <a:t>risk</a:t>
            </a:r>
            <a:r>
              <a:rPr lang="fr-FR" dirty="0" smtClean="0"/>
              <a:t>, the pilot </a:t>
            </a:r>
            <a:r>
              <a:rPr lang="fr-FR" dirty="0" err="1" smtClean="0"/>
              <a:t>needs</a:t>
            </a:r>
            <a:r>
              <a:rPr lang="fr-FR" dirty="0" smtClean="0"/>
              <a:t> to </a:t>
            </a:r>
            <a:r>
              <a:rPr lang="fr-FR" dirty="0" err="1" smtClean="0"/>
              <a:t>mitigate</a:t>
            </a:r>
            <a:r>
              <a:rPr lang="fr-FR" dirty="0" smtClean="0"/>
              <a:t> the </a:t>
            </a:r>
            <a:r>
              <a:rPr lang="fr-FR" dirty="0" err="1" smtClean="0"/>
              <a:t>risk</a:t>
            </a:r>
            <a:r>
              <a:rPr lang="fr-FR" dirty="0" smtClean="0"/>
              <a:t>. </a:t>
            </a:r>
            <a:r>
              <a:rPr lang="fr-FR" dirty="0" err="1" smtClean="0"/>
              <a:t>several</a:t>
            </a:r>
            <a:r>
              <a:rPr lang="fr-FR" dirty="0" smtClean="0"/>
              <a:t> </a:t>
            </a:r>
            <a:r>
              <a:rPr lang="fr-FR" dirty="0" err="1" smtClean="0"/>
              <a:t>ways</a:t>
            </a:r>
            <a:r>
              <a:rPr lang="fr-FR" dirty="0" smtClean="0"/>
              <a:t> to </a:t>
            </a:r>
            <a:r>
              <a:rPr lang="fr-FR" dirty="0" err="1" smtClean="0"/>
              <a:t>reduce</a:t>
            </a:r>
            <a:r>
              <a:rPr lang="fr-FR" dirty="0" smtClean="0"/>
              <a:t> </a:t>
            </a:r>
            <a:r>
              <a:rPr lang="fr-FR" dirty="0" err="1" smtClean="0"/>
              <a:t>risk</a:t>
            </a:r>
            <a:r>
              <a:rPr lang="fr-FR" dirty="0" smtClean="0"/>
              <a:t>:</a:t>
            </a:r>
          </a:p>
          <a:p>
            <a:pPr lvl="1"/>
            <a:r>
              <a:rPr lang="fr-FR" dirty="0" smtClean="0"/>
              <a:t> </a:t>
            </a:r>
            <a:r>
              <a:rPr lang="fr-FR" dirty="0" err="1" smtClean="0"/>
              <a:t>Wait</a:t>
            </a:r>
            <a:r>
              <a:rPr lang="fr-FR" dirty="0" smtClean="0"/>
              <a:t> for the </a:t>
            </a:r>
            <a:r>
              <a:rPr lang="fr-FR" dirty="0" err="1" smtClean="0"/>
              <a:t>weather</a:t>
            </a:r>
            <a:r>
              <a:rPr lang="fr-FR" dirty="0" smtClean="0"/>
              <a:t> to </a:t>
            </a:r>
            <a:r>
              <a:rPr lang="fr-FR" dirty="0" err="1" smtClean="0"/>
              <a:t>improve</a:t>
            </a:r>
            <a:r>
              <a:rPr lang="fr-FR" dirty="0" smtClean="0"/>
              <a:t> to good VFR conditions.</a:t>
            </a:r>
          </a:p>
          <a:p>
            <a:pPr lvl="1"/>
            <a:r>
              <a:rPr lang="fr-FR" dirty="0" smtClean="0"/>
              <a:t> </a:t>
            </a:r>
            <a:r>
              <a:rPr lang="fr-FR" dirty="0" err="1" smtClean="0"/>
              <a:t>Take</a:t>
            </a:r>
            <a:r>
              <a:rPr lang="fr-FR" dirty="0" smtClean="0"/>
              <a:t> a pilot </a:t>
            </a:r>
            <a:r>
              <a:rPr lang="fr-FR" dirty="0" err="1" smtClean="0"/>
              <a:t>who</a:t>
            </a:r>
            <a:r>
              <a:rPr lang="fr-FR" dirty="0" smtClean="0"/>
              <a:t> </a:t>
            </a:r>
            <a:r>
              <a:rPr lang="fr-FR" dirty="0" err="1" smtClean="0"/>
              <a:t>is</a:t>
            </a:r>
            <a:r>
              <a:rPr lang="fr-FR" dirty="0" smtClean="0"/>
              <a:t> more </a:t>
            </a:r>
            <a:r>
              <a:rPr lang="fr-FR" dirty="0" err="1" smtClean="0"/>
              <a:t>experienced</a:t>
            </a:r>
            <a:r>
              <a:rPr lang="fr-FR" dirty="0" smtClean="0"/>
              <a:t> or </a:t>
            </a:r>
            <a:r>
              <a:rPr lang="fr-FR" dirty="0" err="1" smtClean="0"/>
              <a:t>who</a:t>
            </a:r>
            <a:r>
              <a:rPr lang="fr-FR" dirty="0" smtClean="0"/>
              <a:t> </a:t>
            </a:r>
            <a:r>
              <a:rPr lang="fr-FR" dirty="0" err="1" smtClean="0"/>
              <a:t>is</a:t>
            </a:r>
            <a:r>
              <a:rPr lang="fr-FR" dirty="0" smtClean="0"/>
              <a:t> </a:t>
            </a:r>
            <a:r>
              <a:rPr lang="fr-FR" dirty="0" err="1" smtClean="0"/>
              <a:t>certified</a:t>
            </a:r>
            <a:r>
              <a:rPr lang="fr-FR" dirty="0" smtClean="0"/>
              <a:t> as an instrument flight </a:t>
            </a:r>
            <a:r>
              <a:rPr lang="fr-FR" dirty="0" err="1" smtClean="0"/>
              <a:t>rules</a:t>
            </a:r>
            <a:r>
              <a:rPr lang="fr-FR" dirty="0" smtClean="0"/>
              <a:t> (IFR) pilot.</a:t>
            </a:r>
          </a:p>
          <a:p>
            <a:pPr lvl="1"/>
            <a:r>
              <a:rPr lang="fr-FR" dirty="0" smtClean="0"/>
              <a:t>Delay the flight.</a:t>
            </a:r>
          </a:p>
          <a:p>
            <a:pPr lvl="1"/>
            <a:r>
              <a:rPr lang="fr-FR" dirty="0" smtClean="0"/>
              <a:t>Cancel the flight.</a:t>
            </a:r>
          </a:p>
          <a:p>
            <a:pPr lvl="1"/>
            <a:r>
              <a:rPr lang="fr-FR" dirty="0" smtClean="0"/>
              <a:t>Drive.</a:t>
            </a:r>
          </a:p>
          <a:p>
            <a:pPr lvl="1"/>
            <a:r>
              <a:rPr lang="fr-FR" dirty="0" smtClean="0"/>
              <a:t>HAZARD</a:t>
            </a:r>
            <a:r>
              <a:rPr lang="fr-FR" dirty="0" smtClean="0">
                <a:sym typeface="Wingdings"/>
              </a:rPr>
              <a:t>RISKRISK MITIGATION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FA6C5-3A77-4E47-9126-40426D97A4F7}" type="slidenum">
              <a:rPr lang="fr-FR"/>
              <a:pPr/>
              <a:t>35</a:t>
            </a:fld>
            <a:endParaRPr lang="fr-F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sz="1200" i="1" dirty="0" smtClean="0"/>
              <a:t>An </a:t>
            </a:r>
            <a:r>
              <a:rPr lang="fr-FR" sz="1200" i="1" dirty="0" err="1" smtClean="0"/>
              <a:t>example</a:t>
            </a:r>
            <a:r>
              <a:rPr lang="fr-FR" sz="1200" i="1" dirty="0" smtClean="0"/>
              <a:t> </a:t>
            </a:r>
            <a:r>
              <a:rPr lang="fr-FR" sz="1200" i="1" dirty="0" err="1" smtClean="0"/>
              <a:t>would</a:t>
            </a:r>
            <a:r>
              <a:rPr lang="fr-FR" sz="1200" i="1" dirty="0" smtClean="0"/>
              <a:t> </a:t>
            </a:r>
            <a:r>
              <a:rPr lang="fr-FR" sz="1200" i="1" dirty="0" err="1" smtClean="0"/>
              <a:t>be</a:t>
            </a:r>
            <a:r>
              <a:rPr lang="fr-FR" sz="1200" i="1" dirty="0" smtClean="0"/>
              <a:t> as </a:t>
            </a:r>
            <a:r>
              <a:rPr lang="fr-FR" sz="1200" i="1" dirty="0" err="1" smtClean="0"/>
              <a:t>follows</a:t>
            </a:r>
            <a:r>
              <a:rPr lang="fr-FR" sz="1200" i="1" dirty="0" smtClean="0"/>
              <a:t>: a </a:t>
            </a:r>
            <a:r>
              <a:rPr lang="fr-FR" sz="1200" i="1" dirty="0" err="1" smtClean="0"/>
              <a:t>stabilised</a:t>
            </a:r>
            <a:r>
              <a:rPr lang="fr-FR" sz="1200" i="1" dirty="0" smtClean="0"/>
              <a:t> </a:t>
            </a:r>
            <a:r>
              <a:rPr lang="fr-FR" sz="1200" i="1" dirty="0" err="1" smtClean="0"/>
              <a:t>approach</a:t>
            </a:r>
            <a:r>
              <a:rPr lang="fr-FR" sz="1200" i="1" dirty="0" smtClean="0"/>
              <a:t> (normal </a:t>
            </a:r>
            <a:r>
              <a:rPr lang="fr-FR" sz="1200" i="1" dirty="0" err="1" smtClean="0"/>
              <a:t>operational</a:t>
            </a:r>
            <a:r>
              <a:rPr lang="fr-FR" sz="1200" i="1" dirty="0" smtClean="0"/>
              <a:t> state) </a:t>
            </a:r>
            <a:r>
              <a:rPr lang="fr-FR" sz="1200" i="1" dirty="0" err="1" smtClean="0"/>
              <a:t>turns</a:t>
            </a:r>
            <a:r>
              <a:rPr lang="fr-FR" sz="1200" i="1" dirty="0" smtClean="0"/>
              <a:t> </a:t>
            </a:r>
            <a:r>
              <a:rPr lang="fr-FR" sz="1200" i="1" dirty="0" err="1" smtClean="0"/>
              <a:t>into</a:t>
            </a:r>
            <a:r>
              <a:rPr lang="fr-FR" sz="1200" i="1" dirty="0" smtClean="0"/>
              <a:t> an </a:t>
            </a:r>
            <a:r>
              <a:rPr lang="fr-FR" sz="1200" i="1" dirty="0" err="1" smtClean="0"/>
              <a:t>unstablised</a:t>
            </a:r>
            <a:r>
              <a:rPr lang="fr-FR" sz="1200" i="1" dirty="0" smtClean="0"/>
              <a:t> </a:t>
            </a:r>
            <a:r>
              <a:rPr lang="fr-FR" sz="1200" i="1" dirty="0" err="1" smtClean="0"/>
              <a:t>approach</a:t>
            </a:r>
            <a:r>
              <a:rPr lang="fr-FR" sz="1200" i="1" dirty="0" smtClean="0"/>
              <a:t> (</a:t>
            </a:r>
            <a:r>
              <a:rPr lang="fr-FR" sz="1200" i="1" dirty="0" err="1" smtClean="0"/>
              <a:t>undesired</a:t>
            </a:r>
            <a:r>
              <a:rPr lang="fr-FR" sz="1200" i="1" dirty="0" smtClean="0"/>
              <a:t> </a:t>
            </a:r>
            <a:r>
              <a:rPr lang="fr-FR" sz="1200" i="1" dirty="0" err="1" smtClean="0"/>
              <a:t>aircraft</a:t>
            </a:r>
            <a:r>
              <a:rPr lang="fr-FR" sz="1200" i="1" dirty="0" smtClean="0"/>
              <a:t> state) </a:t>
            </a:r>
            <a:r>
              <a:rPr lang="fr-FR" sz="1200" i="1" dirty="0" err="1" smtClean="0"/>
              <a:t>that</a:t>
            </a:r>
            <a:r>
              <a:rPr lang="fr-FR" sz="1200" i="1" dirty="0" smtClean="0"/>
              <a:t> </a:t>
            </a:r>
            <a:r>
              <a:rPr lang="fr-FR" sz="1200" i="1" dirty="0" err="1" smtClean="0"/>
              <a:t>results</a:t>
            </a:r>
            <a:r>
              <a:rPr lang="fr-FR" sz="1200" i="1" dirty="0" smtClean="0"/>
              <a:t> in a </a:t>
            </a:r>
            <a:r>
              <a:rPr lang="fr-FR" sz="1200" i="1" dirty="0" err="1" smtClean="0"/>
              <a:t>runway</a:t>
            </a:r>
            <a:r>
              <a:rPr lang="fr-FR" sz="1200" i="1" dirty="0" smtClean="0"/>
              <a:t> excursion (</a:t>
            </a:r>
            <a:r>
              <a:rPr lang="fr-FR" sz="1200" i="1" dirty="0" err="1" smtClean="0"/>
              <a:t>outcome</a:t>
            </a:r>
            <a:r>
              <a:rPr lang="fr-FR" sz="1200" i="1" dirty="0" smtClean="0"/>
              <a:t>)</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pPr>
              <a:buNone/>
            </a:pPr>
            <a:r>
              <a:rPr lang="fr-FR" dirty="0" smtClean="0"/>
              <a:t>The </a:t>
            </a:r>
            <a:r>
              <a:rPr lang="fr-FR" dirty="0" err="1" smtClean="0"/>
              <a:t>key</a:t>
            </a:r>
            <a:r>
              <a:rPr lang="fr-FR" dirty="0" smtClean="0"/>
              <a:t> to anticipation </a:t>
            </a:r>
            <a:r>
              <a:rPr lang="fr-FR" dirty="0" err="1" smtClean="0"/>
              <a:t>is</a:t>
            </a:r>
            <a:r>
              <a:rPr lang="fr-FR" dirty="0" smtClean="0"/>
              <a:t> </a:t>
            </a:r>
            <a:r>
              <a:rPr lang="fr-FR" dirty="0" err="1" smtClean="0"/>
              <a:t>accepting</a:t>
            </a:r>
            <a:r>
              <a:rPr lang="fr-FR" dirty="0" smtClean="0"/>
              <a:t> </a:t>
            </a:r>
            <a:r>
              <a:rPr lang="fr-FR" dirty="0" err="1" smtClean="0"/>
              <a:t>that</a:t>
            </a:r>
            <a:r>
              <a:rPr lang="fr-FR" dirty="0" smtClean="0"/>
              <a:t> </a:t>
            </a:r>
            <a:r>
              <a:rPr lang="fr-FR" dirty="0" err="1" smtClean="0"/>
              <a:t>while</a:t>
            </a:r>
            <a:r>
              <a:rPr lang="fr-FR" dirty="0" smtClean="0"/>
              <a:t> </a:t>
            </a:r>
            <a:r>
              <a:rPr lang="fr-FR" dirty="0" err="1" smtClean="0"/>
              <a:t>something</a:t>
            </a:r>
            <a:r>
              <a:rPr lang="fr-FR" dirty="0" smtClean="0"/>
              <a:t> </a:t>
            </a:r>
            <a:r>
              <a:rPr lang="fr-FR" dirty="0" err="1" smtClean="0"/>
              <a:t>is</a:t>
            </a:r>
            <a:r>
              <a:rPr lang="fr-FR" dirty="0" smtClean="0"/>
              <a:t> </a:t>
            </a:r>
            <a:r>
              <a:rPr lang="fr-FR" dirty="0" err="1" smtClean="0"/>
              <a:t>likely</a:t>
            </a:r>
            <a:r>
              <a:rPr lang="fr-FR" dirty="0" smtClean="0"/>
              <a:t> to go </a:t>
            </a:r>
            <a:r>
              <a:rPr lang="fr-FR" dirty="0" err="1" smtClean="0"/>
              <a:t>wrong</a:t>
            </a:r>
            <a:r>
              <a:rPr lang="fr-FR" dirty="0" smtClean="0"/>
              <a:t>, </a:t>
            </a:r>
            <a:r>
              <a:rPr lang="fr-FR" dirty="0" err="1" smtClean="0"/>
              <a:t>you</a:t>
            </a:r>
            <a:r>
              <a:rPr lang="fr-FR" dirty="0" smtClean="0"/>
              <a:t> know </a:t>
            </a:r>
            <a:r>
              <a:rPr lang="fr-FR" dirty="0" err="1" smtClean="0"/>
              <a:t>exactly</a:t>
            </a:r>
            <a:r>
              <a:rPr lang="fr-FR" dirty="0" smtClean="0"/>
              <a:t> </a:t>
            </a:r>
            <a:r>
              <a:rPr lang="fr-FR" dirty="0" err="1" smtClean="0"/>
              <a:t>what</a:t>
            </a:r>
            <a:r>
              <a:rPr lang="fr-FR" dirty="0" smtClean="0"/>
              <a:t> </a:t>
            </a:r>
            <a:r>
              <a:rPr lang="fr-FR" dirty="0" err="1" smtClean="0"/>
              <a:t>it</a:t>
            </a:r>
            <a:r>
              <a:rPr lang="fr-FR" dirty="0" smtClean="0"/>
              <a:t> </a:t>
            </a:r>
            <a:r>
              <a:rPr lang="fr-FR" dirty="0" err="1" smtClean="0"/>
              <a:t>will</a:t>
            </a:r>
            <a:r>
              <a:rPr lang="fr-FR" dirty="0" smtClean="0"/>
              <a:t> </a:t>
            </a:r>
            <a:r>
              <a:rPr lang="fr-FR" dirty="0" err="1" smtClean="0"/>
              <a:t>be</a:t>
            </a:r>
            <a:r>
              <a:rPr lang="fr-FR" dirty="0" smtClean="0"/>
              <a:t> or </a:t>
            </a:r>
            <a:r>
              <a:rPr lang="fr-FR" dirty="0" err="1" smtClean="0"/>
              <a:t>when</a:t>
            </a:r>
            <a:r>
              <a:rPr lang="fr-FR" dirty="0" smtClean="0"/>
              <a:t> </a:t>
            </a:r>
            <a:r>
              <a:rPr lang="fr-FR" dirty="0" err="1" smtClean="0"/>
              <a:t>it</a:t>
            </a:r>
            <a:r>
              <a:rPr lang="fr-FR" dirty="0" smtClean="0"/>
              <a:t> </a:t>
            </a:r>
            <a:r>
              <a:rPr lang="fr-FR" dirty="0" err="1" smtClean="0"/>
              <a:t>will</a:t>
            </a:r>
            <a:r>
              <a:rPr lang="fr-FR" dirty="0" smtClean="0"/>
              <a:t> </a:t>
            </a:r>
            <a:r>
              <a:rPr lang="fr-FR" dirty="0" err="1" smtClean="0"/>
              <a:t>happen</a:t>
            </a:r>
            <a:r>
              <a:rPr lang="fr-FR" dirty="0" smtClean="0"/>
              <a:t>. </a:t>
            </a:r>
            <a:r>
              <a:rPr lang="fr-FR" dirty="0" err="1" smtClean="0"/>
              <a:t>Hence</a:t>
            </a:r>
            <a:r>
              <a:rPr lang="fr-FR" dirty="0" smtClean="0"/>
              <a:t>, a </a:t>
            </a:r>
            <a:r>
              <a:rPr lang="fr-FR" dirty="0" err="1" smtClean="0"/>
              <a:t>chronic</a:t>
            </a:r>
            <a:r>
              <a:rPr lang="fr-FR" dirty="0" smtClean="0"/>
              <a:t> </a:t>
            </a:r>
            <a:r>
              <a:rPr lang="fr-FR" dirty="0" err="1" smtClean="0"/>
              <a:t>unease</a:t>
            </a:r>
            <a:r>
              <a:rPr lang="fr-FR" dirty="0" smtClean="0"/>
              <a:t> </a:t>
            </a:r>
            <a:r>
              <a:rPr lang="fr-FR" dirty="0" err="1" smtClean="0"/>
              <a:t>reinforces</a:t>
            </a:r>
            <a:r>
              <a:rPr lang="fr-FR" dirty="0" smtClean="0"/>
              <a:t> the vigilance </a:t>
            </a:r>
            <a:r>
              <a:rPr lang="fr-FR" dirty="0" err="1" smtClean="0"/>
              <a:t>that</a:t>
            </a:r>
            <a:r>
              <a:rPr lang="fr-FR" dirty="0" smtClean="0"/>
              <a:t> </a:t>
            </a:r>
            <a:r>
              <a:rPr lang="fr-FR" dirty="0" err="1" smtClean="0"/>
              <a:t>is</a:t>
            </a:r>
            <a:r>
              <a:rPr lang="fr-FR" dirty="0" smtClean="0"/>
              <a:t> </a:t>
            </a:r>
            <a:r>
              <a:rPr lang="fr-FR" dirty="0" err="1" smtClean="0"/>
              <a:t>necessary</a:t>
            </a:r>
            <a:r>
              <a:rPr lang="fr-FR" dirty="0" smtClean="0"/>
              <a:t> in all </a:t>
            </a:r>
            <a:r>
              <a:rPr lang="fr-FR" dirty="0" err="1" smtClean="0"/>
              <a:t>safety-critical</a:t>
            </a:r>
            <a:r>
              <a:rPr lang="fr-FR" dirty="0" smtClean="0"/>
              <a:t> professions. Anticipation </a:t>
            </a:r>
            <a:r>
              <a:rPr lang="fr-FR" dirty="0" err="1" smtClean="0"/>
              <a:t>builds</a:t>
            </a:r>
            <a:r>
              <a:rPr lang="fr-FR" dirty="0" smtClean="0"/>
              <a:t> vigilance, and vigilance </a:t>
            </a:r>
            <a:r>
              <a:rPr lang="fr-FR" dirty="0" err="1" smtClean="0"/>
              <a:t>is</a:t>
            </a:r>
            <a:r>
              <a:rPr lang="fr-FR" dirty="0" smtClean="0"/>
              <a:t> the </a:t>
            </a:r>
            <a:r>
              <a:rPr lang="fr-FR" dirty="0" err="1" smtClean="0"/>
              <a:t>key</a:t>
            </a:r>
            <a:r>
              <a:rPr lang="fr-FR" dirty="0" smtClean="0"/>
              <a:t> to </a:t>
            </a:r>
            <a:r>
              <a:rPr lang="fr-FR" dirty="0" err="1" smtClean="0"/>
              <a:t>recognizing</a:t>
            </a:r>
            <a:r>
              <a:rPr lang="fr-FR" dirty="0" smtClean="0"/>
              <a:t> adverse </a:t>
            </a:r>
            <a:r>
              <a:rPr lang="fr-FR" dirty="0" err="1" smtClean="0"/>
              <a:t>events</a:t>
            </a:r>
            <a:r>
              <a:rPr lang="fr-FR" dirty="0" smtClean="0"/>
              <a:t> and </a:t>
            </a:r>
            <a:r>
              <a:rPr lang="fr-FR" dirty="0" err="1" smtClean="0"/>
              <a:t>error</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39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40</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Avant de parler des erreurs, on veut déjà parler de la situation</a:t>
            </a:r>
            <a:r>
              <a:rPr lang="fr-FR" baseline="0" dirty="0" smtClean="0"/>
              <a:t> nominal.</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41</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a:t>
            </a:r>
            <a:r>
              <a:rPr lang="fr-FR" sz="1200" dirty="0" err="1" smtClean="0">
                <a:solidFill>
                  <a:srgbClr val="FF0000"/>
                </a:solidFill>
              </a:rPr>
              <a:t>Overlooking</a:t>
            </a:r>
            <a:r>
              <a:rPr lang="fr-FR" sz="1200" dirty="0" smtClean="0">
                <a:solidFill>
                  <a:srgbClr val="FF0000"/>
                </a:solidFill>
              </a:rPr>
              <a:t> </a:t>
            </a:r>
            <a:r>
              <a:rPr lang="fr-FR" sz="1200" dirty="0" smtClean="0">
                <a:solidFill>
                  <a:schemeClr val="tx1"/>
                </a:solidFill>
              </a:rPr>
              <a:t>information: </a:t>
            </a:r>
            <a:r>
              <a:rPr lang="en-GB" sz="1200" u="sng" dirty="0" smtClean="0">
                <a:solidFill>
                  <a:srgbClr val="0000A0"/>
                </a:solidFill>
              </a:rPr>
              <a:t>Explanation :</a:t>
            </a:r>
            <a:r>
              <a:rPr lang="en-GB" sz="1200" dirty="0" smtClean="0">
                <a:solidFill>
                  <a:srgbClr val="0000A0"/>
                </a:solidFill>
              </a:rPr>
              <a:t> While reading quickly eyes are performing “</a:t>
            </a:r>
            <a:r>
              <a:rPr lang="en-GB" sz="1200" dirty="0" err="1" smtClean="0">
                <a:solidFill>
                  <a:srgbClr val="0000A0"/>
                </a:solidFill>
              </a:rPr>
              <a:t>microsaccades</a:t>
            </a:r>
            <a:r>
              <a:rPr lang="en-GB" sz="1200" dirty="0" smtClean="0">
                <a:solidFill>
                  <a:srgbClr val="0000A0"/>
                </a:solidFill>
              </a:rPr>
              <a:t>”, eyes are focused on "lexical“ words, jumping over grammatical words (article, conjunction, ...).</a:t>
            </a:r>
            <a:br>
              <a:rPr lang="en-GB" sz="1200" dirty="0" smtClean="0">
                <a:solidFill>
                  <a:srgbClr val="0000A0"/>
                </a:solidFill>
              </a:rPr>
            </a:br>
            <a:r>
              <a:rPr lang="en-GB" sz="1200" dirty="0" smtClean="0">
                <a:solidFill>
                  <a:srgbClr val="0000A0"/>
                </a:solidFill>
              </a:rPr>
              <a:t>The 3 "OF“ in the text are not directly fixed… </a:t>
            </a:r>
            <a:endParaRPr lang="fr-FR" sz="1200" kern="1200" dirty="0" smtClean="0">
              <a:solidFill>
                <a:srgbClr val="000000"/>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43</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46</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92F6E-94FE-9849-9E36-AECA806979D2}" type="slidenum">
              <a:rPr lang="fr-FR"/>
              <a:pPr/>
              <a:t>52</a:t>
            </a:fld>
            <a:endParaRPr lang="fr-F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fr-FR"/>
              <a:t>Connaissances déclaratives ou descriptives : </a:t>
            </a:r>
          </a:p>
          <a:p>
            <a:pPr lvl="1">
              <a:buFontTx/>
              <a:buChar char="•"/>
            </a:pPr>
            <a:r>
              <a:rPr lang="fr-FR"/>
              <a:t>Servent à décrire et expliquer les objets (par exemple un Aileron), les phénomènes (par exemple, le principe du vol, du pilotage).</a:t>
            </a:r>
          </a:p>
          <a:p>
            <a:pPr lvl="1">
              <a:buFontTx/>
              <a:buChar char="•"/>
            </a:pPr>
            <a:r>
              <a:rPr lang="fr-FR"/>
              <a:t>Se regroupent (quasi automatiquement) en ensembles complexes : les schémas </a:t>
            </a:r>
          </a:p>
          <a:p>
            <a:r>
              <a:rPr lang="fr-FR"/>
              <a:t>Connaissances procédurales :</a:t>
            </a:r>
          </a:p>
          <a:p>
            <a:pPr lvl="1">
              <a:buFontTx/>
              <a:buChar char="•"/>
            </a:pPr>
            <a:r>
              <a:rPr lang="fr-FR"/>
              <a:t>Servent à agir</a:t>
            </a:r>
          </a:p>
          <a:p>
            <a:pPr lvl="1">
              <a:buFontTx/>
              <a:buChar char="•"/>
            </a:pPr>
            <a:r>
              <a:rPr lang="fr-FR"/>
              <a:t>Apprises sous forme de règles (si X&gt;... alors Y=...)</a:t>
            </a:r>
          </a:p>
          <a:p>
            <a:pPr lvl="1">
              <a:buFontTx/>
              <a:buChar char="•"/>
            </a:pPr>
            <a:r>
              <a:rPr lang="fr-FR"/>
              <a:t>Avec l'expertise ces connaissances se regroupent et passent sous forme de schémas d'action (procédures mentales permettant de fonctionner en mode machinal (actions répétitives)</a:t>
            </a:r>
          </a:p>
          <a:p>
            <a:pPr lvl="1">
              <a:buFontTx/>
              <a:buChar char="•"/>
            </a:pPr>
            <a:r>
              <a:rPr lang="fr-FR"/>
              <a:t>Schéma = "modèle" d'une situation déjà rencontrée</a:t>
            </a:r>
          </a:p>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8</a:t>
            </a:fld>
            <a:endParaRPr lang="fr-F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6807818"/>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fois on</a:t>
            </a:r>
            <a:r>
              <a:rPr lang="fr-FR" baseline="0" dirty="0" smtClean="0"/>
              <a:t> oublie de traiter une information…</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Highly</a:t>
            </a:r>
            <a:r>
              <a:rPr lang="fr-FR" dirty="0" smtClean="0"/>
              <a:t> </a:t>
            </a:r>
            <a:r>
              <a:rPr lang="fr-FR" dirty="0" err="1" smtClean="0"/>
              <a:t>practiced</a:t>
            </a:r>
            <a:r>
              <a:rPr lang="fr-FR" dirty="0" smtClean="0"/>
              <a:t> action </a:t>
            </a:r>
            <a:r>
              <a:rPr lang="fr-FR" dirty="0" err="1" smtClean="0"/>
              <a:t>sequences</a:t>
            </a:r>
            <a:r>
              <a:rPr lang="fr-FR" dirty="0" smtClean="0"/>
              <a:t> are essential to </a:t>
            </a:r>
            <a:r>
              <a:rPr lang="fr-FR" dirty="0" err="1" smtClean="0"/>
              <a:t>skilled</a:t>
            </a:r>
            <a:r>
              <a:rPr lang="fr-FR" dirty="0" smtClean="0"/>
              <a:t> performance </a:t>
            </a:r>
            <a:r>
              <a:rPr lang="fr-FR" dirty="0" err="1" smtClean="0"/>
              <a:t>because</a:t>
            </a:r>
            <a:r>
              <a:rPr lang="fr-FR" dirty="0" smtClean="0"/>
              <a:t> </a:t>
            </a:r>
            <a:r>
              <a:rPr lang="fr-FR" dirty="0" err="1" smtClean="0"/>
              <a:t>fast</a:t>
            </a:r>
            <a:r>
              <a:rPr lang="fr-FR" dirty="0" smtClean="0"/>
              <a:t>, efficient, free up </a:t>
            </a:r>
            <a:r>
              <a:rPr lang="fr-FR" dirty="0" err="1" smtClean="0"/>
              <a:t>atention</a:t>
            </a:r>
            <a:r>
              <a:rPr lang="fr-FR" dirty="0" smtClean="0"/>
              <a:t> and </a:t>
            </a:r>
            <a:r>
              <a:rPr lang="fr-FR" dirty="0" err="1" smtClean="0"/>
              <a:t>working</a:t>
            </a:r>
            <a:r>
              <a:rPr lang="fr-FR" dirty="0" smtClean="0"/>
              <a:t> </a:t>
            </a:r>
            <a:r>
              <a:rPr lang="fr-FR" dirty="0" err="1" smtClean="0"/>
              <a:t>memory</a:t>
            </a:r>
            <a:r>
              <a:rPr lang="fr-FR" dirty="0" smtClean="0"/>
              <a:t> but </a:t>
            </a:r>
            <a:r>
              <a:rPr lang="fr-FR" dirty="0" err="1" smtClean="0"/>
              <a:t>they</a:t>
            </a:r>
            <a:r>
              <a:rPr lang="fr-FR" dirty="0" smtClean="0"/>
              <a:t> are </a:t>
            </a:r>
            <a:r>
              <a:rPr lang="fr-FR" dirty="0" err="1" smtClean="0"/>
              <a:t>dumb</a:t>
            </a:r>
            <a:r>
              <a:rPr lang="fr-FR" dirty="0" smtClean="0"/>
              <a:t> and </a:t>
            </a:r>
            <a:r>
              <a:rPr lang="fr-FR" dirty="0" err="1" smtClean="0"/>
              <a:t>dutiful</a:t>
            </a:r>
            <a:r>
              <a:rPr lang="fr-FR" dirty="0" smtClean="0"/>
              <a:t> </a:t>
            </a:r>
            <a:r>
              <a:rPr lang="fr-FR" dirty="0" err="1" smtClean="0"/>
              <a:t>therefore</a:t>
            </a:r>
            <a:r>
              <a:rPr lang="fr-FR" dirty="0" smtClean="0"/>
              <a:t> must </a:t>
            </a:r>
            <a:r>
              <a:rPr lang="fr-FR" dirty="0" err="1" smtClean="0"/>
              <a:t>be</a:t>
            </a:r>
            <a:r>
              <a:rPr lang="fr-FR" dirty="0" smtClean="0"/>
              <a:t> </a:t>
            </a:r>
            <a:r>
              <a:rPr lang="fr-FR" dirty="0" err="1" smtClean="0"/>
              <a:t>monitored</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54</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Highly</a:t>
            </a:r>
            <a:r>
              <a:rPr lang="fr-FR" dirty="0" smtClean="0"/>
              <a:t> </a:t>
            </a:r>
            <a:r>
              <a:rPr lang="fr-FR" dirty="0" err="1" smtClean="0"/>
              <a:t>practiced</a:t>
            </a:r>
            <a:r>
              <a:rPr lang="fr-FR" dirty="0" smtClean="0"/>
              <a:t> action </a:t>
            </a:r>
            <a:r>
              <a:rPr lang="fr-FR" dirty="0" err="1" smtClean="0"/>
              <a:t>sequences</a:t>
            </a:r>
            <a:r>
              <a:rPr lang="fr-FR" dirty="0" smtClean="0"/>
              <a:t> are essential to </a:t>
            </a:r>
            <a:r>
              <a:rPr lang="fr-FR" dirty="0" err="1" smtClean="0"/>
              <a:t>skilled</a:t>
            </a:r>
            <a:r>
              <a:rPr lang="fr-FR" dirty="0" smtClean="0"/>
              <a:t> performance </a:t>
            </a:r>
            <a:r>
              <a:rPr lang="fr-FR" dirty="0" err="1" smtClean="0"/>
              <a:t>because</a:t>
            </a:r>
            <a:r>
              <a:rPr lang="fr-FR" dirty="0" smtClean="0"/>
              <a:t> </a:t>
            </a:r>
            <a:r>
              <a:rPr lang="fr-FR" dirty="0" err="1" smtClean="0"/>
              <a:t>fast</a:t>
            </a:r>
            <a:r>
              <a:rPr lang="fr-FR" dirty="0" smtClean="0"/>
              <a:t>, efficient, free up </a:t>
            </a:r>
            <a:r>
              <a:rPr lang="fr-FR" dirty="0" err="1" smtClean="0"/>
              <a:t>atention</a:t>
            </a:r>
            <a:r>
              <a:rPr lang="fr-FR" dirty="0" smtClean="0"/>
              <a:t> and </a:t>
            </a:r>
            <a:r>
              <a:rPr lang="fr-FR" dirty="0" err="1" smtClean="0"/>
              <a:t>working</a:t>
            </a:r>
            <a:r>
              <a:rPr lang="fr-FR" dirty="0" smtClean="0"/>
              <a:t> </a:t>
            </a:r>
            <a:r>
              <a:rPr lang="fr-FR" dirty="0" err="1" smtClean="0"/>
              <a:t>memory</a:t>
            </a:r>
            <a:r>
              <a:rPr lang="fr-FR" dirty="0" smtClean="0"/>
              <a:t> but </a:t>
            </a:r>
            <a:r>
              <a:rPr lang="fr-FR" dirty="0" err="1" smtClean="0"/>
              <a:t>they</a:t>
            </a:r>
            <a:r>
              <a:rPr lang="fr-FR" dirty="0" smtClean="0"/>
              <a:t> are </a:t>
            </a:r>
            <a:r>
              <a:rPr lang="fr-FR" dirty="0" err="1" smtClean="0"/>
              <a:t>dumb</a:t>
            </a:r>
            <a:r>
              <a:rPr lang="fr-FR" dirty="0" smtClean="0"/>
              <a:t> and </a:t>
            </a:r>
            <a:r>
              <a:rPr lang="fr-FR" dirty="0" err="1" smtClean="0"/>
              <a:t>dutiful</a:t>
            </a:r>
            <a:r>
              <a:rPr lang="fr-FR" dirty="0" smtClean="0"/>
              <a:t> </a:t>
            </a:r>
            <a:r>
              <a:rPr lang="fr-FR" dirty="0" err="1" smtClean="0"/>
              <a:t>therefore</a:t>
            </a:r>
            <a:r>
              <a:rPr lang="fr-FR" dirty="0" smtClean="0"/>
              <a:t> must </a:t>
            </a:r>
            <a:r>
              <a:rPr lang="fr-FR" dirty="0" err="1" smtClean="0"/>
              <a:t>be</a:t>
            </a:r>
            <a:r>
              <a:rPr lang="fr-FR" dirty="0" smtClean="0"/>
              <a:t> </a:t>
            </a:r>
            <a:r>
              <a:rPr lang="fr-FR" dirty="0" err="1" smtClean="0"/>
              <a:t>monitored</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55</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fr-FR" dirty="0" smtClean="0"/>
              <a:t>HAZARD</a:t>
            </a:r>
            <a:r>
              <a:rPr lang="fr-FR" dirty="0" smtClean="0">
                <a:sym typeface="Wingdings"/>
              </a:rPr>
              <a:t>RISKRISK MITIGATION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56</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 compétence est la « capacité d'agir efficacement dans un type défini de situation, capacité qui s'appuie sur des connaissances, mais ne s'y réduit pas » (</a:t>
            </a:r>
            <a:r>
              <a:rPr lang="fr-FR" dirty="0" err="1" smtClean="0"/>
              <a:t>Perrenoud</a:t>
            </a:r>
            <a:r>
              <a:rPr lang="fr-FR" dirty="0" smtClean="0"/>
              <a:t>, 1997).</a:t>
            </a: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57</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04445-3D2A-5143-8309-33AECF0068F5}" type="slidenum">
              <a:rPr lang="fr-FR"/>
              <a:pPr/>
              <a:t>58</a:t>
            </a:fld>
            <a:endParaRPr lang="fr-F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529716" y="4680191"/>
            <a:ext cx="5735648" cy="4434362"/>
          </a:xfrm>
        </p:spPr>
        <p:txBody>
          <a:bodyPr/>
          <a:lstStyle/>
          <a:p>
            <a:pPr>
              <a:lnSpc>
                <a:spcPct val="80000"/>
              </a:lnSpc>
            </a:pPr>
            <a:r>
              <a:rPr lang="fr-FR" sz="700" b="1">
                <a:latin typeface="Arial" pitchFamily="-106" charset="0"/>
                <a:ea typeface="Arial" pitchFamily="-106" charset="0"/>
                <a:cs typeface="Arial" pitchFamily="-106" charset="0"/>
              </a:rPr>
              <a:t>LE « PROJET D'ACTION »</a:t>
            </a:r>
          </a:p>
          <a:p>
            <a:pPr>
              <a:lnSpc>
                <a:spcPct val="80000"/>
              </a:lnSpc>
            </a:pPr>
            <a:r>
              <a:rPr lang="fr-FR" sz="700">
                <a:latin typeface="Arial" pitchFamily="-106" charset="0"/>
                <a:ea typeface="Arial" pitchFamily="-106" charset="0"/>
                <a:cs typeface="Arial" pitchFamily="-106" charset="0"/>
              </a:rPr>
              <a:t>Le pilote doit toujours </a:t>
            </a:r>
            <a:r>
              <a:rPr lang="fr-FR" sz="700" b="1">
                <a:latin typeface="Arial" pitchFamily="-106" charset="0"/>
                <a:ea typeface="Arial" pitchFamily="-106" charset="0"/>
                <a:cs typeface="Arial" pitchFamily="-106" charset="0"/>
              </a:rPr>
              <a:t>agir</a:t>
            </a:r>
            <a:r>
              <a:rPr lang="fr-FR" sz="700">
                <a:latin typeface="Arial" pitchFamily="-106" charset="0"/>
                <a:ea typeface="Arial" pitchFamily="-106" charset="0"/>
                <a:cs typeface="Arial" pitchFamily="-106" charset="0"/>
              </a:rPr>
              <a:t> dans un but précis : il est </a:t>
            </a:r>
            <a:r>
              <a:rPr lang="fr-FR" sz="700" b="1">
                <a:latin typeface="Arial" pitchFamily="-106" charset="0"/>
                <a:ea typeface="Arial" pitchFamily="-106" charset="0"/>
                <a:cs typeface="Arial" pitchFamily="-106" charset="0"/>
              </a:rPr>
              <a:t>efficace</a:t>
            </a:r>
            <a:r>
              <a:rPr lang="fr-FR" sz="700">
                <a:latin typeface="Arial" pitchFamily="-106" charset="0"/>
                <a:ea typeface="Arial" pitchFamily="-106" charset="0"/>
                <a:cs typeface="Arial" pitchFamily="-106" charset="0"/>
              </a:rPr>
              <a:t> si après avoir agit le but est atteint (le mot « efficacité » signifie que le résultat obtenu est égal au résultat attendu).</a:t>
            </a:r>
          </a:p>
          <a:p>
            <a:pPr>
              <a:lnSpc>
                <a:spcPct val="80000"/>
              </a:lnSpc>
            </a:pPr>
            <a:r>
              <a:rPr lang="fr-FR" sz="700">
                <a:latin typeface="Arial" pitchFamily="-106" charset="0"/>
                <a:ea typeface="Arial" pitchFamily="-106" charset="0"/>
                <a:cs typeface="Arial" pitchFamily="-106" charset="0"/>
              </a:rPr>
              <a:t>Avant d’agir, il est essentiel de :</a:t>
            </a:r>
          </a:p>
          <a:p>
            <a:pPr>
              <a:lnSpc>
                <a:spcPct val="80000"/>
              </a:lnSpc>
            </a:pPr>
            <a:r>
              <a:rPr lang="fr-FR" sz="700">
                <a:latin typeface="Arial" pitchFamily="-106" charset="0"/>
                <a:ea typeface="Arial" pitchFamily="-106" charset="0"/>
                <a:cs typeface="Arial" pitchFamily="-106" charset="0"/>
              </a:rPr>
              <a:t>« caractériser » le but à atteindre (quel sera la nouvelle situation ? ou quelles sont les données caractéristiques</a:t>
            </a:r>
            <a:r>
              <a:rPr lang="fr-FR" sz="700">
                <a:latin typeface="Arial" pitchFamily="-106" charset="0"/>
                <a:ea typeface="Arial" pitchFamily="-106" charset="0"/>
                <a:cs typeface="Arial" pitchFamily="-106" charset="0"/>
                <a:hlinkClick r:id="" action="ppaction://noaction"/>
              </a:rPr>
              <a:t>[1]</a:t>
            </a:r>
            <a:r>
              <a:rPr lang="fr-FR" sz="700">
                <a:latin typeface="Arial" pitchFamily="-106" charset="0"/>
                <a:ea typeface="Arial" pitchFamily="-106" charset="0"/>
                <a:cs typeface="Arial" pitchFamily="-106" charset="0"/>
              </a:rPr>
              <a:t> du résultat attendu ?) ;</a:t>
            </a:r>
          </a:p>
          <a:p>
            <a:pPr>
              <a:lnSpc>
                <a:spcPct val="80000"/>
              </a:lnSpc>
            </a:pPr>
            <a:r>
              <a:rPr lang="fr-FR" sz="700">
                <a:latin typeface="Arial" pitchFamily="-106" charset="0"/>
                <a:ea typeface="Arial" pitchFamily="-106" charset="0"/>
                <a:cs typeface="Arial" pitchFamily="-106" charset="0"/>
              </a:rPr>
              <a:t>définir, en fonction de la situation actuelle, l’ensemble des actions à mener pour atteindre le but (i.e. pour parvenir à la nouvelle situation) ;</a:t>
            </a:r>
          </a:p>
          <a:p>
            <a:pPr>
              <a:lnSpc>
                <a:spcPct val="80000"/>
              </a:lnSpc>
            </a:pPr>
            <a:r>
              <a:rPr lang="fr-FR" sz="700">
                <a:latin typeface="Arial" pitchFamily="-106" charset="0"/>
                <a:ea typeface="Arial" pitchFamily="-106" charset="0"/>
                <a:cs typeface="Arial" pitchFamily="-106" charset="0"/>
              </a:rPr>
              <a:t>déterminer si tous les éléments nécessaires pour mener ces actions sont réunis (est-ce faisable ?) : environnement extérieur</a:t>
            </a:r>
            <a:r>
              <a:rPr lang="fr-FR" sz="700">
                <a:latin typeface="Arial" pitchFamily="-106" charset="0"/>
                <a:ea typeface="Arial" pitchFamily="-106" charset="0"/>
                <a:cs typeface="Arial" pitchFamily="-106" charset="0"/>
                <a:hlinkClick r:id="" action="ppaction://noaction"/>
              </a:rPr>
              <a:t>[2]</a:t>
            </a:r>
            <a:r>
              <a:rPr lang="fr-FR" sz="700">
                <a:latin typeface="Arial" pitchFamily="-106" charset="0"/>
                <a:ea typeface="Arial" pitchFamily="-106" charset="0"/>
                <a:cs typeface="Arial" pitchFamily="-106" charset="0"/>
              </a:rPr>
              <a:t>, connaissances, savoir faire, moyens requis pour atteindre le but en sécurité (notamment les performances avion, carburant et temps disponibles) ; </a:t>
            </a:r>
          </a:p>
          <a:p>
            <a:pPr>
              <a:lnSpc>
                <a:spcPct val="80000"/>
              </a:lnSpc>
            </a:pPr>
            <a:r>
              <a:rPr lang="fr-FR" sz="700">
                <a:latin typeface="Arial" pitchFamily="-106" charset="0"/>
                <a:ea typeface="Arial" pitchFamily="-106" charset="0"/>
                <a:cs typeface="Arial" pitchFamily="-106" charset="0"/>
              </a:rPr>
              <a:t>définir sur quel(s) critère(s)</a:t>
            </a:r>
            <a:r>
              <a:rPr lang="fr-FR" sz="700">
                <a:latin typeface="Arial" pitchFamily="-106" charset="0"/>
                <a:ea typeface="Arial" pitchFamily="-106" charset="0"/>
                <a:cs typeface="Arial" pitchFamily="-106" charset="0"/>
                <a:hlinkClick r:id="" action="ppaction://noaction"/>
              </a:rPr>
              <a:t>[3]</a:t>
            </a:r>
            <a:r>
              <a:rPr lang="fr-FR" sz="700">
                <a:latin typeface="Arial" pitchFamily="-106" charset="0"/>
                <a:ea typeface="Arial" pitchFamily="-106" charset="0"/>
                <a:cs typeface="Arial" pitchFamily="-106" charset="0"/>
              </a:rPr>
              <a:t> vérifier cette obtention (sur quoi le pilote jugera t’il que le but est atteint ?)</a:t>
            </a:r>
          </a:p>
          <a:p>
            <a:pPr>
              <a:lnSpc>
                <a:spcPct val="80000"/>
              </a:lnSpc>
            </a:pPr>
            <a:r>
              <a:rPr lang="fr-FR" sz="700">
                <a:latin typeface="Arial" pitchFamily="-106" charset="0"/>
                <a:ea typeface="Arial" pitchFamily="-106" charset="0"/>
                <a:cs typeface="Arial" pitchFamily="-106" charset="0"/>
              </a:rPr>
              <a:t>C'est le « </a:t>
            </a:r>
            <a:r>
              <a:rPr lang="fr-FR" sz="700" b="1">
                <a:latin typeface="Arial" pitchFamily="-106" charset="0"/>
                <a:ea typeface="Arial" pitchFamily="-106" charset="0"/>
                <a:cs typeface="Arial" pitchFamily="-106" charset="0"/>
              </a:rPr>
              <a:t>projet d'action » </a:t>
            </a:r>
            <a:r>
              <a:rPr lang="fr-FR" sz="700">
                <a:latin typeface="Arial" pitchFamily="-106" charset="0"/>
                <a:ea typeface="Arial" pitchFamily="-106" charset="0"/>
                <a:cs typeface="Arial" pitchFamily="-106" charset="0"/>
              </a:rPr>
              <a:t>(i.e. plan de travail).</a:t>
            </a:r>
          </a:p>
          <a:p>
            <a:pPr>
              <a:lnSpc>
                <a:spcPct val="80000"/>
              </a:lnSpc>
            </a:pPr>
            <a:r>
              <a:rPr lang="fr-FR" sz="700">
                <a:latin typeface="Arial" pitchFamily="-106" charset="0"/>
                <a:ea typeface="Arial" pitchFamily="-106" charset="0"/>
                <a:cs typeface="Arial" pitchFamily="-106" charset="0"/>
              </a:rPr>
              <a:t>La réalisation du « projet d'action » se déroule toujours de la même manière :</a:t>
            </a:r>
            <a:endParaRPr lang="fr-FR" sz="700" b="1">
              <a:latin typeface="Arial" pitchFamily="-106" charset="0"/>
              <a:ea typeface="Arial" pitchFamily="-106" charset="0"/>
              <a:cs typeface="Arial" pitchFamily="-106" charset="0"/>
            </a:endParaRPr>
          </a:p>
          <a:p>
            <a:pPr>
              <a:lnSpc>
                <a:spcPct val="80000"/>
              </a:lnSpc>
            </a:pPr>
            <a:r>
              <a:rPr lang="fr-FR" sz="700" b="1">
                <a:latin typeface="Arial" pitchFamily="-106" charset="0"/>
                <a:ea typeface="Arial" pitchFamily="-106" charset="0"/>
                <a:cs typeface="Arial" pitchFamily="-106" charset="0"/>
              </a:rPr>
              <a:t>Préparation</a:t>
            </a:r>
            <a:r>
              <a:rPr lang="fr-FR" sz="700">
                <a:latin typeface="Arial" pitchFamily="-106" charset="0"/>
                <a:ea typeface="Arial" pitchFamily="-106" charset="0"/>
                <a:cs typeface="Arial" pitchFamily="-106" charset="0"/>
              </a:rPr>
              <a:t> : en fonction du but que je veux atteindre, je planifie (ou je prévois) ce que je dois faire pour atteindre ce but , étant donnée la situation où je me trouve !</a:t>
            </a:r>
            <a:endParaRPr lang="fr-FR" sz="700" b="1">
              <a:latin typeface="Arial" pitchFamily="-106" charset="0"/>
              <a:ea typeface="Arial" pitchFamily="-106" charset="0"/>
              <a:cs typeface="Arial" pitchFamily="-106" charset="0"/>
            </a:endParaRPr>
          </a:p>
          <a:p>
            <a:pPr>
              <a:lnSpc>
                <a:spcPct val="80000"/>
              </a:lnSpc>
            </a:pPr>
            <a:r>
              <a:rPr lang="fr-FR" sz="700" b="1">
                <a:latin typeface="Arial" pitchFamily="-106" charset="0"/>
                <a:ea typeface="Arial" pitchFamily="-106" charset="0"/>
                <a:cs typeface="Arial" pitchFamily="-106" charset="0"/>
              </a:rPr>
              <a:t>Exécution</a:t>
            </a:r>
            <a:r>
              <a:rPr lang="fr-FR" sz="700">
                <a:latin typeface="Arial" pitchFamily="-106" charset="0"/>
                <a:ea typeface="Arial" pitchFamily="-106" charset="0"/>
                <a:cs typeface="Arial" pitchFamily="-106" charset="0"/>
              </a:rPr>
              <a:t> : je fais ce que j’ai prévu dans mon « plan » </a:t>
            </a:r>
            <a:endParaRPr lang="fr-FR" sz="700" b="1">
              <a:latin typeface="Arial" pitchFamily="-106" charset="0"/>
              <a:ea typeface="Arial" pitchFamily="-106" charset="0"/>
              <a:cs typeface="Arial" pitchFamily="-106" charset="0"/>
            </a:endParaRPr>
          </a:p>
          <a:p>
            <a:pPr>
              <a:lnSpc>
                <a:spcPct val="80000"/>
              </a:lnSpc>
            </a:pPr>
            <a:r>
              <a:rPr lang="fr-FR" sz="700" b="1">
                <a:latin typeface="Arial" pitchFamily="-106" charset="0"/>
                <a:ea typeface="Arial" pitchFamily="-106" charset="0"/>
                <a:cs typeface="Arial" pitchFamily="-106" charset="0"/>
              </a:rPr>
              <a:t>Stabilisation</a:t>
            </a:r>
            <a:r>
              <a:rPr lang="fr-FR" sz="700">
                <a:latin typeface="Arial" pitchFamily="-106" charset="0"/>
                <a:ea typeface="Arial" pitchFamily="-106" charset="0"/>
                <a:cs typeface="Arial" pitchFamily="-106" charset="0"/>
              </a:rPr>
              <a:t> : je tiens compte des performances de l’avion, de son inertie et de mon pilotage, j’affine les réglages et les paramètres </a:t>
            </a:r>
            <a:endParaRPr lang="fr-FR" sz="700" b="1">
              <a:latin typeface="Arial" pitchFamily="-106" charset="0"/>
              <a:ea typeface="Arial" pitchFamily="-106" charset="0"/>
              <a:cs typeface="Arial" pitchFamily="-106" charset="0"/>
            </a:endParaRPr>
          </a:p>
          <a:p>
            <a:pPr>
              <a:lnSpc>
                <a:spcPct val="80000"/>
              </a:lnSpc>
            </a:pPr>
            <a:r>
              <a:rPr lang="fr-FR" sz="700" b="1">
                <a:latin typeface="Arial" pitchFamily="-106" charset="0"/>
                <a:ea typeface="Arial" pitchFamily="-106" charset="0"/>
                <a:cs typeface="Arial" pitchFamily="-106" charset="0"/>
              </a:rPr>
              <a:t>Vérification</a:t>
            </a:r>
            <a:r>
              <a:rPr lang="fr-FR" sz="700">
                <a:latin typeface="Arial" pitchFamily="-106" charset="0"/>
                <a:ea typeface="Arial" pitchFamily="-106" charset="0"/>
                <a:cs typeface="Arial" pitchFamily="-106" charset="0"/>
              </a:rPr>
              <a:t> </a:t>
            </a:r>
            <a:r>
              <a:rPr lang="fr-FR" sz="700" b="1">
                <a:latin typeface="Arial" pitchFamily="-106" charset="0"/>
                <a:ea typeface="Arial" pitchFamily="-106" charset="0"/>
                <a:cs typeface="Arial" pitchFamily="-106" charset="0"/>
              </a:rPr>
              <a:t>et</a:t>
            </a:r>
            <a:r>
              <a:rPr lang="fr-FR" sz="700">
                <a:latin typeface="Arial" pitchFamily="-106" charset="0"/>
                <a:ea typeface="Arial" pitchFamily="-106" charset="0"/>
                <a:cs typeface="Arial" pitchFamily="-106" charset="0"/>
              </a:rPr>
              <a:t> </a:t>
            </a:r>
            <a:r>
              <a:rPr lang="fr-FR" sz="700" b="1">
                <a:latin typeface="Arial" pitchFamily="-106" charset="0"/>
                <a:ea typeface="Arial" pitchFamily="-106" charset="0"/>
                <a:cs typeface="Arial" pitchFamily="-106" charset="0"/>
              </a:rPr>
              <a:t>le cas échéant correction des écarts</a:t>
            </a:r>
            <a:r>
              <a:rPr lang="fr-FR" sz="700">
                <a:latin typeface="Arial" pitchFamily="-106" charset="0"/>
                <a:ea typeface="Arial" pitchFamily="-106" charset="0"/>
                <a:cs typeface="Arial" pitchFamily="-106" charset="0"/>
              </a:rPr>
              <a:t> : pour chaque critère (caractérisant l’atteinte du but), je compare ce que j’ai effectivement obtenu (après stabilisation) avec que ce j’aurais du obtenir ; si je constate un écart j’agis afin de le corriger ou d’en réduire les conséquences.</a:t>
            </a:r>
            <a:endParaRPr lang="fr-FR" sz="700" b="1">
              <a:latin typeface="Arial" pitchFamily="-106" charset="0"/>
              <a:ea typeface="Arial" pitchFamily="-106" charset="0"/>
              <a:cs typeface="Arial" pitchFamily="-106" charset="0"/>
            </a:endParaRPr>
          </a:p>
          <a:p>
            <a:pPr>
              <a:lnSpc>
                <a:spcPct val="80000"/>
              </a:lnSpc>
            </a:pPr>
            <a:r>
              <a:rPr lang="fr-FR" sz="700" b="1">
                <a:latin typeface="Arial" pitchFamily="-106" charset="0"/>
                <a:ea typeface="Arial" pitchFamily="-106" charset="0"/>
                <a:cs typeface="Arial" pitchFamily="-106" charset="0"/>
              </a:rPr>
              <a:t>Exemple de PROJET D’ACTION : LE CHANGEMENT DE CONFIGURATION EN PALIER</a:t>
            </a:r>
          </a:p>
          <a:p>
            <a:pPr>
              <a:lnSpc>
                <a:spcPct val="80000"/>
              </a:lnSpc>
            </a:pPr>
            <a:r>
              <a:rPr lang="fr-FR" sz="700">
                <a:latin typeface="Arial" pitchFamily="-106" charset="0"/>
                <a:ea typeface="Arial" pitchFamily="-106" charset="0"/>
                <a:cs typeface="Arial" pitchFamily="-106" charset="0"/>
              </a:rPr>
              <a:t>Il s’agit à partir d'un vol rectiligne stabilisé en </a:t>
            </a:r>
            <a:r>
              <a:rPr lang="fr-FR" sz="700" u="sng">
                <a:latin typeface="Arial" pitchFamily="-106" charset="0"/>
                <a:ea typeface="Arial" pitchFamily="-106" charset="0"/>
                <a:cs typeface="Arial" pitchFamily="-106" charset="0"/>
              </a:rPr>
              <a:t>palier</a:t>
            </a:r>
            <a:r>
              <a:rPr lang="fr-FR" sz="700">
                <a:latin typeface="Arial" pitchFamily="-106" charset="0"/>
                <a:ea typeface="Arial" pitchFamily="-106" charset="0"/>
                <a:cs typeface="Arial" pitchFamily="-106" charset="0"/>
              </a:rPr>
              <a:t> en Configuration lisse à la Vi de croisière de passer en Configuration approche à la vitesse minimale d’évolution (1,45 Vs) sans changer d’altitude. </a:t>
            </a:r>
            <a:endParaRPr lang="fr-FR" sz="700" b="1" u="sng">
              <a:latin typeface="Arial" pitchFamily="-106" charset="0"/>
              <a:ea typeface="Arial" pitchFamily="-106" charset="0"/>
              <a:cs typeface="Arial" pitchFamily="-106" charset="0"/>
            </a:endParaRPr>
          </a:p>
          <a:p>
            <a:pPr>
              <a:lnSpc>
                <a:spcPct val="80000"/>
              </a:lnSpc>
            </a:pPr>
            <a:r>
              <a:rPr lang="fr-FR" sz="700" b="1" u="sng">
                <a:latin typeface="Arial" pitchFamily="-106" charset="0"/>
                <a:ea typeface="Arial" pitchFamily="-106" charset="0"/>
                <a:cs typeface="Arial" pitchFamily="-106" charset="0"/>
              </a:rPr>
              <a:t>Préparation</a:t>
            </a:r>
            <a:endParaRPr lang="fr-FR" sz="700">
              <a:latin typeface="Arial" pitchFamily="-106" charset="0"/>
              <a:ea typeface="Arial" pitchFamily="-106" charset="0"/>
              <a:cs typeface="Arial" pitchFamily="-106" charset="0"/>
            </a:endParaRPr>
          </a:p>
          <a:p>
            <a:pPr>
              <a:lnSpc>
                <a:spcPct val="80000"/>
              </a:lnSpc>
            </a:pPr>
            <a:r>
              <a:rPr lang="fr-FR" sz="700">
                <a:latin typeface="Arial" pitchFamily="-106" charset="0"/>
                <a:ea typeface="Arial" pitchFamily="-106" charset="0"/>
                <a:cs typeface="Arial" pitchFamily="-106" charset="0"/>
              </a:rPr>
              <a:t>Annoncer l’altitude actuelle, la Vitesse recherchée et le préaffichage Régime moteur</a:t>
            </a:r>
          </a:p>
          <a:p>
            <a:pPr>
              <a:lnSpc>
                <a:spcPct val="80000"/>
              </a:lnSpc>
            </a:pPr>
            <a:r>
              <a:rPr lang="fr-FR" sz="700">
                <a:latin typeface="Arial" pitchFamily="-106" charset="0"/>
                <a:ea typeface="Arial" pitchFamily="-106" charset="0"/>
                <a:cs typeface="Arial" pitchFamily="-106" charset="0"/>
              </a:rPr>
              <a:t>Se remémorer que la configuration approche est caractérisée par les volets sortis au 1er cran et que compte tenu de la vitesse plus faible l’assiette sera plus cabrée qu’à la Vi de croisière</a:t>
            </a:r>
          </a:p>
          <a:p>
            <a:pPr>
              <a:lnSpc>
                <a:spcPct val="80000"/>
              </a:lnSpc>
            </a:pPr>
            <a:r>
              <a:rPr lang="fr-FR" sz="700">
                <a:latin typeface="Arial" pitchFamily="-106" charset="0"/>
                <a:ea typeface="Arial" pitchFamily="-106" charset="0"/>
                <a:cs typeface="Arial" pitchFamily="-106" charset="0"/>
              </a:rPr>
              <a:t>Préparer l’avion pour la manœuvre en mettant Mélange "plein riche et chaud" et Pompe électrique "on (marche)"</a:t>
            </a:r>
          </a:p>
          <a:p>
            <a:pPr>
              <a:lnSpc>
                <a:spcPct val="80000"/>
              </a:lnSpc>
            </a:pPr>
            <a:r>
              <a:rPr lang="fr-FR" sz="700">
                <a:latin typeface="Arial" pitchFamily="-106" charset="0"/>
                <a:ea typeface="Arial" pitchFamily="-106" charset="0"/>
                <a:cs typeface="Arial" pitchFamily="-106" charset="0"/>
              </a:rPr>
              <a:t>Prendre un repère sur l'horizon face au repère pare brise ou relever le cap sur le directionnel</a:t>
            </a:r>
            <a:endParaRPr lang="fr-FR" sz="700" b="1" u="sng">
              <a:latin typeface="Arial" pitchFamily="-106" charset="0"/>
              <a:ea typeface="Arial" pitchFamily="-106" charset="0"/>
              <a:cs typeface="Arial" pitchFamily="-106" charset="0"/>
            </a:endParaRPr>
          </a:p>
          <a:p>
            <a:pPr>
              <a:lnSpc>
                <a:spcPct val="80000"/>
              </a:lnSpc>
            </a:pPr>
            <a:r>
              <a:rPr lang="fr-FR" sz="700" b="1" u="sng">
                <a:latin typeface="Arial" pitchFamily="-106" charset="0"/>
                <a:ea typeface="Arial" pitchFamily="-106" charset="0"/>
                <a:cs typeface="Arial" pitchFamily="-106" charset="0"/>
              </a:rPr>
              <a:t>Exécution</a:t>
            </a:r>
            <a:endParaRPr lang="fr-FR" sz="700">
              <a:latin typeface="Arial" pitchFamily="-106" charset="0"/>
              <a:ea typeface="Arial" pitchFamily="-106" charset="0"/>
              <a:cs typeface="Arial" pitchFamily="-106" charset="0"/>
            </a:endParaRPr>
          </a:p>
          <a:p>
            <a:pPr>
              <a:lnSpc>
                <a:spcPct val="80000"/>
              </a:lnSpc>
            </a:pPr>
            <a:r>
              <a:rPr lang="fr-FR" sz="700">
                <a:latin typeface="Arial" pitchFamily="-106" charset="0"/>
                <a:ea typeface="Arial" pitchFamily="-106" charset="0"/>
                <a:cs typeface="Arial" pitchFamily="-106" charset="0"/>
              </a:rPr>
              <a:t>Rechercher la vitesse par réduction de la puissance</a:t>
            </a:r>
          </a:p>
          <a:p>
            <a:pPr>
              <a:lnSpc>
                <a:spcPct val="80000"/>
              </a:lnSpc>
            </a:pPr>
            <a:r>
              <a:rPr lang="fr-FR" sz="700">
                <a:latin typeface="Arial" pitchFamily="-106" charset="0"/>
                <a:ea typeface="Arial" pitchFamily="-106" charset="0"/>
                <a:cs typeface="Arial" pitchFamily="-106" charset="0"/>
              </a:rPr>
              <a:t>Cabrer </a:t>
            </a:r>
            <a:r>
              <a:rPr lang="fr-FR" sz="700" u="sng">
                <a:latin typeface="Arial" pitchFamily="-106" charset="0"/>
                <a:ea typeface="Arial" pitchFamily="-106" charset="0"/>
                <a:cs typeface="Arial" pitchFamily="-106" charset="0"/>
              </a:rPr>
              <a:t>progressivement</a:t>
            </a:r>
            <a:r>
              <a:rPr lang="fr-FR" sz="700">
                <a:latin typeface="Arial" pitchFamily="-106" charset="0"/>
                <a:ea typeface="Arial" pitchFamily="-106" charset="0"/>
                <a:cs typeface="Arial" pitchFamily="-106" charset="0"/>
              </a:rPr>
              <a:t> l'assiette pour maintenir l'altitude </a:t>
            </a:r>
          </a:p>
          <a:p>
            <a:pPr>
              <a:lnSpc>
                <a:spcPct val="80000"/>
              </a:lnSpc>
            </a:pPr>
            <a:r>
              <a:rPr lang="fr-FR" sz="700">
                <a:latin typeface="Arial" pitchFamily="-106" charset="0"/>
                <a:ea typeface="Arial" pitchFamily="-106" charset="0"/>
                <a:cs typeface="Arial" pitchFamily="-106" charset="0"/>
              </a:rPr>
              <a:t>Compenser les effets moteur pour maintenir le repère pare brise aligné avec le repère sur l’horizon (maintenir le cap relevé sur le directionnel)</a:t>
            </a:r>
          </a:p>
          <a:p>
            <a:pPr>
              <a:lnSpc>
                <a:spcPct val="80000"/>
              </a:lnSpc>
            </a:pPr>
            <a:r>
              <a:rPr lang="fr-FR" sz="700">
                <a:latin typeface="Arial" pitchFamily="-106" charset="0"/>
                <a:ea typeface="Arial" pitchFamily="-106" charset="0"/>
                <a:cs typeface="Arial" pitchFamily="-106" charset="0"/>
              </a:rPr>
              <a:t>Sortir les volets (1er cran) quand Vitesse &lt; Vfe, en compensant le couple de tangage afin de maintenir l'assiette</a:t>
            </a:r>
          </a:p>
          <a:p>
            <a:pPr>
              <a:lnSpc>
                <a:spcPct val="80000"/>
              </a:lnSpc>
            </a:pPr>
            <a:r>
              <a:rPr lang="fr-FR" sz="700">
                <a:latin typeface="Arial" pitchFamily="-106" charset="0"/>
                <a:ea typeface="Arial" pitchFamily="-106" charset="0"/>
                <a:cs typeface="Arial" pitchFamily="-106" charset="0"/>
              </a:rPr>
              <a:t>Préafficher le Régime moteur quand Vitesse </a:t>
            </a:r>
            <a:r>
              <a:rPr lang="fr-FR" sz="700">
                <a:latin typeface="Arial" pitchFamily="-106" charset="0"/>
                <a:ea typeface="Arial" pitchFamily="-106" charset="0"/>
                <a:cs typeface="Arial" pitchFamily="-106" charset="0"/>
                <a:sym typeface="Symbol" pitchFamily="-106" charset="2"/>
              </a:rPr>
              <a:t></a:t>
            </a:r>
            <a:r>
              <a:rPr lang="fr-FR" sz="700">
                <a:latin typeface="Arial" pitchFamily="-106" charset="0"/>
                <a:ea typeface="Arial" pitchFamily="-106" charset="0"/>
                <a:cs typeface="Arial" pitchFamily="-106" charset="0"/>
              </a:rPr>
              <a:t> Vitesse recherchée </a:t>
            </a:r>
            <a:endParaRPr lang="fr-FR" sz="700" b="1" u="sng">
              <a:latin typeface="Arial" pitchFamily="-106" charset="0"/>
              <a:ea typeface="Arial" pitchFamily="-106" charset="0"/>
              <a:cs typeface="Arial" pitchFamily="-106" charset="0"/>
            </a:endParaRPr>
          </a:p>
          <a:p>
            <a:pPr>
              <a:lnSpc>
                <a:spcPct val="80000"/>
              </a:lnSpc>
            </a:pPr>
            <a:r>
              <a:rPr lang="fr-FR" sz="700" b="1" u="sng">
                <a:latin typeface="Arial" pitchFamily="-106" charset="0"/>
                <a:ea typeface="Arial" pitchFamily="-106" charset="0"/>
                <a:cs typeface="Arial" pitchFamily="-106" charset="0"/>
              </a:rPr>
              <a:t>Stabilisation</a:t>
            </a:r>
            <a:endParaRPr lang="fr-FR" sz="700">
              <a:latin typeface="Arial" pitchFamily="-106" charset="0"/>
              <a:ea typeface="Arial" pitchFamily="-106" charset="0"/>
              <a:cs typeface="Arial" pitchFamily="-106" charset="0"/>
            </a:endParaRPr>
          </a:p>
          <a:p>
            <a:pPr>
              <a:lnSpc>
                <a:spcPct val="80000"/>
              </a:lnSpc>
            </a:pPr>
            <a:r>
              <a:rPr lang="fr-FR" sz="700">
                <a:latin typeface="Arial" pitchFamily="-106" charset="0"/>
                <a:ea typeface="Arial" pitchFamily="-106" charset="0"/>
                <a:cs typeface="Arial" pitchFamily="-106" charset="0"/>
              </a:rPr>
              <a:t>Compenser les effets moteur (palonnier et profondeur) et régléer finement le trim seulement quand la vitesse et l’assiette sont stabilisées</a:t>
            </a:r>
            <a:endParaRPr lang="fr-FR" sz="700" b="1" u="sng">
              <a:latin typeface="Arial" pitchFamily="-106" charset="0"/>
              <a:ea typeface="Arial" pitchFamily="-106" charset="0"/>
              <a:cs typeface="Arial" pitchFamily="-106" charset="0"/>
            </a:endParaRPr>
          </a:p>
          <a:p>
            <a:pPr>
              <a:lnSpc>
                <a:spcPct val="80000"/>
              </a:lnSpc>
            </a:pPr>
            <a:r>
              <a:rPr lang="fr-FR" sz="700" b="1" u="sng">
                <a:latin typeface="Arial" pitchFamily="-106" charset="0"/>
                <a:ea typeface="Arial" pitchFamily="-106" charset="0"/>
                <a:cs typeface="Arial" pitchFamily="-106" charset="0"/>
              </a:rPr>
              <a:t>Vérification (avec ou sans Check-list) et le cas échéant correction d’écart</a:t>
            </a:r>
            <a:endParaRPr lang="fr-FR" sz="700">
              <a:latin typeface="Arial" pitchFamily="-106" charset="0"/>
              <a:ea typeface="Arial" pitchFamily="-106" charset="0"/>
              <a:cs typeface="Arial" pitchFamily="-106" charset="0"/>
            </a:endParaRPr>
          </a:p>
          <a:p>
            <a:pPr>
              <a:lnSpc>
                <a:spcPct val="80000"/>
              </a:lnSpc>
            </a:pPr>
            <a:r>
              <a:rPr lang="fr-FR" sz="700">
                <a:latin typeface="Arial" pitchFamily="-106" charset="0"/>
                <a:ea typeface="Arial" pitchFamily="-106" charset="0"/>
                <a:cs typeface="Arial" pitchFamily="-106" charset="0"/>
              </a:rPr>
              <a:t>Inclinaison, symétrie, assiette, puissance (maintien cap, altitude, vitesse)</a:t>
            </a:r>
          </a:p>
          <a:p>
            <a:pPr>
              <a:lnSpc>
                <a:spcPct val="80000"/>
              </a:lnSpc>
            </a:pPr>
            <a:r>
              <a:rPr lang="fr-FR" sz="700">
                <a:latin typeface="Arial" pitchFamily="-106" charset="0"/>
                <a:ea typeface="Arial" pitchFamily="-106" charset="0"/>
                <a:cs typeface="Arial" pitchFamily="-106" charset="0"/>
              </a:rPr>
              <a:t/>
            </a:r>
            <a:br>
              <a:rPr lang="fr-FR" sz="700">
                <a:latin typeface="Arial" pitchFamily="-106" charset="0"/>
                <a:ea typeface="Arial" pitchFamily="-106" charset="0"/>
                <a:cs typeface="Arial" pitchFamily="-106" charset="0"/>
              </a:rPr>
            </a:br>
            <a:r>
              <a:rPr lang="fr-FR" sz="700">
                <a:latin typeface="Arial" pitchFamily="-106" charset="0"/>
                <a:ea typeface="Arial" pitchFamily="-106" charset="0"/>
                <a:cs typeface="Arial" pitchFamily="-106" charset="0"/>
                <a:hlinkClick r:id="" action="ppaction://noaction"/>
              </a:rPr>
              <a:t>[1]</a:t>
            </a:r>
            <a:r>
              <a:rPr lang="fr-FR" sz="700">
                <a:latin typeface="Arial" pitchFamily="-106" charset="0"/>
                <a:ea typeface="Arial" pitchFamily="-106" charset="0"/>
                <a:cs typeface="Arial" pitchFamily="-106" charset="0"/>
              </a:rPr>
              <a:t> trajectoire et vitesses, altitude, paramètres avion, distance, heure, coordonnées, etc.</a:t>
            </a:r>
            <a:endParaRPr lang="fr-FR" sz="700">
              <a:latin typeface="Arial" pitchFamily="-106" charset="0"/>
              <a:ea typeface="Arial" pitchFamily="-106" charset="0"/>
              <a:cs typeface="Arial" pitchFamily="-106" charset="0"/>
              <a:hlinkClick r:id="" action="ppaction://noaction"/>
            </a:endParaRPr>
          </a:p>
          <a:p>
            <a:pPr>
              <a:lnSpc>
                <a:spcPct val="80000"/>
              </a:lnSpc>
            </a:pPr>
            <a:r>
              <a:rPr lang="fr-FR" sz="700">
                <a:latin typeface="Arial" pitchFamily="-106" charset="0"/>
                <a:ea typeface="Arial" pitchFamily="-106" charset="0"/>
                <a:cs typeface="Arial" pitchFamily="-106" charset="0"/>
                <a:hlinkClick r:id="" action="ppaction://noaction"/>
              </a:rPr>
              <a:t>[2]</a:t>
            </a:r>
            <a:r>
              <a:rPr lang="fr-FR" sz="700">
                <a:latin typeface="Arial" pitchFamily="-106" charset="0"/>
                <a:ea typeface="Arial" pitchFamily="-106" charset="0"/>
                <a:cs typeface="Arial" pitchFamily="-106" charset="0"/>
              </a:rPr>
              <a:t> situation météo, température, humidité, espaces et zones, obstacles, relief, etc.</a:t>
            </a:r>
            <a:endParaRPr lang="fr-FR" sz="700">
              <a:latin typeface="Arial" pitchFamily="-106" charset="0"/>
              <a:ea typeface="Arial" pitchFamily="-106" charset="0"/>
              <a:cs typeface="Arial" pitchFamily="-106" charset="0"/>
              <a:hlinkClick r:id="" action="ppaction://noaction"/>
            </a:endParaRPr>
          </a:p>
          <a:p>
            <a:pPr>
              <a:lnSpc>
                <a:spcPct val="80000"/>
              </a:lnSpc>
            </a:pPr>
            <a:r>
              <a:rPr lang="fr-FR" sz="700">
                <a:latin typeface="Arial" pitchFamily="-106" charset="0"/>
                <a:ea typeface="Arial" pitchFamily="-106" charset="0"/>
                <a:cs typeface="Arial" pitchFamily="-106" charset="0"/>
                <a:hlinkClick r:id="" action="ppaction://noaction"/>
              </a:rPr>
              <a:t>[3]</a:t>
            </a:r>
            <a:r>
              <a:rPr lang="fr-FR" sz="700">
                <a:latin typeface="Arial" pitchFamily="-106" charset="0"/>
                <a:ea typeface="Arial" pitchFamily="-106" charset="0"/>
                <a:cs typeface="Arial" pitchFamily="-106" charset="0"/>
              </a:rPr>
              <a:t> caractéristique particulière parmi un ensemble de caractéristiques.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B2C36-CE87-5A49-97A5-E2B6F3B21D62}" type="slidenum">
              <a:rPr lang="fr-FR"/>
              <a:pPr/>
              <a:t>59</a:t>
            </a:fld>
            <a:endParaRPr lang="fr-F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3 domaines principaux cognitive s</a:t>
            </a:r>
            <a:r>
              <a:rPr lang="fr-FR" sz="1200" kern="1200" dirty="0" err="1" smtClean="0">
                <a:solidFill>
                  <a:schemeClr val="tx1"/>
                </a:solidFill>
                <a:latin typeface="+mn-lt"/>
                <a:ea typeface="+mn-ea"/>
                <a:cs typeface="+mn-cs"/>
              </a:rPr>
              <a:t>savoirAffectifSensation</a:t>
            </a:r>
            <a:r>
              <a:rPr lang="fr-FR" sz="1200" kern="1200" dirty="0" smtClean="0">
                <a:solidFill>
                  <a:schemeClr val="tx1"/>
                </a:solidFill>
                <a:latin typeface="+mn-lt"/>
                <a:ea typeface="+mn-ea"/>
                <a:cs typeface="+mn-cs"/>
              </a:rPr>
              <a:t> attitudeavoir </a:t>
            </a:r>
            <a:r>
              <a:rPr lang="fr-FR" sz="1200" kern="1200" dirty="0" err="1" smtClean="0">
                <a:solidFill>
                  <a:schemeClr val="tx1"/>
                </a:solidFill>
                <a:latin typeface="+mn-lt"/>
                <a:ea typeface="+mn-ea"/>
                <a:cs typeface="+mn-cs"/>
              </a:rPr>
              <a:t>etrePsychomoteurAction</a:t>
            </a:r>
            <a:r>
              <a:rPr lang="fr-FR" sz="1200" kern="1200" dirty="0" smtClean="0">
                <a:solidFill>
                  <a:schemeClr val="tx1"/>
                </a:solidFill>
                <a:latin typeface="+mn-lt"/>
                <a:ea typeface="+mn-ea"/>
                <a:cs typeface="+mn-cs"/>
              </a:rPr>
              <a:t> observation et </a:t>
            </a:r>
            <a:r>
              <a:rPr lang="fr-FR" sz="1200" kern="1200" dirty="0" err="1" smtClean="0">
                <a:solidFill>
                  <a:schemeClr val="tx1"/>
                </a:solidFill>
                <a:latin typeface="+mn-lt"/>
                <a:ea typeface="+mn-ea"/>
                <a:cs typeface="+mn-cs"/>
              </a:rPr>
              <a:t>restitutionsavoir</a:t>
            </a:r>
            <a:r>
              <a:rPr lang="fr-FR" sz="1200" kern="1200" dirty="0" smtClean="0">
                <a:solidFill>
                  <a:schemeClr val="tx1"/>
                </a:solidFill>
                <a:latin typeface="+mn-lt"/>
                <a:ea typeface="+mn-ea"/>
                <a:cs typeface="+mn-cs"/>
              </a:rPr>
              <a:t> faire</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Psychologie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etude</a:t>
            </a:r>
            <a:r>
              <a:rPr lang="fr-FR" sz="1200" kern="1200" baseline="0" dirty="0" smtClean="0">
                <a:solidFill>
                  <a:schemeClr val="tx1"/>
                </a:solidFill>
                <a:latin typeface="+mn-lt"/>
                <a:ea typeface="+mn-ea"/>
                <a:cs typeface="+mn-cs"/>
              </a:rPr>
              <a:t> des comportement et processus mentaux</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a:t>
            </a:r>
            <a:r>
              <a:rPr lang="fr-FR" dirty="0" err="1" smtClean="0"/>
              <a:t>etre</a:t>
            </a:r>
            <a:r>
              <a:rPr lang="fr-FR" dirty="0" smtClean="0"/>
              <a:t> humain n’est pas fait pour voler, c’est pourquoi il y a le cours.</a:t>
            </a:r>
          </a:p>
          <a:p>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4482C-0A95-534F-9AB9-1EB3DF44E817}" type="slidenum">
              <a:rPr lang="fr-FR"/>
              <a:pPr/>
              <a:t>13</a:t>
            </a:fld>
            <a:endParaRPr lang="fr-F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CCC2A-F756-3142-94CF-354C23CC5B8D}" type="slidenum">
              <a:rPr lang="fr-FR"/>
              <a:pPr/>
              <a:t>17</a:t>
            </a:fld>
            <a:endParaRPr lang="fr-F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Mais: L’</a:t>
            </a:r>
            <a:r>
              <a:rPr lang="fr-FR" dirty="0" err="1" smtClean="0"/>
              <a:t>etre</a:t>
            </a:r>
            <a:r>
              <a:rPr lang="fr-FR" dirty="0" smtClean="0"/>
              <a:t> humain a aussi la capacité d</a:t>
            </a:r>
            <a:r>
              <a:rPr lang="fr-FR" baseline="0" dirty="0" smtClean="0"/>
              <a:t> apprendre et de s’adapter.</a:t>
            </a:r>
            <a:endParaRPr lang="fr-FR" dirty="0"/>
          </a:p>
        </p:txBody>
      </p:sp>
      <p:sp>
        <p:nvSpPr>
          <p:cNvPr id="4" name="Espace réservé du numéro de diapositive 3"/>
          <p:cNvSpPr>
            <a:spLocks noGrp="1"/>
          </p:cNvSpPr>
          <p:nvPr>
            <p:ph type="sldNum" sz="quarter" idx="10"/>
          </p:nvPr>
        </p:nvSpPr>
        <p:spPr/>
        <p:txBody>
          <a:bodyPr/>
          <a:lstStyle/>
          <a:p>
            <a:fld id="{DFFDB662-D730-A340-8D66-8B0A541B07D0}"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6282591-351A-49C5-BD56-030F4C806DDE}" type="datetime1">
              <a:rPr lang="fr-FR" smtClean="0"/>
              <a:pPr/>
              <a:t>11/06/14</a:t>
            </a:fld>
            <a:endParaRPr lang="fr-FR"/>
          </a:p>
        </p:txBody>
      </p:sp>
      <p:sp>
        <p:nvSpPr>
          <p:cNvPr id="19" name="Espace réservé du pied de page 18"/>
          <p:cNvSpPr>
            <a:spLocks noGrp="1"/>
          </p:cNvSpPr>
          <p:nvPr>
            <p:ph type="ftr" sz="quarter" idx="11"/>
          </p:nvPr>
        </p:nvSpPr>
        <p:spPr/>
        <p:txBody>
          <a:bodyPr/>
          <a:lstStyle/>
          <a:p>
            <a:r>
              <a:rPr lang="fr-FR" smtClean="0"/>
              <a:t>
              </a:t>
            </a:r>
            <a:endParaRPr lang="fr-FR"/>
          </a:p>
        </p:txBody>
      </p:sp>
      <p:sp>
        <p:nvSpPr>
          <p:cNvPr id="27" name="Espace réservé du numéro de diapositive 26"/>
          <p:cNvSpPr>
            <a:spLocks noGrp="1"/>
          </p:cNvSpPr>
          <p:nvPr>
            <p:ph type="sldNum" sz="quarter" idx="12"/>
          </p:nvPr>
        </p:nvSpPr>
        <p:spPr/>
        <p:txBody>
          <a:bodyPr/>
          <a:lstStyle/>
          <a:p>
            <a:fld id="{38DF85F5-FB5E-4F79-A561-97039C58DE01}"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7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56686ED-7B25-BE4F-8B1C-7678A56AA28B}" type="slidenum">
              <a:rPr lang="fr-FR"/>
              <a:pPr>
                <a:defRPr/>
              </a:pPr>
              <a:t>‹#›</a:t>
            </a:fld>
            <a:endParaRPr lang="fr-F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et modifiez le titre</a:t>
            </a:r>
            <a:endParaRPr lang="fr-FR"/>
          </a:p>
        </p:txBody>
      </p:sp>
      <p:sp>
        <p:nvSpPr>
          <p:cNvPr id="3" name="Espace réservé du graphique SmartArt 2"/>
          <p:cNvSpPr>
            <a:spLocks noGrp="1"/>
          </p:cNvSpPr>
          <p:nvPr>
            <p:ph type="dgm" idx="1"/>
          </p:nvPr>
        </p:nvSpPr>
        <p:spPr>
          <a:xfrm>
            <a:off x="685800" y="1981200"/>
            <a:ext cx="7772400" cy="4114800"/>
          </a:xfrm>
        </p:spPr>
        <p:txBody>
          <a:bodyPr/>
          <a:lstStyle/>
          <a:p>
            <a:endParaRPr lang="fr-FR"/>
          </a:p>
        </p:txBody>
      </p:sp>
      <p:sp>
        <p:nvSpPr>
          <p:cNvPr id="4" name="Espace réservé de la date 3"/>
          <p:cNvSpPr>
            <a:spLocks noGrp="1"/>
          </p:cNvSpPr>
          <p:nvPr>
            <p:ph type="dt" sz="half" idx="10"/>
          </p:nvPr>
        </p:nvSpPr>
        <p:spPr>
          <a:xfrm>
            <a:off x="685800" y="6248400"/>
            <a:ext cx="1905000" cy="45720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8400"/>
            <a:ext cx="1905000" cy="457200"/>
          </a:xfrm>
        </p:spPr>
        <p:txBody>
          <a:bodyPr/>
          <a:lstStyle>
            <a:lvl1pPr>
              <a:defRPr smtClean="0"/>
            </a:lvl1pPr>
          </a:lstStyle>
          <a:p>
            <a:fld id="{32AFD749-54D9-AE43-9DF3-15B43976BA80}"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contenu 2"/>
          <p:cNvSpPr>
            <a:spLocks noGrp="1"/>
          </p:cNvSpPr>
          <p:nvPr>
            <p:ph idx="1"/>
          </p:nvPr>
        </p:nvSpPr>
        <p:spPr>
          <a:xfrm>
            <a:off x="457200" y="1524000"/>
            <a:ext cx="8229600" cy="4389120"/>
          </a:xfrm>
        </p:spPr>
        <p:txBody>
          <a:body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p>
            <a:fld id="{0CBDA383-F497-FC49-8A79-E13253420EBD}" type="datetimeFigureOut">
              <a:rPr lang="fr-FR" smtClean="0"/>
              <a:pPr/>
              <a:t>11/06/14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8BAF767-44AA-4440-A071-804CAA4767B3}" type="datetime1">
              <a:rPr lang="fr-FR" smtClean="0"/>
              <a:pPr/>
              <a:t>11/06/14</a:t>
            </a:fld>
            <a:endParaRPr lang="fr-FR"/>
          </a:p>
        </p:txBody>
      </p:sp>
      <p:sp>
        <p:nvSpPr>
          <p:cNvPr id="5" name="Espace réservé du pied de page 4"/>
          <p:cNvSpPr>
            <a:spLocks noGrp="1"/>
          </p:cNvSpPr>
          <p:nvPr>
            <p:ph type="ftr" sz="quarter" idx="11"/>
          </p:nvPr>
        </p:nvSpPr>
        <p:spPr/>
        <p:txBody>
          <a:bodyPr/>
          <a:lstStyle/>
          <a:p>
            <a:r>
              <a:rPr lang="fr-FR" smtClean="0"/>
              <a:t>
              </a:t>
            </a:r>
            <a:endParaRPr lang="fr-FR"/>
          </a:p>
        </p:txBody>
      </p:sp>
      <p:sp>
        <p:nvSpPr>
          <p:cNvPr id="6" name="Espace réservé du numéro de diapositive 5"/>
          <p:cNvSpPr>
            <a:spLocks noGrp="1"/>
          </p:cNvSpPr>
          <p:nvPr>
            <p:ph type="sldNum" sz="quarter" idx="12"/>
          </p:nvPr>
        </p:nvSpPr>
        <p:spPr/>
        <p:txBody>
          <a:bodyPr/>
          <a:lstStyle/>
          <a:p>
            <a:fld id="{B1AA4845-A08A-4DF4-8D99-E2E7B6D41C67}"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lstStyle/>
          <a:p>
            <a:r>
              <a:rPr kumimoji="0" lang="fr-FR" smtClean="0"/>
              <a:t>Cliquez et modifiez le titre</a:t>
            </a:r>
            <a:endParaRPr kumimoji="0" lang="en-US"/>
          </a:p>
        </p:txBody>
      </p:sp>
      <p:sp>
        <p:nvSpPr>
          <p:cNvPr id="3" name="Espace réservé du contenu 2"/>
          <p:cNvSpPr>
            <a:spLocks noGrp="1"/>
          </p:cNvSpPr>
          <p:nvPr>
            <p:ph sz="half" idx="1"/>
          </p:nvPr>
        </p:nvSpPr>
        <p:spPr>
          <a:xfrm>
            <a:off x="457200" y="1295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295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382000" y="6492875"/>
            <a:ext cx="762000" cy="365125"/>
          </a:xfrm>
        </p:spPr>
        <p:txBody>
          <a:bodyPr/>
          <a:lstStyle/>
          <a:p>
            <a:fld id="{90EE5B09-7CD3-6C47-B45E-E33A1EB5B7C1}"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CBDA383-F497-FC49-8A79-E13253420EBD}" type="datetimeFigureOut">
              <a:rPr lang="fr-FR" smtClean="0"/>
              <a:pPr/>
              <a:t>11/06/14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0CBDA383-F497-FC49-8A79-E13253420EBD}" type="datetimeFigureOut">
              <a:rPr lang="fr-FR" smtClean="0"/>
              <a:pPr/>
              <a:t>11/06/14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BDA383-F497-FC49-8A79-E13253420EBD}" type="datetimeFigureOut">
              <a:rPr lang="fr-FR" smtClean="0"/>
              <a:pPr/>
              <a:t>11/06/14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E5B09-7CD3-6C47-B45E-E33A1EB5B7C1}"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et modifiez le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CBDA383-F497-FC49-8A79-E13253420EBD}" type="datetimeFigureOut">
              <a:rPr lang="fr-FR" smtClean="0"/>
              <a:pPr/>
              <a:t>11/06/14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90EE5B09-7CD3-6C47-B45E-E33A1EB5B7C1}"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0"/>
            <a:ext cx="8229600" cy="1143000"/>
          </a:xfrm>
          <a:prstGeom prst="rect">
            <a:avLst/>
          </a:prstGeom>
        </p:spPr>
        <p:txBody>
          <a:bodyPr vert="horz" lIns="0" rIns="0" bIns="0" anchor="b">
            <a:normAutofit/>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BDA383-F497-FC49-8A79-E13253420EBD}" type="datetimeFigureOut">
              <a:rPr lang="fr-FR" smtClean="0"/>
              <a:pPr/>
              <a:t>11/06/14</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8406962" y="6492875"/>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EE5B09-7CD3-6C47-B45E-E33A1EB5B7C1}" type="slidenum">
              <a:rPr lang="fr-FR" smtClean="0"/>
              <a:pPr/>
              <a:t>‹#›</a:t>
            </a:fld>
            <a:endParaRPr lang="fr-FR"/>
          </a:p>
        </p:txBody>
      </p:sp>
      <p:grpSp>
        <p:nvGrpSpPr>
          <p:cNvPr id="2" name="Grouper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acat-toulous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hyperlink" Target="http://www.bea.org/" TargetMode="External"/><Relationship Id="rId4" Type="http://schemas.openxmlformats.org/officeDocument/2006/relationships/hyperlink" Target="http://www.ffa-aero.fr/"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enac.fr/fr/system/files/INSF_mod03_amd01.pdf" TargetMode="External"/><Relationship Id="rId5" Type="http://schemas.openxmlformats.org/officeDocument/2006/relationships/hyperlink" Target="http://www.ffa-aero.fr/SITEFFAPROD_WEB/FR/frm_AIRCREW.awp"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Facteurs  </a:t>
            </a:r>
            <a:r>
              <a:rPr lang="fr-FR" dirty="0" smtClean="0"/>
              <a:t>Humains-1 </a:t>
            </a:r>
            <a:r>
              <a:rPr lang="fr-FR" dirty="0" smtClean="0"/>
              <a:t>(FH)</a:t>
            </a:r>
            <a:endParaRPr lang="fr-FR" dirty="0"/>
          </a:p>
        </p:txBody>
      </p:sp>
      <p:sp>
        <p:nvSpPr>
          <p:cNvPr id="3" name="Sous-titre 2"/>
          <p:cNvSpPr>
            <a:spLocks noGrp="1"/>
          </p:cNvSpPr>
          <p:nvPr>
            <p:ph type="subTitle" idx="1"/>
          </p:nvPr>
        </p:nvSpPr>
        <p:spPr/>
        <p:txBody>
          <a:bodyPr>
            <a:normAutofit fontScale="85000" lnSpcReduction="20000"/>
          </a:bodyPr>
          <a:lstStyle/>
          <a:p>
            <a:r>
              <a:rPr lang="fr-FR" dirty="0" smtClean="0"/>
              <a:t>Formation théorique ACAT</a:t>
            </a:r>
          </a:p>
          <a:p>
            <a:r>
              <a:rPr lang="fr-FR" dirty="0" smtClean="0"/>
              <a:t>Juin 2014</a:t>
            </a:r>
          </a:p>
          <a:p>
            <a:endParaRPr lang="fr-FR" dirty="0" smtClean="0"/>
          </a:p>
          <a:p>
            <a:r>
              <a:rPr lang="fr-FR" dirty="0" smtClean="0"/>
              <a:t>Sonja </a:t>
            </a:r>
            <a:r>
              <a:rPr lang="fr-FR" dirty="0" err="1" smtClean="0"/>
              <a:t>Biede-Straussberger</a:t>
            </a:r>
            <a:endParaRPr lang="fr-FR" dirty="0" smtClean="0"/>
          </a:p>
          <a:p>
            <a:r>
              <a:rPr lang="fr-FR" dirty="0" smtClean="0"/>
              <a:t>Jacques </a:t>
            </a:r>
            <a:r>
              <a:rPr lang="fr-FR" dirty="0" err="1" smtClean="0"/>
              <a:t>Loury</a:t>
            </a:r>
            <a:endParaRPr lang="fr-FR" dirty="0"/>
          </a:p>
        </p:txBody>
      </p:sp>
      <p:pic>
        <p:nvPicPr>
          <p:cNvPr id="4" name="Image 3"/>
          <p:cNvPicPr>
            <a:picLocks noChangeAspect="1"/>
          </p:cNvPicPr>
          <p:nvPr/>
        </p:nvPicPr>
        <p:blipFill>
          <a:blip r:embed="rId3"/>
          <a:stretch>
            <a:fillRect/>
          </a:stretch>
        </p:blipFill>
        <p:spPr>
          <a:xfrm>
            <a:off x="914400" y="3124200"/>
            <a:ext cx="1816100" cy="1206500"/>
          </a:xfrm>
          <a:prstGeom prst="rect">
            <a:avLst/>
          </a:prstGeom>
        </p:spPr>
      </p:pic>
      <p:pic>
        <p:nvPicPr>
          <p:cNvPr id="5" name="Image 4"/>
          <p:cNvPicPr>
            <a:picLocks noChangeAspect="1"/>
          </p:cNvPicPr>
          <p:nvPr/>
        </p:nvPicPr>
        <p:blipFill>
          <a:blip r:embed="rId4"/>
          <a:stretch>
            <a:fillRect/>
          </a:stretch>
        </p:blipFill>
        <p:spPr>
          <a:xfrm>
            <a:off x="1676400" y="3987800"/>
            <a:ext cx="1714500" cy="1295400"/>
          </a:xfrm>
          <a:prstGeom prst="rect">
            <a:avLst/>
          </a:prstGeom>
        </p:spPr>
      </p:pic>
      <p:pic>
        <p:nvPicPr>
          <p:cNvPr id="7" name="Image 6"/>
          <p:cNvPicPr>
            <a:picLocks noChangeAspect="1"/>
          </p:cNvPicPr>
          <p:nvPr/>
        </p:nvPicPr>
        <p:blipFill>
          <a:blip r:embed="rId5"/>
          <a:stretch>
            <a:fillRect/>
          </a:stretch>
        </p:blipFill>
        <p:spPr>
          <a:xfrm>
            <a:off x="2482850" y="4635500"/>
            <a:ext cx="1816100" cy="1358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a:t>
            </a:r>
            <a:endParaRPr lang="fr-FR" dirty="0"/>
          </a:p>
        </p:txBody>
      </p:sp>
      <p:sp>
        <p:nvSpPr>
          <p:cNvPr id="4" name="Rectangle à coins arrondis 3"/>
          <p:cNvSpPr/>
          <p:nvPr/>
        </p:nvSpPr>
        <p:spPr>
          <a:xfrm>
            <a:off x="457200" y="2590800"/>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Cognition</a:t>
            </a:r>
          </a:p>
        </p:txBody>
      </p:sp>
      <p:sp>
        <p:nvSpPr>
          <p:cNvPr id="5" name="Rectangle à coins arrondis 4"/>
          <p:cNvSpPr/>
          <p:nvPr/>
        </p:nvSpPr>
        <p:spPr>
          <a:xfrm>
            <a:off x="457200" y="1261651"/>
            <a:ext cx="8229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2800" b="1" dirty="0" smtClean="0">
                <a:latin typeface="+mj-lt"/>
              </a:rPr>
              <a:t>étudier les comportements et processus mentaux selon 3 domaines principaux</a:t>
            </a:r>
            <a:endParaRPr lang="fr-FR" sz="2800" dirty="0" smtClean="0">
              <a:latin typeface="+mj-lt"/>
            </a:endParaRPr>
          </a:p>
          <a:p>
            <a:endParaRPr lang="fr-FR" sz="2800" dirty="0">
              <a:latin typeface="+mj-lt"/>
            </a:endParaRPr>
          </a:p>
        </p:txBody>
      </p:sp>
      <p:sp>
        <p:nvSpPr>
          <p:cNvPr id="6" name="Rectangle à coins arrondis 5"/>
          <p:cNvSpPr/>
          <p:nvPr/>
        </p:nvSpPr>
        <p:spPr>
          <a:xfrm>
            <a:off x="3505200" y="2590800"/>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Affectif</a:t>
            </a:r>
          </a:p>
        </p:txBody>
      </p:sp>
      <p:sp>
        <p:nvSpPr>
          <p:cNvPr id="7" name="Rectangle à coins arrondis 6"/>
          <p:cNvSpPr/>
          <p:nvPr/>
        </p:nvSpPr>
        <p:spPr>
          <a:xfrm>
            <a:off x="6553200" y="2590800"/>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err="1" smtClean="0"/>
              <a:t>Psycho-moteur</a:t>
            </a:r>
            <a:endParaRPr lang="fr-FR" sz="2800" dirty="0" smtClean="0"/>
          </a:p>
        </p:txBody>
      </p:sp>
      <p:sp>
        <p:nvSpPr>
          <p:cNvPr id="8" name="Rectangle 7"/>
          <p:cNvSpPr/>
          <p:nvPr/>
        </p:nvSpPr>
        <p:spPr>
          <a:xfrm>
            <a:off x="-152400" y="3733800"/>
            <a:ext cx="3200400" cy="923330"/>
          </a:xfrm>
          <a:prstGeom prst="rect">
            <a:avLst/>
          </a:prstGeom>
        </p:spPr>
        <p:txBody>
          <a:bodyPr wrap="square">
            <a:spAutoFit/>
          </a:bodyPr>
          <a:lstStyle/>
          <a:p>
            <a:pPr algn="ctr"/>
            <a:r>
              <a:rPr lang="fr-FR" dirty="0" smtClean="0"/>
              <a:t>Connaissance Acquisition</a:t>
            </a:r>
          </a:p>
          <a:p>
            <a:pPr algn="ctr"/>
            <a:r>
              <a:rPr lang="fr-FR" dirty="0" smtClean="0"/>
              <a:t>Réflexion Analyse</a:t>
            </a:r>
          </a:p>
          <a:p>
            <a:pPr algn="ctr"/>
            <a:r>
              <a:rPr lang="fr-FR" dirty="0" smtClean="0"/>
              <a:t>Traitement de l’information </a:t>
            </a:r>
            <a:endParaRPr lang="fr-FR" dirty="0"/>
          </a:p>
        </p:txBody>
      </p:sp>
      <p:sp>
        <p:nvSpPr>
          <p:cNvPr id="9" name="Rectangle 8"/>
          <p:cNvSpPr/>
          <p:nvPr/>
        </p:nvSpPr>
        <p:spPr>
          <a:xfrm>
            <a:off x="3200400" y="3657600"/>
            <a:ext cx="2514600" cy="646331"/>
          </a:xfrm>
          <a:prstGeom prst="rect">
            <a:avLst/>
          </a:prstGeom>
        </p:spPr>
        <p:txBody>
          <a:bodyPr wrap="square">
            <a:spAutoFit/>
          </a:bodyPr>
          <a:lstStyle/>
          <a:p>
            <a:pPr algn="ctr"/>
            <a:r>
              <a:rPr lang="fr-FR" dirty="0" smtClean="0"/>
              <a:t>Sensation</a:t>
            </a:r>
          </a:p>
          <a:p>
            <a:pPr algn="ctr"/>
            <a:r>
              <a:rPr lang="fr-FR" dirty="0" smtClean="0"/>
              <a:t>Attitude</a:t>
            </a:r>
            <a:endParaRPr lang="fr-FR" dirty="0"/>
          </a:p>
        </p:txBody>
      </p:sp>
      <p:sp>
        <p:nvSpPr>
          <p:cNvPr id="10" name="Rectangle 9"/>
          <p:cNvSpPr/>
          <p:nvPr/>
        </p:nvSpPr>
        <p:spPr>
          <a:xfrm>
            <a:off x="6492781" y="3657600"/>
            <a:ext cx="2133600" cy="923330"/>
          </a:xfrm>
          <a:prstGeom prst="rect">
            <a:avLst/>
          </a:prstGeom>
        </p:spPr>
        <p:txBody>
          <a:bodyPr wrap="square">
            <a:spAutoFit/>
          </a:bodyPr>
          <a:lstStyle/>
          <a:p>
            <a:pPr algn="ctr"/>
            <a:r>
              <a:rPr lang="fr-FR" dirty="0" smtClean="0"/>
              <a:t>Action</a:t>
            </a:r>
          </a:p>
          <a:p>
            <a:pPr algn="ctr"/>
            <a:r>
              <a:rPr lang="fr-FR" dirty="0" smtClean="0"/>
              <a:t>Observation</a:t>
            </a:r>
          </a:p>
          <a:p>
            <a:pPr algn="ctr"/>
            <a:r>
              <a:rPr lang="fr-FR" dirty="0" smtClean="0"/>
              <a:t>Restitution</a:t>
            </a:r>
            <a:endParaRPr lang="fr-FR" dirty="0"/>
          </a:p>
        </p:txBody>
      </p:sp>
      <p:sp>
        <p:nvSpPr>
          <p:cNvPr id="11" name="Rectangle 10"/>
          <p:cNvSpPr/>
          <p:nvPr/>
        </p:nvSpPr>
        <p:spPr>
          <a:xfrm>
            <a:off x="533400" y="6169967"/>
            <a:ext cx="81534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Règle des 3-S</a:t>
            </a:r>
          </a:p>
        </p:txBody>
      </p:sp>
      <p:sp>
        <p:nvSpPr>
          <p:cNvPr id="12" name="Rounded Rectangle 7"/>
          <p:cNvSpPr/>
          <p:nvPr/>
        </p:nvSpPr>
        <p:spPr>
          <a:xfrm>
            <a:off x="377552" y="4953000"/>
            <a:ext cx="215282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Savoir</a:t>
            </a:r>
          </a:p>
        </p:txBody>
      </p:sp>
      <p:sp>
        <p:nvSpPr>
          <p:cNvPr id="13" name="Rounded Rectangle 7"/>
          <p:cNvSpPr/>
          <p:nvPr/>
        </p:nvSpPr>
        <p:spPr>
          <a:xfrm>
            <a:off x="3505200" y="4953000"/>
            <a:ext cx="215282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Savoir-</a:t>
            </a:r>
            <a:r>
              <a:rPr lang="en-GB" sz="2800" dirty="0" err="1" smtClean="0"/>
              <a:t>être</a:t>
            </a:r>
            <a:r>
              <a:rPr lang="en-GB" sz="2800" dirty="0" smtClean="0"/>
              <a:t> </a:t>
            </a:r>
          </a:p>
        </p:txBody>
      </p:sp>
      <p:sp>
        <p:nvSpPr>
          <p:cNvPr id="14" name="Rounded Rectangle 7"/>
          <p:cNvSpPr/>
          <p:nvPr/>
        </p:nvSpPr>
        <p:spPr>
          <a:xfrm>
            <a:off x="6553200" y="4953000"/>
            <a:ext cx="2152829"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Savoir-faire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20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2000"/>
                                        <p:tgtEl>
                                          <p:spTgt spid="6">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fade">
                                      <p:cBhvr>
                                        <p:cTn id="24" dur="2000"/>
                                        <p:tgtEl>
                                          <p:spTgt spid="7">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2000"/>
                                        <p:tgtEl>
                                          <p:spTgt spid="8">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2000"/>
                                        <p:tgtEl>
                                          <p:spTgt spid="8">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2000"/>
                                        <p:tgtEl>
                                          <p:spTgt spid="8">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2000"/>
                                        <p:tgtEl>
                                          <p:spTgt spid="9">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2000"/>
                                        <p:tgtEl>
                                          <p:spTgt spid="9">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2000"/>
                                        <p:tgtEl>
                                          <p:spTgt spid="1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2000"/>
                                        <p:tgtEl>
                                          <p:spTgt spid="10">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fade">
                                      <p:cBhvr>
                                        <p:cTn id="51" dur="2000"/>
                                        <p:tgtEl>
                                          <p:spTgt spid="10">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bg/>
                                          </p:spTgt>
                                        </p:tgtEl>
                                        <p:attrNameLst>
                                          <p:attrName>style.visibility</p:attrName>
                                        </p:attrNameLst>
                                      </p:cBhvr>
                                      <p:to>
                                        <p:strVal val="visible"/>
                                      </p:to>
                                    </p:set>
                                    <p:animEffect transition="in" filter="fade">
                                      <p:cBhvr>
                                        <p:cTn id="56" dur="2000"/>
                                        <p:tgtEl>
                                          <p:spTgt spid="12">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fade">
                                      <p:cBhvr>
                                        <p:cTn id="59" dur="2000"/>
                                        <p:tgtEl>
                                          <p:spTgt spid="12">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fade">
                                      <p:cBhvr>
                                        <p:cTn id="62" dur="2000"/>
                                        <p:tgtEl>
                                          <p:spTgt spid="13">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2000"/>
                                        <p:tgtEl>
                                          <p:spTgt spid="1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bg/>
                                          </p:spTgt>
                                        </p:tgtEl>
                                        <p:attrNameLst>
                                          <p:attrName>style.visibility</p:attrName>
                                        </p:attrNameLst>
                                      </p:cBhvr>
                                      <p:to>
                                        <p:strVal val="visible"/>
                                      </p:to>
                                    </p:set>
                                    <p:animEffect transition="in" filter="fade">
                                      <p:cBhvr>
                                        <p:cTn id="68" dur="2000"/>
                                        <p:tgtEl>
                                          <p:spTgt spid="14">
                                            <p:bg/>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fade">
                                      <p:cBhvr>
                                        <p:cTn id="71" dur="2000"/>
                                        <p:tgtEl>
                                          <p:spTgt spid="14">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bg/>
                                          </p:spTgt>
                                        </p:tgtEl>
                                        <p:attrNameLst>
                                          <p:attrName>style.visibility</p:attrName>
                                        </p:attrNameLst>
                                      </p:cBhvr>
                                      <p:to>
                                        <p:strVal val="visible"/>
                                      </p:to>
                                    </p:set>
                                    <p:animEffect transition="in" filter="fade">
                                      <p:cBhvr>
                                        <p:cTn id="76" dur="2000"/>
                                        <p:tgtEl>
                                          <p:spTgt spid="11">
                                            <p:bg/>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
                                            <p:txEl>
                                              <p:pRg st="0" end="0"/>
                                            </p:txEl>
                                          </p:spTgt>
                                        </p:tgtEl>
                                        <p:attrNameLst>
                                          <p:attrName>style.visibility</p:attrName>
                                        </p:attrNameLst>
                                      </p:cBhvr>
                                      <p:to>
                                        <p:strVal val="visible"/>
                                      </p:to>
                                    </p:set>
                                    <p:animEffect transition="in" filter="fade">
                                      <p:cBhvr>
                                        <p:cTn id="7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animBg="1"/>
      <p:bldP spid="6" grpId="0" build="allAtOnce" animBg="1"/>
      <p:bldP spid="7" grpId="0" build="allAtOnce" animBg="1"/>
      <p:bldP spid="8" grpId="0" build="allAtOnce"/>
      <p:bldP spid="9" grpId="0" build="allAtOnce"/>
      <p:bldP spid="10" grpId="0" build="allAtOnce"/>
      <p:bldP spid="11" grpId="0" build="allAtOnce" animBg="1"/>
      <p:bldP spid="12" grpId="0" build="allAtOnce" animBg="1"/>
      <p:bldP spid="13" grpId="0" build="allAtOnce" animBg="1"/>
      <p:bldP spid="14" grpId="0" build="allAtOnce"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smtClean="0"/>
              <a:t>Pourquoi comprendre </a:t>
            </a:r>
            <a:br>
              <a:rPr lang="fr-FR" dirty="0" smtClean="0"/>
            </a:br>
            <a:r>
              <a:rPr lang="fr-FR" dirty="0" smtClean="0"/>
              <a:t>les comportements?</a:t>
            </a:r>
            <a:endParaRPr lang="fr-FR" dirty="0"/>
          </a:p>
        </p:txBody>
      </p:sp>
      <p:sp>
        <p:nvSpPr>
          <p:cNvPr id="12" name="Espace réservé du texte 11"/>
          <p:cNvSpPr>
            <a:spLocks noGrp="1"/>
          </p:cNvSpPr>
          <p:nvPr>
            <p:ph type="body" idx="1"/>
          </p:nvPr>
        </p:nvSpPr>
        <p:spPr/>
        <p:txBody>
          <a:bodyPr>
            <a:noAutofit/>
          </a:bodyPr>
          <a:lstStyle/>
          <a:p>
            <a:pPr>
              <a:buFont typeface="Arial"/>
              <a:buChar char="•"/>
            </a:pPr>
            <a:r>
              <a:rPr lang="fr-FR" sz="2800" dirty="0" smtClean="0"/>
              <a:t>Les capacités de l’ être humain</a:t>
            </a:r>
            <a:r>
              <a:rPr lang="fr-FR" sz="2400" dirty="0" smtClean="0"/>
              <a:t/>
            </a:r>
            <a:br>
              <a:rPr lang="fr-FR" sz="2400" dirty="0" smtClean="0"/>
            </a:br>
            <a:r>
              <a:rPr lang="fr-FR" sz="2400" dirty="0" smtClean="0"/>
              <a:t>	</a:t>
            </a:r>
          </a:p>
          <a:p>
            <a:endParaRPr lang="fr-FR" sz="2800" dirty="0" smtClean="0"/>
          </a:p>
          <a:p>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dirty="0" smtClean="0">
                <a:effectLst>
                  <a:outerShdw blurRad="38100" dist="38100" dir="2700000" algn="tl">
                    <a:srgbClr val="000000">
                      <a:alpha val="43137"/>
                    </a:srgbClr>
                  </a:outerShdw>
                </a:effectLst>
              </a:rPr>
              <a:t>L’être humain et le besoin de voler</a:t>
            </a:r>
            <a:endParaRPr lang="fr-FR" dirty="0">
              <a:effectLst>
                <a:outerShdw blurRad="38100" dist="38100" dir="2700000" algn="tl">
                  <a:srgbClr val="000000">
                    <a:alpha val="43137"/>
                  </a:srgbClr>
                </a:outerShdw>
              </a:effectLst>
            </a:endParaRPr>
          </a:p>
        </p:txBody>
      </p:sp>
      <p:sp>
        <p:nvSpPr>
          <p:cNvPr id="5" name="Rectangle à coins arrondis 4"/>
          <p:cNvSpPr/>
          <p:nvPr/>
        </p:nvSpPr>
        <p:spPr>
          <a:xfrm>
            <a:off x="228600" y="1828800"/>
            <a:ext cx="86106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algn="ctr">
              <a:buNone/>
            </a:pPr>
            <a:r>
              <a:rPr lang="fr-FR" sz="2800" dirty="0" smtClean="0">
                <a:solidFill>
                  <a:schemeClr val="tx1"/>
                </a:solidFill>
                <a:latin typeface="+mj-lt"/>
              </a:rPr>
              <a:t>Est-ce que l’être humain est fait pour voler?</a:t>
            </a:r>
          </a:p>
        </p:txBody>
      </p:sp>
      <p:grpSp>
        <p:nvGrpSpPr>
          <p:cNvPr id="10" name="Groupe 9"/>
          <p:cNvGrpSpPr/>
          <p:nvPr/>
        </p:nvGrpSpPr>
        <p:grpSpPr>
          <a:xfrm>
            <a:off x="457200" y="3505200"/>
            <a:ext cx="8051799" cy="3073399"/>
            <a:chOff x="457200" y="3505200"/>
            <a:chExt cx="8051799" cy="3073399"/>
          </a:xfrm>
        </p:grpSpPr>
        <p:sp>
          <p:nvSpPr>
            <p:cNvPr id="9" name="Rectangle 8"/>
            <p:cNvSpPr/>
            <p:nvPr/>
          </p:nvSpPr>
          <p:spPr>
            <a:xfrm>
              <a:off x="457200" y="3505200"/>
              <a:ext cx="52578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L’être humain a le désir….</a:t>
              </a:r>
            </a:p>
          </p:txBody>
        </p:sp>
        <p:pic>
          <p:nvPicPr>
            <p:cNvPr id="7" name="Image 6"/>
            <p:cNvPicPr>
              <a:picLocks noChangeAspect="1"/>
            </p:cNvPicPr>
            <p:nvPr/>
          </p:nvPicPr>
          <p:blipFill>
            <a:blip r:embed="rId3"/>
            <a:stretch>
              <a:fillRect/>
            </a:stretch>
          </p:blipFill>
          <p:spPr>
            <a:xfrm>
              <a:off x="6408270" y="3752164"/>
              <a:ext cx="2100729" cy="2826435"/>
            </a:xfrm>
            <a:prstGeom prst="rect">
              <a:avLst/>
            </a:prstGeom>
          </p:spPr>
        </p:pic>
        <p:pic>
          <p:nvPicPr>
            <p:cNvPr id="8" name="Image 7"/>
            <p:cNvPicPr>
              <a:picLocks noChangeAspect="1"/>
            </p:cNvPicPr>
            <p:nvPr/>
          </p:nvPicPr>
          <p:blipFill>
            <a:blip r:embed="rId4"/>
            <a:stretch>
              <a:fillRect/>
            </a:stretch>
          </p:blipFill>
          <p:spPr>
            <a:xfrm>
              <a:off x="635000" y="4229099"/>
              <a:ext cx="5080000" cy="23495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fr-FR" sz="4000" dirty="0">
                <a:effectLst>
                  <a:outerShdw blurRad="38100" dist="38100" dir="2700000" algn="tl">
                    <a:srgbClr val="000000">
                      <a:alpha val="43137"/>
                    </a:srgbClr>
                  </a:outerShdw>
                </a:effectLst>
                <a:ea typeface="Arial" pitchFamily="-106" charset="0"/>
                <a:cs typeface="Arial" pitchFamily="-106" charset="0"/>
              </a:rPr>
              <a:t>Principaux </a:t>
            </a:r>
            <a:r>
              <a:rPr lang="fr-FR" sz="4000" dirty="0" smtClean="0">
                <a:effectLst>
                  <a:outerShdw blurRad="38100" dist="38100" dir="2700000" algn="tl">
                    <a:srgbClr val="000000">
                      <a:alpha val="43137"/>
                    </a:srgbClr>
                  </a:outerShdw>
                </a:effectLst>
                <a:ea typeface="Arial" pitchFamily="-106" charset="0"/>
                <a:cs typeface="Arial" pitchFamily="-106" charset="0"/>
              </a:rPr>
              <a:t>Facteurs </a:t>
            </a:r>
            <a:r>
              <a:rPr lang="fr-FR" sz="4000" dirty="0">
                <a:effectLst>
                  <a:outerShdw blurRad="38100" dist="38100" dir="2700000" algn="tl">
                    <a:srgbClr val="000000">
                      <a:alpha val="43137"/>
                    </a:srgbClr>
                  </a:outerShdw>
                </a:effectLst>
                <a:ea typeface="Arial" pitchFamily="-106" charset="0"/>
                <a:cs typeface="Arial" pitchFamily="-106" charset="0"/>
              </a:rPr>
              <a:t>H</a:t>
            </a:r>
            <a:r>
              <a:rPr lang="fr-FR" sz="4000" dirty="0" smtClean="0">
                <a:effectLst>
                  <a:outerShdw blurRad="38100" dist="38100" dir="2700000" algn="tl">
                    <a:srgbClr val="000000">
                      <a:alpha val="43137"/>
                    </a:srgbClr>
                  </a:outerShdw>
                </a:effectLst>
                <a:ea typeface="Arial" pitchFamily="-106" charset="0"/>
                <a:cs typeface="Arial" pitchFamily="-106" charset="0"/>
              </a:rPr>
              <a:t>umains </a:t>
            </a:r>
            <a:r>
              <a:rPr lang="fr-FR" sz="4000" dirty="0">
                <a:effectLst>
                  <a:outerShdw blurRad="38100" dist="38100" dir="2700000" algn="tl">
                    <a:srgbClr val="000000">
                      <a:alpha val="43137"/>
                    </a:srgbClr>
                  </a:outerShdw>
                </a:effectLst>
                <a:ea typeface="Arial" pitchFamily="-106" charset="0"/>
                <a:cs typeface="Arial" pitchFamily="-106" charset="0"/>
              </a:rPr>
              <a:t>(FH)</a:t>
            </a:r>
            <a:endParaRPr lang="fr-FR" sz="4000" dirty="0">
              <a:effectLst>
                <a:outerShdw blurRad="38100" dist="38100" dir="2700000" algn="tl">
                  <a:srgbClr val="000000">
                    <a:alpha val="43137"/>
                  </a:srgbClr>
                </a:outerShdw>
              </a:effectLst>
            </a:endParaRPr>
          </a:p>
        </p:txBody>
      </p:sp>
      <p:sp>
        <p:nvSpPr>
          <p:cNvPr id="8" name="Espace réservé du contenu 7"/>
          <p:cNvSpPr>
            <a:spLocks noGrp="1"/>
          </p:cNvSpPr>
          <p:nvPr>
            <p:ph sz="half" idx="1"/>
          </p:nvPr>
        </p:nvSpPr>
        <p:spPr>
          <a:xfrm>
            <a:off x="457200" y="1981200"/>
            <a:ext cx="4038600" cy="4434840"/>
          </a:xfrm>
        </p:spPr>
        <p:txBody>
          <a:bodyPr>
            <a:normAutofit/>
          </a:bodyPr>
          <a:lstStyle/>
          <a:p>
            <a:pPr>
              <a:lnSpc>
                <a:spcPct val="90000"/>
              </a:lnSpc>
              <a:buNone/>
            </a:pPr>
            <a:r>
              <a:rPr lang="fr-FR" sz="2000" b="1" dirty="0" smtClean="0"/>
              <a:t>Aspects physiologiques</a:t>
            </a:r>
          </a:p>
          <a:p>
            <a:pPr>
              <a:lnSpc>
                <a:spcPct val="90000"/>
              </a:lnSpc>
            </a:pPr>
            <a:r>
              <a:rPr lang="fr-FR" sz="2000" dirty="0" smtClean="0"/>
              <a:t>Altitude : hypoxie, barotraumatisme</a:t>
            </a:r>
          </a:p>
          <a:p>
            <a:pPr>
              <a:lnSpc>
                <a:spcPct val="90000"/>
              </a:lnSpc>
            </a:pPr>
            <a:r>
              <a:rPr lang="fr-FR" sz="2000" dirty="0" smtClean="0"/>
              <a:t>Accélérations</a:t>
            </a:r>
          </a:p>
          <a:p>
            <a:pPr>
              <a:lnSpc>
                <a:spcPct val="90000"/>
              </a:lnSpc>
            </a:pPr>
            <a:r>
              <a:rPr lang="fr-FR" sz="2000" dirty="0" smtClean="0"/>
              <a:t>Perception visuelle</a:t>
            </a:r>
          </a:p>
          <a:p>
            <a:pPr>
              <a:lnSpc>
                <a:spcPct val="90000"/>
              </a:lnSpc>
            </a:pPr>
            <a:r>
              <a:rPr lang="fr-FR" sz="2000" dirty="0" smtClean="0"/>
              <a:t>Illusions sensorielles</a:t>
            </a:r>
          </a:p>
          <a:p>
            <a:pPr>
              <a:lnSpc>
                <a:spcPct val="90000"/>
              </a:lnSpc>
            </a:pPr>
            <a:r>
              <a:rPr lang="fr-FR" sz="2000" dirty="0" smtClean="0"/>
              <a:t>Fatigue, vigilance</a:t>
            </a:r>
          </a:p>
          <a:p>
            <a:endParaRPr lang="fr-FR" sz="2000" dirty="0"/>
          </a:p>
        </p:txBody>
      </p:sp>
      <p:sp>
        <p:nvSpPr>
          <p:cNvPr id="9" name="Espace réservé du contenu 8"/>
          <p:cNvSpPr>
            <a:spLocks noGrp="1"/>
          </p:cNvSpPr>
          <p:nvPr>
            <p:ph sz="half" idx="2"/>
          </p:nvPr>
        </p:nvSpPr>
        <p:spPr>
          <a:xfrm>
            <a:off x="4648200" y="1905000"/>
            <a:ext cx="4038600" cy="4434840"/>
          </a:xfrm>
        </p:spPr>
        <p:txBody>
          <a:bodyPr>
            <a:normAutofit/>
          </a:bodyPr>
          <a:lstStyle/>
          <a:p>
            <a:pPr>
              <a:buFontTx/>
              <a:buNone/>
            </a:pPr>
            <a:r>
              <a:rPr lang="fr-FR" sz="2000" b="1" dirty="0" smtClean="0"/>
              <a:t>Aspects psychologiques</a:t>
            </a:r>
          </a:p>
          <a:p>
            <a:pPr>
              <a:buFont typeface="Wingdings" pitchFamily="-106" charset="2"/>
              <a:buChar char="º"/>
            </a:pPr>
            <a:r>
              <a:rPr lang="fr-FR" sz="2000" dirty="0" smtClean="0"/>
              <a:t>Pression du temps</a:t>
            </a:r>
            <a:endParaRPr lang="fr-FR" sz="2000" dirty="0" smtClean="0">
              <a:sym typeface="Wingdings" pitchFamily="-106" charset="2"/>
            </a:endParaRPr>
          </a:p>
          <a:p>
            <a:pPr>
              <a:buFont typeface="Wingdings" pitchFamily="-106" charset="2"/>
              <a:buChar char="º"/>
            </a:pPr>
            <a:r>
              <a:rPr lang="fr-FR" sz="2000" dirty="0" smtClean="0"/>
              <a:t>Pression sociale</a:t>
            </a:r>
          </a:p>
          <a:p>
            <a:r>
              <a:rPr lang="fr-FR" sz="2000" dirty="0" smtClean="0"/>
              <a:t>Stress</a:t>
            </a:r>
          </a:p>
          <a:p>
            <a:r>
              <a:rPr lang="fr-FR" sz="2000" dirty="0" smtClean="0"/>
              <a:t>Personnalité et caractère</a:t>
            </a:r>
          </a:p>
          <a:p>
            <a:r>
              <a:rPr lang="fr-FR" sz="2000" dirty="0" smtClean="0"/>
              <a:t>Modélisation du "monde" (représentation mentale)</a:t>
            </a:r>
          </a:p>
          <a:p>
            <a:r>
              <a:rPr lang="fr-FR" sz="2000" dirty="0" smtClean="0"/>
              <a:t>Discernement et jugement (analyse – évaluation)</a:t>
            </a:r>
          </a:p>
          <a:p>
            <a:r>
              <a:rPr lang="fr-FR" sz="2000" dirty="0" smtClean="0"/>
              <a:t>Prise de décision</a:t>
            </a:r>
          </a:p>
        </p:txBody>
      </p:sp>
      <p:sp>
        <p:nvSpPr>
          <p:cNvPr id="11" name="Rectangle 10"/>
          <p:cNvSpPr/>
          <p:nvPr/>
        </p:nvSpPr>
        <p:spPr>
          <a:xfrm>
            <a:off x="1259632" y="1134963"/>
            <a:ext cx="6598567"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fr-FR" sz="2400" dirty="0" smtClean="0">
                <a:solidFill>
                  <a:schemeClr val="tx1"/>
                </a:solidFill>
                <a:latin typeface="+mj-lt"/>
              </a:rPr>
              <a:t>L’être humain, ses capacités et ses comportements spécifiques qui impactent la performance…</a:t>
            </a:r>
          </a:p>
        </p:txBody>
      </p:sp>
      <p:pic>
        <p:nvPicPr>
          <p:cNvPr id="10" name="Image 9"/>
          <p:cNvPicPr>
            <a:picLocks noChangeAspect="1"/>
          </p:cNvPicPr>
          <p:nvPr/>
        </p:nvPicPr>
        <p:blipFill>
          <a:blip r:embed="rId3"/>
          <a:stretch>
            <a:fillRect/>
          </a:stretch>
        </p:blipFill>
        <p:spPr>
          <a:xfrm>
            <a:off x="2483768" y="4414614"/>
            <a:ext cx="1269318" cy="1390650"/>
          </a:xfrm>
          <a:prstGeom prst="rect">
            <a:avLst/>
          </a:prstGeom>
        </p:spPr>
      </p:pic>
      <p:pic>
        <p:nvPicPr>
          <p:cNvPr id="14" name="Image 13"/>
          <p:cNvPicPr>
            <a:picLocks noChangeAspect="1"/>
          </p:cNvPicPr>
          <p:nvPr/>
        </p:nvPicPr>
        <p:blipFill>
          <a:blip r:embed="rId4"/>
          <a:stretch>
            <a:fillRect/>
          </a:stretch>
        </p:blipFill>
        <p:spPr>
          <a:xfrm>
            <a:off x="711591" y="4221088"/>
            <a:ext cx="1124195" cy="1798712"/>
          </a:xfrm>
          <a:prstGeom prst="rect">
            <a:avLst/>
          </a:prstGeom>
        </p:spPr>
      </p:pic>
      <p:sp>
        <p:nvSpPr>
          <p:cNvPr id="15" name="Rectangle 14"/>
          <p:cNvSpPr/>
          <p:nvPr/>
        </p:nvSpPr>
        <p:spPr>
          <a:xfrm>
            <a:off x="1" y="6019800"/>
            <a:ext cx="9144000"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…seulement 50% des capacités disponibles peuvent être utilisées en vol</a:t>
            </a:r>
          </a:p>
          <a:p>
            <a:r>
              <a:rPr lang="fr-FR" sz="2400" dirty="0" err="1" smtClean="0">
                <a:solidFill>
                  <a:schemeClr val="tx1"/>
                </a:solidFill>
                <a:latin typeface="+mj-lt"/>
                <a:sym typeface="Wingdings"/>
              </a:rPr>
              <a:t></a:t>
            </a:r>
            <a:r>
              <a:rPr lang="fr-FR" sz="2400" dirty="0" smtClean="0">
                <a:solidFill>
                  <a:schemeClr val="tx1"/>
                </a:solidFill>
                <a:latin typeface="+mj-lt"/>
              </a:rPr>
              <a:t> d’où l’intérêt </a:t>
            </a:r>
            <a:r>
              <a:rPr lang="fr-FR" sz="2400" dirty="0" smtClean="0">
                <a:solidFill>
                  <a:schemeClr val="tx1"/>
                </a:solidFill>
                <a:latin typeface="+mj-lt"/>
                <a:sym typeface="Wingdings"/>
              </a:rPr>
              <a:t>des procédures</a:t>
            </a:r>
            <a:r>
              <a:rPr lang="fr-FR" sz="2400" dirty="0" smtClean="0">
                <a:solidFill>
                  <a:schemeClr val="tx1"/>
                </a:solidFill>
                <a:latin typeface="+mj-lt"/>
              </a:rPr>
              <a:t> </a:t>
            </a:r>
            <a:endParaRPr lang="fr-FR" sz="24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384300"/>
          </a:xfrm>
        </p:spPr>
        <p:txBody>
          <a:bodyPr/>
          <a:lstStyle/>
          <a:p>
            <a:pPr algn="ctr" eaLnBrk="1" hangingPunct="1">
              <a:defRPr/>
            </a:pPr>
            <a:r>
              <a:rPr lang="fr-FR" dirty="0" smtClean="0">
                <a:effectLst>
                  <a:outerShdw blurRad="38100" dist="38100" dir="2700000" algn="tl">
                    <a:srgbClr val="000000">
                      <a:alpha val="43137"/>
                    </a:srgbClr>
                  </a:outerShdw>
                </a:effectLst>
                <a:ea typeface="+mj-ea"/>
                <a:cs typeface="+mj-cs"/>
              </a:rPr>
              <a:t>Pourquoi des études sur </a:t>
            </a:r>
            <a:r>
              <a:rPr lang="fr-FR" dirty="0" smtClean="0">
                <a:effectLst>
                  <a:outerShdw blurRad="38100" dist="38100" dir="2700000" algn="tl">
                    <a:srgbClr val="000000">
                      <a:alpha val="43137"/>
                    </a:srgbClr>
                  </a:outerShdw>
                </a:effectLst>
              </a:rPr>
              <a:t>les </a:t>
            </a:r>
            <a:r>
              <a:rPr lang="fr-FR" dirty="0" smtClean="0">
                <a:effectLst>
                  <a:outerShdw blurRad="38100" dist="38100" dir="2700000" algn="tl">
                    <a:srgbClr val="000000">
                      <a:alpha val="43137"/>
                    </a:srgbClr>
                  </a:outerShdw>
                </a:effectLst>
                <a:ea typeface="+mj-ea"/>
                <a:cs typeface="+mj-cs"/>
              </a:rPr>
              <a:t>FH</a:t>
            </a:r>
            <a:endParaRPr lang="fr-FR" dirty="0">
              <a:effectLst>
                <a:outerShdw blurRad="38100" dist="38100" dir="2700000" algn="tl">
                  <a:srgbClr val="000000">
                    <a:alpha val="43137"/>
                  </a:srgbClr>
                </a:outerShdw>
              </a:effectLst>
              <a:ea typeface="+mj-ea"/>
              <a:cs typeface="+mj-cs"/>
            </a:endParaRPr>
          </a:p>
        </p:txBody>
      </p:sp>
      <p:sp>
        <p:nvSpPr>
          <p:cNvPr id="72707" name="Rectangle 3"/>
          <p:cNvSpPr>
            <a:spLocks noGrp="1" noChangeArrowheads="1"/>
          </p:cNvSpPr>
          <p:nvPr>
            <p:ph idx="1"/>
          </p:nvPr>
        </p:nvSpPr>
        <p:spPr>
          <a:xfrm>
            <a:off x="685800" y="2133600"/>
            <a:ext cx="8001000" cy="4343400"/>
          </a:xfrm>
        </p:spPr>
        <p:txBody>
          <a:bodyPr>
            <a:noAutofit/>
          </a:bodyPr>
          <a:lstStyle/>
          <a:p>
            <a:pPr>
              <a:lnSpc>
                <a:spcPct val="80000"/>
              </a:lnSpc>
              <a:buNone/>
              <a:defRPr/>
            </a:pPr>
            <a:r>
              <a:rPr lang="fr-FR" sz="2000" dirty="0" smtClean="0"/>
              <a:t>	</a:t>
            </a:r>
            <a:r>
              <a:rPr lang="fr-FR" sz="2800" b="1" dirty="0" smtClean="0">
                <a:solidFill>
                  <a:srgbClr val="FF0000"/>
                </a:solidFill>
              </a:rPr>
              <a:t>70% des accidents</a:t>
            </a:r>
            <a:r>
              <a:rPr lang="fr-FR" sz="2800" dirty="0" smtClean="0">
                <a:solidFill>
                  <a:srgbClr val="FF0000"/>
                </a:solidFill>
              </a:rPr>
              <a:t> </a:t>
            </a:r>
            <a:r>
              <a:rPr lang="fr-FR" sz="2000" dirty="0" smtClean="0"/>
              <a:t>sont causés directement par le pilote. </a:t>
            </a:r>
          </a:p>
          <a:p>
            <a:pPr>
              <a:lnSpc>
                <a:spcPct val="80000"/>
              </a:lnSpc>
              <a:buNone/>
              <a:defRPr/>
            </a:pPr>
            <a:r>
              <a:rPr lang="fr-FR" sz="2000" dirty="0" smtClean="0">
                <a:solidFill>
                  <a:srgbClr val="000000"/>
                </a:solidFill>
              </a:rPr>
              <a:t>	</a:t>
            </a:r>
          </a:p>
          <a:p>
            <a:pPr marL="274320" lvl="1" indent="-274320">
              <a:lnSpc>
                <a:spcPct val="80000"/>
              </a:lnSpc>
              <a:buClr>
                <a:schemeClr val="accent3"/>
              </a:buClr>
              <a:buSzPct val="95000"/>
              <a:buNone/>
              <a:defRPr/>
            </a:pPr>
            <a:r>
              <a:rPr lang="fr-FR" sz="2000" dirty="0" smtClean="0">
                <a:solidFill>
                  <a:srgbClr val="000000"/>
                </a:solidFill>
              </a:rPr>
              <a:t>Etude FAA 2005: majorité des accidents sont associés avec les erreurs des </a:t>
            </a:r>
            <a:r>
              <a:rPr lang="fr-FR" sz="2000" i="1" dirty="0" smtClean="0">
                <a:solidFill>
                  <a:srgbClr val="000000"/>
                </a:solidFill>
              </a:rPr>
              <a:t>comportements reflexes, </a:t>
            </a:r>
            <a:r>
              <a:rPr lang="fr-FR" sz="2000" dirty="0" smtClean="0">
                <a:solidFill>
                  <a:srgbClr val="000000"/>
                </a:solidFill>
              </a:rPr>
              <a:t>suivi par les erreurs de décisions, les violations des règles et règlements, et les erreurs de perception. </a:t>
            </a:r>
          </a:p>
          <a:p>
            <a:pPr>
              <a:lnSpc>
                <a:spcPct val="80000"/>
              </a:lnSpc>
              <a:buNone/>
              <a:defRPr/>
            </a:pPr>
            <a:endParaRPr lang="fr-FR" sz="2000" dirty="0" smtClean="0"/>
          </a:p>
          <a:p>
            <a:pPr>
              <a:lnSpc>
                <a:spcPct val="80000"/>
              </a:lnSpc>
              <a:buNone/>
              <a:defRPr/>
            </a:pPr>
            <a:r>
              <a:rPr lang="fr-FR" sz="2000" dirty="0" smtClean="0"/>
              <a:t>En France chaque année, environ:</a:t>
            </a:r>
          </a:p>
          <a:p>
            <a:pPr>
              <a:lnSpc>
                <a:spcPct val="80000"/>
              </a:lnSpc>
              <a:buNone/>
              <a:defRPr/>
            </a:pPr>
            <a:r>
              <a:rPr lang="fr-FR" sz="2000" dirty="0" smtClean="0"/>
              <a:t>		- 300 accidents, dont des collisions en vol</a:t>
            </a:r>
          </a:p>
          <a:p>
            <a:pPr>
              <a:lnSpc>
                <a:spcPct val="80000"/>
              </a:lnSpc>
              <a:buNone/>
              <a:defRPr/>
            </a:pPr>
            <a:r>
              <a:rPr lang="fr-FR" sz="2000" dirty="0" smtClean="0"/>
              <a:t>		- 60 morts</a:t>
            </a:r>
          </a:p>
          <a:p>
            <a:pPr>
              <a:lnSpc>
                <a:spcPct val="80000"/>
              </a:lnSpc>
              <a:buNone/>
              <a:defRPr/>
            </a:pPr>
            <a:r>
              <a:rPr lang="fr-FR" sz="2000" dirty="0" smtClean="0"/>
              <a:t>		- 50 avions totalement détruits</a:t>
            </a:r>
          </a:p>
          <a:p>
            <a:pPr>
              <a:lnSpc>
                <a:spcPct val="80000"/>
              </a:lnSpc>
              <a:buNone/>
              <a:defRPr/>
            </a:pPr>
            <a:endParaRPr lang="fr-FR" sz="2000" dirty="0" smtClean="0"/>
          </a:p>
          <a:p>
            <a:pPr>
              <a:lnSpc>
                <a:spcPct val="80000"/>
              </a:lnSpc>
              <a:buNone/>
              <a:defRPr/>
            </a:pPr>
            <a:r>
              <a:rPr lang="fr-FR" sz="2400" dirty="0" smtClean="0">
                <a:ea typeface="+mn-ea"/>
                <a:cs typeface="+mn-cs"/>
              </a:rPr>
              <a:t>	</a:t>
            </a:r>
            <a:r>
              <a:rPr lang="fr-FR" sz="2000" dirty="0" smtClean="0"/>
              <a:t>L</a:t>
            </a:r>
            <a:r>
              <a:rPr lang="fr-FR" sz="2000" dirty="0" smtClean="0">
                <a:ea typeface="+mn-ea"/>
                <a:cs typeface="+mn-cs"/>
              </a:rPr>
              <a:t>e </a:t>
            </a:r>
            <a:r>
              <a:rPr lang="fr-FR" sz="2000" dirty="0">
                <a:ea typeface="+mn-ea"/>
                <a:cs typeface="+mn-cs"/>
              </a:rPr>
              <a:t>taux d’accident </a:t>
            </a:r>
            <a:r>
              <a:rPr lang="fr-FR" sz="2000" dirty="0" smtClean="0">
                <a:ea typeface="+mn-ea"/>
                <a:cs typeface="+mn-cs"/>
              </a:rPr>
              <a:t>reste </a:t>
            </a:r>
            <a:r>
              <a:rPr lang="fr-FR" sz="2000" dirty="0">
                <a:ea typeface="+mn-ea"/>
                <a:cs typeface="+mn-cs"/>
              </a:rPr>
              <a:t>maintenant quasi constant</a:t>
            </a:r>
            <a:r>
              <a:rPr lang="fr-FR" sz="2000" dirty="0" smtClean="0">
                <a:ea typeface="+mn-ea"/>
                <a:cs typeface="+mn-cs"/>
              </a:rPr>
              <a:t>.</a:t>
            </a:r>
          </a:p>
        </p:txBody>
      </p:sp>
      <p:sp>
        <p:nvSpPr>
          <p:cNvPr id="6" name="Rectangle 5"/>
          <p:cNvSpPr/>
          <p:nvPr/>
        </p:nvSpPr>
        <p:spPr>
          <a:xfrm>
            <a:off x="0" y="1443335"/>
            <a:ext cx="91440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 L’être humain reste un contributeur dans les incidents et accidents…</a:t>
            </a:r>
          </a:p>
        </p:txBody>
      </p:sp>
      <p:sp>
        <p:nvSpPr>
          <p:cNvPr id="7" name="Rectangle 6"/>
          <p:cNvSpPr/>
          <p:nvPr/>
        </p:nvSpPr>
        <p:spPr>
          <a:xfrm>
            <a:off x="609600" y="5943600"/>
            <a:ext cx="81534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…c’est pourquoi les études FH….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Statistiques 2012</a:t>
            </a:r>
            <a:endParaRPr lang="fr-FR" dirty="0"/>
          </a:p>
        </p:txBody>
      </p:sp>
      <p:pic>
        <p:nvPicPr>
          <p:cNvPr id="4" name="Image 3"/>
          <p:cNvPicPr>
            <a:picLocks noChangeAspect="1"/>
          </p:cNvPicPr>
          <p:nvPr/>
        </p:nvPicPr>
        <p:blipFill>
          <a:blip r:embed="rId2"/>
          <a:stretch>
            <a:fillRect/>
          </a:stretch>
        </p:blipFill>
        <p:spPr>
          <a:xfrm>
            <a:off x="838200" y="1066800"/>
            <a:ext cx="5048250" cy="2988452"/>
          </a:xfrm>
          <a:prstGeom prst="rect">
            <a:avLst/>
          </a:prstGeom>
        </p:spPr>
      </p:pic>
      <p:pic>
        <p:nvPicPr>
          <p:cNvPr id="6" name="Image 5"/>
          <p:cNvPicPr>
            <a:picLocks noChangeAspect="1"/>
          </p:cNvPicPr>
          <p:nvPr/>
        </p:nvPicPr>
        <p:blipFill>
          <a:blip r:embed="rId3"/>
          <a:stretch>
            <a:fillRect/>
          </a:stretch>
        </p:blipFill>
        <p:spPr>
          <a:xfrm>
            <a:off x="2962615" y="3962400"/>
            <a:ext cx="5343185" cy="2574148"/>
          </a:xfrm>
          <a:prstGeom prst="rect">
            <a:avLst/>
          </a:prstGeom>
        </p:spPr>
      </p:pic>
      <p:sp>
        <p:nvSpPr>
          <p:cNvPr id="8" name="Rectangle 7"/>
          <p:cNvSpPr/>
          <p:nvPr/>
        </p:nvSpPr>
        <p:spPr>
          <a:xfrm>
            <a:off x="5355783" y="6550223"/>
            <a:ext cx="3788217" cy="307777"/>
          </a:xfrm>
          <a:prstGeom prst="rect">
            <a:avLst/>
          </a:prstGeom>
        </p:spPr>
        <p:txBody>
          <a:bodyPr wrap="none">
            <a:spAutoFit/>
          </a:bodyPr>
          <a:lstStyle/>
          <a:p>
            <a:r>
              <a:rPr lang="fr-FR" sz="1400" dirty="0" smtClean="0"/>
              <a:t>Source: </a:t>
            </a:r>
            <a:r>
              <a:rPr lang="fr-FR" sz="1400" dirty="0" err="1" smtClean="0"/>
              <a:t>DGAC-Rapport</a:t>
            </a:r>
            <a:r>
              <a:rPr lang="fr-FR" sz="1400" dirty="0" smtClean="0"/>
              <a:t> de la </a:t>
            </a:r>
            <a:r>
              <a:rPr lang="fr-FR" sz="1400" dirty="0" err="1" smtClean="0"/>
              <a:t>securité</a:t>
            </a:r>
            <a:r>
              <a:rPr lang="fr-FR" sz="1400" dirty="0" smtClean="0"/>
              <a:t> </a:t>
            </a:r>
            <a:r>
              <a:rPr lang="fr-FR" sz="1400" dirty="0" err="1" smtClean="0"/>
              <a:t>aerienne</a:t>
            </a:r>
            <a:r>
              <a:rPr lang="fr-FR" sz="1400" dirty="0" smtClean="0"/>
              <a:t> </a:t>
            </a:r>
            <a:endParaRPr lang="fr-FR"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5355783" y="6550223"/>
            <a:ext cx="3788217" cy="307777"/>
          </a:xfrm>
          <a:prstGeom prst="rect">
            <a:avLst/>
          </a:prstGeom>
        </p:spPr>
        <p:txBody>
          <a:bodyPr wrap="none">
            <a:spAutoFit/>
          </a:bodyPr>
          <a:lstStyle/>
          <a:p>
            <a:r>
              <a:rPr lang="fr-FR" sz="1400" dirty="0" smtClean="0"/>
              <a:t>Source: </a:t>
            </a:r>
            <a:r>
              <a:rPr lang="fr-FR" sz="1400" dirty="0" err="1" smtClean="0"/>
              <a:t>DGAC-Rapport</a:t>
            </a:r>
            <a:r>
              <a:rPr lang="fr-FR" sz="1400" dirty="0" smtClean="0"/>
              <a:t> de la </a:t>
            </a:r>
            <a:r>
              <a:rPr lang="fr-FR" sz="1400" dirty="0" err="1" smtClean="0"/>
              <a:t>securité</a:t>
            </a:r>
            <a:r>
              <a:rPr lang="fr-FR" sz="1400" dirty="0" smtClean="0"/>
              <a:t> </a:t>
            </a:r>
            <a:r>
              <a:rPr lang="fr-FR" sz="1400" dirty="0" err="1" smtClean="0"/>
              <a:t>aerienne</a:t>
            </a:r>
            <a:r>
              <a:rPr lang="fr-FR" sz="1400" dirty="0" smtClean="0"/>
              <a:t> </a:t>
            </a:r>
            <a:endParaRPr lang="fr-FR" sz="1400" dirty="0"/>
          </a:p>
        </p:txBody>
      </p:sp>
      <p:pic>
        <p:nvPicPr>
          <p:cNvPr id="9" name="Image 8"/>
          <p:cNvPicPr>
            <a:picLocks noChangeAspect="1"/>
          </p:cNvPicPr>
          <p:nvPr/>
        </p:nvPicPr>
        <p:blipFill>
          <a:blip r:embed="rId2"/>
          <a:stretch>
            <a:fillRect/>
          </a:stretch>
        </p:blipFill>
        <p:spPr>
          <a:xfrm>
            <a:off x="914400" y="0"/>
            <a:ext cx="7235526" cy="6096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457200" y="838200"/>
            <a:ext cx="8229600" cy="4389120"/>
          </a:xfrm>
        </p:spPr>
        <p:txBody>
          <a:bodyPr>
            <a:noAutofit/>
          </a:bodyPr>
          <a:lstStyle/>
          <a:p>
            <a:pPr marL="0" indent="0">
              <a:lnSpc>
                <a:spcPct val="80000"/>
              </a:lnSpc>
              <a:buFontTx/>
              <a:buNone/>
            </a:pPr>
            <a:endParaRPr lang="fr-FR" sz="2000" dirty="0" smtClean="0">
              <a:latin typeface="+mj-lt"/>
              <a:ea typeface="Arial" pitchFamily="-106" charset="0"/>
              <a:cs typeface="Arial" pitchFamily="-106" charset="0"/>
            </a:endParaRPr>
          </a:p>
          <a:p>
            <a:pPr marL="0" indent="0">
              <a:lnSpc>
                <a:spcPct val="80000"/>
              </a:lnSpc>
              <a:buFontTx/>
              <a:buNone/>
            </a:pPr>
            <a:r>
              <a:rPr lang="fr-FR" sz="2000" dirty="0" smtClean="0">
                <a:latin typeface="+mj-lt"/>
                <a:ea typeface="Arial" pitchFamily="-106" charset="0"/>
                <a:cs typeface="Arial" pitchFamily="-106" charset="0"/>
              </a:rPr>
              <a:t>06</a:t>
            </a:r>
            <a:r>
              <a:rPr lang="fr-FR" sz="2000" dirty="0">
                <a:latin typeface="+mj-lt"/>
                <a:ea typeface="Arial" pitchFamily="-106" charset="0"/>
                <a:cs typeface="Arial" pitchFamily="-106" charset="0"/>
              </a:rPr>
              <a:t>/05/2004 - Rétraction du </a:t>
            </a:r>
            <a:r>
              <a:rPr lang="fr-FR" sz="2000" dirty="0" smtClean="0">
                <a:latin typeface="+mj-lt"/>
                <a:ea typeface="Arial" pitchFamily="-106" charset="0"/>
                <a:cs typeface="Arial" pitchFamily="-106" charset="0"/>
              </a:rPr>
              <a:t>train-avant </a:t>
            </a:r>
            <a:r>
              <a:rPr lang="fr-FR" sz="2000" dirty="0">
                <a:latin typeface="+mj-lt"/>
                <a:ea typeface="Arial" pitchFamily="-106" charset="0"/>
                <a:cs typeface="Arial" pitchFamily="-106" charset="0"/>
              </a:rPr>
              <a:t>lors du roulement à l'atterrissage :  </a:t>
            </a:r>
            <a:r>
              <a:rPr lang="fr-FR" sz="2000" dirty="0">
                <a:solidFill>
                  <a:srgbClr val="FF0066"/>
                </a:solidFill>
                <a:latin typeface="+mj-lt"/>
                <a:ea typeface="Arial" pitchFamily="-106" charset="0"/>
                <a:cs typeface="Arial" pitchFamily="-106" charset="0"/>
              </a:rPr>
              <a:t>opération de maintenance inappropriée, non détection d'une anomalie lors des vérifications avant l'atterrissage.</a:t>
            </a:r>
          </a:p>
          <a:p>
            <a:pPr marL="0" indent="0">
              <a:lnSpc>
                <a:spcPct val="80000"/>
              </a:lnSpc>
              <a:buFontTx/>
              <a:buNone/>
            </a:pPr>
            <a:endParaRPr lang="fr-FR" sz="2000" dirty="0">
              <a:solidFill>
                <a:srgbClr val="FF0066"/>
              </a:solidFill>
              <a:latin typeface="+mj-lt"/>
              <a:ea typeface="Arial" pitchFamily="-106" charset="0"/>
              <a:cs typeface="Arial" pitchFamily="-106" charset="0"/>
            </a:endParaRPr>
          </a:p>
          <a:p>
            <a:pPr marL="0" indent="0">
              <a:lnSpc>
                <a:spcPct val="80000"/>
              </a:lnSpc>
              <a:buFontTx/>
              <a:buNone/>
            </a:pPr>
            <a:r>
              <a:rPr lang="fr-FR" sz="2000" dirty="0">
                <a:latin typeface="+mj-lt"/>
                <a:ea typeface="Arial" pitchFamily="-106" charset="0"/>
                <a:cs typeface="Arial" pitchFamily="-106" charset="0"/>
              </a:rPr>
              <a:t>08/05/2004 - Collision avec des arbres lors d'un atterrissage en campagne : </a:t>
            </a:r>
            <a:r>
              <a:rPr lang="fr-FR" sz="2000" dirty="0">
                <a:solidFill>
                  <a:srgbClr val="FF0066"/>
                </a:solidFill>
                <a:latin typeface="+mj-lt"/>
                <a:ea typeface="Arial" pitchFamily="-106" charset="0"/>
                <a:cs typeface="Arial" pitchFamily="-106" charset="0"/>
              </a:rPr>
              <a:t>appréciation erronée de la trajectoire</a:t>
            </a:r>
            <a:r>
              <a:rPr lang="fr-FR" sz="2000" dirty="0" smtClean="0">
                <a:solidFill>
                  <a:srgbClr val="FF0066"/>
                </a:solidFill>
                <a:latin typeface="+mj-lt"/>
                <a:ea typeface="Arial" pitchFamily="-106" charset="0"/>
                <a:cs typeface="Arial" pitchFamily="-106" charset="0"/>
              </a:rPr>
              <a:t>, perturbation </a:t>
            </a:r>
            <a:r>
              <a:rPr lang="fr-FR" sz="2000" dirty="0">
                <a:solidFill>
                  <a:srgbClr val="FF0066"/>
                </a:solidFill>
                <a:latin typeface="+mj-lt"/>
                <a:ea typeface="Arial" pitchFamily="-106" charset="0"/>
                <a:cs typeface="Arial" pitchFamily="-106" charset="0"/>
              </a:rPr>
              <a:t>de l'attention. </a:t>
            </a:r>
            <a:br>
              <a:rPr lang="fr-FR" sz="2000" dirty="0">
                <a:solidFill>
                  <a:srgbClr val="FF0066"/>
                </a:solidFill>
                <a:latin typeface="+mj-lt"/>
                <a:ea typeface="Arial" pitchFamily="-106" charset="0"/>
                <a:cs typeface="Arial" pitchFamily="-106" charset="0"/>
              </a:rPr>
            </a:br>
            <a:endParaRPr lang="fr-FR" sz="2000" dirty="0">
              <a:solidFill>
                <a:srgbClr val="FF0066"/>
              </a:solidFill>
              <a:latin typeface="+mj-lt"/>
              <a:ea typeface="Arial" pitchFamily="-106" charset="0"/>
              <a:cs typeface="Arial" pitchFamily="-106" charset="0"/>
            </a:endParaRPr>
          </a:p>
          <a:p>
            <a:pPr marL="0" indent="0">
              <a:lnSpc>
                <a:spcPct val="80000"/>
              </a:lnSpc>
              <a:buFontTx/>
              <a:buNone/>
            </a:pPr>
            <a:r>
              <a:rPr lang="fr-FR" sz="2000" dirty="0">
                <a:latin typeface="+mj-lt"/>
                <a:ea typeface="Arial" pitchFamily="-106" charset="0"/>
                <a:cs typeface="Arial" pitchFamily="-106" charset="0"/>
              </a:rPr>
              <a:t>13/05/2004 - Collision avec une ligne électrique en épandage aérien :  </a:t>
            </a:r>
            <a:r>
              <a:rPr lang="fr-FR" sz="2000" dirty="0">
                <a:solidFill>
                  <a:srgbClr val="FF0066"/>
                </a:solidFill>
                <a:latin typeface="+mj-lt"/>
                <a:ea typeface="Arial" pitchFamily="-106" charset="0"/>
                <a:cs typeface="Arial" pitchFamily="-106" charset="0"/>
              </a:rPr>
              <a:t>surveillance insuffisante de </a:t>
            </a:r>
            <a:r>
              <a:rPr lang="fr-FR" sz="2000" dirty="0" smtClean="0">
                <a:solidFill>
                  <a:srgbClr val="FF0066"/>
                </a:solidFill>
                <a:latin typeface="+mj-lt"/>
                <a:ea typeface="Arial" pitchFamily="-106" charset="0"/>
                <a:cs typeface="Arial" pitchFamily="-106" charset="0"/>
              </a:rPr>
              <a:t>l'environnement, altération </a:t>
            </a:r>
            <a:r>
              <a:rPr lang="fr-FR" sz="2000" dirty="0">
                <a:solidFill>
                  <a:srgbClr val="FF0066"/>
                </a:solidFill>
                <a:latin typeface="+mj-lt"/>
                <a:ea typeface="Arial" pitchFamily="-106" charset="0"/>
                <a:cs typeface="Arial" pitchFamily="-106" charset="0"/>
              </a:rPr>
              <a:t>de la vigilance due à la connaissance du site et à la fatigue.</a:t>
            </a:r>
            <a:r>
              <a:rPr lang="fr-FR" sz="2000" dirty="0" smtClean="0">
                <a:solidFill>
                  <a:srgbClr val="FF0066"/>
                </a:solidFill>
                <a:latin typeface="+mj-lt"/>
                <a:ea typeface="Arial" pitchFamily="-106" charset="0"/>
                <a:cs typeface="Arial" pitchFamily="-106" charset="0"/>
              </a:rPr>
              <a:t> </a:t>
            </a:r>
            <a:r>
              <a:rPr lang="fr-FR" sz="2000" dirty="0" smtClean="0">
                <a:latin typeface="+mj-lt"/>
                <a:ea typeface="Arial" pitchFamily="-106" charset="0"/>
                <a:cs typeface="Arial" pitchFamily="-106" charset="0"/>
              </a:rPr>
              <a:t/>
            </a:r>
            <a:br>
              <a:rPr lang="fr-FR" sz="2000" dirty="0" smtClean="0">
                <a:latin typeface="+mj-lt"/>
                <a:ea typeface="Arial" pitchFamily="-106" charset="0"/>
                <a:cs typeface="Arial" pitchFamily="-106" charset="0"/>
              </a:rPr>
            </a:br>
            <a:endParaRPr lang="fr-FR" sz="2000" dirty="0" smtClean="0">
              <a:latin typeface="+mj-lt"/>
              <a:ea typeface="Arial" pitchFamily="-106" charset="0"/>
              <a:cs typeface="Arial" pitchFamily="-106" charset="0"/>
            </a:endParaRPr>
          </a:p>
          <a:p>
            <a:pPr marL="0" indent="0">
              <a:lnSpc>
                <a:spcPct val="80000"/>
              </a:lnSpc>
              <a:buFontTx/>
              <a:buNone/>
            </a:pPr>
            <a:r>
              <a:rPr lang="fr-FR" sz="2000" dirty="0" smtClean="0">
                <a:latin typeface="+mj-lt"/>
                <a:ea typeface="Arial" pitchFamily="-106" charset="0"/>
                <a:cs typeface="Arial" pitchFamily="-106" charset="0"/>
              </a:rPr>
              <a:t>19/05/2004 - Collision avec une ligne électrique en épandage aérien :  </a:t>
            </a:r>
            <a:r>
              <a:rPr lang="fr-FR" sz="2000" dirty="0" smtClean="0">
                <a:solidFill>
                  <a:srgbClr val="FF0066"/>
                </a:solidFill>
                <a:latin typeface="+mj-lt"/>
                <a:ea typeface="Arial" pitchFamily="-106" charset="0"/>
                <a:cs typeface="Arial" pitchFamily="-106" charset="0"/>
              </a:rPr>
              <a:t>prise de risque par excès de confiance.</a:t>
            </a:r>
            <a:br>
              <a:rPr lang="fr-FR" sz="2000" dirty="0" smtClean="0">
                <a:solidFill>
                  <a:srgbClr val="FF0066"/>
                </a:solidFill>
                <a:latin typeface="+mj-lt"/>
                <a:ea typeface="Arial" pitchFamily="-106" charset="0"/>
                <a:cs typeface="Arial" pitchFamily="-106" charset="0"/>
              </a:rPr>
            </a:br>
            <a:endParaRPr lang="fr-FR" sz="2000" dirty="0" smtClean="0">
              <a:solidFill>
                <a:srgbClr val="FF0066"/>
              </a:solidFill>
              <a:latin typeface="+mj-lt"/>
              <a:ea typeface="Arial" pitchFamily="-106" charset="0"/>
              <a:cs typeface="Arial" pitchFamily="-106" charset="0"/>
            </a:endParaRPr>
          </a:p>
          <a:p>
            <a:pPr marL="0" indent="0">
              <a:lnSpc>
                <a:spcPct val="80000"/>
              </a:lnSpc>
              <a:buNone/>
            </a:pPr>
            <a:r>
              <a:rPr lang="fr-FR" sz="2000" dirty="0" smtClean="0">
                <a:latin typeface="+mj-lt"/>
                <a:ea typeface="Arial" pitchFamily="-106" charset="0"/>
                <a:cs typeface="Arial" pitchFamily="-106" charset="0"/>
              </a:rPr>
              <a:t>28/05/2004 - Effacement du train-avant non verrouillé à l'atterrissage :  </a:t>
            </a:r>
            <a:r>
              <a:rPr lang="fr-FR" sz="2000" dirty="0" smtClean="0">
                <a:solidFill>
                  <a:srgbClr val="FF0066"/>
                </a:solidFill>
                <a:latin typeface="+mj-lt"/>
                <a:ea typeface="Arial" pitchFamily="-106" charset="0"/>
                <a:cs typeface="Arial" pitchFamily="-106" charset="0"/>
              </a:rPr>
              <a:t>non application d'une recommandation du constructeur.</a:t>
            </a:r>
            <a:endParaRPr lang="fr-FR" sz="2000" dirty="0" smtClean="0">
              <a:ea typeface="Arial" pitchFamily="-106" charset="0"/>
              <a:cs typeface="Arial" pitchFamily="-106" charset="0"/>
            </a:endParaRPr>
          </a:p>
          <a:p>
            <a:pPr marL="0" indent="0">
              <a:lnSpc>
                <a:spcPct val="80000"/>
              </a:lnSpc>
              <a:buFontTx/>
              <a:buNone/>
            </a:pPr>
            <a:endParaRPr lang="fr-FR" sz="2000" dirty="0" smtClean="0">
              <a:solidFill>
                <a:srgbClr val="FF0066"/>
              </a:solidFill>
              <a:latin typeface="+mj-lt"/>
              <a:ea typeface="Arial" pitchFamily="-106" charset="0"/>
              <a:cs typeface="Arial" pitchFamily="-106" charset="0"/>
            </a:endParaRPr>
          </a:p>
          <a:p>
            <a:pPr marL="0" indent="0">
              <a:lnSpc>
                <a:spcPct val="80000"/>
              </a:lnSpc>
              <a:buFontTx/>
              <a:buNone/>
            </a:pPr>
            <a:endParaRPr lang="fr-FR" sz="2000" dirty="0" smtClean="0">
              <a:solidFill>
                <a:srgbClr val="FF0066"/>
              </a:solidFill>
              <a:latin typeface="+mj-lt"/>
              <a:ea typeface="Arial" pitchFamily="-106" charset="0"/>
              <a:cs typeface="Arial" pitchFamily="-106" charset="0"/>
            </a:endParaRPr>
          </a:p>
          <a:p>
            <a:pPr marL="0" indent="0">
              <a:lnSpc>
                <a:spcPct val="80000"/>
              </a:lnSpc>
            </a:pPr>
            <a:endParaRPr lang="fr-FR" sz="2000" dirty="0">
              <a:latin typeface="+mj-lt"/>
              <a:ea typeface="Arial" pitchFamily="-106" charset="0"/>
              <a:cs typeface="Arial" pitchFamily="-106" charset="0"/>
            </a:endParaRPr>
          </a:p>
        </p:txBody>
      </p:sp>
      <p:sp>
        <p:nvSpPr>
          <p:cNvPr id="5" name="Titre 4"/>
          <p:cNvSpPr>
            <a:spLocks noGrp="1"/>
          </p:cNvSpPr>
          <p:nvPr>
            <p:ph type="title"/>
          </p:nvPr>
        </p:nvSpPr>
        <p:spPr/>
        <p:txBody>
          <a:bodyPr/>
          <a:lstStyle/>
          <a:p>
            <a:r>
              <a:rPr lang="fr-FR" dirty="0" smtClean="0">
                <a:effectLst>
                  <a:outerShdw blurRad="38100" dist="38100" dir="2700000" algn="tl">
                    <a:srgbClr val="000000">
                      <a:alpha val="43137"/>
                    </a:srgbClr>
                  </a:outerShdw>
                </a:effectLst>
              </a:rPr>
              <a:t>Exemples (source : BEA)</a:t>
            </a:r>
            <a:endParaRPr lang="fr-FR" dirty="0">
              <a:effectLst>
                <a:outerShdw blurRad="38100" dist="38100" dir="2700000" algn="tl">
                  <a:srgbClr val="000000">
                    <a:alpha val="43137"/>
                  </a:srgbClr>
                </a:outerShdw>
              </a:effectLst>
            </a:endParaRPr>
          </a:p>
        </p:txBody>
      </p:sp>
      <p:sp>
        <p:nvSpPr>
          <p:cNvPr id="6" name="Rectangle 5"/>
          <p:cNvSpPr/>
          <p:nvPr/>
        </p:nvSpPr>
        <p:spPr>
          <a:xfrm>
            <a:off x="609600" y="5867400"/>
            <a:ext cx="8153400"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…l’être humain comme un facteur de risque </a:t>
            </a:r>
          </a:p>
          <a:p>
            <a:r>
              <a:rPr lang="fr-FR" sz="2400" dirty="0" err="1" smtClean="0">
                <a:solidFill>
                  <a:schemeClr val="tx1"/>
                </a:solidFill>
                <a:latin typeface="+mj-lt"/>
                <a:sym typeface="Wingdings"/>
              </a:rPr>
              <a:t></a:t>
            </a:r>
            <a:r>
              <a:rPr lang="fr-FR" sz="2400" dirty="0" err="1" smtClean="0">
                <a:solidFill>
                  <a:schemeClr val="tx1"/>
                </a:solidFill>
                <a:latin typeface="+mj-lt"/>
              </a:rPr>
              <a:t>REC-Info</a:t>
            </a:r>
            <a:r>
              <a:rPr lang="fr-FR" sz="2400" dirty="0" smtClean="0">
                <a:solidFill>
                  <a:schemeClr val="tx1"/>
                </a:solidFill>
                <a:latin typeface="+mj-lt"/>
              </a:rPr>
              <a:t> = aide pour comprendre le contexte des erreurs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153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8560" y="0"/>
            <a:ext cx="13011150" cy="7315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6804248" y="3100617"/>
            <a:ext cx="2088232" cy="369332"/>
          </a:xfrm>
          <a:prstGeom prst="rect">
            <a:avLst/>
          </a:prstGeom>
          <a:noFill/>
        </p:spPr>
        <p:txBody>
          <a:bodyPr wrap="square" rtlCol="0">
            <a:spAutoFit/>
          </a:bodyPr>
          <a:lstStyle/>
          <a:p>
            <a:r>
              <a:rPr lang="en-GB" dirty="0" smtClean="0">
                <a:solidFill>
                  <a:srgbClr val="FF0000"/>
                </a:solidFill>
              </a:rPr>
              <a:t>De REC à REX</a:t>
            </a:r>
            <a:endParaRPr lang="fr-FR" dirty="0">
              <a:solidFill>
                <a:srgbClr val="FF0000"/>
              </a:solidFill>
            </a:endParaRPr>
          </a:p>
        </p:txBody>
      </p:sp>
      <p:sp>
        <p:nvSpPr>
          <p:cNvPr id="5" name="Curved Right Arrow 4"/>
          <p:cNvSpPr/>
          <p:nvPr/>
        </p:nvSpPr>
        <p:spPr>
          <a:xfrm rot="19369872">
            <a:off x="6695219" y="3014147"/>
            <a:ext cx="445171" cy="712815"/>
          </a:xfrm>
          <a:prstGeom prst="curv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592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FR"/>
          </a:p>
        </p:txBody>
      </p:sp>
      <p:pic>
        <p:nvPicPr>
          <p:cNvPr id="1152003"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10469" y="0"/>
            <a:ext cx="13011150" cy="7315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152004"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51609" y="1524000"/>
            <a:ext cx="9649072" cy="542495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5" name="Flowchart: Alternate Process 4"/>
          <p:cNvSpPr/>
          <p:nvPr/>
        </p:nvSpPr>
        <p:spPr>
          <a:xfrm>
            <a:off x="521752" y="5589240"/>
            <a:ext cx="1800200" cy="720080"/>
          </a:xfrm>
          <a:prstGeom prst="flowChartAlternateProcess">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2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52004"/>
                                        </p:tgtEl>
                                        <p:attrNameLst>
                                          <p:attrName>style.visibility</p:attrName>
                                        </p:attrNameLst>
                                      </p:cBhvr>
                                      <p:to>
                                        <p:strVal val="visible"/>
                                      </p:to>
                                    </p:set>
                                    <p:animEffect transition="in" filter="fade">
                                      <p:cBhvr>
                                        <p:cTn id="7" dur="1000"/>
                                        <p:tgtEl>
                                          <p:spTgt spid="1152004"/>
                                        </p:tgtEl>
                                      </p:cBhvr>
                                    </p:animEffect>
                                    <p:anim calcmode="lin" valueType="num">
                                      <p:cBhvr>
                                        <p:cTn id="8" dur="1000" fill="hold"/>
                                        <p:tgtEl>
                                          <p:spTgt spid="1152004"/>
                                        </p:tgtEl>
                                        <p:attrNameLst>
                                          <p:attrName>ppt_x</p:attrName>
                                        </p:attrNameLst>
                                      </p:cBhvr>
                                      <p:tavLst>
                                        <p:tav tm="0">
                                          <p:val>
                                            <p:strVal val="#ppt_x"/>
                                          </p:val>
                                        </p:tav>
                                        <p:tav tm="100000">
                                          <p:val>
                                            <p:strVal val="#ppt_x"/>
                                          </p:val>
                                        </p:tav>
                                      </p:tavLst>
                                    </p:anim>
                                    <p:anim calcmode="lin" valueType="num">
                                      <p:cBhvr>
                                        <p:cTn id="9" dur="1000" fill="hold"/>
                                        <p:tgtEl>
                                          <p:spTgt spid="11520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Facteurs Humains</a:t>
            </a:r>
            <a:endParaRPr lang="fr-FR" dirty="0"/>
          </a:p>
        </p:txBody>
      </p:sp>
      <p:sp>
        <p:nvSpPr>
          <p:cNvPr id="4" name="Rectangle à coins arrondis 3"/>
          <p:cNvSpPr/>
          <p:nvPr/>
        </p:nvSpPr>
        <p:spPr>
          <a:xfrm>
            <a:off x="588640" y="1295400"/>
            <a:ext cx="8087816" cy="518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2800" dirty="0" smtClean="0">
                <a:solidFill>
                  <a:schemeClr val="accent1">
                    <a:lumMod val="50000"/>
                  </a:schemeClr>
                </a:solidFill>
                <a:latin typeface="+mj-lt"/>
              </a:rPr>
              <a:t>Réflexion</a:t>
            </a:r>
          </a:p>
          <a:p>
            <a:pPr marL="179388" indent="-179388">
              <a:buFont typeface="Arial"/>
              <a:buChar char="•"/>
            </a:pPr>
            <a:r>
              <a:rPr lang="fr-FR" sz="2800" dirty="0" smtClean="0">
                <a:solidFill>
                  <a:schemeClr val="tx1"/>
                </a:solidFill>
                <a:latin typeface="+mj-lt"/>
              </a:rPr>
              <a:t>Où travaillez-vous?</a:t>
            </a:r>
          </a:p>
          <a:p>
            <a:pPr marL="179388" indent="-179388">
              <a:buFont typeface="Arial"/>
              <a:buChar char="•"/>
            </a:pPr>
            <a:r>
              <a:rPr lang="fr-FR" sz="2800" dirty="0" smtClean="0">
                <a:solidFill>
                  <a:schemeClr val="tx1"/>
                </a:solidFill>
                <a:latin typeface="+mj-lt"/>
              </a:rPr>
              <a:t>Combien d’heures de vol en double commande (i.e. avec un instructeur de </a:t>
            </a:r>
            <a:r>
              <a:rPr lang="fr-FR" sz="2800" dirty="0">
                <a:solidFill>
                  <a:schemeClr val="tx1"/>
                </a:solidFill>
                <a:latin typeface="+mj-lt"/>
              </a:rPr>
              <a:t>vol) avez-vous?</a:t>
            </a:r>
            <a:endParaRPr lang="fr-FR" sz="2800" dirty="0" smtClean="0">
              <a:solidFill>
                <a:schemeClr val="tx1"/>
              </a:solidFill>
              <a:latin typeface="+mj-lt"/>
            </a:endParaRPr>
          </a:p>
          <a:p>
            <a:pPr marL="179388" indent="-179388">
              <a:buFont typeface="Arial"/>
              <a:buChar char="•"/>
            </a:pPr>
            <a:r>
              <a:rPr lang="fr-FR" sz="2800" dirty="0" smtClean="0">
                <a:solidFill>
                  <a:schemeClr val="tx1"/>
                </a:solidFill>
                <a:latin typeface="+mj-lt"/>
              </a:rPr>
              <a:t>Pourquoi voulez-vous devenir pilote privé?</a:t>
            </a:r>
          </a:p>
          <a:p>
            <a:pPr>
              <a:buFont typeface="Arial"/>
              <a:buChar char="•"/>
            </a:pPr>
            <a:endParaRPr lang="fr-FR" sz="2800" dirty="0" smtClean="0">
              <a:solidFill>
                <a:schemeClr val="tx1"/>
              </a:solidFill>
              <a:latin typeface="+mj-lt"/>
            </a:endParaRPr>
          </a:p>
          <a:p>
            <a:pPr>
              <a:buFont typeface="Arial"/>
              <a:buChar char="•"/>
            </a:pPr>
            <a:r>
              <a:rPr lang="fr-FR" sz="2800" dirty="0" smtClean="0">
                <a:solidFill>
                  <a:schemeClr val="tx1"/>
                </a:solidFill>
                <a:latin typeface="+mj-lt"/>
              </a:rPr>
              <a:t>Avez-vous déjà expérimenté l’impact du </a:t>
            </a:r>
            <a:r>
              <a:rPr lang="fr-FR" sz="2800" b="1" dirty="0" smtClean="0">
                <a:solidFill>
                  <a:schemeClr val="tx1"/>
                </a:solidFill>
                <a:latin typeface="+mj-lt"/>
              </a:rPr>
              <a:t>psychisme</a:t>
            </a:r>
            <a:r>
              <a:rPr lang="fr-FR" sz="2800" dirty="0" smtClean="0">
                <a:solidFill>
                  <a:schemeClr val="tx1"/>
                </a:solidFill>
                <a:latin typeface="+mj-lt"/>
              </a:rPr>
              <a:t> dans l’utilisation de l’avion? </a:t>
            </a:r>
          </a:p>
          <a:p>
            <a:pPr>
              <a:buFont typeface="Arial"/>
              <a:buChar char="•"/>
            </a:pPr>
            <a:endParaRPr lang="fr-FR" sz="2800" dirty="0" smtClean="0">
              <a:solidFill>
                <a:schemeClr val="tx1"/>
              </a:solidFill>
              <a:latin typeface="+mj-lt"/>
            </a:endParaRPr>
          </a:p>
          <a:p>
            <a:pPr>
              <a:buFont typeface="Arial"/>
              <a:buChar char="•"/>
            </a:pPr>
            <a:r>
              <a:rPr lang="fr-FR" sz="2800" dirty="0" smtClean="0">
                <a:solidFill>
                  <a:schemeClr val="tx1"/>
                </a:solidFill>
                <a:latin typeface="+mj-lt"/>
              </a:rPr>
              <a:t>Que sont les Facteurs Humains pour vous?</a:t>
            </a:r>
          </a:p>
          <a:p>
            <a:endParaRPr lang="fr-FR" sz="28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197100" y="1604665"/>
            <a:ext cx="4203700" cy="2899879"/>
          </a:xfrm>
          <a:prstGeom prst="rect">
            <a:avLst/>
          </a:prstGeom>
        </p:spPr>
      </p:pic>
      <p:sp>
        <p:nvSpPr>
          <p:cNvPr id="5" name="Rectangle 4"/>
          <p:cNvSpPr/>
          <p:nvPr/>
        </p:nvSpPr>
        <p:spPr>
          <a:xfrm>
            <a:off x="457200" y="5486400"/>
            <a:ext cx="8458200" cy="923330"/>
          </a:xfrm>
          <a:prstGeom prst="rect">
            <a:avLst/>
          </a:prstGeom>
        </p:spPr>
        <p:txBody>
          <a:bodyPr wrap="square">
            <a:spAutoFit/>
          </a:bodyPr>
          <a:lstStyle/>
          <a:p>
            <a:pPr>
              <a:buNone/>
            </a:pPr>
            <a:r>
              <a:rPr lang="fr-FR" b="1" dirty="0" smtClean="0"/>
              <a:t>« Ne pas commettre trop d'erreurs exige une grande expérience. L'expérience ne s'acquiert qu'en commettant beaucoup d'erreurs ou en profitant des erreurs des autres. » </a:t>
            </a:r>
            <a:r>
              <a:rPr lang="fr-FR" b="1" i="1" dirty="0" smtClean="0"/>
              <a:t>Philosophe grec anonyme du IVème siècle AVJC (Source: </a:t>
            </a:r>
            <a:r>
              <a:rPr lang="fr-FR" b="1" i="1" dirty="0" err="1" smtClean="0"/>
              <a:t>Wanner</a:t>
            </a:r>
            <a:r>
              <a:rPr lang="fr-FR" b="1" i="1" dirty="0" smtClean="0"/>
              <a:t>, 1999)</a:t>
            </a:r>
            <a:endParaRPr lang="fr-FR" dirty="0"/>
          </a:p>
        </p:txBody>
      </p:sp>
      <p:sp>
        <p:nvSpPr>
          <p:cNvPr id="6" name="Rectangle 5"/>
          <p:cNvSpPr/>
          <p:nvPr/>
        </p:nvSpPr>
        <p:spPr>
          <a:xfrm>
            <a:off x="457200" y="1143000"/>
            <a:ext cx="79248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L’être humain a la capacité d’apprendre et de s’adapter…</a:t>
            </a:r>
            <a:endParaRPr lang="fr-FR" sz="2400" dirty="0">
              <a:solidFill>
                <a:schemeClr val="tx1"/>
              </a:solidFill>
              <a:latin typeface="+mj-lt"/>
            </a:endParaRPr>
          </a:p>
        </p:txBody>
      </p:sp>
      <p:sp>
        <p:nvSpPr>
          <p:cNvPr id="8" name="Titre 7"/>
          <p:cNvSpPr>
            <a:spLocks noGrp="1"/>
          </p:cNvSpPr>
          <p:nvPr>
            <p:ph type="title"/>
          </p:nvPr>
        </p:nvSpPr>
        <p:spPr/>
        <p:txBody>
          <a:bodyPr/>
          <a:lstStyle/>
          <a:p>
            <a:r>
              <a:rPr lang="fr-FR" dirty="0" smtClean="0">
                <a:effectLst>
                  <a:outerShdw blurRad="38100" dist="38100" dir="2700000" algn="tl">
                    <a:srgbClr val="000000">
                      <a:alpha val="43137"/>
                    </a:srgbClr>
                  </a:outerShdw>
                </a:effectLst>
              </a:rPr>
              <a:t>Le point fort de l’être humain</a:t>
            </a:r>
            <a:endParaRPr lang="fr-FR" dirty="0">
              <a:effectLst>
                <a:outerShdw blurRad="38100" dist="38100" dir="2700000" algn="tl">
                  <a:srgbClr val="000000">
                    <a:alpha val="43137"/>
                  </a:srgbClr>
                </a:outerShdw>
              </a:effectLst>
            </a:endParaRPr>
          </a:p>
        </p:txBody>
      </p:sp>
      <p:sp>
        <p:nvSpPr>
          <p:cNvPr id="9" name="Rectangle 8"/>
          <p:cNvSpPr/>
          <p:nvPr/>
        </p:nvSpPr>
        <p:spPr>
          <a:xfrm>
            <a:off x="251520" y="4495800"/>
            <a:ext cx="85344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…l’être humain comme un facteur de sauvegarde, par sa créativité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smtClean="0"/>
              <a:t>Comment gérer le comportement?</a:t>
            </a:r>
            <a:endParaRPr lang="fr-FR" dirty="0"/>
          </a:p>
        </p:txBody>
      </p:sp>
      <p:sp>
        <p:nvSpPr>
          <p:cNvPr id="12" name="Espace réservé du texte 11"/>
          <p:cNvSpPr>
            <a:spLocks noGrp="1"/>
          </p:cNvSpPr>
          <p:nvPr>
            <p:ph type="body" idx="1"/>
          </p:nvPr>
        </p:nvSpPr>
        <p:spPr/>
        <p:txBody>
          <a:bodyPr>
            <a:noAutofit/>
          </a:bodyPr>
          <a:lstStyle/>
          <a:p>
            <a:pPr>
              <a:buFont typeface="Arial"/>
              <a:buChar char="•"/>
            </a:pPr>
            <a:r>
              <a:rPr lang="fr-FR" sz="2800" dirty="0" smtClean="0"/>
              <a:t>Gérer ses ressources</a:t>
            </a:r>
          </a:p>
          <a:p>
            <a:pPr>
              <a:buFont typeface="Arial"/>
              <a:buChar char="•"/>
            </a:pPr>
            <a:r>
              <a:rPr lang="fr-FR" sz="2800" dirty="0" smtClean="0"/>
              <a:t>Gérer le risque/les menaces</a:t>
            </a:r>
            <a:r>
              <a:rPr lang="fr-FR" sz="2400" dirty="0" smtClean="0"/>
              <a:t/>
            </a:r>
            <a:br>
              <a:rPr lang="fr-FR" sz="2400" dirty="0" smtClean="0"/>
            </a:br>
            <a:r>
              <a:rPr lang="fr-FR" sz="2400" dirty="0" smtClean="0"/>
              <a:t>	</a:t>
            </a:r>
          </a:p>
          <a:p>
            <a:endParaRPr lang="fr-FR" sz="2800" dirty="0" smtClean="0"/>
          </a:p>
          <a:p>
            <a:r>
              <a:rPr lang="fr-FR" sz="2800" dirty="0" smtClean="0"/>
              <a:t/>
            </a:r>
            <a:br>
              <a:rPr lang="fr-FR" sz="2800" dirty="0" smtClean="0"/>
            </a:br>
            <a:endParaRPr lang="fr-FR"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effectLst>
                  <a:outerShdw blurRad="38100" dist="38100" dir="2700000" algn="tl">
                    <a:srgbClr val="000000">
                      <a:alpha val="43137"/>
                    </a:srgbClr>
                  </a:outerShdw>
                </a:effectLst>
              </a:rPr>
              <a:t>Comment faites-vous pour utiliser les ressources?</a:t>
            </a:r>
            <a:endParaRPr lang="fr-FR" sz="32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3352800"/>
            <a:ext cx="8229600" cy="2560320"/>
          </a:xfrm>
        </p:spPr>
        <p:txBody>
          <a:bodyPr/>
          <a:lstStyle/>
          <a:p>
            <a:r>
              <a:rPr lang="fr-FR" dirty="0" smtClean="0"/>
              <a:t>P</a:t>
            </a:r>
            <a:r>
              <a:rPr lang="fr-FR" dirty="0" err="1" smtClean="0"/>
              <a:t>rovide</a:t>
            </a:r>
            <a:r>
              <a:rPr lang="fr-FR" dirty="0" smtClean="0"/>
              <a:t> a </a:t>
            </a:r>
            <a:r>
              <a:rPr lang="fr-FR" dirty="0" err="1" smtClean="0"/>
              <a:t>sheet</a:t>
            </a:r>
            <a:r>
              <a:rPr lang="fr-FR" dirty="0" smtClean="0"/>
              <a:t> to note the </a:t>
            </a:r>
            <a:r>
              <a:rPr lang="fr-FR" dirty="0" err="1" smtClean="0"/>
              <a:t>thoughts</a:t>
            </a:r>
            <a:r>
              <a:rPr lang="fr-FR" dirty="0" smtClean="0"/>
              <a:t> </a:t>
            </a:r>
            <a:r>
              <a:rPr lang="fr-FR" dirty="0" err="1" smtClean="0"/>
              <a:t>they</a:t>
            </a:r>
            <a:r>
              <a:rPr lang="fr-FR" dirty="0" smtClean="0"/>
              <a:t> have </a:t>
            </a:r>
            <a:r>
              <a:rPr lang="fr-FR" dirty="0" err="1" smtClean="0"/>
              <a:t>during</a:t>
            </a:r>
            <a:r>
              <a:rPr lang="fr-FR" dirty="0" smtClean="0"/>
              <a:t> course </a:t>
            </a:r>
            <a:r>
              <a:rPr lang="fr-FR" dirty="0" err="1" smtClean="0"/>
              <a:t>with</a:t>
            </a:r>
            <a:r>
              <a:rPr lang="fr-FR" dirty="0" smtClean="0"/>
              <a:t> regard to the </a:t>
            </a:r>
            <a:r>
              <a:rPr lang="fr-FR" dirty="0" err="1" smtClean="0"/>
              <a:t>different</a:t>
            </a:r>
            <a:r>
              <a:rPr lang="fr-FR" dirty="0" smtClean="0"/>
              <a:t> </a:t>
            </a:r>
            <a:r>
              <a:rPr lang="fr-FR" dirty="0" err="1" smtClean="0"/>
              <a:t>examples</a:t>
            </a:r>
            <a:endParaRPr lang="fr-FR" dirty="0" smtClean="0"/>
          </a:p>
          <a:p>
            <a:endParaRPr lang="fr-FR" dirty="0" smtClean="0"/>
          </a:p>
          <a:p>
            <a:r>
              <a:rPr lang="fr-FR" dirty="0" smtClean="0"/>
              <a:t>C</a:t>
            </a:r>
            <a:r>
              <a:rPr lang="fr-FR" dirty="0" err="1" smtClean="0"/>
              <a:t>onclude</a:t>
            </a:r>
            <a:r>
              <a:rPr lang="fr-FR" dirty="0" smtClean="0"/>
              <a:t> on the </a:t>
            </a:r>
            <a:r>
              <a:rPr lang="fr-FR" dirty="0" err="1" smtClean="0"/>
              <a:t>sheet</a:t>
            </a:r>
            <a:r>
              <a:rPr lang="fr-FR" dirty="0" smtClean="0"/>
              <a:t> in the end</a:t>
            </a:r>
          </a:p>
        </p:txBody>
      </p:sp>
      <p:sp>
        <p:nvSpPr>
          <p:cNvPr id="4" name="Rectangle à coins arrondis 3"/>
          <p:cNvSpPr/>
          <p:nvPr/>
        </p:nvSpPr>
        <p:spPr>
          <a:xfrm>
            <a:off x="228600" y="1828800"/>
            <a:ext cx="8735888" cy="464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800" dirty="0" smtClean="0">
                <a:solidFill>
                  <a:schemeClr val="tx1"/>
                </a:solidFill>
                <a:latin typeface="+mj-lt"/>
              </a:rPr>
              <a:t>	</a:t>
            </a:r>
            <a:r>
              <a:rPr lang="fr-FR" sz="3600" dirty="0" smtClean="0">
                <a:solidFill>
                  <a:schemeClr val="accent1">
                    <a:lumMod val="50000"/>
                  </a:schemeClr>
                </a:solidFill>
                <a:latin typeface="+mj-lt"/>
              </a:rPr>
              <a:t>Réflexion</a:t>
            </a:r>
            <a:endParaRPr lang="fr-FR" sz="2800" dirty="0" smtClean="0">
              <a:solidFill>
                <a:schemeClr val="accent1">
                  <a:lumMod val="50000"/>
                </a:schemeClr>
              </a:solidFill>
              <a:latin typeface="+mj-lt"/>
            </a:endParaRPr>
          </a:p>
          <a:p>
            <a:pPr algn="ctr">
              <a:buNone/>
            </a:pPr>
            <a:endParaRPr lang="fr-FR" sz="2800" dirty="0" smtClean="0">
              <a:solidFill>
                <a:schemeClr val="accent1">
                  <a:lumMod val="50000"/>
                </a:schemeClr>
              </a:solidFill>
              <a:latin typeface="+mj-lt"/>
            </a:endParaRPr>
          </a:p>
          <a:p>
            <a:r>
              <a:rPr lang="fr-FR" sz="2800" dirty="0" smtClean="0">
                <a:solidFill>
                  <a:schemeClr val="tx1"/>
                </a:solidFill>
                <a:latin typeface="+mj-lt"/>
                <a:sym typeface="Wingdings"/>
              </a:rPr>
              <a:t>Pendant le cours un ensemble de sujets relatifs aux FH seront abordés.</a:t>
            </a:r>
          </a:p>
          <a:p>
            <a:r>
              <a:rPr lang="fr-FR" sz="2800" dirty="0" smtClean="0">
                <a:solidFill>
                  <a:schemeClr val="tx1"/>
                </a:solidFill>
                <a:latin typeface="+mj-lt"/>
                <a:sym typeface="Wingdings"/>
              </a:rPr>
              <a:t>Notez sur une feuille les « ressources que vous possédez » sur ces sujets. </a:t>
            </a:r>
          </a:p>
          <a:p>
            <a:endParaRPr lang="fr-FR" sz="2800" dirty="0" smtClean="0">
              <a:solidFill>
                <a:schemeClr val="tx1"/>
              </a:solidFill>
              <a:latin typeface="+mj-lt"/>
              <a:sym typeface="Wingdings"/>
            </a:endParaRPr>
          </a:p>
          <a:p>
            <a:r>
              <a:rPr lang="fr-FR" sz="2800" dirty="0" smtClean="0">
                <a:solidFill>
                  <a:schemeClr val="tx1"/>
                </a:solidFill>
                <a:latin typeface="+mj-lt"/>
                <a:sym typeface="Wingdings"/>
              </a:rPr>
              <a:t>Débriefing à la fin du cours.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Signalisation droite 38"/>
          <p:cNvSpPr/>
          <p:nvPr/>
        </p:nvSpPr>
        <p:spPr>
          <a:xfrm>
            <a:off x="381000" y="1442249"/>
            <a:ext cx="8519864" cy="4120351"/>
          </a:xfrm>
          <a:prstGeom prst="homePlat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endParaRPr lang="fr-FR" dirty="0"/>
          </a:p>
        </p:txBody>
      </p:sp>
      <p:sp>
        <p:nvSpPr>
          <p:cNvPr id="25" name="Ellipse 24"/>
          <p:cNvSpPr/>
          <p:nvPr/>
        </p:nvSpPr>
        <p:spPr>
          <a:xfrm>
            <a:off x="1629643" y="1518449"/>
            <a:ext cx="2713757" cy="2576155"/>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p:txBody>
          <a:bodyPr>
            <a:noAutofit/>
          </a:bodyPr>
          <a:lstStyle/>
          <a:p>
            <a:r>
              <a:rPr lang="fr-FR" sz="3200" dirty="0" smtClean="0"/>
              <a:t>La gestion des ressources de point de vue pilote </a:t>
            </a:r>
            <a:endParaRPr lang="fr-FR" sz="2800" dirty="0">
              <a:effectLst>
                <a:outerShdw blurRad="38100" dist="38100" dir="2700000" algn="tl">
                  <a:srgbClr val="000000">
                    <a:alpha val="43137"/>
                  </a:srgbClr>
                </a:outerShdw>
              </a:effectLst>
            </a:endParaRPr>
          </a:p>
        </p:txBody>
      </p:sp>
      <p:sp>
        <p:nvSpPr>
          <p:cNvPr id="7" name="Rectangle 6"/>
          <p:cNvSpPr/>
          <p:nvPr/>
        </p:nvSpPr>
        <p:spPr>
          <a:xfrm>
            <a:off x="0" y="5562600"/>
            <a:ext cx="9144000" cy="1200329"/>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dirty="0" smtClean="0">
                <a:solidFill>
                  <a:schemeClr val="tx1"/>
                </a:solidFill>
                <a:latin typeface="+mj-lt"/>
              </a:rPr>
              <a:t>Pour prendre des décisions adéquates dans l’application du TEM, il faut connaître et savoir utiliser ses ressources </a:t>
            </a:r>
            <a:r>
              <a:rPr lang="fr-FR" i="1" dirty="0" smtClean="0">
                <a:solidFill>
                  <a:schemeClr val="tx1"/>
                </a:solidFill>
                <a:latin typeface="+mj-lt"/>
              </a:rPr>
              <a:t>(par exemple : facteur temps : contacter ATC si le pilote est perdu mais pas dans une urgence)</a:t>
            </a:r>
            <a:r>
              <a:rPr lang="fr-FR" dirty="0" smtClean="0">
                <a:solidFill>
                  <a:schemeClr val="tx1"/>
                </a:solidFill>
                <a:latin typeface="+mj-lt"/>
              </a:rPr>
              <a:t>. Les ressources nécessaires pour effectuer un vol, en sécurité, se situent dans plusieurs domaines et interagissent dynamiquement</a:t>
            </a:r>
          </a:p>
        </p:txBody>
      </p:sp>
      <p:grpSp>
        <p:nvGrpSpPr>
          <p:cNvPr id="32" name="Groupe 31"/>
          <p:cNvGrpSpPr/>
          <p:nvPr/>
        </p:nvGrpSpPr>
        <p:grpSpPr>
          <a:xfrm>
            <a:off x="3780557" y="1518449"/>
            <a:ext cx="4372843" cy="2576155"/>
            <a:chOff x="3780557" y="2202597"/>
            <a:chExt cx="4372843" cy="2576155"/>
          </a:xfrm>
        </p:grpSpPr>
        <p:grpSp>
          <p:nvGrpSpPr>
            <p:cNvPr id="31" name="Groupe 30"/>
            <p:cNvGrpSpPr/>
            <p:nvPr/>
          </p:nvGrpSpPr>
          <p:grpSpPr>
            <a:xfrm>
              <a:off x="3780557" y="2202597"/>
              <a:ext cx="4372843" cy="2576155"/>
              <a:chOff x="3780557" y="2202597"/>
              <a:chExt cx="4372843" cy="2576155"/>
            </a:xfrm>
          </p:grpSpPr>
          <p:sp>
            <p:nvSpPr>
              <p:cNvPr id="27" name="Ellipse 26"/>
              <p:cNvSpPr/>
              <p:nvPr/>
            </p:nvSpPr>
            <p:spPr>
              <a:xfrm>
                <a:off x="3780557" y="2202597"/>
                <a:ext cx="2713757" cy="2576155"/>
              </a:xfrm>
              <a:prstGeom prst="ellipse">
                <a:avLst/>
              </a:prstGeom>
              <a:solidFill>
                <a:schemeClr val="bg2"/>
              </a:solidFill>
              <a:ln>
                <a:noFill/>
              </a:ln>
              <a:effectLst>
                <a:outerShdw blurRad="57150" dist="38100" dir="5400000" algn="ctr" rotWithShape="0">
                  <a:schemeClr val="accent1">
                    <a:shade val="9000"/>
                    <a:satMod val="105000"/>
                    <a:alpha val="2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4151531" y="2512946"/>
                <a:ext cx="2096869"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L’avion</a:t>
                </a:r>
              </a:p>
            </p:txBody>
          </p:sp>
          <p:sp>
            <p:nvSpPr>
              <p:cNvPr id="15" name="ZoneTexte 14"/>
              <p:cNvSpPr txBox="1"/>
              <p:nvPr/>
            </p:nvSpPr>
            <p:spPr>
              <a:xfrm>
                <a:off x="6122075" y="2296016"/>
                <a:ext cx="2031325" cy="369332"/>
              </a:xfrm>
              <a:prstGeom prst="rect">
                <a:avLst/>
              </a:prstGeom>
              <a:noFill/>
            </p:spPr>
            <p:txBody>
              <a:bodyPr wrap="none" rtlCol="0">
                <a:spAutoFit/>
              </a:bodyPr>
              <a:lstStyle/>
              <a:p>
                <a:r>
                  <a:rPr lang="fr-FR" dirty="0" smtClean="0">
                    <a:solidFill>
                      <a:schemeClr val="accent1">
                        <a:lumMod val="75000"/>
                      </a:schemeClr>
                    </a:solidFill>
                  </a:rPr>
                  <a:t>La documentation</a:t>
                </a:r>
                <a:endParaRPr lang="fr-FR" dirty="0">
                  <a:solidFill>
                    <a:schemeClr val="accent1">
                      <a:lumMod val="75000"/>
                    </a:schemeClr>
                  </a:solidFill>
                </a:endParaRPr>
              </a:p>
            </p:txBody>
          </p:sp>
        </p:grpSp>
        <p:sp>
          <p:nvSpPr>
            <p:cNvPr id="16" name="ZoneTexte 15"/>
            <p:cNvSpPr txBox="1"/>
            <p:nvPr/>
          </p:nvSpPr>
          <p:spPr>
            <a:xfrm>
              <a:off x="6263139" y="2600816"/>
              <a:ext cx="1890261" cy="369332"/>
            </a:xfrm>
            <a:prstGeom prst="rect">
              <a:avLst/>
            </a:prstGeom>
            <a:noFill/>
          </p:spPr>
          <p:txBody>
            <a:bodyPr wrap="none" rtlCol="0">
              <a:spAutoFit/>
            </a:bodyPr>
            <a:lstStyle/>
            <a:p>
              <a:r>
                <a:rPr lang="fr-FR" dirty="0" smtClean="0">
                  <a:solidFill>
                    <a:srgbClr val="0B5395"/>
                  </a:solidFill>
                </a:rPr>
                <a:t>Le système avion</a:t>
              </a:r>
              <a:endParaRPr lang="fr-FR" dirty="0">
                <a:solidFill>
                  <a:srgbClr val="0B5395"/>
                </a:solidFill>
              </a:endParaRPr>
            </a:p>
          </p:txBody>
        </p:sp>
      </p:grpSp>
      <p:sp>
        <p:nvSpPr>
          <p:cNvPr id="11" name="Rectangle à coins arrondis 10"/>
          <p:cNvSpPr/>
          <p:nvPr/>
        </p:nvSpPr>
        <p:spPr>
          <a:xfrm>
            <a:off x="1935209" y="1828800"/>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Le pilote</a:t>
            </a:r>
          </a:p>
        </p:txBody>
      </p:sp>
      <p:sp>
        <p:nvSpPr>
          <p:cNvPr id="17" name="ZoneTexte 16"/>
          <p:cNvSpPr txBox="1"/>
          <p:nvPr/>
        </p:nvSpPr>
        <p:spPr>
          <a:xfrm>
            <a:off x="304800" y="2819400"/>
            <a:ext cx="1676400" cy="1477328"/>
          </a:xfrm>
          <a:prstGeom prst="rect">
            <a:avLst/>
          </a:prstGeom>
          <a:noFill/>
        </p:spPr>
        <p:txBody>
          <a:bodyPr wrap="square" rtlCol="0">
            <a:spAutoFit/>
          </a:bodyPr>
          <a:lstStyle/>
          <a:p>
            <a:r>
              <a:rPr lang="fr-FR" dirty="0" smtClean="0">
                <a:solidFill>
                  <a:schemeClr val="accent1">
                    <a:lumMod val="75000"/>
                  </a:schemeClr>
                </a:solidFill>
              </a:rPr>
              <a:t>États individuels (fatigue, charge de travail,…)</a:t>
            </a:r>
            <a:endParaRPr lang="fr-FR" dirty="0">
              <a:solidFill>
                <a:schemeClr val="accent1">
                  <a:lumMod val="75000"/>
                </a:schemeClr>
              </a:solidFill>
            </a:endParaRPr>
          </a:p>
        </p:txBody>
      </p:sp>
      <p:sp>
        <p:nvSpPr>
          <p:cNvPr id="18" name="ZoneTexte 17"/>
          <p:cNvSpPr txBox="1"/>
          <p:nvPr/>
        </p:nvSpPr>
        <p:spPr>
          <a:xfrm>
            <a:off x="304800" y="1518449"/>
            <a:ext cx="1752600" cy="1200329"/>
          </a:xfrm>
          <a:prstGeom prst="rect">
            <a:avLst/>
          </a:prstGeom>
          <a:noFill/>
        </p:spPr>
        <p:txBody>
          <a:bodyPr wrap="square" rtlCol="0">
            <a:spAutoFit/>
          </a:bodyPr>
          <a:lstStyle/>
          <a:p>
            <a:r>
              <a:rPr lang="fr-FR" dirty="0" smtClean="0">
                <a:solidFill>
                  <a:schemeClr val="accent1">
                    <a:lumMod val="75000"/>
                  </a:schemeClr>
                </a:solidFill>
              </a:rPr>
              <a:t>Capacités et limites </a:t>
            </a:r>
          </a:p>
          <a:p>
            <a:r>
              <a:rPr lang="fr-FR" sz="1200" dirty="0" smtClean="0">
                <a:solidFill>
                  <a:schemeClr val="accent1">
                    <a:lumMod val="75000"/>
                  </a:schemeClr>
                </a:solidFill>
              </a:rPr>
              <a:t>(lire et toucher en mémé temps, lire a haut voix; </a:t>
            </a:r>
            <a:r>
              <a:rPr lang="fr-FR" sz="1200" dirty="0" err="1" smtClean="0">
                <a:solidFill>
                  <a:schemeClr val="accent1">
                    <a:lumMod val="75000"/>
                  </a:schemeClr>
                </a:solidFill>
              </a:rPr>
              <a:t>checklist</a:t>
            </a:r>
            <a:r>
              <a:rPr lang="fr-FR" sz="1200" dirty="0" smtClean="0">
                <a:solidFill>
                  <a:schemeClr val="accent1">
                    <a:lumMod val="75000"/>
                  </a:schemeClr>
                </a:solidFill>
              </a:rPr>
              <a:t>) </a:t>
            </a:r>
            <a:endParaRPr lang="fr-FR" dirty="0">
              <a:solidFill>
                <a:schemeClr val="accent1">
                  <a:lumMod val="75000"/>
                </a:schemeClr>
              </a:solidFill>
            </a:endParaRPr>
          </a:p>
        </p:txBody>
      </p:sp>
      <p:grpSp>
        <p:nvGrpSpPr>
          <p:cNvPr id="24" name="Groupe 23"/>
          <p:cNvGrpSpPr/>
          <p:nvPr/>
        </p:nvGrpSpPr>
        <p:grpSpPr>
          <a:xfrm>
            <a:off x="2514601" y="2718778"/>
            <a:ext cx="3440565" cy="2843822"/>
            <a:chOff x="2218616" y="3442056"/>
            <a:chExt cx="3236592" cy="2843822"/>
          </a:xfrm>
        </p:grpSpPr>
        <p:sp>
          <p:nvSpPr>
            <p:cNvPr id="26" name="Ellipse 25"/>
            <p:cNvSpPr/>
            <p:nvPr/>
          </p:nvSpPr>
          <p:spPr>
            <a:xfrm>
              <a:off x="2218616" y="3442056"/>
              <a:ext cx="3103078" cy="2456021"/>
            </a:xfrm>
            <a:prstGeom prst="ellips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2443843" y="4304678"/>
              <a:ext cx="2713756"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normAutofit fontScale="92500" lnSpcReduction="10000"/>
            </a:bodyPr>
            <a:lstStyle/>
            <a:p>
              <a:pPr algn="ctr">
                <a:buNone/>
              </a:pPr>
              <a:r>
                <a:rPr lang="fr-FR" sz="2800" dirty="0" smtClean="0"/>
                <a:t>Contexte et environnement</a:t>
              </a:r>
            </a:p>
          </p:txBody>
        </p:sp>
        <p:sp>
          <p:nvSpPr>
            <p:cNvPr id="19" name="ZoneTexte 18"/>
            <p:cNvSpPr txBox="1"/>
            <p:nvPr/>
          </p:nvSpPr>
          <p:spPr>
            <a:xfrm>
              <a:off x="4634175" y="5904878"/>
              <a:ext cx="821033" cy="369332"/>
            </a:xfrm>
            <a:prstGeom prst="rect">
              <a:avLst/>
            </a:prstGeom>
            <a:noFill/>
          </p:spPr>
          <p:txBody>
            <a:bodyPr wrap="none" rtlCol="0">
              <a:spAutoFit/>
            </a:bodyPr>
            <a:lstStyle/>
            <a:p>
              <a:r>
                <a:rPr lang="fr-FR" dirty="0" smtClean="0">
                  <a:solidFill>
                    <a:srgbClr val="0B5395"/>
                  </a:solidFill>
                </a:rPr>
                <a:t>Météo</a:t>
              </a:r>
              <a:endParaRPr lang="fr-FR" dirty="0">
                <a:solidFill>
                  <a:srgbClr val="0B5395"/>
                </a:solidFill>
              </a:endParaRPr>
            </a:p>
          </p:txBody>
        </p:sp>
        <p:sp>
          <p:nvSpPr>
            <p:cNvPr id="20" name="ZoneTexte 19"/>
            <p:cNvSpPr txBox="1"/>
            <p:nvPr/>
          </p:nvSpPr>
          <p:spPr>
            <a:xfrm>
              <a:off x="2575839" y="5600078"/>
              <a:ext cx="646331" cy="369332"/>
            </a:xfrm>
            <a:prstGeom prst="rect">
              <a:avLst/>
            </a:prstGeom>
            <a:noFill/>
          </p:spPr>
          <p:txBody>
            <a:bodyPr wrap="none" rtlCol="0">
              <a:spAutoFit/>
            </a:bodyPr>
            <a:lstStyle/>
            <a:p>
              <a:r>
                <a:rPr lang="fr-FR" dirty="0" smtClean="0">
                  <a:solidFill>
                    <a:srgbClr val="0B5395"/>
                  </a:solidFill>
                </a:rPr>
                <a:t>ATC</a:t>
              </a:r>
              <a:endParaRPr lang="fr-FR" dirty="0">
                <a:solidFill>
                  <a:srgbClr val="0B5395"/>
                </a:solidFill>
              </a:endParaRPr>
            </a:p>
          </p:txBody>
        </p:sp>
        <p:sp>
          <p:nvSpPr>
            <p:cNvPr id="21" name="ZoneTexte 20"/>
            <p:cNvSpPr txBox="1"/>
            <p:nvPr/>
          </p:nvSpPr>
          <p:spPr>
            <a:xfrm>
              <a:off x="3437672" y="5898077"/>
              <a:ext cx="1146468" cy="369332"/>
            </a:xfrm>
            <a:prstGeom prst="rect">
              <a:avLst/>
            </a:prstGeom>
            <a:noFill/>
          </p:spPr>
          <p:txBody>
            <a:bodyPr wrap="none" rtlCol="0">
              <a:spAutoFit/>
            </a:bodyPr>
            <a:lstStyle/>
            <a:p>
              <a:r>
                <a:rPr lang="fr-FR" dirty="0" smtClean="0">
                  <a:solidFill>
                    <a:srgbClr val="0B5395"/>
                  </a:solidFill>
                </a:rPr>
                <a:t>Passagers</a:t>
              </a:r>
              <a:endParaRPr lang="fr-FR" dirty="0">
                <a:solidFill>
                  <a:srgbClr val="0B5395"/>
                </a:solidFill>
              </a:endParaRPr>
            </a:p>
          </p:txBody>
        </p:sp>
        <p:sp>
          <p:nvSpPr>
            <p:cNvPr id="29" name="ZoneTexte 28"/>
            <p:cNvSpPr txBox="1"/>
            <p:nvPr/>
          </p:nvSpPr>
          <p:spPr>
            <a:xfrm>
              <a:off x="3163031" y="5611746"/>
              <a:ext cx="1492791" cy="369332"/>
            </a:xfrm>
            <a:prstGeom prst="rect">
              <a:avLst/>
            </a:prstGeom>
            <a:noFill/>
          </p:spPr>
          <p:txBody>
            <a:bodyPr wrap="none" rtlCol="0">
              <a:spAutoFit/>
            </a:bodyPr>
            <a:lstStyle/>
            <a:p>
              <a:r>
                <a:rPr lang="fr-FR" dirty="0" smtClean="0">
                  <a:solidFill>
                    <a:srgbClr val="0B5395"/>
                  </a:solidFill>
                </a:rPr>
                <a:t>Maintenance</a:t>
              </a:r>
              <a:endParaRPr lang="fr-FR" dirty="0">
                <a:solidFill>
                  <a:srgbClr val="0B5395"/>
                </a:solidFill>
              </a:endParaRPr>
            </a:p>
          </p:txBody>
        </p:sp>
        <p:sp>
          <p:nvSpPr>
            <p:cNvPr id="30" name="ZoneTexte 29"/>
            <p:cNvSpPr txBox="1"/>
            <p:nvPr/>
          </p:nvSpPr>
          <p:spPr>
            <a:xfrm>
              <a:off x="2361981" y="5916546"/>
              <a:ext cx="1120820" cy="369332"/>
            </a:xfrm>
            <a:prstGeom prst="rect">
              <a:avLst/>
            </a:prstGeom>
            <a:noFill/>
          </p:spPr>
          <p:txBody>
            <a:bodyPr wrap="none" rtlCol="0">
              <a:spAutoFit/>
            </a:bodyPr>
            <a:lstStyle/>
            <a:p>
              <a:r>
                <a:rPr lang="fr-FR" dirty="0" smtClean="0">
                  <a:solidFill>
                    <a:srgbClr val="0B5395"/>
                  </a:solidFill>
                </a:rPr>
                <a:t>Equipage</a:t>
              </a:r>
              <a:endParaRPr lang="fr-FR" dirty="0">
                <a:solidFill>
                  <a:srgbClr val="0B5395"/>
                </a:solidFill>
              </a:endParaRPr>
            </a:p>
          </p:txBody>
        </p:sp>
      </p:grpSp>
      <p:pic>
        <p:nvPicPr>
          <p:cNvPr id="34" name="Image 33"/>
          <p:cNvPicPr>
            <a:picLocks noChangeAspect="1"/>
          </p:cNvPicPr>
          <p:nvPr/>
        </p:nvPicPr>
        <p:blipFill>
          <a:blip r:embed="rId3"/>
          <a:stretch>
            <a:fillRect/>
          </a:stretch>
        </p:blipFill>
        <p:spPr>
          <a:xfrm>
            <a:off x="4038600" y="2495548"/>
            <a:ext cx="1473200" cy="1104900"/>
          </a:xfrm>
          <a:prstGeom prst="rect">
            <a:avLst/>
          </a:prstGeom>
        </p:spPr>
      </p:pic>
      <p:pic>
        <p:nvPicPr>
          <p:cNvPr id="33" name="Picture 4" descr="j0198600"/>
          <p:cNvPicPr>
            <a:picLocks noChangeAspect="1" noChangeArrowheads="1"/>
          </p:cNvPicPr>
          <p:nvPr/>
        </p:nvPicPr>
        <p:blipFill>
          <a:blip r:embed="rId4"/>
          <a:srcRect/>
          <a:stretch>
            <a:fillRect/>
          </a:stretch>
        </p:blipFill>
        <p:spPr bwMode="auto">
          <a:xfrm>
            <a:off x="2880202" y="2425586"/>
            <a:ext cx="1402396" cy="1244823"/>
          </a:xfrm>
          <a:prstGeom prst="rect">
            <a:avLst/>
          </a:prstGeom>
          <a:noFill/>
          <a:ln w="9525">
            <a:noFill/>
            <a:miter lim="800000"/>
            <a:headEnd/>
            <a:tailEnd/>
          </a:ln>
        </p:spPr>
      </p:pic>
      <p:sp>
        <p:nvSpPr>
          <p:cNvPr id="35" name="ZoneTexte 34"/>
          <p:cNvSpPr txBox="1"/>
          <p:nvPr/>
        </p:nvSpPr>
        <p:spPr>
          <a:xfrm>
            <a:off x="6345188" y="2209800"/>
            <a:ext cx="1960612" cy="738664"/>
          </a:xfrm>
          <a:prstGeom prst="rect">
            <a:avLst/>
          </a:prstGeom>
          <a:noFill/>
        </p:spPr>
        <p:txBody>
          <a:bodyPr wrap="square" rtlCol="0">
            <a:spAutoFit/>
          </a:bodyPr>
          <a:lstStyle/>
          <a:p>
            <a:r>
              <a:rPr lang="fr-FR" dirty="0" smtClean="0">
                <a:solidFill>
                  <a:srgbClr val="0B5395"/>
                </a:solidFill>
              </a:rPr>
              <a:t>Les équipements </a:t>
            </a:r>
            <a:r>
              <a:rPr lang="fr-FR" sz="1200" dirty="0" smtClean="0">
                <a:solidFill>
                  <a:srgbClr val="0B5395"/>
                </a:solidFill>
              </a:rPr>
              <a:t>(GPS) --&gt; </a:t>
            </a:r>
            <a:r>
              <a:rPr lang="fr-FR" sz="1200" dirty="0" smtClean="0">
                <a:solidFill>
                  <a:srgbClr val="0B5395"/>
                </a:solidFill>
                <a:sym typeface="Wingdings"/>
              </a:rPr>
              <a:t>quand programmer?</a:t>
            </a:r>
            <a:endParaRPr lang="fr-FR" dirty="0">
              <a:solidFill>
                <a:srgbClr val="0B5395"/>
              </a:solidFill>
            </a:endParaRPr>
          </a:p>
        </p:txBody>
      </p:sp>
      <p:sp>
        <p:nvSpPr>
          <p:cNvPr id="42" name="ZoneTexte 41"/>
          <p:cNvSpPr txBox="1"/>
          <p:nvPr/>
        </p:nvSpPr>
        <p:spPr>
          <a:xfrm>
            <a:off x="4997953" y="4888468"/>
            <a:ext cx="1049386" cy="369332"/>
          </a:xfrm>
          <a:prstGeom prst="rect">
            <a:avLst/>
          </a:prstGeom>
          <a:noFill/>
        </p:spPr>
        <p:txBody>
          <a:bodyPr wrap="none" rtlCol="0">
            <a:spAutoFit/>
          </a:bodyPr>
          <a:lstStyle/>
          <a:p>
            <a:r>
              <a:rPr lang="fr-FR" dirty="0" smtClean="0">
                <a:solidFill>
                  <a:srgbClr val="0B5395"/>
                </a:solidFill>
              </a:rPr>
              <a:t>NOTAM</a:t>
            </a:r>
            <a:endParaRPr lang="fr-FR" dirty="0">
              <a:solidFill>
                <a:srgbClr val="0B5395"/>
              </a:solidFill>
            </a:endParaRPr>
          </a:p>
        </p:txBody>
      </p:sp>
      <p:sp>
        <p:nvSpPr>
          <p:cNvPr id="43" name="Rectangle à coins arrondis 42"/>
          <p:cNvSpPr/>
          <p:nvPr/>
        </p:nvSpPr>
        <p:spPr>
          <a:xfrm>
            <a:off x="6400800" y="3047998"/>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dirty="0" smtClean="0"/>
              <a:t>Plan/Mission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effectLst>
                  <a:outerShdw blurRad="38100" dist="38100" dir="2700000" algn="tl">
                    <a:srgbClr val="000000">
                      <a:alpha val="43137"/>
                    </a:srgbClr>
                  </a:outerShdw>
                </a:effectLst>
              </a:rPr>
              <a:t>Comment décrire les comportements?</a:t>
            </a:r>
            <a:endParaRPr lang="fr-FR" sz="4000" dirty="0">
              <a:effectLst>
                <a:outerShdw blurRad="38100" dist="38100" dir="2700000" algn="tl">
                  <a:srgbClr val="000000">
                    <a:alpha val="43137"/>
                  </a:srgbClr>
                </a:outerShdw>
              </a:effectLst>
            </a:endParaRPr>
          </a:p>
        </p:txBody>
      </p:sp>
      <p:sp>
        <p:nvSpPr>
          <p:cNvPr id="13" name="Rectangle 12"/>
          <p:cNvSpPr/>
          <p:nvPr/>
        </p:nvSpPr>
        <p:spPr>
          <a:xfrm>
            <a:off x="381000" y="1524000"/>
            <a:ext cx="8583488" cy="509062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lvl="0" indent="-342900">
              <a:spcBef>
                <a:spcPct val="20000"/>
              </a:spcBef>
              <a:buFont typeface="Arial"/>
              <a:buChar char="•"/>
              <a:defRPr/>
            </a:pPr>
            <a:r>
              <a:rPr lang="fr-FR" sz="2800" dirty="0" smtClean="0">
                <a:solidFill>
                  <a:schemeClr val="tx1"/>
                </a:solidFill>
                <a:latin typeface="+mj-lt"/>
              </a:rPr>
              <a:t>Pour gérer les ressources le pilote met en œuvre un comportement…Le comportement se caractérise par des actions observables et non observables</a:t>
            </a:r>
          </a:p>
          <a:p>
            <a:pPr marL="342900" indent="-342900">
              <a:spcBef>
                <a:spcPct val="20000"/>
              </a:spcBef>
              <a:buFont typeface="Arial"/>
              <a:buChar char="•"/>
              <a:defRPr/>
            </a:pPr>
            <a:r>
              <a:rPr lang="fr-FR" sz="2800" dirty="0" smtClean="0">
                <a:solidFill>
                  <a:schemeClr val="tx1"/>
                </a:solidFill>
                <a:latin typeface="+mj-lt"/>
              </a:rPr>
              <a:t>Pour évaluer le comportement, il faut analyser l’ensemble de ces actions</a:t>
            </a:r>
          </a:p>
          <a:p>
            <a:pPr marL="342900" lvl="0" indent="-342900">
              <a:spcBef>
                <a:spcPct val="20000"/>
              </a:spcBef>
              <a:buFont typeface="Arial"/>
              <a:buChar char="•"/>
              <a:defRPr/>
            </a:pPr>
            <a:r>
              <a:rPr lang="fr-FR" sz="2800" dirty="0" smtClean="0">
                <a:solidFill>
                  <a:schemeClr val="tx1"/>
                </a:solidFill>
                <a:latin typeface="+mj-lt"/>
              </a:rPr>
              <a:t>Les tâches du pilote peuvent être décrites par un ensemble d’</a:t>
            </a:r>
            <a:r>
              <a:rPr lang="fr-FR" sz="2800" b="1" dirty="0" smtClean="0">
                <a:solidFill>
                  <a:schemeClr val="tx1"/>
                </a:solidFill>
                <a:latin typeface="+mj-lt"/>
              </a:rPr>
              <a:t> actions</a:t>
            </a:r>
            <a:r>
              <a:rPr lang="fr-FR" sz="2800" dirty="0" smtClean="0">
                <a:solidFill>
                  <a:schemeClr val="tx1"/>
                </a:solidFill>
                <a:latin typeface="+mj-lt"/>
              </a:rPr>
              <a:t> ou </a:t>
            </a:r>
            <a:r>
              <a:rPr lang="fr-FR" sz="2800" b="1" dirty="0" smtClean="0">
                <a:solidFill>
                  <a:schemeClr val="tx1"/>
                </a:solidFill>
                <a:latin typeface="+mj-lt"/>
              </a:rPr>
              <a:t>opérations </a:t>
            </a:r>
            <a:r>
              <a:rPr lang="fr-FR" sz="2800" dirty="0" smtClean="0">
                <a:solidFill>
                  <a:schemeClr val="tx1"/>
                </a:solidFill>
                <a:latin typeface="+mj-lt"/>
              </a:rPr>
              <a:t>(i.e. d’activités) ou, de façon plus détaillée, par un ensemble de </a:t>
            </a:r>
            <a:r>
              <a:rPr lang="fr-FR" sz="2800" b="1" dirty="0" smtClean="0">
                <a:solidFill>
                  <a:schemeClr val="tx1"/>
                </a:solidFill>
                <a:latin typeface="+mj-lt"/>
              </a:rPr>
              <a:t>fonctions cognitives</a:t>
            </a:r>
          </a:p>
          <a:p>
            <a:pPr marL="342900" indent="-342900">
              <a:spcBef>
                <a:spcPct val="20000"/>
              </a:spcBef>
              <a:buFont typeface="Arial"/>
              <a:buChar char="•"/>
              <a:defRPr/>
            </a:pPr>
            <a:r>
              <a:rPr lang="fr-FR" sz="2800" dirty="0" smtClean="0">
                <a:solidFill>
                  <a:schemeClr val="tx1"/>
                </a:solidFill>
                <a:latin typeface="+mj-lt"/>
              </a:rPr>
              <a:t>Le projet d’action permet de conduire une activité par rapport a son objectif</a:t>
            </a:r>
          </a:p>
        </p:txBody>
      </p:sp>
      <p:sp>
        <p:nvSpPr>
          <p:cNvPr id="5" name="Rectangle à coins arrondis 4"/>
          <p:cNvSpPr/>
          <p:nvPr/>
        </p:nvSpPr>
        <p:spPr>
          <a:xfrm>
            <a:off x="4038600" y="6246235"/>
            <a:ext cx="5158680" cy="6117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nSpc>
                <a:spcPct val="90000"/>
              </a:lnSpc>
            </a:pPr>
            <a:r>
              <a:rPr lang="fr-FR" b="1" dirty="0" smtClean="0">
                <a:latin typeface="+mj-lt"/>
              </a:rPr>
              <a:t>Fonctions cognitives=</a:t>
            </a:r>
            <a:r>
              <a:rPr lang="fr-FR" dirty="0" smtClean="0">
                <a:latin typeface="+mj-lt"/>
              </a:rPr>
              <a:t>processus mis en œuvre pour produire une activité, lors d'une tâche donnée</a:t>
            </a:r>
          </a:p>
          <a:p>
            <a:pPr>
              <a:lnSpc>
                <a:spcPct val="90000"/>
              </a:lnSpc>
            </a:pPr>
            <a:endParaRPr lang="fr-FR" b="1" dirty="0" smtClean="0">
              <a:latin typeface="+mj-lt"/>
            </a:endParaRPr>
          </a:p>
          <a:p>
            <a:pPr>
              <a:lnSpc>
                <a:spcPct val="90000"/>
              </a:lnSpc>
            </a:pPr>
            <a:endParaRPr lang="fr-FR" b="1" dirty="0" smtClean="0">
              <a:latin typeface="+mj-lt"/>
            </a:endParaRPr>
          </a:p>
          <a:p>
            <a:pPr>
              <a:lnSpc>
                <a:spcPct val="90000"/>
              </a:lnSpc>
            </a:pPr>
            <a:endParaRPr lang="fr-FR" b="1" dirty="0" smtClean="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contenu 2"/>
          <p:cNvSpPr txBox="1">
            <a:spLocks/>
          </p:cNvSpPr>
          <p:nvPr/>
        </p:nvSpPr>
        <p:spPr>
          <a:xfrm>
            <a:off x="6173336" y="4214235"/>
            <a:ext cx="2571079" cy="845508"/>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endParaRPr kumimoji="0" lang="fr-FR" sz="3200" b="0" i="0" u="none" strike="noStrike" kern="1200" cap="none" spc="0" normalizeH="0" baseline="0" dirty="0" smtClean="0">
              <a:ln>
                <a:noFill/>
              </a:ln>
              <a:solidFill>
                <a:schemeClr val="tx1"/>
              </a:solidFill>
              <a:effectLst/>
              <a:uLnTx/>
              <a:uFillTx/>
              <a:latin typeface="+mn-lt"/>
              <a:ea typeface="+mn-ea"/>
              <a:cs typeface="+mn-cs"/>
            </a:endParaRPr>
          </a:p>
        </p:txBody>
      </p:sp>
      <p:sp>
        <p:nvSpPr>
          <p:cNvPr id="35" name="Rectangle 34"/>
          <p:cNvSpPr/>
          <p:nvPr/>
        </p:nvSpPr>
        <p:spPr>
          <a:xfrm>
            <a:off x="395536" y="1143000"/>
            <a:ext cx="8153400"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L’être humain doit gérer l’ensemble des ressources a travers les fonctions cognitives… </a:t>
            </a:r>
          </a:p>
        </p:txBody>
      </p:sp>
      <p:sp>
        <p:nvSpPr>
          <p:cNvPr id="41" name="Titre 7"/>
          <p:cNvSpPr>
            <a:spLocks noGrp="1"/>
          </p:cNvSpPr>
          <p:nvPr>
            <p:ph type="title"/>
          </p:nvPr>
        </p:nvSpPr>
        <p:spPr>
          <a:xfrm>
            <a:off x="457200" y="0"/>
            <a:ext cx="8229600" cy="1143000"/>
          </a:xfrm>
        </p:spPr>
        <p:txBody>
          <a:bodyPr>
            <a:normAutofit/>
          </a:bodyPr>
          <a:lstStyle/>
          <a:p>
            <a:r>
              <a:rPr lang="fr-FR" dirty="0" smtClean="0">
                <a:effectLst>
                  <a:outerShdw blurRad="38100" dist="38100" dir="2700000" algn="tl">
                    <a:srgbClr val="000000">
                      <a:alpha val="43137"/>
                    </a:srgbClr>
                  </a:outerShdw>
                </a:effectLst>
              </a:rPr>
              <a:t>Les fonctions cognitives</a:t>
            </a:r>
            <a:endParaRPr lang="fr-FR" dirty="0">
              <a:effectLst>
                <a:outerShdw blurRad="38100" dist="38100" dir="2700000" algn="tl">
                  <a:srgbClr val="000000">
                    <a:alpha val="43137"/>
                  </a:srgbClr>
                </a:outerShdw>
              </a:effectLst>
            </a:endParaRPr>
          </a:p>
        </p:txBody>
      </p:sp>
      <p:graphicFrame>
        <p:nvGraphicFramePr>
          <p:cNvPr id="14" name="Diagramme 13"/>
          <p:cNvGraphicFramePr/>
          <p:nvPr/>
        </p:nvGraphicFramePr>
        <p:xfrm>
          <a:off x="1371600" y="23368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13" name="Image 12"/>
          <p:cNvPicPr>
            <a:picLocks noChangeAspect="1"/>
          </p:cNvPicPr>
          <p:nvPr/>
        </p:nvPicPr>
        <p:blipFill>
          <a:blip r:embed="rId7"/>
          <a:stretch>
            <a:fillRect/>
          </a:stretch>
        </p:blipFill>
        <p:spPr>
          <a:xfrm rot="20745588">
            <a:off x="3332158" y="3430016"/>
            <a:ext cx="1885950" cy="1877568"/>
          </a:xfrm>
          <a:prstGeom prst="rect">
            <a:avLst/>
          </a:prstGeom>
        </p:spPr>
      </p:pic>
      <p:sp>
        <p:nvSpPr>
          <p:cNvPr id="12" name="Rectangle 11"/>
          <p:cNvSpPr/>
          <p:nvPr/>
        </p:nvSpPr>
        <p:spPr>
          <a:xfrm>
            <a:off x="6477000" y="2109787"/>
            <a:ext cx="2590800" cy="246221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fr-FR" sz="1400" b="1" dirty="0" smtClean="0">
                <a:solidFill>
                  <a:srgbClr val="008000"/>
                </a:solidFill>
              </a:rPr>
              <a:t>Percevoir </a:t>
            </a:r>
            <a:r>
              <a:rPr lang="fr-FR" sz="1400" dirty="0" smtClean="0">
                <a:solidFill>
                  <a:srgbClr val="008000"/>
                </a:solidFill>
              </a:rPr>
              <a:t>les conditions spécifiques d’un vol, les dangers qui peuvent contribuer à un évènement non désiré et </a:t>
            </a:r>
            <a:r>
              <a:rPr lang="fr-FR" sz="1400" b="1" dirty="0" smtClean="0">
                <a:solidFill>
                  <a:srgbClr val="008000"/>
                </a:solidFill>
              </a:rPr>
              <a:t>orienter </a:t>
            </a:r>
            <a:r>
              <a:rPr lang="fr-FR" sz="1400" dirty="0" smtClean="0">
                <a:solidFill>
                  <a:srgbClr val="008000"/>
                </a:solidFill>
              </a:rPr>
              <a:t>l’attention sur les anomalies. </a:t>
            </a:r>
          </a:p>
          <a:p>
            <a:pPr marL="0" lvl="1"/>
            <a:r>
              <a:rPr lang="fr-FR" sz="1400" dirty="0" smtClean="0">
                <a:solidFill>
                  <a:srgbClr val="008000"/>
                </a:solidFill>
              </a:rPr>
              <a:t>Nécessite la conscience de la situation: le pilote doit être conscient des paramètres autour de lui qui peuvent avoir un impact sur le vol</a:t>
            </a:r>
          </a:p>
        </p:txBody>
      </p:sp>
      <p:sp>
        <p:nvSpPr>
          <p:cNvPr id="21" name="Rectangle 20"/>
          <p:cNvSpPr/>
          <p:nvPr/>
        </p:nvSpPr>
        <p:spPr>
          <a:xfrm>
            <a:off x="203160" y="5059743"/>
            <a:ext cx="233688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fr-FR" sz="1400" dirty="0" smtClean="0">
                <a:solidFill>
                  <a:srgbClr val="008000"/>
                </a:solidFill>
              </a:rPr>
              <a:t>Déterminer s’il y a un effet en considération de l’expérience et connaissance des effets et choisir l’action qui va produire un résultat désirée. </a:t>
            </a:r>
          </a:p>
          <a:p>
            <a:pPr marL="0" lvl="1"/>
            <a:endParaRPr lang="fr-FR" sz="1400" dirty="0" smtClean="0">
              <a:solidFill>
                <a:srgbClr val="008000"/>
              </a:solidFill>
            </a:endParaRPr>
          </a:p>
        </p:txBody>
      </p:sp>
      <p:sp>
        <p:nvSpPr>
          <p:cNvPr id="22" name="Rectangle 21"/>
          <p:cNvSpPr/>
          <p:nvPr/>
        </p:nvSpPr>
        <p:spPr>
          <a:xfrm>
            <a:off x="76200" y="2335649"/>
            <a:ext cx="2006640"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fr-FR" sz="1400" dirty="0" smtClean="0">
                <a:solidFill>
                  <a:srgbClr val="008000"/>
                </a:solidFill>
              </a:rPr>
              <a:t>Agir sur la décision, exécuter la meilleur action et évaluer le résultat </a:t>
            </a:r>
          </a:p>
          <a:p>
            <a:pPr marL="0" lvl="1"/>
            <a:endParaRPr lang="fr-FR" sz="1400" dirty="0" smtClean="0">
              <a:solidFill>
                <a:srgbClr val="008000"/>
              </a:solidFill>
            </a:endParaRPr>
          </a:p>
        </p:txBody>
      </p:sp>
      <p:sp>
        <p:nvSpPr>
          <p:cNvPr id="24" name="Rectangle 23"/>
          <p:cNvSpPr/>
          <p:nvPr/>
        </p:nvSpPr>
        <p:spPr>
          <a:xfrm>
            <a:off x="6553200" y="5059743"/>
            <a:ext cx="233688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fr-FR" sz="1400" dirty="0" smtClean="0">
                <a:solidFill>
                  <a:srgbClr val="008000"/>
                </a:solidFill>
              </a:rPr>
              <a:t>Traiter l‘information à travers l’évaluation de son impact sur la sécurité du vol: le pilote a appris et pratiqué, pour déterminer si un danger représente un risque</a:t>
            </a:r>
          </a:p>
          <a:p>
            <a:pPr marL="0" lvl="1"/>
            <a:endParaRPr lang="fr-FR" sz="1400" dirty="0" smtClean="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2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bg/>
                                          </p:spTgt>
                                        </p:tgtEl>
                                        <p:attrNameLst>
                                          <p:attrName>style.visibility</p:attrName>
                                        </p:attrNameLst>
                                      </p:cBhvr>
                                      <p:to>
                                        <p:strVal val="visible"/>
                                      </p:to>
                                    </p:set>
                                    <p:animEffect transition="in" filter="fade">
                                      <p:cBhvr>
                                        <p:cTn id="18" dur="2000"/>
                                        <p:tgtEl>
                                          <p:spTgt spid="21">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bg/>
                                          </p:spTgt>
                                        </p:tgtEl>
                                        <p:attrNameLst>
                                          <p:attrName>style.visibility</p:attrName>
                                        </p:attrNameLst>
                                      </p:cBhvr>
                                      <p:to>
                                        <p:strVal val="visible"/>
                                      </p:to>
                                    </p:set>
                                    <p:animEffect transition="in" filter="fade">
                                      <p:cBhvr>
                                        <p:cTn id="26" dur="2000"/>
                                        <p:tgtEl>
                                          <p:spTgt spid="22">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2000"/>
                                        <p:tgtEl>
                                          <p:spTgt spid="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bg/>
                                          </p:spTgt>
                                        </p:tgtEl>
                                        <p:attrNameLst>
                                          <p:attrName>style.visibility</p:attrName>
                                        </p:attrNameLst>
                                      </p:cBhvr>
                                      <p:to>
                                        <p:strVal val="visible"/>
                                      </p:to>
                                    </p:set>
                                    <p:animEffect transition="in" filter="fade">
                                      <p:cBhvr>
                                        <p:cTn id="34" dur="2000"/>
                                        <p:tgtEl>
                                          <p:spTgt spid="24">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21" grpId="0" build="allAtOnce" animBg="1"/>
      <p:bldP spid="22" grpId="0" build="allAtOnce" animBg="1"/>
      <p:bldP spid="24" grpId="0" build="allAtOnce"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Un exemple: le modèle « OODA »</a:t>
            </a:r>
            <a:endParaRPr lang="fr-FR" sz="3200" dirty="0"/>
          </a:p>
        </p:txBody>
      </p:sp>
      <p:sp>
        <p:nvSpPr>
          <p:cNvPr id="7" name="Rectangle 6"/>
          <p:cNvSpPr/>
          <p:nvPr/>
        </p:nvSpPr>
        <p:spPr>
          <a:xfrm>
            <a:off x="152400" y="1325420"/>
            <a:ext cx="8839200" cy="461665"/>
          </a:xfrm>
          <a:prstGeom prst="rect">
            <a:avLst/>
          </a:prstGeom>
        </p:spPr>
        <p:txBody>
          <a:bodyPr wrap="square">
            <a:spAutoFit/>
          </a:bodyPr>
          <a:lstStyle/>
          <a:p>
            <a:r>
              <a:rPr lang="fr-FR" sz="2400" dirty="0" smtClean="0">
                <a:latin typeface="+mj-lt"/>
              </a:rPr>
              <a:t>Des modelés aident pour comprendre les comportements….</a:t>
            </a:r>
            <a:endParaRPr lang="fr-FR" sz="2400" dirty="0">
              <a:latin typeface="+mj-lt"/>
            </a:endParaRPr>
          </a:p>
        </p:txBody>
      </p:sp>
      <p:pic>
        <p:nvPicPr>
          <p:cNvPr id="8" name="Image 7"/>
          <p:cNvPicPr>
            <a:picLocks noChangeAspect="1"/>
          </p:cNvPicPr>
          <p:nvPr/>
        </p:nvPicPr>
        <p:blipFill>
          <a:blip r:embed="rId3"/>
          <a:stretch>
            <a:fillRect/>
          </a:stretch>
        </p:blipFill>
        <p:spPr>
          <a:xfrm>
            <a:off x="152400" y="2101977"/>
            <a:ext cx="8839200" cy="361302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4000" dirty="0" smtClean="0"/>
              <a:t>L’importance du plan: Le projet d’action</a:t>
            </a:r>
            <a:endParaRPr lang="fr-FR" sz="4000" dirty="0"/>
          </a:p>
        </p:txBody>
      </p:sp>
      <p:sp>
        <p:nvSpPr>
          <p:cNvPr id="8" name="Rounded Rectangle 7"/>
          <p:cNvSpPr/>
          <p:nvPr/>
        </p:nvSpPr>
        <p:spPr>
          <a:xfrm>
            <a:off x="755576" y="1578496"/>
            <a:ext cx="289904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err="1" smtClean="0"/>
              <a:t>Préparation</a:t>
            </a:r>
            <a:endParaRPr lang="en-GB" sz="2800" dirty="0" smtClean="0"/>
          </a:p>
        </p:txBody>
      </p:sp>
      <p:sp>
        <p:nvSpPr>
          <p:cNvPr id="9" name="Rounded Rectangle 8"/>
          <p:cNvSpPr/>
          <p:nvPr/>
        </p:nvSpPr>
        <p:spPr>
          <a:xfrm>
            <a:off x="755576" y="2802632"/>
            <a:ext cx="289904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err="1" smtClean="0"/>
              <a:t>Exécution</a:t>
            </a:r>
            <a:endParaRPr lang="en-GB" sz="2800" dirty="0" smtClean="0"/>
          </a:p>
        </p:txBody>
      </p:sp>
      <p:sp>
        <p:nvSpPr>
          <p:cNvPr id="10" name="Rounded Rectangle 9"/>
          <p:cNvSpPr/>
          <p:nvPr/>
        </p:nvSpPr>
        <p:spPr>
          <a:xfrm>
            <a:off x="755576" y="4026768"/>
            <a:ext cx="289904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t>Stabilisation et correction des </a:t>
            </a:r>
            <a:r>
              <a:rPr lang="en-GB" sz="2000" dirty="0" err="1" smtClean="0"/>
              <a:t>écarts</a:t>
            </a:r>
            <a:endParaRPr lang="en-GB" sz="2000" dirty="0"/>
          </a:p>
        </p:txBody>
      </p:sp>
      <p:sp>
        <p:nvSpPr>
          <p:cNvPr id="12" name="Rounded Rectangle 11"/>
          <p:cNvSpPr/>
          <p:nvPr/>
        </p:nvSpPr>
        <p:spPr>
          <a:xfrm>
            <a:off x="755576" y="5250904"/>
            <a:ext cx="2899048"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err="1" smtClean="0"/>
              <a:t>Vérification</a:t>
            </a:r>
            <a:endParaRPr lang="en-GB" sz="2800" dirty="0"/>
          </a:p>
        </p:txBody>
      </p:sp>
      <p:sp>
        <p:nvSpPr>
          <p:cNvPr id="14" name="Rectangle 13"/>
          <p:cNvSpPr/>
          <p:nvPr/>
        </p:nvSpPr>
        <p:spPr>
          <a:xfrm>
            <a:off x="3707904" y="1412776"/>
            <a:ext cx="4644008" cy="1200329"/>
          </a:xfrm>
          <a:prstGeom prst="rect">
            <a:avLst/>
          </a:prstGeom>
        </p:spPr>
        <p:txBody>
          <a:bodyPr wrap="square">
            <a:spAutoFit/>
          </a:bodyPr>
          <a:lstStyle/>
          <a:p>
            <a:r>
              <a:rPr lang="fr-FR" dirty="0" smtClean="0">
                <a:solidFill>
                  <a:schemeClr val="accent2">
                    <a:lumMod val="75000"/>
                  </a:schemeClr>
                </a:solidFill>
              </a:rPr>
              <a:t>Préparation mentale et technique:</a:t>
            </a:r>
          </a:p>
          <a:p>
            <a:pPr>
              <a:buFont typeface="Arial" pitchFamily="34" charset="0"/>
              <a:buChar char="•"/>
            </a:pPr>
            <a:r>
              <a:rPr lang="fr-FR" dirty="0" smtClean="0"/>
              <a:t>l'objectif à atteindre et  les actions à mener </a:t>
            </a:r>
          </a:p>
          <a:p>
            <a:pPr>
              <a:buFont typeface="Arial" pitchFamily="34" charset="0"/>
              <a:buChar char="•"/>
            </a:pPr>
            <a:r>
              <a:rPr lang="fr-FR" dirty="0" smtClean="0"/>
              <a:t>Les éléments nécessaires  (ressources)</a:t>
            </a:r>
          </a:p>
          <a:p>
            <a:pPr>
              <a:buFont typeface="Arial" pitchFamily="34" charset="0"/>
              <a:buChar char="•"/>
            </a:pPr>
            <a:r>
              <a:rPr lang="fr-FR" dirty="0" smtClean="0"/>
              <a:t>les critères de vérification</a:t>
            </a:r>
            <a:endParaRPr lang="en-GB" dirty="0"/>
          </a:p>
        </p:txBody>
      </p:sp>
      <p:sp>
        <p:nvSpPr>
          <p:cNvPr id="15" name="Rectangle 14"/>
          <p:cNvSpPr/>
          <p:nvPr/>
        </p:nvSpPr>
        <p:spPr>
          <a:xfrm>
            <a:off x="3707904" y="4283804"/>
            <a:ext cx="4644008" cy="369332"/>
          </a:xfrm>
          <a:prstGeom prst="rect">
            <a:avLst/>
          </a:prstGeom>
        </p:spPr>
        <p:txBody>
          <a:bodyPr wrap="square">
            <a:spAutoFit/>
          </a:bodyPr>
          <a:lstStyle/>
          <a:p>
            <a:pPr>
              <a:buFont typeface="Arial" pitchFamily="34" charset="0"/>
              <a:buChar char="•"/>
            </a:pPr>
            <a:r>
              <a:rPr lang="fr-FR" dirty="0" smtClean="0"/>
              <a:t>Affiner et réduire dans le cas d’écart</a:t>
            </a:r>
            <a:endParaRPr lang="en-GB" dirty="0"/>
          </a:p>
        </p:txBody>
      </p:sp>
      <p:sp>
        <p:nvSpPr>
          <p:cNvPr id="16" name="Rectangle 15"/>
          <p:cNvSpPr/>
          <p:nvPr/>
        </p:nvSpPr>
        <p:spPr>
          <a:xfrm>
            <a:off x="3707904" y="3059668"/>
            <a:ext cx="4644008" cy="369332"/>
          </a:xfrm>
          <a:prstGeom prst="rect">
            <a:avLst/>
          </a:prstGeom>
        </p:spPr>
        <p:txBody>
          <a:bodyPr wrap="square">
            <a:spAutoFit/>
          </a:bodyPr>
          <a:lstStyle/>
          <a:p>
            <a:pPr>
              <a:buFont typeface="Arial" pitchFamily="34" charset="0"/>
              <a:buChar char="•"/>
            </a:pPr>
            <a:r>
              <a:rPr lang="fr-FR" dirty="0" smtClean="0"/>
              <a:t>faire le prévu dans le« plan</a:t>
            </a:r>
            <a:endParaRPr lang="en-GB" dirty="0"/>
          </a:p>
        </p:txBody>
      </p:sp>
      <p:sp>
        <p:nvSpPr>
          <p:cNvPr id="17" name="Rectangle 16"/>
          <p:cNvSpPr/>
          <p:nvPr/>
        </p:nvSpPr>
        <p:spPr>
          <a:xfrm>
            <a:off x="3707905" y="5085184"/>
            <a:ext cx="4978895" cy="1200329"/>
          </a:xfrm>
          <a:prstGeom prst="rect">
            <a:avLst/>
          </a:prstGeom>
        </p:spPr>
        <p:txBody>
          <a:bodyPr wrap="square">
            <a:spAutoFit/>
          </a:bodyPr>
          <a:lstStyle/>
          <a:p>
            <a:pPr>
              <a:buFont typeface="Arial" pitchFamily="34" charset="0"/>
              <a:buChar char="•"/>
            </a:pPr>
            <a:r>
              <a:rPr lang="fr-FR" dirty="0" smtClean="0"/>
              <a:t>Comparer  l’obtenu avec le prévu pour chaque critère</a:t>
            </a:r>
          </a:p>
          <a:p>
            <a:pPr>
              <a:buFont typeface="Arial" pitchFamily="34" charset="0"/>
              <a:buChar char="•"/>
            </a:pPr>
            <a:r>
              <a:rPr lang="fr-FR" dirty="0" smtClean="0"/>
              <a:t>Rattraper ou réduire les conséquences  dans le cas d’erreur </a:t>
            </a:r>
            <a:endParaRPr lang="en-GB" dirty="0"/>
          </a:p>
        </p:txBody>
      </p:sp>
      <p:sp>
        <p:nvSpPr>
          <p:cNvPr id="11" name="Rectangle 10"/>
          <p:cNvSpPr/>
          <p:nvPr/>
        </p:nvSpPr>
        <p:spPr>
          <a:xfrm>
            <a:off x="2960020" y="6488668"/>
            <a:ext cx="3223959" cy="369332"/>
          </a:xfrm>
          <a:prstGeom prst="rect">
            <a:avLst/>
          </a:prstGeom>
        </p:spPr>
        <p:txBody>
          <a:bodyPr wrap="none">
            <a:spAutoFit/>
          </a:bodyPr>
          <a:lstStyle/>
          <a:p>
            <a:pPr lvl="1">
              <a:buFont typeface="Arial"/>
              <a:buChar char="•"/>
            </a:pPr>
            <a:r>
              <a:rPr lang="fr-FR" dirty="0" smtClean="0">
                <a:hlinkClick r:id="rId3"/>
              </a:rPr>
              <a:t>http:</a:t>
            </a:r>
            <a:r>
              <a:rPr lang="fr-FR" sz="1200" dirty="0" smtClean="0">
                <a:hlinkClick r:id="rId3"/>
              </a:rPr>
              <a:t>/</a:t>
            </a:r>
            <a:r>
              <a:rPr lang="fr-FR" dirty="0" smtClean="0">
                <a:hlinkClick r:id="rId3"/>
              </a:rPr>
              <a:t>/www.acat-toulouse.org</a:t>
            </a:r>
            <a:r>
              <a:rPr lang="fr-FR"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ZoneTexte 4"/>
          <p:cNvSpPr txBox="1"/>
          <p:nvPr/>
        </p:nvSpPr>
        <p:spPr>
          <a:xfrm>
            <a:off x="4648200" y="1905000"/>
            <a:ext cx="723312" cy="369332"/>
          </a:xfrm>
          <a:prstGeom prst="rect">
            <a:avLst/>
          </a:prstGeom>
          <a:noFill/>
        </p:spPr>
        <p:txBody>
          <a:bodyPr wrap="none" rtlCol="0">
            <a:spAutoFit/>
          </a:bodyPr>
          <a:lstStyle/>
          <a:p>
            <a:r>
              <a:rPr lang="fr-FR" dirty="0" smtClean="0"/>
              <a:t>pilote</a:t>
            </a:r>
            <a:endParaRPr lang="fr-FR" dirty="0"/>
          </a:p>
        </p:txBody>
      </p:sp>
      <p:sp>
        <p:nvSpPr>
          <p:cNvPr id="6" name="ZoneTexte 5"/>
          <p:cNvSpPr txBox="1"/>
          <p:nvPr/>
        </p:nvSpPr>
        <p:spPr>
          <a:xfrm>
            <a:off x="4572000" y="3385066"/>
            <a:ext cx="691641" cy="369332"/>
          </a:xfrm>
          <a:prstGeom prst="rect">
            <a:avLst/>
          </a:prstGeom>
          <a:noFill/>
        </p:spPr>
        <p:txBody>
          <a:bodyPr wrap="none" rtlCol="0">
            <a:spAutoFit/>
          </a:bodyPr>
          <a:lstStyle/>
          <a:p>
            <a:r>
              <a:rPr lang="fr-FR" dirty="0" smtClean="0"/>
              <a:t>avion</a:t>
            </a:r>
            <a:endParaRPr lang="fr-FR" dirty="0"/>
          </a:p>
        </p:txBody>
      </p:sp>
      <p:sp>
        <p:nvSpPr>
          <p:cNvPr id="7" name="ZoneTexte 6"/>
          <p:cNvSpPr txBox="1"/>
          <p:nvPr/>
        </p:nvSpPr>
        <p:spPr>
          <a:xfrm>
            <a:off x="4343400" y="4659868"/>
            <a:ext cx="1045328" cy="369332"/>
          </a:xfrm>
          <a:prstGeom prst="rect">
            <a:avLst/>
          </a:prstGeom>
          <a:noFill/>
        </p:spPr>
        <p:txBody>
          <a:bodyPr wrap="none" rtlCol="0">
            <a:spAutoFit/>
          </a:bodyPr>
          <a:lstStyle/>
          <a:p>
            <a:r>
              <a:rPr lang="fr-FR" dirty="0" smtClean="0"/>
              <a:t>contexte</a:t>
            </a:r>
            <a:endParaRPr lang="fr-FR" dirty="0"/>
          </a:p>
        </p:txBody>
      </p:sp>
      <p:sp>
        <p:nvSpPr>
          <p:cNvPr id="10" name="Titre 7"/>
          <p:cNvSpPr>
            <a:spLocks noGrp="1"/>
          </p:cNvSpPr>
          <p:nvPr>
            <p:ph type="title"/>
          </p:nvPr>
        </p:nvSpPr>
        <p:spPr>
          <a:xfrm>
            <a:off x="457200" y="76200"/>
            <a:ext cx="8229600" cy="1143000"/>
          </a:xfrm>
        </p:spPr>
        <p:txBody>
          <a:bodyPr>
            <a:noAutofit/>
          </a:bodyPr>
          <a:lstStyle/>
          <a:p>
            <a:r>
              <a:rPr lang="fr-FR" sz="3200" dirty="0" smtClean="0">
                <a:effectLst>
                  <a:outerShdw blurRad="38100" dist="38100" dir="2700000" algn="tl">
                    <a:srgbClr val="000000">
                      <a:alpha val="43137"/>
                    </a:srgbClr>
                  </a:outerShdw>
                </a:effectLst>
              </a:rPr>
              <a:t>Gérer un vol c’est comme diriger un orchestre!</a:t>
            </a:r>
            <a:endParaRPr lang="fr-FR" sz="3200" dirty="0">
              <a:effectLst>
                <a:outerShdw blurRad="38100" dist="38100" dir="2700000" algn="tl">
                  <a:srgbClr val="000000">
                    <a:alpha val="43137"/>
                  </a:srgbClr>
                </a:outerShdw>
              </a:effectLst>
            </a:endParaRPr>
          </a:p>
        </p:txBody>
      </p:sp>
      <p:pic>
        <p:nvPicPr>
          <p:cNvPr id="14" name="Image 13"/>
          <p:cNvPicPr>
            <a:picLocks noChangeAspect="1"/>
          </p:cNvPicPr>
          <p:nvPr/>
        </p:nvPicPr>
        <p:blipFill>
          <a:blip r:embed="rId3"/>
          <a:stretch>
            <a:fillRect/>
          </a:stretch>
        </p:blipFill>
        <p:spPr>
          <a:xfrm>
            <a:off x="5309134" y="1219200"/>
            <a:ext cx="3758666" cy="5410200"/>
          </a:xfrm>
          <a:prstGeom prst="rect">
            <a:avLst/>
          </a:prstGeom>
        </p:spPr>
      </p:pic>
      <p:sp>
        <p:nvSpPr>
          <p:cNvPr id="12" name="Rectangle 11"/>
          <p:cNvSpPr/>
          <p:nvPr/>
        </p:nvSpPr>
        <p:spPr>
          <a:xfrm>
            <a:off x="804066" y="5862935"/>
            <a:ext cx="7728374"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Il faut jouer ensemble la même partition pour que l’interprétation de l’œuvre soit réussie !</a:t>
            </a:r>
          </a:p>
        </p:txBody>
      </p:sp>
      <p:pic>
        <p:nvPicPr>
          <p:cNvPr id="13" name="Image 12"/>
          <p:cNvPicPr>
            <a:picLocks noChangeAspect="1"/>
          </p:cNvPicPr>
          <p:nvPr/>
        </p:nvPicPr>
        <p:blipFill>
          <a:blip r:embed="rId4"/>
          <a:stretch>
            <a:fillRect/>
          </a:stretch>
        </p:blipFill>
        <p:spPr>
          <a:xfrm>
            <a:off x="304800" y="2505710"/>
            <a:ext cx="4057651" cy="153289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Comment bien gérer les ressources?</a:t>
            </a:r>
            <a:endParaRPr lang="fr-FR" sz="4000" dirty="0"/>
          </a:p>
        </p:txBody>
      </p:sp>
      <p:sp>
        <p:nvSpPr>
          <p:cNvPr id="3" name="Espace réservé du contenu 2"/>
          <p:cNvSpPr>
            <a:spLocks noGrp="1"/>
          </p:cNvSpPr>
          <p:nvPr>
            <p:ph idx="1"/>
          </p:nvPr>
        </p:nvSpPr>
        <p:spPr/>
        <p:txBody>
          <a:bodyPr>
            <a:normAutofit/>
          </a:bodyPr>
          <a:lstStyle/>
          <a:p>
            <a:r>
              <a:rPr lang="fr-FR" dirty="0" smtClean="0"/>
              <a:t>On peut systématiquement utiliser les domaines des ressources pour identifier des changements qui impactent une décision pour gérer un risque. </a:t>
            </a:r>
          </a:p>
          <a:p>
            <a:pPr lvl="1"/>
            <a:r>
              <a:rPr lang="fr-FR" dirty="0" smtClean="0"/>
              <a:t>Par exemple après la règle du 5 P (Plan, Plane, Pilot, </a:t>
            </a:r>
            <a:r>
              <a:rPr lang="fr-FR" dirty="0" err="1" smtClean="0"/>
              <a:t>Passengers</a:t>
            </a:r>
            <a:r>
              <a:rPr lang="fr-FR" dirty="0" smtClean="0"/>
              <a:t>, </a:t>
            </a:r>
            <a:r>
              <a:rPr lang="fr-FR" dirty="0" err="1" smtClean="0"/>
              <a:t>Programming</a:t>
            </a:r>
            <a:r>
              <a:rPr lang="fr-FR" dirty="0" smtClean="0"/>
              <a:t>)</a:t>
            </a:r>
          </a:p>
          <a:p>
            <a:r>
              <a:rPr lang="fr-FR" dirty="0" smtClean="0"/>
              <a:t>Des points des décisions: a</a:t>
            </a:r>
            <a:r>
              <a:rPr lang="fr-FR" dirty="0" err="1" smtClean="0"/>
              <a:t>vant</a:t>
            </a:r>
            <a:r>
              <a:rPr lang="fr-FR" dirty="0" smtClean="0"/>
              <a:t> le vol, avant le décollage, régulièrement en vol, avant la descente, avant d’intégrer le terrain. </a:t>
            </a:r>
          </a:p>
          <a:p>
            <a:endParaRPr lang="fr-FR"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ea typeface="Arial" pitchFamily="-106" charset="0"/>
                <a:cs typeface="Arial" pitchFamily="-106" charset="0"/>
              </a:rPr>
              <a:t>Points abordés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lnSpcReduction="10000"/>
          </a:bodyPr>
          <a:lstStyle/>
          <a:p>
            <a:pPr>
              <a:lnSpc>
                <a:spcPct val="90000"/>
              </a:lnSpc>
            </a:pPr>
            <a:r>
              <a:rPr lang="fr-FR" dirty="0" smtClean="0"/>
              <a:t>Introduction</a:t>
            </a:r>
          </a:p>
          <a:p>
            <a:pPr>
              <a:lnSpc>
                <a:spcPct val="90000"/>
              </a:lnSpc>
            </a:pPr>
            <a:r>
              <a:rPr lang="fr-FR" dirty="0" smtClean="0"/>
              <a:t>Pourquoi comprendre les comportements?</a:t>
            </a:r>
          </a:p>
          <a:p>
            <a:pPr>
              <a:lnSpc>
                <a:spcPct val="90000"/>
              </a:lnSpc>
            </a:pPr>
            <a:r>
              <a:rPr lang="fr-FR" dirty="0" smtClean="0"/>
              <a:t>Comment gérer le comportement?</a:t>
            </a:r>
          </a:p>
          <a:p>
            <a:pPr>
              <a:lnSpc>
                <a:spcPct val="90000"/>
              </a:lnSpc>
            </a:pPr>
            <a:r>
              <a:rPr lang="fr-FR" dirty="0" smtClean="0"/>
              <a:t>Dangers et risques</a:t>
            </a:r>
          </a:p>
          <a:p>
            <a:pPr>
              <a:lnSpc>
                <a:spcPct val="90000"/>
              </a:lnSpc>
            </a:pPr>
            <a:r>
              <a:rPr lang="fr-FR" dirty="0" smtClean="0"/>
              <a:t>Les fonctions cognitives</a:t>
            </a:r>
          </a:p>
          <a:p>
            <a:pPr>
              <a:lnSpc>
                <a:spcPct val="90000"/>
              </a:lnSpc>
            </a:pPr>
            <a:r>
              <a:rPr lang="fr-FR" dirty="0" smtClean="0"/>
              <a:t>Les comportements non désirée: les erreurs</a:t>
            </a:r>
          </a:p>
          <a:p>
            <a:pPr>
              <a:lnSpc>
                <a:spcPct val="90000"/>
              </a:lnSpc>
            </a:pPr>
            <a:r>
              <a:rPr lang="fr-FR" dirty="0" smtClean="0"/>
              <a:t>Les comportements selon les personnalités</a:t>
            </a:r>
          </a:p>
          <a:p>
            <a:pPr>
              <a:lnSpc>
                <a:spcPct val="90000"/>
              </a:lnSpc>
            </a:pPr>
            <a:r>
              <a:rPr lang="fr-FR" dirty="0" smtClean="0"/>
              <a:t>Les bases physiologiques</a:t>
            </a:r>
          </a:p>
          <a:p>
            <a:pPr>
              <a:lnSpc>
                <a:spcPct val="90000"/>
              </a:lnSpc>
            </a:pPr>
            <a:r>
              <a:rPr lang="fr-FR" dirty="0" smtClean="0"/>
              <a:t>Les états individuels</a:t>
            </a:r>
          </a:p>
          <a:p>
            <a:pPr>
              <a:lnSpc>
                <a:spcPct val="90000"/>
              </a:lnSpc>
            </a:pPr>
            <a:r>
              <a:rPr lang="fr-FR" dirty="0" smtClean="0">
                <a:effectLst>
                  <a:outerShdw blurRad="38100" dist="38100" dir="2700000" algn="tl">
                    <a:srgbClr val="DDDDDD"/>
                  </a:outerShdw>
                </a:effectLst>
                <a:latin typeface="+mj-lt"/>
                <a:ea typeface="Arial" pitchFamily="-106" charset="0"/>
                <a:cs typeface="Arial" pitchFamily="-106" charset="0"/>
              </a:rPr>
              <a:t>Comment s’améliorer pour construire et maintenir la sécurité du vol ?</a:t>
            </a:r>
            <a:endParaRPr lang="fr-FR" dirty="0" smtClean="0">
              <a:latin typeface="+mj-lt"/>
            </a:endParaRPr>
          </a:p>
          <a:p>
            <a:endParaRPr lang="fr-FR" dirty="0" smtClean="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Dangers et risques</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ogner un rectangle avec un coin diagonal 10"/>
          <p:cNvSpPr/>
          <p:nvPr/>
        </p:nvSpPr>
        <p:spPr>
          <a:xfrm>
            <a:off x="1097009" y="1753580"/>
            <a:ext cx="6715352" cy="3885486"/>
          </a:xfrm>
          <a:prstGeom prst="snip2DiagRect">
            <a:avLst>
              <a:gd name="adj1" fmla="val 0"/>
              <a:gd name="adj2" fmla="val 34046"/>
            </a:avLst>
          </a:prstGeom>
          <a:solidFill>
            <a:srgbClr val="FFFBE4"/>
          </a:solidFill>
          <a:ln>
            <a:solidFill>
              <a:srgbClr val="FFFBE4"/>
            </a:solidFill>
          </a:ln>
        </p:spPr>
        <p:style>
          <a:lnRef idx="1">
            <a:schemeClr val="accent2"/>
          </a:lnRef>
          <a:fillRef idx="2">
            <a:schemeClr val="accent2"/>
          </a:fillRef>
          <a:effectRef idx="1">
            <a:schemeClr val="accent2"/>
          </a:effectRef>
          <a:fontRef idx="minor">
            <a:schemeClr val="dk1"/>
          </a:fontRef>
        </p:style>
        <p:txBody>
          <a:bodyPr wrap="square" rtlCol="0" anchor="t">
            <a:spAutoFit/>
          </a:bodyPr>
          <a:lstStyle/>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a:p>
            <a:endParaRPr lang="fr-FR" b="1" dirty="0" smtClean="0"/>
          </a:p>
        </p:txBody>
      </p:sp>
      <p:sp>
        <p:nvSpPr>
          <p:cNvPr id="5" name="Espace réservé du contenu 2"/>
          <p:cNvSpPr txBox="1">
            <a:spLocks/>
          </p:cNvSpPr>
          <p:nvPr/>
        </p:nvSpPr>
        <p:spPr>
          <a:xfrm>
            <a:off x="1828800" y="1828800"/>
            <a:ext cx="5983562" cy="3810000"/>
          </a:xfrm>
          <a:prstGeom prst="rect">
            <a:avLst/>
          </a:prstGeom>
        </p:spPr>
        <p:txBody>
          <a:bodyPr vert="horz" lIns="91440" tIns="45720" rIns="91440" bIns="45720" rtlCol="0">
            <a:normAutofit lnSpcReduction="10000"/>
          </a:bodyPr>
          <a:lstStyle/>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Faible expérience</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Comportement du pilote et des passagers ...</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Erosion des compétences et des connaissances</a:t>
            </a:r>
          </a:p>
          <a:p>
            <a:pPr marL="285750" lvl="1" indent="-285750">
              <a:lnSpc>
                <a:spcPct val="80000"/>
              </a:lnSpc>
              <a:buFont typeface="Arial" pitchFamily="34" charset="0"/>
              <a:buChar char="•"/>
            </a:pPr>
            <a:endPar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endParaRP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Complexité </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des systèmes, sophistication technique</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Utilisation </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de l'avion aux limites de ses performances et hors de son domaine de vol : manœuvres abruptes (facteur de charge), mauvais centrage, surcharge, "second régime"..</a:t>
            </a: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a:t>
            </a:r>
          </a:p>
          <a:p>
            <a:pPr marL="285750" lvl="1" indent="-285750">
              <a:lnSpc>
                <a:spcPct val="80000"/>
              </a:lnSpc>
              <a:buFont typeface="Arial" pitchFamily="34" charset="0"/>
              <a:buChar char="•"/>
            </a:pPr>
            <a:endPar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endParaRP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Altitude </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(effets physiologiques et sur les </a:t>
            </a:r>
            <a:r>
              <a:rPr lang="fr-FR" b="1" dirty="0" err="1">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perfos</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 avion, conséquences de l'absence ou de la panne d'équipement</a:t>
            </a: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Conditions météo défavorables</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Relief</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 aérologie</a:t>
            </a:r>
          </a:p>
          <a:p>
            <a:pPr marL="285750" lvl="1" indent="-285750">
              <a:lnSpc>
                <a:spcPct val="80000"/>
              </a:lnSpc>
              <a:buFont typeface="Arial" pitchFamily="34" charset="0"/>
              <a:buChar char="•"/>
            </a:pP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Proximité </a:t>
            </a:r>
            <a:r>
              <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du sol, des obstacles et des autres </a:t>
            </a:r>
            <a:r>
              <a:rPr lang="fr-FR" b="1" dirty="0" smtClean="0">
                <a:solidFill>
                  <a:srgbClr val="FF0000"/>
                </a:solidFill>
                <a:effectLst>
                  <a:outerShdw blurRad="38100" dist="38100" dir="2700000" algn="tl">
                    <a:srgbClr val="DDDDDD"/>
                  </a:outerShdw>
                </a:effectLst>
                <a:latin typeface="Arial" pitchFamily="-106" charset="0"/>
                <a:ea typeface="Arial" pitchFamily="-106" charset="0"/>
                <a:cs typeface="Arial" pitchFamily="-106" charset="0"/>
              </a:rPr>
              <a:t>avions</a:t>
            </a:r>
            <a:endParaRPr lang="fr-FR" b="1" dirty="0">
              <a:solidFill>
                <a:srgbClr val="FF0000"/>
              </a:solidFill>
              <a:effectLst>
                <a:outerShdw blurRad="38100" dist="38100" dir="2700000" algn="tl">
                  <a:srgbClr val="DDDDDD"/>
                </a:outerShdw>
              </a:effectLst>
              <a:latin typeface="Arial" pitchFamily="-106" charset="0"/>
              <a:ea typeface="Arial" pitchFamily="-106" charset="0"/>
              <a:cs typeface="Arial" pitchFamily="-106" charset="0"/>
            </a:endParaRPr>
          </a:p>
        </p:txBody>
      </p:sp>
      <p:sp>
        <p:nvSpPr>
          <p:cNvPr id="37" name="Rectangle à coins arrondis 36"/>
          <p:cNvSpPr/>
          <p:nvPr/>
        </p:nvSpPr>
        <p:spPr>
          <a:xfrm>
            <a:off x="7047131" y="2362200"/>
            <a:ext cx="2096869"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L’avion</a:t>
            </a:r>
          </a:p>
        </p:txBody>
      </p:sp>
      <p:sp>
        <p:nvSpPr>
          <p:cNvPr id="38" name="Rectangle à coins arrondis 37"/>
          <p:cNvSpPr/>
          <p:nvPr/>
        </p:nvSpPr>
        <p:spPr>
          <a:xfrm>
            <a:off x="776721" y="5829299"/>
            <a:ext cx="2713757"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normAutofit fontScale="92500" lnSpcReduction="10000"/>
          </a:bodyPr>
          <a:lstStyle/>
          <a:p>
            <a:pPr algn="ctr">
              <a:buNone/>
            </a:pPr>
            <a:r>
              <a:rPr lang="fr-FR" sz="2800" dirty="0" smtClean="0"/>
              <a:t>Contexte et environnement</a:t>
            </a:r>
          </a:p>
        </p:txBody>
      </p:sp>
      <p:sp>
        <p:nvSpPr>
          <p:cNvPr id="41" name="Titre 7"/>
          <p:cNvSpPr>
            <a:spLocks noGrp="1"/>
          </p:cNvSpPr>
          <p:nvPr>
            <p:ph type="title"/>
          </p:nvPr>
        </p:nvSpPr>
        <p:spPr/>
        <p:txBody>
          <a:bodyPr>
            <a:normAutofit/>
          </a:bodyPr>
          <a:lstStyle/>
          <a:p>
            <a:r>
              <a:rPr lang="fr-FR" dirty="0" smtClean="0">
                <a:effectLst>
                  <a:outerShdw blurRad="38100" dist="38100" dir="2700000" algn="tl">
                    <a:srgbClr val="DDDDDD"/>
                  </a:outerShdw>
                </a:effectLst>
              </a:rPr>
              <a:t>Liste ouverte de dangers</a:t>
            </a:r>
            <a:endParaRPr lang="fr-FR" dirty="0"/>
          </a:p>
        </p:txBody>
      </p:sp>
      <p:sp>
        <p:nvSpPr>
          <p:cNvPr id="36" name="Rectangle à coins arrondis 35"/>
          <p:cNvSpPr/>
          <p:nvPr/>
        </p:nvSpPr>
        <p:spPr>
          <a:xfrm>
            <a:off x="60418" y="1447798"/>
            <a:ext cx="2073181" cy="990602"/>
          </a:xfrm>
          <a:prstGeom prst="roundRect">
            <a:avLst>
              <a:gd name="adj" fmla="val 318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fr-FR" sz="2800" dirty="0" smtClean="0"/>
              <a:t>Le pilote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fr-FR" dirty="0">
                <a:effectLst>
                  <a:outerShdw blurRad="38100" dist="38100" dir="2700000" algn="tl">
                    <a:srgbClr val="DDDDDD"/>
                  </a:outerShdw>
                </a:effectLst>
              </a:rPr>
              <a:t>Dangers et risques</a:t>
            </a:r>
          </a:p>
        </p:txBody>
      </p:sp>
      <p:sp>
        <p:nvSpPr>
          <p:cNvPr id="138243" name="Rectangle 3"/>
          <p:cNvSpPr>
            <a:spLocks noChangeArrowheads="1"/>
          </p:cNvSpPr>
          <p:nvPr/>
        </p:nvSpPr>
        <p:spPr bwMode="auto">
          <a:xfrm>
            <a:off x="323850" y="1600200"/>
            <a:ext cx="8496300" cy="41148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fr-FR" sz="2800" b="1" dirty="0">
                <a:solidFill>
                  <a:srgbClr val="FF0000"/>
                </a:solidFill>
                <a:effectLst>
                  <a:outerShdw blurRad="38100" dist="38100" dir="2700000" algn="tl">
                    <a:srgbClr val="DDDDDD"/>
                  </a:outerShdw>
                </a:effectLst>
                <a:latin typeface="Arial" pitchFamily="-106" charset="0"/>
              </a:rPr>
              <a:t>Une</a:t>
            </a:r>
            <a:r>
              <a:rPr lang="fr-FR" sz="2800" b="1" dirty="0">
                <a:latin typeface="Arial" pitchFamily="-106" charset="0"/>
              </a:rPr>
              <a:t> </a:t>
            </a:r>
            <a:r>
              <a:rPr lang="fr-FR" sz="2800" b="1" dirty="0">
                <a:solidFill>
                  <a:srgbClr val="FF0000"/>
                </a:solidFill>
                <a:effectLst>
                  <a:outerShdw blurRad="38100" dist="38100" dir="2700000" algn="tl">
                    <a:srgbClr val="DDDDDD"/>
                  </a:outerShdw>
                </a:effectLst>
                <a:latin typeface="Arial" pitchFamily="-106" charset="0"/>
              </a:rPr>
              <a:t>situation dangereuse</a:t>
            </a:r>
            <a:r>
              <a:rPr lang="fr-FR" sz="2800" b="1" dirty="0">
                <a:latin typeface="Arial" pitchFamily="-106" charset="0"/>
              </a:rPr>
              <a:t> </a:t>
            </a:r>
            <a:r>
              <a:rPr lang="fr-FR" sz="2800" b="1" dirty="0">
                <a:solidFill>
                  <a:srgbClr val="FF0000"/>
                </a:solidFill>
                <a:effectLst>
                  <a:outerShdw blurRad="38100" dist="38100" dir="2700000" algn="tl">
                    <a:srgbClr val="DDDDDD"/>
                  </a:outerShdw>
                </a:effectLst>
                <a:latin typeface="Arial" pitchFamily="-106" charset="0"/>
              </a:rPr>
              <a:t>ou "</a:t>
            </a:r>
            <a:r>
              <a:rPr lang="fr-FR" sz="2800" b="1" dirty="0" err="1">
                <a:solidFill>
                  <a:srgbClr val="FF0000"/>
                </a:solidFill>
                <a:effectLst>
                  <a:outerShdw blurRad="38100" dist="38100" dir="2700000" algn="tl">
                    <a:srgbClr val="DDDDDD"/>
                  </a:outerShdw>
                </a:effectLst>
                <a:latin typeface="Arial" pitchFamily="-106" charset="0"/>
              </a:rPr>
              <a:t>accidentogène</a:t>
            </a:r>
            <a:r>
              <a:rPr lang="fr-FR" sz="2800" b="1" dirty="0">
                <a:solidFill>
                  <a:srgbClr val="FF0000"/>
                </a:solidFill>
                <a:effectLst>
                  <a:outerShdw blurRad="38100" dist="38100" dir="2700000" algn="tl">
                    <a:srgbClr val="DDDDDD"/>
                  </a:outerShdw>
                </a:effectLst>
                <a:latin typeface="Arial" pitchFamily="-106" charset="0"/>
              </a:rPr>
              <a:t>"</a:t>
            </a:r>
          </a:p>
          <a:p>
            <a:pPr marL="742950" lvl="1" indent="-285750">
              <a:lnSpc>
                <a:spcPct val="80000"/>
              </a:lnSpc>
              <a:spcBef>
                <a:spcPct val="20000"/>
              </a:spcBef>
              <a:buFontTx/>
              <a:buChar char="–"/>
            </a:pPr>
            <a:r>
              <a:rPr lang="fr-FR" dirty="0">
                <a:latin typeface="Arial" pitchFamily="-106" charset="0"/>
                <a:ea typeface="ＭＳ Ｐゴシック" pitchFamily="-106" charset="-128"/>
              </a:rPr>
              <a:t>résulte en général d’un </a:t>
            </a:r>
            <a:r>
              <a:rPr lang="fr-FR" u="sng" dirty="0">
                <a:latin typeface="Arial" pitchFamily="-106" charset="0"/>
                <a:ea typeface="ＭＳ Ｐゴシック" pitchFamily="-106" charset="-128"/>
              </a:rPr>
              <a:t>jugement</a:t>
            </a:r>
            <a:r>
              <a:rPr lang="fr-FR" dirty="0">
                <a:latin typeface="Arial" pitchFamily="-106" charset="0"/>
                <a:ea typeface="ＭＳ Ｐゴシック" pitchFamily="-106" charset="-128"/>
              </a:rPr>
              <a:t> erroné (mauvaise analyse de la situation) ou d’une </a:t>
            </a:r>
            <a:r>
              <a:rPr lang="fr-FR" u="sng" dirty="0">
                <a:latin typeface="Arial" pitchFamily="-106" charset="0"/>
                <a:ea typeface="ＭＳ Ｐゴシック" pitchFamily="-106" charset="-128"/>
              </a:rPr>
              <a:t>décision</a:t>
            </a:r>
            <a:r>
              <a:rPr lang="fr-FR" dirty="0">
                <a:latin typeface="Arial" pitchFamily="-106" charset="0"/>
                <a:ea typeface="ＭＳ Ｐゴシック" pitchFamily="-106" charset="-128"/>
              </a:rPr>
              <a:t> inappropriée pour y faire face</a:t>
            </a:r>
          </a:p>
          <a:p>
            <a:pPr marL="742950" lvl="1" indent="-285750">
              <a:lnSpc>
                <a:spcPct val="80000"/>
              </a:lnSpc>
              <a:spcBef>
                <a:spcPct val="20000"/>
              </a:spcBef>
              <a:buFontTx/>
              <a:buChar char="–"/>
            </a:pPr>
            <a:r>
              <a:rPr lang="fr-FR" dirty="0">
                <a:latin typeface="Arial" pitchFamily="-106" charset="0"/>
                <a:ea typeface="ＭＳ Ｐゴシック" pitchFamily="-106" charset="-128"/>
              </a:rPr>
              <a:t>est perçue différemment selon :</a:t>
            </a:r>
          </a:p>
          <a:p>
            <a:pPr marL="1143000" lvl="2" indent="-228600">
              <a:lnSpc>
                <a:spcPct val="80000"/>
              </a:lnSpc>
              <a:spcBef>
                <a:spcPct val="20000"/>
              </a:spcBef>
              <a:buFontTx/>
              <a:buChar char="•"/>
            </a:pPr>
            <a:r>
              <a:rPr lang="fr-FR" sz="2000" dirty="0">
                <a:latin typeface="Arial" pitchFamily="-106" charset="0"/>
                <a:ea typeface="ＭＳ Ｐゴシック" pitchFamily="-106" charset="-128"/>
              </a:rPr>
              <a:t>la probabilité d'occurrence ou l'imminence d'un évènement</a:t>
            </a:r>
          </a:p>
          <a:p>
            <a:pPr marL="1143000" lvl="2" indent="-228600">
              <a:lnSpc>
                <a:spcPct val="80000"/>
              </a:lnSpc>
              <a:spcBef>
                <a:spcPct val="20000"/>
              </a:spcBef>
              <a:buFontTx/>
              <a:buChar char="•"/>
            </a:pPr>
            <a:r>
              <a:rPr lang="fr-FR" sz="2000" dirty="0">
                <a:latin typeface="Arial" pitchFamily="-106" charset="0"/>
                <a:ea typeface="ＭＳ Ｐゴシック" pitchFamily="-106" charset="-128"/>
              </a:rPr>
              <a:t>la fréquence d'exposition au danger</a:t>
            </a:r>
          </a:p>
          <a:p>
            <a:pPr marL="1143000" lvl="2" indent="-228600">
              <a:lnSpc>
                <a:spcPct val="80000"/>
              </a:lnSpc>
              <a:spcBef>
                <a:spcPct val="20000"/>
              </a:spcBef>
              <a:buFontTx/>
              <a:buChar char="•"/>
            </a:pPr>
            <a:r>
              <a:rPr lang="fr-FR" sz="2000" dirty="0">
                <a:latin typeface="Arial" pitchFamily="-106" charset="0"/>
                <a:ea typeface="ＭＳ Ｐゴシック" pitchFamily="-106" charset="-128"/>
              </a:rPr>
              <a:t>la gravité des conséquences (destruction totale ou partielle de l'appareil avec ou sans dommages aux tiers, blessures, mort)</a:t>
            </a:r>
          </a:p>
          <a:p>
            <a:pPr marL="342900" indent="-342900">
              <a:lnSpc>
                <a:spcPct val="80000"/>
              </a:lnSpc>
              <a:spcBef>
                <a:spcPct val="20000"/>
              </a:spcBef>
              <a:buFontTx/>
              <a:buChar char="•"/>
            </a:pPr>
            <a:endParaRPr lang="fr-FR" sz="2800" b="1" dirty="0">
              <a:solidFill>
                <a:schemeClr val="accent2"/>
              </a:solidFill>
              <a:latin typeface="Arial" pitchFamily="-106" charset="0"/>
            </a:endParaRPr>
          </a:p>
          <a:p>
            <a:pPr marL="342900" indent="-342900">
              <a:lnSpc>
                <a:spcPct val="80000"/>
              </a:lnSpc>
              <a:spcBef>
                <a:spcPct val="20000"/>
              </a:spcBef>
            </a:pPr>
            <a:r>
              <a:rPr lang="fr-FR" sz="2800" b="1" dirty="0">
                <a:solidFill>
                  <a:schemeClr val="accent2"/>
                </a:solidFill>
                <a:latin typeface="Arial" pitchFamily="-106" charset="0"/>
              </a:rPr>
              <a:t>Il y a une impérieuse nécessité de :</a:t>
            </a:r>
          </a:p>
          <a:p>
            <a:pPr marL="342900" indent="-342900">
              <a:lnSpc>
                <a:spcPct val="80000"/>
              </a:lnSpc>
              <a:spcBef>
                <a:spcPct val="20000"/>
              </a:spcBef>
              <a:buFontTx/>
              <a:buChar char="•"/>
            </a:pPr>
            <a:r>
              <a:rPr lang="fr-FR" b="1" dirty="0">
                <a:solidFill>
                  <a:schemeClr val="accent2"/>
                </a:solidFill>
                <a:latin typeface="Arial" pitchFamily="-106" charset="0"/>
              </a:rPr>
              <a:t>comprendre et hiérarchiser les dangers et les risques</a:t>
            </a:r>
          </a:p>
          <a:p>
            <a:pPr marL="342900" indent="-342900">
              <a:lnSpc>
                <a:spcPct val="80000"/>
              </a:lnSpc>
              <a:spcBef>
                <a:spcPct val="20000"/>
              </a:spcBef>
              <a:buFontTx/>
              <a:buChar char="•"/>
            </a:pPr>
            <a:r>
              <a:rPr lang="fr-FR" b="1" dirty="0">
                <a:solidFill>
                  <a:schemeClr val="accent2"/>
                </a:solidFill>
                <a:latin typeface="Arial" pitchFamily="-106" charset="0"/>
              </a:rPr>
              <a:t>renforcer nos défenses</a:t>
            </a:r>
          </a:p>
          <a:p>
            <a:pPr marL="342900" indent="-342900">
              <a:lnSpc>
                <a:spcPct val="80000"/>
              </a:lnSpc>
              <a:spcBef>
                <a:spcPct val="20000"/>
              </a:spcBef>
              <a:buFontTx/>
              <a:buChar char="•"/>
            </a:pPr>
            <a:r>
              <a:rPr lang="fr-FR" b="1" dirty="0">
                <a:solidFill>
                  <a:schemeClr val="accent2"/>
                </a:solidFill>
                <a:latin typeface="Arial" pitchFamily="-106" charset="0"/>
              </a:rPr>
              <a:t>mettre des "barrières"</a:t>
            </a:r>
          </a:p>
          <a:p>
            <a:pPr marL="342900" indent="-342900">
              <a:lnSpc>
                <a:spcPct val="80000"/>
              </a:lnSpc>
              <a:spcBef>
                <a:spcPct val="20000"/>
              </a:spcBef>
            </a:pPr>
            <a:endParaRPr lang="fr-FR" b="1" dirty="0">
              <a:solidFill>
                <a:schemeClr val="accent2"/>
              </a:solidFill>
              <a:effectLst>
                <a:outerShdw blurRad="38100" dist="38100" dir="2700000" algn="tl">
                  <a:srgbClr val="DDDDDD"/>
                </a:outerShdw>
              </a:effectLst>
              <a:latin typeface="Arial" pitchFamily="-10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normAutofit/>
          </a:bodyPr>
          <a:lstStyle/>
          <a:p>
            <a:r>
              <a:rPr lang="fr-FR" dirty="0">
                <a:effectLst>
                  <a:outerShdw blurRad="38100" dist="38100" dir="2700000" algn="tl">
                    <a:srgbClr val="DDDDDD"/>
                  </a:outerShdw>
                </a:effectLst>
              </a:rPr>
              <a:t>Dangers et risques</a:t>
            </a:r>
          </a:p>
        </p:txBody>
      </p:sp>
      <p:sp>
        <p:nvSpPr>
          <p:cNvPr id="136196" name="Rectangle 4"/>
          <p:cNvSpPr>
            <a:spLocks noChangeArrowheads="1"/>
          </p:cNvSpPr>
          <p:nvPr/>
        </p:nvSpPr>
        <p:spPr bwMode="auto">
          <a:xfrm>
            <a:off x="323850" y="1828800"/>
            <a:ext cx="8424863" cy="4114800"/>
          </a:xfrm>
          <a:prstGeom prst="rect">
            <a:avLst/>
          </a:prstGeom>
          <a:noFill/>
          <a:ln w="9525">
            <a:noFill/>
            <a:miter lim="800000"/>
            <a:headEnd/>
            <a:tailEnd/>
          </a:ln>
          <a:effectLst/>
        </p:spPr>
        <p:txBody>
          <a:bodyPr>
            <a:prstTxWarp prst="textNoShape">
              <a:avLst/>
            </a:prstTxWarp>
          </a:bodyPr>
          <a:lstStyle/>
          <a:p>
            <a:pPr indent="20638">
              <a:lnSpc>
                <a:spcPct val="80000"/>
              </a:lnSpc>
              <a:spcBef>
                <a:spcPct val="20000"/>
              </a:spcBef>
            </a:pPr>
            <a:r>
              <a:rPr lang="fr-FR" sz="2800" b="1" dirty="0">
                <a:latin typeface="Arial" pitchFamily="-106" charset="0"/>
              </a:rPr>
              <a:t>Le risque dépend de la manière de s'exposer au danger !</a:t>
            </a:r>
          </a:p>
          <a:p>
            <a:pPr marL="844550" lvl="1" indent="-285750">
              <a:lnSpc>
                <a:spcPct val="80000"/>
              </a:lnSpc>
              <a:spcBef>
                <a:spcPct val="20000"/>
              </a:spcBef>
              <a:buFontTx/>
              <a:buChar char="–"/>
            </a:pPr>
            <a:r>
              <a:rPr lang="fr-FR" dirty="0">
                <a:latin typeface="Arial" pitchFamily="-106" charset="0"/>
                <a:ea typeface="ＭＳ Ｐゴシック" pitchFamily="-106" charset="-128"/>
              </a:rPr>
              <a:t>grignotement des marges</a:t>
            </a:r>
          </a:p>
          <a:p>
            <a:pPr marL="844550" lvl="1" indent="-285750">
              <a:lnSpc>
                <a:spcPct val="80000"/>
              </a:lnSpc>
              <a:spcBef>
                <a:spcPct val="20000"/>
              </a:spcBef>
              <a:buFontTx/>
              <a:buChar char="–"/>
            </a:pPr>
            <a:r>
              <a:rPr lang="fr-FR" dirty="0">
                <a:latin typeface="Arial" pitchFamily="-106" charset="0"/>
                <a:ea typeface="ＭＳ Ｐゴシック" pitchFamily="-106" charset="-128"/>
              </a:rPr>
              <a:t>excès de confiance</a:t>
            </a:r>
          </a:p>
          <a:p>
            <a:pPr marL="844550" lvl="1" indent="-285750">
              <a:lnSpc>
                <a:spcPct val="80000"/>
              </a:lnSpc>
              <a:spcBef>
                <a:spcPct val="20000"/>
              </a:spcBef>
              <a:buFontTx/>
              <a:buChar char="–"/>
            </a:pPr>
            <a:r>
              <a:rPr lang="fr-FR" dirty="0">
                <a:latin typeface="Arial" pitchFamily="-106" charset="0"/>
                <a:ea typeface="ＭＳ Ｐゴシック" pitchFamily="-106" charset="-128"/>
              </a:rPr>
              <a:t>ignorance de la présence d'un danger</a:t>
            </a:r>
          </a:p>
          <a:p>
            <a:pPr marL="844550" lvl="1" indent="-285750">
              <a:lnSpc>
                <a:spcPct val="80000"/>
              </a:lnSpc>
              <a:spcBef>
                <a:spcPct val="20000"/>
              </a:spcBef>
              <a:buFontTx/>
              <a:buChar char="–"/>
            </a:pPr>
            <a:r>
              <a:rPr lang="fr-FR" dirty="0">
                <a:latin typeface="Arial" pitchFamily="-106" charset="0"/>
                <a:ea typeface="ＭＳ Ｐゴシック" pitchFamily="-106" charset="-128"/>
              </a:rPr>
              <a:t>absence de décision ou décision tardive...</a:t>
            </a:r>
          </a:p>
          <a:p>
            <a:pPr indent="20638">
              <a:lnSpc>
                <a:spcPct val="80000"/>
              </a:lnSpc>
              <a:spcBef>
                <a:spcPct val="20000"/>
              </a:spcBef>
              <a:buFontTx/>
              <a:buChar char="•"/>
            </a:pPr>
            <a:endParaRPr lang="fr-FR" sz="2800" b="1" dirty="0">
              <a:latin typeface="Arial" pitchFamily="-106" charset="0"/>
            </a:endParaRPr>
          </a:p>
          <a:p>
            <a:pPr indent="20638">
              <a:lnSpc>
                <a:spcPct val="80000"/>
              </a:lnSpc>
              <a:spcBef>
                <a:spcPct val="20000"/>
              </a:spcBef>
            </a:pPr>
            <a:r>
              <a:rPr lang="fr-FR" sz="2800" b="1" dirty="0">
                <a:latin typeface="Arial" pitchFamily="-106" charset="0"/>
              </a:rPr>
              <a:t>Le risque se définit en relation avec le danger !</a:t>
            </a:r>
          </a:p>
          <a:p>
            <a:pPr indent="20638">
              <a:lnSpc>
                <a:spcPct val="80000"/>
              </a:lnSpc>
              <a:spcBef>
                <a:spcPct val="20000"/>
              </a:spcBef>
            </a:pPr>
            <a:endParaRPr lang="fr-FR" sz="2800" b="1" dirty="0">
              <a:latin typeface="Arial" pitchFamily="-106" charset="0"/>
            </a:endParaRPr>
          </a:p>
          <a:p>
            <a:pPr marL="844550" lvl="1" indent="-285750">
              <a:lnSpc>
                <a:spcPct val="80000"/>
              </a:lnSpc>
              <a:spcBef>
                <a:spcPct val="20000"/>
              </a:spcBef>
              <a:buFontTx/>
              <a:buChar char="–"/>
            </a:pPr>
            <a:r>
              <a:rPr lang="fr-FR" b="1" dirty="0">
                <a:solidFill>
                  <a:srgbClr val="FF0000"/>
                </a:solidFill>
                <a:effectLst>
                  <a:outerShdw blurRad="38100" dist="38100" dir="2700000" algn="tl">
                    <a:srgbClr val="DDDDDD"/>
                  </a:outerShdw>
                </a:effectLst>
                <a:latin typeface="Arial" pitchFamily="-106" charset="0"/>
                <a:ea typeface="ＭＳ Ｐゴシック" pitchFamily="-106" charset="-128"/>
              </a:rPr>
              <a:t>situation dangereuse</a:t>
            </a:r>
            <a:endParaRPr lang="fr-FR" b="1" dirty="0">
              <a:latin typeface="Arial" pitchFamily="-106" charset="0"/>
              <a:ea typeface="ＭＳ Ｐゴシック" pitchFamily="-106" charset="-128"/>
            </a:endParaRPr>
          </a:p>
          <a:p>
            <a:pPr marL="844550" lvl="1" indent="-285750">
              <a:lnSpc>
                <a:spcPct val="80000"/>
              </a:lnSpc>
              <a:spcBef>
                <a:spcPct val="20000"/>
              </a:spcBef>
            </a:pPr>
            <a:r>
              <a:rPr lang="fr-FR" b="1" dirty="0">
                <a:solidFill>
                  <a:srgbClr val="FF0000"/>
                </a:solidFill>
                <a:effectLst>
                  <a:outerShdw blurRad="38100" dist="38100" dir="2700000" algn="tl">
                    <a:srgbClr val="DDDDDD"/>
                  </a:outerShdw>
                </a:effectLst>
                <a:latin typeface="Arial" pitchFamily="-106" charset="0"/>
                <a:ea typeface="ＭＳ Ｐゴシック" pitchFamily="-106" charset="-128"/>
              </a:rPr>
              <a:t>	ou</a:t>
            </a:r>
          </a:p>
          <a:p>
            <a:pPr marL="844550" lvl="1" indent="-285750">
              <a:lnSpc>
                <a:spcPct val="80000"/>
              </a:lnSpc>
              <a:spcBef>
                <a:spcPct val="20000"/>
              </a:spcBef>
              <a:buFontTx/>
              <a:buChar char="–"/>
            </a:pPr>
            <a:r>
              <a:rPr lang="fr-FR" b="1" dirty="0">
                <a:solidFill>
                  <a:srgbClr val="FF0000"/>
                </a:solidFill>
                <a:effectLst>
                  <a:outerShdw blurRad="38100" dist="38100" dir="2700000" algn="tl">
                    <a:srgbClr val="DDDDDD"/>
                  </a:outerShdw>
                </a:effectLst>
                <a:latin typeface="Arial" pitchFamily="-106" charset="0"/>
                <a:ea typeface="ＭＳ Ｐゴシック" pitchFamily="-106" charset="-128"/>
              </a:rPr>
              <a:t>situation "</a:t>
            </a:r>
            <a:r>
              <a:rPr lang="fr-FR" b="1" dirty="0" err="1">
                <a:solidFill>
                  <a:srgbClr val="FF0000"/>
                </a:solidFill>
                <a:effectLst>
                  <a:outerShdw blurRad="38100" dist="38100" dir="2700000" algn="tl">
                    <a:srgbClr val="DDDDDD"/>
                  </a:outerShdw>
                </a:effectLst>
                <a:latin typeface="Arial" pitchFamily="-106" charset="0"/>
                <a:ea typeface="ＭＳ Ｐゴシック" pitchFamily="-106" charset="-128"/>
              </a:rPr>
              <a:t>accidentogène</a:t>
            </a:r>
            <a:r>
              <a:rPr lang="fr-FR" b="1" dirty="0">
                <a:solidFill>
                  <a:srgbClr val="FF0000"/>
                </a:solidFill>
                <a:effectLst>
                  <a:outerShdw blurRad="38100" dist="38100" dir="2700000" algn="tl">
                    <a:srgbClr val="DDDDDD"/>
                  </a:outerShdw>
                </a:effectLst>
                <a:latin typeface="Arial" pitchFamily="-106" charset="0"/>
                <a:ea typeface="ＭＳ Ｐゴシック" pitchFamily="-106" charset="-128"/>
              </a:rPr>
              <a:t>"</a:t>
            </a:r>
          </a:p>
          <a:p>
            <a:pPr indent="20638">
              <a:lnSpc>
                <a:spcPct val="80000"/>
              </a:lnSpc>
              <a:spcBef>
                <a:spcPct val="20000"/>
              </a:spcBef>
            </a:pPr>
            <a:endParaRPr lang="fr-FR" sz="2800" b="1" dirty="0">
              <a:solidFill>
                <a:schemeClr val="accent2"/>
              </a:solidFill>
              <a:effectLst>
                <a:outerShdw blurRad="38100" dist="38100" dir="2700000" algn="tl">
                  <a:srgbClr val="DDDDDD"/>
                </a:outerShdw>
              </a:effectLst>
              <a:latin typeface="Arial" pitchFamily="-10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814536" y="413792"/>
            <a:ext cx="8077944" cy="1143000"/>
          </a:xfrm>
        </p:spPr>
        <p:txBody>
          <a:bodyPr>
            <a:noAutofit/>
          </a:bodyPr>
          <a:lstStyle/>
          <a:p>
            <a:r>
              <a:rPr lang="fr-FR" sz="4000" dirty="0" smtClean="0">
                <a:effectLst>
                  <a:outerShdw blurRad="38100" dist="38100" dir="2700000" algn="tl">
                    <a:srgbClr val="000000">
                      <a:alpha val="43137"/>
                    </a:srgbClr>
                  </a:outerShdw>
                </a:effectLst>
              </a:rPr>
              <a:t>Pourquoi apprendre et s’immuniser ?</a:t>
            </a:r>
            <a:endParaRPr lang="fr-FR" sz="4000" dirty="0">
              <a:effectLst>
                <a:outerShdw blurRad="38100" dist="38100" dir="2700000" algn="tl">
                  <a:srgbClr val="000000">
                    <a:alpha val="43137"/>
                  </a:srgbClr>
                </a:outerShdw>
              </a:effectLst>
            </a:endParaRPr>
          </a:p>
        </p:txBody>
      </p:sp>
      <p:cxnSp>
        <p:nvCxnSpPr>
          <p:cNvPr id="7" name="Connecteur droit 6"/>
          <p:cNvCxnSpPr/>
          <p:nvPr/>
        </p:nvCxnSpPr>
        <p:spPr>
          <a:xfrm>
            <a:off x="1674812" y="1700808"/>
            <a:ext cx="0" cy="355778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676400" y="5257800"/>
            <a:ext cx="5105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rot="16200000">
            <a:off x="673161" y="3336083"/>
            <a:ext cx="1379673" cy="369332"/>
          </a:xfrm>
          <a:prstGeom prst="rect">
            <a:avLst/>
          </a:prstGeom>
          <a:noFill/>
        </p:spPr>
        <p:txBody>
          <a:bodyPr wrap="none" rtlCol="0">
            <a:spAutoFit/>
          </a:bodyPr>
          <a:lstStyle/>
          <a:p>
            <a:r>
              <a:rPr lang="fr-FR" dirty="0" smtClean="0"/>
              <a:t>Dangerosité</a:t>
            </a:r>
            <a:endParaRPr lang="fr-FR" dirty="0"/>
          </a:p>
        </p:txBody>
      </p:sp>
      <p:sp>
        <p:nvSpPr>
          <p:cNvPr id="12" name="ZoneTexte 11"/>
          <p:cNvSpPr txBox="1"/>
          <p:nvPr/>
        </p:nvSpPr>
        <p:spPr>
          <a:xfrm>
            <a:off x="3505200" y="5445224"/>
            <a:ext cx="1439946" cy="369332"/>
          </a:xfrm>
          <a:prstGeom prst="rect">
            <a:avLst/>
          </a:prstGeom>
          <a:noFill/>
        </p:spPr>
        <p:txBody>
          <a:bodyPr wrap="none" rtlCol="0">
            <a:spAutoFit/>
          </a:bodyPr>
          <a:lstStyle/>
          <a:p>
            <a:r>
              <a:rPr lang="fr-FR" b="1" dirty="0" smtClean="0"/>
              <a:t>Occurrence</a:t>
            </a:r>
            <a:endParaRPr lang="fr-FR" b="1" dirty="0"/>
          </a:p>
        </p:txBody>
      </p:sp>
      <p:sp>
        <p:nvSpPr>
          <p:cNvPr id="16" name="ZoneTexte 15"/>
          <p:cNvSpPr txBox="1"/>
          <p:nvPr/>
        </p:nvSpPr>
        <p:spPr>
          <a:xfrm>
            <a:off x="1100813" y="4744998"/>
            <a:ext cx="255198" cy="369332"/>
          </a:xfrm>
          <a:prstGeom prst="rect">
            <a:avLst/>
          </a:prstGeom>
          <a:noFill/>
        </p:spPr>
        <p:txBody>
          <a:bodyPr wrap="none" rtlCol="0">
            <a:spAutoFit/>
          </a:bodyPr>
          <a:lstStyle/>
          <a:p>
            <a:r>
              <a:rPr lang="fr-FR" i="1" dirty="0" smtClean="0"/>
              <a:t>1</a:t>
            </a:r>
            <a:endParaRPr lang="fr-FR" i="1" dirty="0"/>
          </a:p>
        </p:txBody>
      </p:sp>
      <p:sp>
        <p:nvSpPr>
          <p:cNvPr id="17" name="ZoneTexte 16"/>
          <p:cNvSpPr txBox="1"/>
          <p:nvPr/>
        </p:nvSpPr>
        <p:spPr>
          <a:xfrm>
            <a:off x="1045137" y="1808202"/>
            <a:ext cx="309700" cy="369332"/>
          </a:xfrm>
          <a:prstGeom prst="rect">
            <a:avLst/>
          </a:prstGeom>
          <a:noFill/>
        </p:spPr>
        <p:txBody>
          <a:bodyPr wrap="none" rtlCol="0">
            <a:spAutoFit/>
          </a:bodyPr>
          <a:lstStyle/>
          <a:p>
            <a:r>
              <a:rPr lang="fr-FR" i="1" dirty="0" smtClean="0"/>
              <a:t>9</a:t>
            </a:r>
            <a:endParaRPr lang="fr-FR" i="1" dirty="0"/>
          </a:p>
        </p:txBody>
      </p:sp>
      <p:sp>
        <p:nvSpPr>
          <p:cNvPr id="18" name="ZoneTexte 17"/>
          <p:cNvSpPr txBox="1"/>
          <p:nvPr/>
        </p:nvSpPr>
        <p:spPr>
          <a:xfrm>
            <a:off x="1691680" y="5266730"/>
            <a:ext cx="255198" cy="369332"/>
          </a:xfrm>
          <a:prstGeom prst="rect">
            <a:avLst/>
          </a:prstGeom>
          <a:noFill/>
        </p:spPr>
        <p:txBody>
          <a:bodyPr wrap="none" rtlCol="0">
            <a:spAutoFit/>
          </a:bodyPr>
          <a:lstStyle/>
          <a:p>
            <a:r>
              <a:rPr lang="fr-FR" i="1" dirty="0" smtClean="0"/>
              <a:t>1</a:t>
            </a:r>
            <a:endParaRPr lang="fr-FR" i="1" dirty="0"/>
          </a:p>
        </p:txBody>
      </p:sp>
      <p:sp>
        <p:nvSpPr>
          <p:cNvPr id="19" name="ZoneTexte 18"/>
          <p:cNvSpPr txBox="1"/>
          <p:nvPr/>
        </p:nvSpPr>
        <p:spPr>
          <a:xfrm>
            <a:off x="6150537" y="5260558"/>
            <a:ext cx="309700" cy="369332"/>
          </a:xfrm>
          <a:prstGeom prst="rect">
            <a:avLst/>
          </a:prstGeom>
          <a:noFill/>
        </p:spPr>
        <p:txBody>
          <a:bodyPr wrap="none" rtlCol="0">
            <a:spAutoFit/>
          </a:bodyPr>
          <a:lstStyle/>
          <a:p>
            <a:r>
              <a:rPr lang="fr-FR" i="1" dirty="0" smtClean="0"/>
              <a:t>9</a:t>
            </a:r>
            <a:endParaRPr lang="fr-FR" i="1" dirty="0"/>
          </a:p>
        </p:txBody>
      </p:sp>
      <p:sp>
        <p:nvSpPr>
          <p:cNvPr id="13" name="ZoneTexte 12"/>
          <p:cNvSpPr txBox="1"/>
          <p:nvPr/>
        </p:nvSpPr>
        <p:spPr>
          <a:xfrm>
            <a:off x="2117608" y="2461580"/>
            <a:ext cx="2775183" cy="369332"/>
          </a:xfrm>
          <a:prstGeom prst="rect">
            <a:avLst/>
          </a:prstGeom>
          <a:noFill/>
        </p:spPr>
        <p:txBody>
          <a:bodyPr wrap="none" rtlCol="0">
            <a:spAutoFit/>
          </a:bodyPr>
          <a:lstStyle/>
          <a:p>
            <a:r>
              <a:rPr lang="fr-FR" dirty="0" smtClean="0"/>
              <a:t>Augmentation des risques</a:t>
            </a:r>
            <a:endParaRPr lang="fr-FR" dirty="0"/>
          </a:p>
        </p:txBody>
      </p:sp>
      <p:sp>
        <p:nvSpPr>
          <p:cNvPr id="23" name="Cube 22"/>
          <p:cNvSpPr/>
          <p:nvPr/>
        </p:nvSpPr>
        <p:spPr>
          <a:xfrm>
            <a:off x="1691680" y="4744998"/>
            <a:ext cx="576064" cy="512802"/>
          </a:xfrm>
          <a:prstGeom prst="cube">
            <a:avLst/>
          </a:prstGeom>
          <a:gradFill>
            <a:gsLst>
              <a:gs pos="0">
                <a:srgbClr val="DDEBCF"/>
              </a:gs>
              <a:gs pos="50000">
                <a:srgbClr val="9CB86E"/>
              </a:gs>
              <a:gs pos="100000">
                <a:srgbClr val="156B13"/>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Cube 23"/>
          <p:cNvSpPr/>
          <p:nvPr/>
        </p:nvSpPr>
        <p:spPr>
          <a:xfrm>
            <a:off x="1691680" y="4356358"/>
            <a:ext cx="576064" cy="512802"/>
          </a:xfrm>
          <a:prstGeom prst="cube">
            <a:avLst/>
          </a:prstGeom>
          <a:gradFill>
            <a:gsLst>
              <a:gs pos="0">
                <a:srgbClr val="DDEBCF"/>
              </a:gs>
              <a:gs pos="50000">
                <a:srgbClr val="9CB86E"/>
              </a:gs>
              <a:gs pos="100000">
                <a:srgbClr val="156B13"/>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Cube 25"/>
          <p:cNvSpPr/>
          <p:nvPr/>
        </p:nvSpPr>
        <p:spPr>
          <a:xfrm>
            <a:off x="2132112" y="4744998"/>
            <a:ext cx="576064" cy="512802"/>
          </a:xfrm>
          <a:prstGeom prst="cube">
            <a:avLst/>
          </a:prstGeom>
          <a:gradFill>
            <a:gsLst>
              <a:gs pos="0">
                <a:srgbClr val="DDEBCF"/>
              </a:gs>
              <a:gs pos="50000">
                <a:srgbClr val="9CB86E"/>
              </a:gs>
              <a:gs pos="100000">
                <a:srgbClr val="156B13"/>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Cube 24"/>
          <p:cNvSpPr/>
          <p:nvPr/>
        </p:nvSpPr>
        <p:spPr>
          <a:xfrm>
            <a:off x="2555776" y="474499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Cube 28"/>
          <p:cNvSpPr/>
          <p:nvPr/>
        </p:nvSpPr>
        <p:spPr>
          <a:xfrm>
            <a:off x="2996208" y="474499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Cube 29"/>
          <p:cNvSpPr/>
          <p:nvPr/>
        </p:nvSpPr>
        <p:spPr>
          <a:xfrm>
            <a:off x="3419872" y="474499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Cube 30"/>
          <p:cNvSpPr/>
          <p:nvPr/>
        </p:nvSpPr>
        <p:spPr>
          <a:xfrm>
            <a:off x="2132112" y="435635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Cube 33"/>
          <p:cNvSpPr/>
          <p:nvPr/>
        </p:nvSpPr>
        <p:spPr>
          <a:xfrm>
            <a:off x="2572544" y="435635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Cube 35"/>
          <p:cNvSpPr/>
          <p:nvPr/>
        </p:nvSpPr>
        <p:spPr>
          <a:xfrm>
            <a:off x="1676400" y="3954185"/>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Cube 32"/>
          <p:cNvSpPr/>
          <p:nvPr/>
        </p:nvSpPr>
        <p:spPr>
          <a:xfrm>
            <a:off x="2996208" y="4356358"/>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Cube 34"/>
          <p:cNvSpPr/>
          <p:nvPr/>
        </p:nvSpPr>
        <p:spPr>
          <a:xfrm>
            <a:off x="2132112" y="3954185"/>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Cube 27"/>
          <p:cNvSpPr/>
          <p:nvPr/>
        </p:nvSpPr>
        <p:spPr>
          <a:xfrm>
            <a:off x="1691680" y="3564270"/>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Cube 36"/>
          <p:cNvSpPr/>
          <p:nvPr/>
        </p:nvSpPr>
        <p:spPr>
          <a:xfrm>
            <a:off x="2117608" y="3593783"/>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Cube 31"/>
          <p:cNvSpPr/>
          <p:nvPr/>
        </p:nvSpPr>
        <p:spPr>
          <a:xfrm>
            <a:off x="2555776" y="3954185"/>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Cube 37"/>
          <p:cNvSpPr/>
          <p:nvPr/>
        </p:nvSpPr>
        <p:spPr>
          <a:xfrm>
            <a:off x="1658846" y="3204230"/>
            <a:ext cx="576064" cy="5128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Cube 38"/>
          <p:cNvSpPr/>
          <p:nvPr/>
        </p:nvSpPr>
        <p:spPr>
          <a:xfrm>
            <a:off x="1658846" y="2830912"/>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Cube 39"/>
          <p:cNvSpPr/>
          <p:nvPr/>
        </p:nvSpPr>
        <p:spPr>
          <a:xfrm>
            <a:off x="2099278" y="3204230"/>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Cube 40"/>
          <p:cNvSpPr/>
          <p:nvPr/>
        </p:nvSpPr>
        <p:spPr>
          <a:xfrm>
            <a:off x="2572544" y="3564270"/>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Cube 41"/>
          <p:cNvSpPr/>
          <p:nvPr/>
        </p:nvSpPr>
        <p:spPr>
          <a:xfrm>
            <a:off x="2996208" y="3954185"/>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Cube 42"/>
          <p:cNvSpPr/>
          <p:nvPr/>
        </p:nvSpPr>
        <p:spPr>
          <a:xfrm>
            <a:off x="3419872" y="4356358"/>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Cube 43"/>
          <p:cNvSpPr/>
          <p:nvPr/>
        </p:nvSpPr>
        <p:spPr>
          <a:xfrm>
            <a:off x="3851920" y="4788406"/>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Cube 44"/>
          <p:cNvSpPr/>
          <p:nvPr/>
        </p:nvSpPr>
        <p:spPr>
          <a:xfrm>
            <a:off x="1619672" y="2412142"/>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Cube 45"/>
          <p:cNvSpPr/>
          <p:nvPr/>
        </p:nvSpPr>
        <p:spPr>
          <a:xfrm>
            <a:off x="2123728" y="2780928"/>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Cube 46"/>
          <p:cNvSpPr/>
          <p:nvPr/>
        </p:nvSpPr>
        <p:spPr>
          <a:xfrm>
            <a:off x="2555776" y="3140968"/>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Cube 47"/>
          <p:cNvSpPr/>
          <p:nvPr/>
        </p:nvSpPr>
        <p:spPr>
          <a:xfrm>
            <a:off x="2996208" y="3564270"/>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Cube 48"/>
          <p:cNvSpPr/>
          <p:nvPr/>
        </p:nvSpPr>
        <p:spPr>
          <a:xfrm>
            <a:off x="3419872" y="3954185"/>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Cube 49"/>
          <p:cNvSpPr/>
          <p:nvPr/>
        </p:nvSpPr>
        <p:spPr>
          <a:xfrm>
            <a:off x="3851920" y="4365104"/>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Cube 50"/>
          <p:cNvSpPr/>
          <p:nvPr/>
        </p:nvSpPr>
        <p:spPr>
          <a:xfrm>
            <a:off x="4283968" y="4797152"/>
            <a:ext cx="576064" cy="512802"/>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ZoneTexte 51"/>
          <p:cNvSpPr txBox="1"/>
          <p:nvPr/>
        </p:nvSpPr>
        <p:spPr>
          <a:xfrm>
            <a:off x="5364089" y="3728323"/>
            <a:ext cx="3322712" cy="1477328"/>
          </a:xfrm>
          <a:prstGeom prst="rect">
            <a:avLst/>
          </a:prstGeom>
          <a:noFill/>
        </p:spPr>
        <p:txBody>
          <a:bodyPr wrap="square" rtlCol="0">
            <a:spAutoFit/>
          </a:bodyPr>
          <a:lstStyle/>
          <a:p>
            <a:r>
              <a:rPr lang="fr-FR" dirty="0" smtClean="0"/>
              <a:t>Beaucoup d’occurrence avec peu de dangerosité augmente la probabilité de rencontrer un événement avec une dangerosité élevée</a:t>
            </a:r>
            <a:endParaRPr lang="fr-FR" dirty="0"/>
          </a:p>
        </p:txBody>
      </p:sp>
      <p:sp>
        <p:nvSpPr>
          <p:cNvPr id="53" name="ZoneTexte 52"/>
          <p:cNvSpPr txBox="1"/>
          <p:nvPr/>
        </p:nvSpPr>
        <p:spPr>
          <a:xfrm>
            <a:off x="4427984" y="5999222"/>
            <a:ext cx="2592288" cy="369332"/>
          </a:xfrm>
          <a:prstGeom prst="rect">
            <a:avLst/>
          </a:prstGeom>
          <a:noFill/>
        </p:spPr>
        <p:txBody>
          <a:bodyPr wrap="square" rtlCol="0">
            <a:spAutoFit/>
          </a:bodyPr>
          <a:lstStyle/>
          <a:p>
            <a:r>
              <a:rPr lang="fr-FR" dirty="0" smtClean="0">
                <a:solidFill>
                  <a:schemeClr val="accent1">
                    <a:lumMod val="75000"/>
                  </a:schemeClr>
                </a:solidFill>
                <a:sym typeface="Wingdings" pitchFamily="2" charset="2"/>
              </a:rPr>
              <a:t></a:t>
            </a:r>
            <a:r>
              <a:rPr lang="fr-FR" dirty="0" smtClean="0">
                <a:solidFill>
                  <a:schemeClr val="accent1">
                    <a:lumMod val="75000"/>
                  </a:schemeClr>
                </a:solidFill>
              </a:rPr>
              <a:t>Cahier d’expérience</a:t>
            </a:r>
            <a:endParaRPr lang="fr-FR"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Line 3"/>
          <p:cNvSpPr>
            <a:spLocks noChangeShapeType="1"/>
          </p:cNvSpPr>
          <p:nvPr/>
        </p:nvSpPr>
        <p:spPr bwMode="auto">
          <a:xfrm>
            <a:off x="1447800" y="4648200"/>
            <a:ext cx="7010400" cy="0"/>
          </a:xfrm>
          <a:prstGeom prst="line">
            <a:avLst/>
          </a:prstGeom>
          <a:noFill/>
          <a:ln w="25400">
            <a:solidFill>
              <a:srgbClr val="FF6600"/>
            </a:solidFill>
            <a:round/>
            <a:headEnd/>
            <a:tailEnd type="triangle" w="med" len="med"/>
          </a:ln>
          <a:effectLst/>
        </p:spPr>
        <p:txBody>
          <a:bodyPr lIns="92075" tIns="46038" rIns="92075" bIns="46038">
            <a:prstTxWarp prst="textNoShape">
              <a:avLst/>
            </a:prstTxWarp>
          </a:bodyPr>
          <a:lstStyle/>
          <a:p>
            <a:endParaRPr lang="fr-FR"/>
          </a:p>
        </p:txBody>
      </p:sp>
      <p:sp>
        <p:nvSpPr>
          <p:cNvPr id="3076" name="Text Box 4"/>
          <p:cNvSpPr txBox="1">
            <a:spLocks noChangeArrowheads="1"/>
          </p:cNvSpPr>
          <p:nvPr/>
        </p:nvSpPr>
        <p:spPr bwMode="auto">
          <a:xfrm>
            <a:off x="1828800" y="4876800"/>
            <a:ext cx="614363" cy="36671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10</a:t>
            </a:r>
            <a:r>
              <a:rPr lang="fr-FR" sz="2000" baseline="30000">
                <a:solidFill>
                  <a:srgbClr val="333399"/>
                </a:solidFill>
                <a:latin typeface="Arial" pitchFamily="-106" charset="0"/>
              </a:rPr>
              <a:t>-2</a:t>
            </a:r>
          </a:p>
        </p:txBody>
      </p:sp>
      <p:sp>
        <p:nvSpPr>
          <p:cNvPr id="3077" name="Text Box 5"/>
          <p:cNvSpPr txBox="1">
            <a:spLocks noChangeArrowheads="1"/>
          </p:cNvSpPr>
          <p:nvPr/>
        </p:nvSpPr>
        <p:spPr bwMode="auto">
          <a:xfrm>
            <a:off x="3124200" y="4876800"/>
            <a:ext cx="614363" cy="36671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10</a:t>
            </a:r>
            <a:r>
              <a:rPr lang="fr-FR" sz="2000" baseline="30000">
                <a:solidFill>
                  <a:srgbClr val="333399"/>
                </a:solidFill>
                <a:latin typeface="Arial" pitchFamily="-106" charset="0"/>
              </a:rPr>
              <a:t>-3</a:t>
            </a:r>
          </a:p>
        </p:txBody>
      </p:sp>
      <p:sp>
        <p:nvSpPr>
          <p:cNvPr id="3078" name="Text Box 6"/>
          <p:cNvSpPr txBox="1">
            <a:spLocks noChangeArrowheads="1"/>
          </p:cNvSpPr>
          <p:nvPr/>
        </p:nvSpPr>
        <p:spPr bwMode="auto">
          <a:xfrm>
            <a:off x="4495800" y="4876800"/>
            <a:ext cx="746125" cy="366713"/>
          </a:xfrm>
          <a:prstGeom prst="rect">
            <a:avLst/>
          </a:prstGeom>
          <a:noFill/>
          <a:ln w="9525">
            <a:noFill/>
            <a:miter lim="800000"/>
            <a:headEnd/>
            <a:tailEnd/>
          </a:ln>
          <a:effectLst/>
        </p:spPr>
        <p:txBody>
          <a:bodyPr wrap="square" lIns="92075" tIns="46038" rIns="92075" bIns="46038">
            <a:prstTxWarp prst="textNoShape">
              <a:avLst/>
            </a:prstTxWarp>
            <a:spAutoFit/>
          </a:bodyPr>
          <a:lstStyle/>
          <a:p>
            <a:pPr>
              <a:lnSpc>
                <a:spcPct val="90000"/>
              </a:lnSpc>
              <a:spcAft>
                <a:spcPct val="100000"/>
              </a:spcAft>
            </a:pPr>
            <a:r>
              <a:rPr lang="fr-FR" sz="2000" dirty="0">
                <a:solidFill>
                  <a:srgbClr val="333399"/>
                </a:solidFill>
                <a:latin typeface="Arial" pitchFamily="-106" charset="0"/>
              </a:rPr>
              <a:t>10</a:t>
            </a:r>
            <a:r>
              <a:rPr lang="fr-FR" sz="2000" baseline="30000" dirty="0">
                <a:solidFill>
                  <a:srgbClr val="333399"/>
                </a:solidFill>
                <a:latin typeface="Arial" pitchFamily="-106" charset="0"/>
              </a:rPr>
              <a:t>-4</a:t>
            </a:r>
          </a:p>
        </p:txBody>
      </p:sp>
      <p:sp>
        <p:nvSpPr>
          <p:cNvPr id="3079" name="Text Box 7"/>
          <p:cNvSpPr txBox="1">
            <a:spLocks noChangeArrowheads="1"/>
          </p:cNvSpPr>
          <p:nvPr/>
        </p:nvSpPr>
        <p:spPr bwMode="auto">
          <a:xfrm>
            <a:off x="5791200" y="4876800"/>
            <a:ext cx="614363" cy="36671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10</a:t>
            </a:r>
            <a:r>
              <a:rPr lang="fr-FR" sz="2000" baseline="30000">
                <a:solidFill>
                  <a:srgbClr val="333399"/>
                </a:solidFill>
                <a:latin typeface="Arial" pitchFamily="-106" charset="0"/>
              </a:rPr>
              <a:t>-5</a:t>
            </a:r>
          </a:p>
        </p:txBody>
      </p:sp>
      <p:sp>
        <p:nvSpPr>
          <p:cNvPr id="3080" name="Text Box 8"/>
          <p:cNvSpPr txBox="1">
            <a:spLocks noChangeArrowheads="1"/>
          </p:cNvSpPr>
          <p:nvPr/>
        </p:nvSpPr>
        <p:spPr bwMode="auto">
          <a:xfrm>
            <a:off x="6746875" y="6561138"/>
            <a:ext cx="2397125" cy="312738"/>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1600" i="1" dirty="0">
                <a:solidFill>
                  <a:srgbClr val="333399"/>
                </a:solidFill>
                <a:latin typeface="Arial" pitchFamily="-106" charset="0"/>
              </a:rPr>
              <a:t>Source : René </a:t>
            </a:r>
            <a:r>
              <a:rPr lang="fr-FR" sz="1600" i="1" dirty="0" err="1">
                <a:solidFill>
                  <a:srgbClr val="333399"/>
                </a:solidFill>
                <a:latin typeface="Arial" pitchFamily="-106" charset="0"/>
              </a:rPr>
              <a:t>Amalberti</a:t>
            </a:r>
            <a:endParaRPr lang="fr-FR" sz="1600" i="1" dirty="0">
              <a:solidFill>
                <a:srgbClr val="333399"/>
              </a:solidFill>
              <a:latin typeface="Arial" pitchFamily="-106" charset="0"/>
            </a:endParaRPr>
          </a:p>
        </p:txBody>
      </p:sp>
      <p:sp>
        <p:nvSpPr>
          <p:cNvPr id="3081" name="Text Box 9"/>
          <p:cNvSpPr txBox="1">
            <a:spLocks noChangeArrowheads="1"/>
          </p:cNvSpPr>
          <p:nvPr/>
        </p:nvSpPr>
        <p:spPr bwMode="auto">
          <a:xfrm>
            <a:off x="7010400" y="4876800"/>
            <a:ext cx="614363" cy="36671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10</a:t>
            </a:r>
            <a:r>
              <a:rPr lang="fr-FR" sz="2000" baseline="30000">
                <a:solidFill>
                  <a:srgbClr val="333399"/>
                </a:solidFill>
                <a:latin typeface="Arial" pitchFamily="-106" charset="0"/>
              </a:rPr>
              <a:t>-6</a:t>
            </a:r>
          </a:p>
        </p:txBody>
      </p:sp>
      <p:sp>
        <p:nvSpPr>
          <p:cNvPr id="3082" name="Text Box 10"/>
          <p:cNvSpPr txBox="1">
            <a:spLocks noChangeArrowheads="1"/>
          </p:cNvSpPr>
          <p:nvPr/>
        </p:nvSpPr>
        <p:spPr bwMode="auto">
          <a:xfrm>
            <a:off x="1295400" y="3624263"/>
            <a:ext cx="1287463" cy="366712"/>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Alpinisme</a:t>
            </a:r>
          </a:p>
        </p:txBody>
      </p:sp>
      <p:sp>
        <p:nvSpPr>
          <p:cNvPr id="3083" name="Line 11"/>
          <p:cNvSpPr>
            <a:spLocks noChangeShapeType="1"/>
          </p:cNvSpPr>
          <p:nvPr/>
        </p:nvSpPr>
        <p:spPr bwMode="auto">
          <a:xfrm>
            <a:off x="3429000" y="1371600"/>
            <a:ext cx="0" cy="2971800"/>
          </a:xfrm>
          <a:prstGeom prst="line">
            <a:avLst/>
          </a:prstGeom>
          <a:noFill/>
          <a:ln w="9525">
            <a:solidFill>
              <a:srgbClr val="FF6600"/>
            </a:solidFill>
            <a:prstDash val="dash"/>
            <a:round/>
            <a:headEnd/>
            <a:tailEnd/>
          </a:ln>
          <a:effectLst/>
        </p:spPr>
        <p:txBody>
          <a:bodyPr lIns="92075" tIns="46038" rIns="92075" bIns="46038">
            <a:prstTxWarp prst="textNoShape">
              <a:avLst/>
            </a:prstTxWarp>
          </a:bodyPr>
          <a:lstStyle/>
          <a:p>
            <a:endParaRPr lang="fr-FR"/>
          </a:p>
        </p:txBody>
      </p:sp>
      <p:sp>
        <p:nvSpPr>
          <p:cNvPr id="3084" name="Line 12"/>
          <p:cNvSpPr>
            <a:spLocks noChangeShapeType="1"/>
          </p:cNvSpPr>
          <p:nvPr/>
        </p:nvSpPr>
        <p:spPr bwMode="auto">
          <a:xfrm>
            <a:off x="6019800" y="1371600"/>
            <a:ext cx="0" cy="2971800"/>
          </a:xfrm>
          <a:prstGeom prst="line">
            <a:avLst/>
          </a:prstGeom>
          <a:noFill/>
          <a:ln w="9525">
            <a:solidFill>
              <a:srgbClr val="FF6600"/>
            </a:solidFill>
            <a:prstDash val="dash"/>
            <a:round/>
            <a:headEnd/>
            <a:tailEnd/>
          </a:ln>
          <a:effectLst/>
        </p:spPr>
        <p:txBody>
          <a:bodyPr lIns="92075" tIns="46038" rIns="92075" bIns="46038">
            <a:prstTxWarp prst="textNoShape">
              <a:avLst/>
            </a:prstTxWarp>
          </a:bodyPr>
          <a:lstStyle/>
          <a:p>
            <a:endParaRPr lang="fr-FR"/>
          </a:p>
        </p:txBody>
      </p:sp>
      <p:sp>
        <p:nvSpPr>
          <p:cNvPr id="3085" name="Text Box 13"/>
          <p:cNvSpPr txBox="1">
            <a:spLocks noChangeArrowheads="1"/>
          </p:cNvSpPr>
          <p:nvPr/>
        </p:nvSpPr>
        <p:spPr bwMode="auto">
          <a:xfrm>
            <a:off x="4175125" y="3236913"/>
            <a:ext cx="1285875" cy="366712"/>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Médecine</a:t>
            </a:r>
          </a:p>
        </p:txBody>
      </p:sp>
      <p:sp>
        <p:nvSpPr>
          <p:cNvPr id="3086" name="Text Box 14"/>
          <p:cNvSpPr txBox="1">
            <a:spLocks noChangeArrowheads="1"/>
          </p:cNvSpPr>
          <p:nvPr/>
        </p:nvSpPr>
        <p:spPr bwMode="auto">
          <a:xfrm>
            <a:off x="4495800" y="4038600"/>
            <a:ext cx="862013" cy="366713"/>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Route</a:t>
            </a:r>
          </a:p>
        </p:txBody>
      </p:sp>
      <p:sp>
        <p:nvSpPr>
          <p:cNvPr id="3087" name="Text Box 15"/>
          <p:cNvSpPr txBox="1">
            <a:spLocks noChangeArrowheads="1"/>
          </p:cNvSpPr>
          <p:nvPr/>
        </p:nvSpPr>
        <p:spPr bwMode="auto">
          <a:xfrm>
            <a:off x="5241925" y="2474913"/>
            <a:ext cx="1157288" cy="366712"/>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Charters</a:t>
            </a:r>
          </a:p>
        </p:txBody>
      </p:sp>
      <p:sp>
        <p:nvSpPr>
          <p:cNvPr id="3088" name="Text Box 16"/>
          <p:cNvSpPr txBox="1">
            <a:spLocks noChangeArrowheads="1"/>
          </p:cNvSpPr>
          <p:nvPr/>
        </p:nvSpPr>
        <p:spPr bwMode="auto">
          <a:xfrm>
            <a:off x="3429000" y="2209800"/>
            <a:ext cx="1219200" cy="641350"/>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90000"/>
              </a:lnSpc>
              <a:spcAft>
                <a:spcPct val="100000"/>
              </a:spcAft>
            </a:pPr>
            <a:r>
              <a:rPr lang="fr-FR" sz="2000">
                <a:solidFill>
                  <a:srgbClr val="FF0000"/>
                </a:solidFill>
                <a:latin typeface="Arial" pitchFamily="-106" charset="0"/>
              </a:rPr>
              <a:t>Aviation générale</a:t>
            </a:r>
          </a:p>
        </p:txBody>
      </p:sp>
      <p:sp>
        <p:nvSpPr>
          <p:cNvPr id="3089" name="Text Box 17"/>
          <p:cNvSpPr txBox="1">
            <a:spLocks noChangeArrowheads="1"/>
          </p:cNvSpPr>
          <p:nvPr/>
        </p:nvSpPr>
        <p:spPr bwMode="auto">
          <a:xfrm>
            <a:off x="6477000" y="2819400"/>
            <a:ext cx="1676400" cy="641350"/>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Aviation commerciale</a:t>
            </a:r>
          </a:p>
        </p:txBody>
      </p:sp>
      <p:sp>
        <p:nvSpPr>
          <p:cNvPr id="3090" name="Text Box 18"/>
          <p:cNvSpPr txBox="1">
            <a:spLocks noChangeArrowheads="1"/>
          </p:cNvSpPr>
          <p:nvPr/>
        </p:nvSpPr>
        <p:spPr bwMode="auto">
          <a:xfrm>
            <a:off x="6264275" y="4005263"/>
            <a:ext cx="1652588" cy="366712"/>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2000">
                <a:solidFill>
                  <a:srgbClr val="333399"/>
                </a:solidFill>
                <a:latin typeface="Arial" pitchFamily="-106" charset="0"/>
              </a:rPr>
              <a:t>Rail (France)</a:t>
            </a:r>
          </a:p>
        </p:txBody>
      </p:sp>
      <p:sp>
        <p:nvSpPr>
          <p:cNvPr id="3091" name="Line 19"/>
          <p:cNvSpPr>
            <a:spLocks noChangeShapeType="1"/>
          </p:cNvSpPr>
          <p:nvPr/>
        </p:nvSpPr>
        <p:spPr bwMode="auto">
          <a:xfrm>
            <a:off x="7772400" y="1371600"/>
            <a:ext cx="0" cy="1752600"/>
          </a:xfrm>
          <a:prstGeom prst="line">
            <a:avLst/>
          </a:prstGeom>
          <a:noFill/>
          <a:ln w="9525">
            <a:solidFill>
              <a:srgbClr val="FF6600"/>
            </a:solidFill>
            <a:prstDash val="dash"/>
            <a:round/>
            <a:headEnd/>
            <a:tailEnd/>
          </a:ln>
          <a:effectLst/>
        </p:spPr>
        <p:txBody>
          <a:bodyPr lIns="92075" tIns="46038" rIns="92075" bIns="46038">
            <a:prstTxWarp prst="textNoShape">
              <a:avLst/>
            </a:prstTxWarp>
          </a:bodyPr>
          <a:lstStyle/>
          <a:p>
            <a:endParaRPr lang="fr-FR"/>
          </a:p>
        </p:txBody>
      </p:sp>
      <p:sp>
        <p:nvSpPr>
          <p:cNvPr id="3092" name="Text Box 20"/>
          <p:cNvSpPr txBox="1">
            <a:spLocks noChangeArrowheads="1"/>
          </p:cNvSpPr>
          <p:nvPr/>
        </p:nvSpPr>
        <p:spPr bwMode="auto">
          <a:xfrm>
            <a:off x="7848600" y="1600200"/>
            <a:ext cx="1066800" cy="533400"/>
          </a:xfrm>
          <a:prstGeom prst="rect">
            <a:avLst/>
          </a:prstGeom>
          <a:noFill/>
          <a:ln w="9525">
            <a:noFill/>
            <a:miter lim="800000"/>
            <a:headEnd/>
            <a:tailEnd/>
          </a:ln>
          <a:effectLst/>
        </p:spPr>
        <p:txBody>
          <a:bodyPr lIns="92075" tIns="46038" rIns="92075" bIns="46038">
            <a:prstTxWarp prst="textNoShape">
              <a:avLst/>
            </a:prstTxWarp>
            <a:spAutoFit/>
          </a:bodyPr>
          <a:lstStyle/>
          <a:p>
            <a:pPr>
              <a:lnSpc>
                <a:spcPct val="90000"/>
              </a:lnSpc>
              <a:spcAft>
                <a:spcPct val="100000"/>
              </a:spcAft>
            </a:pPr>
            <a:r>
              <a:rPr lang="fr-FR" sz="1600">
                <a:solidFill>
                  <a:srgbClr val="333399"/>
                </a:solidFill>
                <a:latin typeface="Arial" pitchFamily="-106" charset="0"/>
              </a:rPr>
              <a:t>Barrière  10</a:t>
            </a:r>
            <a:r>
              <a:rPr lang="fr-FR" sz="1600" baseline="30000">
                <a:solidFill>
                  <a:srgbClr val="333399"/>
                </a:solidFill>
                <a:latin typeface="Arial" pitchFamily="-106" charset="0"/>
              </a:rPr>
              <a:t>-7</a:t>
            </a:r>
          </a:p>
        </p:txBody>
      </p:sp>
      <p:sp>
        <p:nvSpPr>
          <p:cNvPr id="3093" name="Text Box 21"/>
          <p:cNvSpPr txBox="1">
            <a:spLocks noChangeArrowheads="1"/>
          </p:cNvSpPr>
          <p:nvPr/>
        </p:nvSpPr>
        <p:spPr bwMode="auto">
          <a:xfrm>
            <a:off x="3124200" y="5257800"/>
            <a:ext cx="3436938" cy="312738"/>
          </a:xfrm>
          <a:prstGeom prst="rect">
            <a:avLst/>
          </a:prstGeom>
          <a:noFill/>
          <a:ln w="9525">
            <a:noFill/>
            <a:miter lim="800000"/>
            <a:headEnd/>
            <a:tailEnd/>
          </a:ln>
          <a:effectLst/>
        </p:spPr>
        <p:txBody>
          <a:bodyPr wrap="none" lIns="92075" tIns="46038" rIns="92075" bIns="46038">
            <a:prstTxWarp prst="textNoShape">
              <a:avLst/>
            </a:prstTxWarp>
            <a:spAutoFit/>
          </a:bodyPr>
          <a:lstStyle/>
          <a:p>
            <a:pPr>
              <a:lnSpc>
                <a:spcPct val="90000"/>
              </a:lnSpc>
              <a:spcAft>
                <a:spcPct val="100000"/>
              </a:spcAft>
            </a:pPr>
            <a:r>
              <a:rPr lang="fr-FR" sz="1600">
                <a:solidFill>
                  <a:srgbClr val="333399"/>
                </a:solidFill>
                <a:latin typeface="Arial" pitchFamily="-106" charset="0"/>
              </a:rPr>
              <a:t>Accident majeur par mise en oeuvre</a:t>
            </a:r>
          </a:p>
        </p:txBody>
      </p:sp>
      <p:sp>
        <p:nvSpPr>
          <p:cNvPr id="3094" name="Text Box 22"/>
          <p:cNvSpPr txBox="1">
            <a:spLocks noChangeArrowheads="1"/>
          </p:cNvSpPr>
          <p:nvPr/>
        </p:nvSpPr>
        <p:spPr bwMode="auto">
          <a:xfrm>
            <a:off x="3048000" y="1524000"/>
            <a:ext cx="1593850" cy="641350"/>
          </a:xfrm>
          <a:prstGeom prst="rect">
            <a:avLst/>
          </a:prstGeom>
          <a:noFill/>
          <a:ln w="9525">
            <a:noFill/>
            <a:miter lim="800000"/>
            <a:headEnd/>
            <a:tailEnd/>
          </a:ln>
          <a:effectLst/>
        </p:spPr>
        <p:txBody>
          <a:bodyPr wrap="none">
            <a:prstTxWarp prst="textNoShape">
              <a:avLst/>
            </a:prstTxWarp>
            <a:spAutoFit/>
          </a:bodyPr>
          <a:lstStyle/>
          <a:p>
            <a:r>
              <a:rPr lang="fr-FR" sz="1800" b="1">
                <a:solidFill>
                  <a:srgbClr val="FF0000"/>
                </a:solidFill>
                <a:latin typeface="Arial Unicode MS" pitchFamily="-106" charset="0"/>
              </a:rPr>
              <a:t>300 accidents</a:t>
            </a:r>
          </a:p>
          <a:p>
            <a:r>
              <a:rPr lang="fr-FR" sz="1800" b="1">
                <a:solidFill>
                  <a:srgbClr val="FF0000"/>
                </a:solidFill>
                <a:latin typeface="Arial Unicode MS" pitchFamily="-106" charset="0"/>
              </a:rPr>
              <a:t>40-70 morts</a:t>
            </a:r>
          </a:p>
        </p:txBody>
      </p:sp>
      <p:sp>
        <p:nvSpPr>
          <p:cNvPr id="3095" name="Rectangle 23"/>
          <p:cNvSpPr>
            <a:spLocks noGrp="1" noChangeArrowheads="1"/>
          </p:cNvSpPr>
          <p:nvPr>
            <p:ph type="title"/>
          </p:nvPr>
        </p:nvSpPr>
        <p:spPr/>
        <p:txBody>
          <a:bodyPr>
            <a:noAutofit/>
          </a:bodyPr>
          <a:lstStyle/>
          <a:p>
            <a:r>
              <a:rPr lang="fr-FR" sz="4400" dirty="0">
                <a:ea typeface="Arial" pitchFamily="-106" charset="0"/>
                <a:cs typeface="Arial" pitchFamily="-106" charset="0"/>
              </a:rPr>
              <a:t>Quantification de la "dangerosité"</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Un exemple: </a:t>
            </a:r>
            <a:br>
              <a:rPr lang="fr-FR" sz="3600" dirty="0" smtClean="0"/>
            </a:br>
            <a:r>
              <a:rPr lang="fr-FR" sz="3600" dirty="0" smtClean="0"/>
              <a:t>outil pour l’évaluation du risque</a:t>
            </a:r>
            <a:endParaRPr lang="fr-FR" sz="3600" dirty="0"/>
          </a:p>
        </p:txBody>
      </p:sp>
      <p:sp>
        <p:nvSpPr>
          <p:cNvPr id="5" name="ZoneTexte 4"/>
          <p:cNvSpPr txBox="1"/>
          <p:nvPr/>
        </p:nvSpPr>
        <p:spPr>
          <a:xfrm>
            <a:off x="5943600" y="6626423"/>
            <a:ext cx="3962400" cy="307777"/>
          </a:xfrm>
          <a:prstGeom prst="rect">
            <a:avLst/>
          </a:prstGeom>
          <a:noFill/>
        </p:spPr>
        <p:txBody>
          <a:bodyPr wrap="square" rtlCol="0">
            <a:spAutoFit/>
          </a:bodyPr>
          <a:lstStyle/>
          <a:p>
            <a:r>
              <a:rPr lang="fr-FR" sz="1400" dirty="0" smtClean="0"/>
              <a:t>Source:  FAA </a:t>
            </a:r>
            <a:r>
              <a:rPr lang="fr-FR" sz="1400" dirty="0" err="1" smtClean="0"/>
              <a:t>risk</a:t>
            </a:r>
            <a:r>
              <a:rPr lang="fr-FR" sz="1400" dirty="0" smtClean="0"/>
              <a:t> </a:t>
            </a:r>
            <a:r>
              <a:rPr lang="fr-FR" sz="1400" dirty="0" err="1" smtClean="0"/>
              <a:t>assessment</a:t>
            </a:r>
            <a:r>
              <a:rPr lang="fr-FR" sz="1400" dirty="0" smtClean="0"/>
              <a:t> </a:t>
            </a:r>
            <a:r>
              <a:rPr lang="fr-FR" sz="1400" dirty="0" err="1" smtClean="0"/>
              <a:t>handbook</a:t>
            </a:r>
            <a:endParaRPr lang="fr-FR" sz="1400" dirty="0"/>
          </a:p>
        </p:txBody>
      </p:sp>
      <p:pic>
        <p:nvPicPr>
          <p:cNvPr id="6" name="Image 5"/>
          <p:cNvPicPr>
            <a:picLocks noChangeAspect="1"/>
          </p:cNvPicPr>
          <p:nvPr/>
        </p:nvPicPr>
        <p:blipFill>
          <a:blip r:embed="rId3"/>
          <a:stretch>
            <a:fillRect/>
          </a:stretch>
        </p:blipFill>
        <p:spPr>
          <a:xfrm>
            <a:off x="1714500" y="5029200"/>
            <a:ext cx="6134100" cy="1430108"/>
          </a:xfrm>
          <a:prstGeom prst="rect">
            <a:avLst/>
          </a:prstGeom>
        </p:spPr>
      </p:pic>
      <p:pic>
        <p:nvPicPr>
          <p:cNvPr id="8" name="Image 7"/>
          <p:cNvPicPr>
            <a:picLocks noChangeAspect="1"/>
          </p:cNvPicPr>
          <p:nvPr/>
        </p:nvPicPr>
        <p:blipFill>
          <a:blip r:embed="rId4"/>
          <a:stretch>
            <a:fillRect/>
          </a:stretch>
        </p:blipFill>
        <p:spPr>
          <a:xfrm>
            <a:off x="1638066" y="1143000"/>
            <a:ext cx="5924550" cy="388893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On parle de quoi?</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Pour aider le pilote dans la gestion des dangers et risques, on a introduit l’outil du </a:t>
            </a:r>
            <a:r>
              <a:rPr lang="fr-FR" dirty="0" err="1" smtClean="0"/>
              <a:t>Threat</a:t>
            </a:r>
            <a:r>
              <a:rPr lang="fr-FR" dirty="0" smtClean="0"/>
              <a:t> and </a:t>
            </a:r>
            <a:r>
              <a:rPr lang="fr-FR" dirty="0" err="1" smtClean="0"/>
              <a:t>Error</a:t>
            </a:r>
            <a:r>
              <a:rPr lang="fr-FR" dirty="0" smtClean="0"/>
              <a:t> Management.</a:t>
            </a:r>
          </a:p>
          <a:p>
            <a:r>
              <a:rPr lang="fr-FR" dirty="0" smtClean="0"/>
              <a:t>La gestion des dangers n’est pas une nouveauté, la notion de menace est utilisée</a:t>
            </a:r>
          </a:p>
          <a:p>
            <a:r>
              <a:rPr lang="fr-FR" dirty="0" smtClean="0"/>
              <a:t>La terminologie est moins une problématique en français, ou le mot anglais </a:t>
            </a:r>
            <a:r>
              <a:rPr lang="fr-FR" dirty="0" err="1" smtClean="0"/>
              <a:t>Hazard</a:t>
            </a:r>
            <a:r>
              <a:rPr lang="fr-FR" dirty="0" smtClean="0"/>
              <a:t> est déjà traduit dans le sens utilisé dans le mot « Danger »</a:t>
            </a:r>
          </a:p>
          <a:p>
            <a:pPr lvl="1"/>
            <a:r>
              <a:rPr lang="fr-FR" dirty="0" smtClean="0"/>
              <a:t>« </a:t>
            </a:r>
            <a:r>
              <a:rPr lang="fr-FR" dirty="0" err="1" smtClean="0"/>
              <a:t>Hazard</a:t>
            </a:r>
            <a:r>
              <a:rPr lang="fr-FR" dirty="0" smtClean="0"/>
              <a:t> » </a:t>
            </a:r>
            <a:r>
              <a:rPr lang="fr-FR" dirty="0" smtClean="0">
                <a:sym typeface="Wingdings"/>
              </a:rPr>
              <a:t>: une condition qui a </a:t>
            </a:r>
            <a:r>
              <a:rPr lang="fr-FR" dirty="0" smtClean="0"/>
              <a:t>un potentiel d’endommager, une source de danger qui n’existe pas encore et n’est pas encore connue</a:t>
            </a:r>
          </a:p>
          <a:p>
            <a:pPr lvl="1"/>
            <a:r>
              <a:rPr lang="fr-FR" dirty="0" smtClean="0"/>
              <a:t>« Danger »: c’est le pouvoir d’endommager, la condition où un individu est susceptible d’être exposé au risque.</a:t>
            </a:r>
          </a:p>
          <a:p>
            <a:pPr lvl="1"/>
            <a:r>
              <a:rPr lang="en-US" dirty="0" smtClean="0"/>
              <a:t>“Threat”: Characterize la </a:t>
            </a:r>
            <a:r>
              <a:rPr lang="en-US" dirty="0" err="1" smtClean="0"/>
              <a:t>vulnerabilité</a:t>
            </a:r>
            <a:r>
              <a:rPr lang="en-US" dirty="0" smtClean="0"/>
              <a:t> </a:t>
            </a:r>
            <a:r>
              <a:rPr lang="en-US" dirty="0" err="1" smtClean="0"/>
              <a:t>vers</a:t>
            </a:r>
            <a:r>
              <a:rPr lang="en-US" dirty="0" smtClean="0"/>
              <a:t> un  impact </a:t>
            </a:r>
            <a:r>
              <a:rPr lang="en-US" dirty="0" err="1" smtClean="0"/>
              <a:t>attendue</a:t>
            </a:r>
            <a:r>
              <a:rPr lang="en-US" dirty="0" smtClean="0"/>
              <a:t> d’un hazard, </a:t>
            </a:r>
            <a:r>
              <a:rPr lang="en-US" dirty="0" err="1" smtClean="0"/>
              <a:t>être</a:t>
            </a:r>
            <a:r>
              <a:rPr lang="en-US" dirty="0" smtClean="0"/>
              <a:t> </a:t>
            </a:r>
            <a:r>
              <a:rPr lang="en-US" dirty="0" err="1" smtClean="0"/>
              <a:t>bien</a:t>
            </a:r>
            <a:r>
              <a:rPr lang="en-US" dirty="0" smtClean="0"/>
              <a:t> </a:t>
            </a:r>
            <a:r>
              <a:rPr lang="en-US" dirty="0" err="1" smtClean="0"/>
              <a:t>ou</a:t>
            </a:r>
            <a:r>
              <a:rPr lang="en-US" dirty="0" smtClean="0"/>
              <a:t> </a:t>
            </a:r>
            <a:r>
              <a:rPr lang="en-US" dirty="0" err="1" smtClean="0"/>
              <a:t>moins</a:t>
            </a:r>
            <a:r>
              <a:rPr lang="en-US" dirty="0" smtClean="0"/>
              <a:t> </a:t>
            </a:r>
            <a:r>
              <a:rPr lang="en-US" dirty="0" err="1" smtClean="0"/>
              <a:t>bien</a:t>
            </a:r>
            <a:r>
              <a:rPr lang="en-US" dirty="0" smtClean="0"/>
              <a:t> protégé.</a:t>
            </a:r>
          </a:p>
          <a:p>
            <a:endParaRPr lang="fr-FR" dirty="0" smtClean="0"/>
          </a:p>
          <a:p>
            <a:endParaRPr lang="en-US"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L’outil TEM </a:t>
            </a:r>
            <a:endParaRPr lang="fr-FR" dirty="0"/>
          </a:p>
        </p:txBody>
      </p:sp>
      <p:sp>
        <p:nvSpPr>
          <p:cNvPr id="6" name="Rectangle 5"/>
          <p:cNvSpPr/>
          <p:nvPr/>
        </p:nvSpPr>
        <p:spPr>
          <a:xfrm>
            <a:off x="6553200" y="6611779"/>
            <a:ext cx="2590800" cy="246221"/>
          </a:xfrm>
          <a:prstGeom prst="rect">
            <a:avLst/>
          </a:prstGeom>
        </p:spPr>
        <p:txBody>
          <a:bodyPr wrap="square">
            <a:spAutoFit/>
          </a:bodyPr>
          <a:lstStyle/>
          <a:p>
            <a:r>
              <a:rPr lang="fr-FR" sz="1000" dirty="0" smtClean="0"/>
              <a:t>Source: Etudes par </a:t>
            </a:r>
            <a:r>
              <a:rPr lang="fr-FR" sz="1000" dirty="0" err="1" smtClean="0"/>
              <a:t>Helmreich</a:t>
            </a:r>
            <a:r>
              <a:rPr lang="fr-FR" sz="1000" dirty="0" smtClean="0"/>
              <a:t>, R.L et al.</a:t>
            </a:r>
            <a:endParaRPr lang="fr-FR" sz="1000" dirty="0"/>
          </a:p>
        </p:txBody>
      </p:sp>
      <p:sp>
        <p:nvSpPr>
          <p:cNvPr id="7" name="Rectangle à coins arrondis 6"/>
          <p:cNvSpPr/>
          <p:nvPr/>
        </p:nvSpPr>
        <p:spPr>
          <a:xfrm>
            <a:off x="0" y="1143000"/>
            <a:ext cx="4648200" cy="1248728"/>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Threats</a:t>
            </a:r>
            <a:r>
              <a:rPr lang="fr-FR" dirty="0" smtClean="0"/>
              <a:t> » </a:t>
            </a:r>
          </a:p>
          <a:p>
            <a:pPr algn="ctr"/>
            <a:r>
              <a:rPr lang="fr-FR" dirty="0" smtClean="0"/>
              <a:t>Identifier et gérer les menaces pendant l’analyse de la situation pour éviter les erreurs</a:t>
            </a:r>
            <a:endParaRPr lang="fr-FR" b="1" dirty="0" smtClean="0"/>
          </a:p>
          <a:p>
            <a:pPr algn="ctr"/>
            <a:endParaRPr lang="fr-FR" dirty="0"/>
          </a:p>
        </p:txBody>
      </p:sp>
      <p:sp>
        <p:nvSpPr>
          <p:cNvPr id="10" name="Rectangle à coins arrondis 9"/>
          <p:cNvSpPr/>
          <p:nvPr/>
        </p:nvSpPr>
        <p:spPr>
          <a:xfrm>
            <a:off x="0" y="2590800"/>
            <a:ext cx="46482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Errors</a:t>
            </a:r>
            <a:r>
              <a:rPr lang="fr-FR" dirty="0" smtClean="0"/>
              <a:t> »</a:t>
            </a:r>
          </a:p>
          <a:p>
            <a:pPr algn="ctr"/>
            <a:r>
              <a:rPr lang="fr-FR" dirty="0" smtClean="0"/>
              <a:t>Détecter des erreurs pour les corriger et éviter de se retrouver dans des situations non désirées</a:t>
            </a:r>
            <a:endParaRPr lang="fr-FR" dirty="0"/>
          </a:p>
        </p:txBody>
      </p:sp>
      <p:sp>
        <p:nvSpPr>
          <p:cNvPr id="14" name="Rectangle à coins arrondis 13"/>
          <p:cNvSpPr/>
          <p:nvPr/>
        </p:nvSpPr>
        <p:spPr>
          <a:xfrm>
            <a:off x="0" y="3932872"/>
            <a:ext cx="46482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Undesired</a:t>
            </a:r>
            <a:r>
              <a:rPr lang="fr-FR" dirty="0" smtClean="0"/>
              <a:t> </a:t>
            </a:r>
            <a:r>
              <a:rPr lang="fr-FR" dirty="0" err="1" smtClean="0"/>
              <a:t>Aircraft</a:t>
            </a:r>
            <a:r>
              <a:rPr lang="fr-FR" dirty="0" smtClean="0"/>
              <a:t> State »</a:t>
            </a:r>
          </a:p>
          <a:p>
            <a:pPr lvl="1" algn="ctr"/>
            <a:r>
              <a:rPr lang="fr-FR" dirty="0" smtClean="0"/>
              <a:t>Identifier et engager des actions pour retourner vers un vol sûr</a:t>
            </a:r>
          </a:p>
          <a:p>
            <a:pPr algn="ctr"/>
            <a:endParaRPr lang="fr-FR" dirty="0"/>
          </a:p>
        </p:txBody>
      </p:sp>
      <p:sp>
        <p:nvSpPr>
          <p:cNvPr id="15" name="Rectangle à coins arrondis 14"/>
          <p:cNvSpPr/>
          <p:nvPr/>
        </p:nvSpPr>
        <p:spPr>
          <a:xfrm>
            <a:off x="838200" y="5306199"/>
            <a:ext cx="3200400" cy="561201"/>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Outcome</a:t>
            </a:r>
            <a:r>
              <a:rPr lang="fr-FR" dirty="0" smtClean="0"/>
              <a:t> »</a:t>
            </a:r>
          </a:p>
          <a:p>
            <a:pPr algn="ctr"/>
            <a:r>
              <a:rPr lang="fr-FR" dirty="0" smtClean="0"/>
              <a:t>I</a:t>
            </a:r>
            <a:r>
              <a:rPr lang="fr-FR" dirty="0" err="1" smtClean="0"/>
              <a:t>ncident</a:t>
            </a:r>
            <a:r>
              <a:rPr lang="fr-FR" dirty="0" smtClean="0"/>
              <a:t>, accident,…</a:t>
            </a:r>
          </a:p>
        </p:txBody>
      </p:sp>
      <p:sp>
        <p:nvSpPr>
          <p:cNvPr id="16" name="Rectangle à coins arrondis 15"/>
          <p:cNvSpPr/>
          <p:nvPr/>
        </p:nvSpPr>
        <p:spPr>
          <a:xfrm>
            <a:off x="4648200" y="4265035"/>
            <a:ext cx="4495800" cy="6117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600" dirty="0" smtClean="0"/>
              <a:t>Etat transitionnel entre un état normal et un « </a:t>
            </a:r>
            <a:r>
              <a:rPr lang="fr-FR" sz="1600" dirty="0" err="1" smtClean="0"/>
              <a:t>outcome</a:t>
            </a:r>
            <a:r>
              <a:rPr lang="fr-FR" sz="1600" dirty="0" smtClean="0"/>
              <a:t>  »</a:t>
            </a:r>
          </a:p>
        </p:txBody>
      </p:sp>
      <p:sp>
        <p:nvSpPr>
          <p:cNvPr id="17" name="Rectangle à coins arrondis 16"/>
          <p:cNvSpPr/>
          <p:nvPr/>
        </p:nvSpPr>
        <p:spPr>
          <a:xfrm>
            <a:off x="4648200" y="2743200"/>
            <a:ext cx="44958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600" dirty="0" smtClean="0"/>
              <a:t>Erreur=actions ou non action qui résulte dans une déviation de l’ intention ou expectation et qui réduit la marge de la sécurité</a:t>
            </a:r>
          </a:p>
          <a:p>
            <a:pPr>
              <a:lnSpc>
                <a:spcPct val="90000"/>
              </a:lnSpc>
            </a:pPr>
            <a:endParaRPr lang="fr-FR" sz="1600" dirty="0" smtClean="0">
              <a:latin typeface="+mj-lt"/>
            </a:endParaRPr>
          </a:p>
          <a:p>
            <a:pPr>
              <a:lnSpc>
                <a:spcPct val="90000"/>
              </a:lnSpc>
            </a:pPr>
            <a:endParaRPr lang="fr-FR" sz="1600" dirty="0" smtClean="0">
              <a:latin typeface="+mj-lt"/>
            </a:endParaRPr>
          </a:p>
          <a:p>
            <a:pPr>
              <a:lnSpc>
                <a:spcPct val="90000"/>
              </a:lnSpc>
            </a:pPr>
            <a:endParaRPr lang="fr-FR" sz="1600" dirty="0" smtClean="0">
              <a:latin typeface="+mj-lt"/>
            </a:endParaRPr>
          </a:p>
        </p:txBody>
      </p:sp>
      <p:sp>
        <p:nvSpPr>
          <p:cNvPr id="18" name="Rectangle à coins arrondis 17"/>
          <p:cNvSpPr/>
          <p:nvPr/>
        </p:nvSpPr>
        <p:spPr>
          <a:xfrm>
            <a:off x="4648200" y="609600"/>
            <a:ext cx="4495800" cy="1981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600" dirty="0" smtClean="0"/>
              <a:t>Menace=évènements ou erreurs qui augmentent la complexité et qui doivent être gérés pour maintenir la marge de la sécurité </a:t>
            </a:r>
          </a:p>
          <a:p>
            <a:r>
              <a:rPr lang="fr-FR" sz="1600" dirty="0" err="1" smtClean="0">
                <a:sym typeface="Wingdings"/>
              </a:rPr>
              <a:t></a:t>
            </a:r>
            <a:r>
              <a:rPr lang="fr-FR" sz="1600" dirty="0" smtClean="0">
                <a:sym typeface="Wingdings"/>
              </a:rPr>
              <a:t> M</a:t>
            </a:r>
            <a:r>
              <a:rPr lang="fr-FR" sz="1600" dirty="0" err="1" smtClean="0"/>
              <a:t>enaces</a:t>
            </a:r>
            <a:r>
              <a:rPr lang="fr-FR" sz="1600" dirty="0" smtClean="0"/>
              <a:t> de l’environnement (Météo, ATC, Terrain)</a:t>
            </a:r>
          </a:p>
          <a:p>
            <a:r>
              <a:rPr lang="fr-FR" sz="1600" dirty="0" err="1" smtClean="0">
                <a:sym typeface="Wingdings"/>
              </a:rPr>
              <a:t></a:t>
            </a:r>
            <a:r>
              <a:rPr lang="fr-FR" sz="1600" dirty="0" smtClean="0">
                <a:sym typeface="Wingdings"/>
              </a:rPr>
              <a:t> Menaces </a:t>
            </a:r>
            <a:r>
              <a:rPr lang="fr-FR" sz="1600" dirty="0" smtClean="0"/>
              <a:t>de l’organisation (Pression, documentation, fonctionnement avion)</a:t>
            </a:r>
          </a:p>
          <a:p>
            <a:pPr>
              <a:lnSpc>
                <a:spcPct val="90000"/>
              </a:lnSpc>
            </a:pPr>
            <a:endParaRPr lang="fr-FR" sz="1600" dirty="0" smtClean="0">
              <a:latin typeface="+mj-lt"/>
            </a:endParaRPr>
          </a:p>
          <a:p>
            <a:pPr>
              <a:lnSpc>
                <a:spcPct val="90000"/>
              </a:lnSpc>
            </a:pPr>
            <a:endParaRPr lang="fr-FR" sz="1600" dirty="0" smtClean="0">
              <a:latin typeface="+mj-lt"/>
            </a:endParaRPr>
          </a:p>
          <a:p>
            <a:pPr>
              <a:lnSpc>
                <a:spcPct val="90000"/>
              </a:lnSpc>
            </a:pPr>
            <a:endParaRPr lang="fr-FR" sz="1600" dirty="0" smtClean="0">
              <a:latin typeface="+mj-lt"/>
            </a:endParaRPr>
          </a:p>
        </p:txBody>
      </p:sp>
      <p:sp>
        <p:nvSpPr>
          <p:cNvPr id="19" name="Flèche vers le bas 18"/>
          <p:cNvSpPr/>
          <p:nvPr/>
        </p:nvSpPr>
        <p:spPr>
          <a:xfrm>
            <a:off x="2057400" y="2391728"/>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lèche vers le bas 19"/>
          <p:cNvSpPr/>
          <p:nvPr/>
        </p:nvSpPr>
        <p:spPr>
          <a:xfrm>
            <a:off x="2057400" y="3733800"/>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Flèche vers le bas 20"/>
          <p:cNvSpPr/>
          <p:nvPr/>
        </p:nvSpPr>
        <p:spPr>
          <a:xfrm>
            <a:off x="2057400" y="5105400"/>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L’atténuation (Mitigation)</a:t>
            </a:r>
            <a:endParaRPr lang="fr-FR" dirty="0"/>
          </a:p>
        </p:txBody>
      </p:sp>
      <p:sp>
        <p:nvSpPr>
          <p:cNvPr id="5" name="Rectangle à coins arrondis 4"/>
          <p:cNvSpPr/>
          <p:nvPr/>
        </p:nvSpPr>
        <p:spPr>
          <a:xfrm>
            <a:off x="1754560" y="1295400"/>
            <a:ext cx="55626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dirty="0" smtClean="0"/>
              <a:t>« </a:t>
            </a:r>
            <a:r>
              <a:rPr lang="fr-FR" sz="2000" dirty="0" err="1" smtClean="0"/>
              <a:t>Threats</a:t>
            </a:r>
            <a:r>
              <a:rPr lang="fr-FR" sz="2000" dirty="0" smtClean="0"/>
              <a:t> »</a:t>
            </a:r>
            <a:r>
              <a:rPr lang="fr-FR" sz="2000" dirty="0" smtClean="0">
                <a:sym typeface="Wingdings"/>
              </a:rPr>
              <a:t>Anticipation</a:t>
            </a:r>
            <a:endParaRPr lang="fr-FR" sz="2000" dirty="0" smtClean="0"/>
          </a:p>
          <a:p>
            <a:pPr marL="0" lvl="2" algn="ctr"/>
            <a:r>
              <a:rPr lang="fr-FR" sz="1400" i="1" dirty="0" smtClean="0"/>
              <a:t>Gérer une menace a travers l’anticipations et réponse au menaces.</a:t>
            </a:r>
          </a:p>
          <a:p>
            <a:pPr marL="0" lvl="2" algn="ctr"/>
            <a:r>
              <a:rPr lang="fr-FR" sz="1400" b="1" dirty="0" smtClean="0"/>
              <a:t>Moyen de mitigation « Planification »: préparation, briefing, gestion d’urgence</a:t>
            </a:r>
            <a:r>
              <a:rPr lang="fr-FR" sz="2000" dirty="0" smtClean="0"/>
              <a:t> </a:t>
            </a:r>
          </a:p>
        </p:txBody>
      </p:sp>
      <p:sp>
        <p:nvSpPr>
          <p:cNvPr id="6" name="Rectangle à coins arrondis 5"/>
          <p:cNvSpPr/>
          <p:nvPr/>
        </p:nvSpPr>
        <p:spPr>
          <a:xfrm>
            <a:off x="1754560" y="2590800"/>
            <a:ext cx="55626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Errors</a:t>
            </a:r>
            <a:r>
              <a:rPr lang="fr-FR" dirty="0" smtClean="0"/>
              <a:t> »</a:t>
            </a:r>
            <a:r>
              <a:rPr lang="fr-FR" dirty="0" smtClean="0">
                <a:sym typeface="Wingdings"/>
              </a:rPr>
              <a:t>Reconnaissance</a:t>
            </a:r>
            <a:endParaRPr lang="fr-FR" dirty="0" smtClean="0"/>
          </a:p>
          <a:p>
            <a:pPr algn="ctr"/>
            <a:r>
              <a:rPr lang="fr-FR" sz="1400" i="1" dirty="0" smtClean="0"/>
              <a:t>D</a:t>
            </a:r>
            <a:r>
              <a:rPr lang="fr-FR" sz="1400" i="1" dirty="0" err="1" smtClean="0"/>
              <a:t>etecter</a:t>
            </a:r>
            <a:r>
              <a:rPr lang="fr-FR" sz="1400" i="1" dirty="0" smtClean="0"/>
              <a:t> rapidement et en temps opportun</a:t>
            </a:r>
            <a:r>
              <a:rPr lang="fr-FR" sz="1400" dirty="0" smtClean="0"/>
              <a:t> </a:t>
            </a:r>
            <a:endParaRPr lang="fr-FR" sz="1400" i="1" dirty="0" smtClean="0"/>
          </a:p>
          <a:p>
            <a:pPr marL="0" lvl="2" algn="ctr"/>
            <a:r>
              <a:rPr lang="fr-FR" sz="1400" b="1" dirty="0" smtClean="0"/>
              <a:t>Moyen de mitigation « Exécution »: surveillance, </a:t>
            </a:r>
            <a:r>
              <a:rPr lang="fr-FR" sz="1400" b="1" dirty="0" err="1" smtClean="0"/>
              <a:t>cross-check</a:t>
            </a:r>
            <a:r>
              <a:rPr lang="fr-FR" sz="1400" b="1" dirty="0" smtClean="0"/>
              <a:t>, gestion de la charge de travail</a:t>
            </a:r>
          </a:p>
          <a:p>
            <a:pPr algn="ctr"/>
            <a:endParaRPr lang="fr-FR" dirty="0" smtClean="0"/>
          </a:p>
        </p:txBody>
      </p:sp>
      <p:sp>
        <p:nvSpPr>
          <p:cNvPr id="7" name="Rectangle à coins arrondis 6"/>
          <p:cNvSpPr/>
          <p:nvPr/>
        </p:nvSpPr>
        <p:spPr>
          <a:xfrm>
            <a:off x="1754560" y="3886200"/>
            <a:ext cx="55626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UAS »</a:t>
            </a:r>
            <a:r>
              <a:rPr lang="fr-FR" dirty="0" smtClean="0">
                <a:sym typeface="Wingdings"/>
              </a:rPr>
              <a:t>Récupération</a:t>
            </a:r>
            <a:endParaRPr lang="fr-FR" dirty="0" smtClean="0"/>
          </a:p>
          <a:p>
            <a:pPr marL="0" lvl="2" algn="ctr"/>
            <a:r>
              <a:rPr lang="fr-FR" sz="1400" i="1" dirty="0" smtClean="0"/>
              <a:t>Gérer les  situations qui changent</a:t>
            </a:r>
          </a:p>
          <a:p>
            <a:pPr marL="0" lvl="2" algn="ctr"/>
            <a:r>
              <a:rPr lang="fr-FR" sz="1400" b="1" dirty="0" smtClean="0"/>
              <a:t>Moyen de mitigation « Révision »: évaluer plan; enquête</a:t>
            </a:r>
            <a:endParaRPr lang="fr-FR" sz="1400" dirty="0" smtClean="0"/>
          </a:p>
          <a:p>
            <a:pPr algn="ctr"/>
            <a:r>
              <a:rPr lang="fr-FR" sz="1400" dirty="0" smtClean="0"/>
              <a:t> </a:t>
            </a:r>
          </a:p>
        </p:txBody>
      </p:sp>
      <p:sp>
        <p:nvSpPr>
          <p:cNvPr id="8" name="Rectangle à coins arrondis 7"/>
          <p:cNvSpPr/>
          <p:nvPr/>
        </p:nvSpPr>
        <p:spPr>
          <a:xfrm>
            <a:off x="1754560" y="5181600"/>
            <a:ext cx="5562600" cy="1143000"/>
          </a:xfrm>
          <a:prstGeom prst="round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r>
              <a:rPr lang="fr-FR" dirty="0" err="1" smtClean="0"/>
              <a:t>Outcome</a:t>
            </a:r>
            <a:r>
              <a:rPr lang="fr-FR" dirty="0" smtClean="0"/>
              <a:t> » </a:t>
            </a:r>
          </a:p>
        </p:txBody>
      </p:sp>
      <p:sp>
        <p:nvSpPr>
          <p:cNvPr id="11" name="Flèche vers le bas 10"/>
          <p:cNvSpPr/>
          <p:nvPr/>
        </p:nvSpPr>
        <p:spPr>
          <a:xfrm>
            <a:off x="4192960" y="2391728"/>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e bas 11"/>
          <p:cNvSpPr/>
          <p:nvPr/>
        </p:nvSpPr>
        <p:spPr>
          <a:xfrm>
            <a:off x="4192960" y="3733800"/>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e bas 12"/>
          <p:cNvSpPr/>
          <p:nvPr/>
        </p:nvSpPr>
        <p:spPr>
          <a:xfrm>
            <a:off x="4192960" y="4982528"/>
            <a:ext cx="609600" cy="19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0" y="6027003"/>
            <a:ext cx="914400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Savoir gérer le passage de la gestion de l’erreur vers la gestion de l’ UAS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et déroulement</a:t>
            </a:r>
            <a:endParaRPr lang="fr-FR" dirty="0"/>
          </a:p>
        </p:txBody>
      </p:sp>
      <p:sp>
        <p:nvSpPr>
          <p:cNvPr id="3" name="Espace réservé du contenu 2"/>
          <p:cNvSpPr>
            <a:spLocks noGrp="1"/>
          </p:cNvSpPr>
          <p:nvPr>
            <p:ph idx="1"/>
          </p:nvPr>
        </p:nvSpPr>
        <p:spPr>
          <a:xfrm>
            <a:off x="457200" y="1524000"/>
            <a:ext cx="8435280" cy="4389120"/>
          </a:xfrm>
        </p:spPr>
        <p:txBody>
          <a:bodyPr>
            <a:normAutofit fontScale="77500" lnSpcReduction="20000"/>
          </a:bodyPr>
          <a:lstStyle/>
          <a:p>
            <a:r>
              <a:rPr lang="fr-FR" dirty="0" smtClean="0"/>
              <a:t>Historique du cours « Facteurs Humains »</a:t>
            </a:r>
          </a:p>
          <a:p>
            <a:r>
              <a:rPr lang="fr-FR" dirty="0" smtClean="0"/>
              <a:t>Connaissance des sujets du programme de formation au PPL (cf. </a:t>
            </a:r>
            <a:r>
              <a:rPr lang="fr-FR" dirty="0"/>
              <a:t>R</a:t>
            </a:r>
            <a:r>
              <a:rPr lang="fr-FR" dirty="0" smtClean="0"/>
              <a:t>églementation FCL1 Appendice A.431.211-02 Arrêté du 20 août 1999 - items : </a:t>
            </a:r>
            <a:r>
              <a:rPr lang="fr-FR" cap="small" dirty="0" smtClean="0"/>
              <a:t>Performance humaine et ses limites</a:t>
            </a:r>
            <a:r>
              <a:rPr lang="fr-FR" dirty="0" smtClean="0"/>
              <a:t>)</a:t>
            </a:r>
          </a:p>
          <a:p>
            <a:r>
              <a:rPr lang="fr-FR" dirty="0" smtClean="0"/>
              <a:t>Alignement avec la transition vers le ATO et le règlement prévue du CBT (</a:t>
            </a:r>
            <a:r>
              <a:rPr lang="fr-FR" dirty="0" err="1" smtClean="0"/>
              <a:t>Competency-based</a:t>
            </a:r>
            <a:r>
              <a:rPr lang="fr-FR" dirty="0" smtClean="0"/>
              <a:t> training) dans le cadre de la règlementation européenne PART AIRCREW</a:t>
            </a:r>
          </a:p>
          <a:p>
            <a:r>
              <a:rPr lang="fr-FR" dirty="0" smtClean="0"/>
              <a:t>Organisation du cours : </a:t>
            </a:r>
          </a:p>
          <a:p>
            <a:pPr lvl="1"/>
            <a:r>
              <a:rPr lang="fr-FR" dirty="0" smtClean="0"/>
              <a:t>3 séances d’une heure trente sur « Facteurs Humains » </a:t>
            </a:r>
          </a:p>
          <a:p>
            <a:pPr lvl="1"/>
            <a:r>
              <a:rPr lang="fr-FR" dirty="0" smtClean="0"/>
              <a:t>Intégration du contenu technique et du retour d’expérience (narrations, études BEA, REC-Info </a:t>
            </a:r>
            <a:r>
              <a:rPr lang="fr-FR" dirty="0" smtClean="0">
                <a:hlinkClick r:id="rId3"/>
              </a:rPr>
              <a:t>www.bea.org</a:t>
            </a:r>
            <a:r>
              <a:rPr lang="fr-FR" dirty="0" smtClean="0"/>
              <a:t>, </a:t>
            </a:r>
            <a:r>
              <a:rPr lang="fr-FR" dirty="0" smtClean="0">
                <a:hlinkClick r:id="rId4"/>
              </a:rPr>
              <a:t>www.ffa-aero.fr</a:t>
            </a:r>
            <a:r>
              <a:rPr lang="fr-FR" dirty="0" smtClean="0"/>
              <a:t> )</a:t>
            </a:r>
          </a:p>
          <a:p>
            <a:pPr lvl="1"/>
            <a:endParaRPr lang="fr-FR" dirty="0" smtClean="0"/>
          </a:p>
          <a:p>
            <a:pPr lvl="1"/>
            <a:endParaRPr lang="fr-FR" dirty="0" smtClean="0"/>
          </a:p>
          <a:p>
            <a:pPr lvl="1"/>
            <a:endParaRPr lang="fr-FR" dirty="0" smtClean="0"/>
          </a:p>
          <a:p>
            <a:pPr lvl="1"/>
            <a:r>
              <a:rPr lang="fr-FR" dirty="0" smtClean="0"/>
              <a:t>Feedback</a:t>
            </a:r>
          </a:p>
          <a:p>
            <a:pPr lvl="1">
              <a:buNone/>
            </a:pPr>
            <a:endParaRPr lang="fr-FR" dirty="0" smtClean="0"/>
          </a:p>
          <a:p>
            <a:endParaRPr lang="fr-FR" dirty="0" smtClean="0"/>
          </a:p>
        </p:txBody>
      </p:sp>
      <p:sp>
        <p:nvSpPr>
          <p:cNvPr id="4" name="Rectangle 3"/>
          <p:cNvSpPr/>
          <p:nvPr/>
        </p:nvSpPr>
        <p:spPr>
          <a:xfrm>
            <a:off x="4267200" y="5029200"/>
            <a:ext cx="12954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000" dirty="0" smtClean="0">
                <a:solidFill>
                  <a:srgbClr val="000000"/>
                </a:solidFill>
                <a:latin typeface="+mj-lt"/>
              </a:rPr>
              <a:t>Exemple</a:t>
            </a:r>
          </a:p>
        </p:txBody>
      </p:sp>
      <p:sp>
        <p:nvSpPr>
          <p:cNvPr id="5" name="Rectangle à coins arrondis 4"/>
          <p:cNvSpPr/>
          <p:nvPr/>
        </p:nvSpPr>
        <p:spPr>
          <a:xfrm>
            <a:off x="5791200" y="5105400"/>
            <a:ext cx="1752600" cy="5638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buNone/>
            </a:pPr>
            <a:r>
              <a:rPr lang="fr-FR" sz="2000" dirty="0" smtClean="0">
                <a:solidFill>
                  <a:schemeClr val="accent1">
                    <a:lumMod val="50000"/>
                  </a:schemeClr>
                </a:solidFill>
                <a:latin typeface="+mj-lt"/>
              </a:rPr>
              <a:t>Réflexion</a:t>
            </a:r>
          </a:p>
        </p:txBody>
      </p:sp>
      <p:sp>
        <p:nvSpPr>
          <p:cNvPr id="6" name="Rectangle 5"/>
          <p:cNvSpPr/>
          <p:nvPr/>
        </p:nvSpPr>
        <p:spPr>
          <a:xfrm>
            <a:off x="914400" y="4267200"/>
            <a:ext cx="2438400" cy="400110"/>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000" dirty="0" smtClean="0">
                <a:solidFill>
                  <a:schemeClr val="tx1"/>
                </a:solidFill>
                <a:latin typeface="+mj-lt"/>
              </a:rPr>
              <a:t>Principes à retenir …</a:t>
            </a:r>
            <a:endParaRPr lang="fr-FR" sz="2000" dirty="0">
              <a:solidFill>
                <a:schemeClr val="tx1"/>
              </a:solidFill>
              <a:latin typeface="+mj-lt"/>
            </a:endParaRPr>
          </a:p>
        </p:txBody>
      </p:sp>
      <p:sp>
        <p:nvSpPr>
          <p:cNvPr id="7" name="Rectangle à coins arrondis 6"/>
          <p:cNvSpPr/>
          <p:nvPr/>
        </p:nvSpPr>
        <p:spPr>
          <a:xfrm>
            <a:off x="2667000" y="4724400"/>
            <a:ext cx="1371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nSpc>
                <a:spcPct val="90000"/>
              </a:lnSpc>
            </a:pPr>
            <a:r>
              <a:rPr lang="fr-FR" sz="2000" dirty="0" smtClean="0">
                <a:latin typeface="+mj-lt"/>
              </a:rPr>
              <a:t>Définitions</a:t>
            </a:r>
          </a:p>
          <a:p>
            <a:pPr>
              <a:lnSpc>
                <a:spcPct val="90000"/>
              </a:lnSpc>
            </a:pPr>
            <a:endParaRPr lang="fr-FR" sz="2000" dirty="0" smtClean="0">
              <a:latin typeface="+mj-lt"/>
            </a:endParaRPr>
          </a:p>
          <a:p>
            <a:pPr>
              <a:lnSpc>
                <a:spcPct val="90000"/>
              </a:lnSpc>
            </a:pPr>
            <a:endParaRPr lang="fr-FR" sz="2000" dirty="0" smtClean="0">
              <a:latin typeface="+mj-lt"/>
            </a:endParaRPr>
          </a:p>
          <a:p>
            <a:pPr>
              <a:lnSpc>
                <a:spcPct val="90000"/>
              </a:lnSpc>
            </a:pPr>
            <a:endParaRPr lang="fr-FR" sz="2000" dirty="0" smtClean="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fonctions cognitives</a:t>
            </a:r>
            <a:endParaRPr lang="fr-FR" dirty="0"/>
          </a:p>
        </p:txBody>
      </p:sp>
      <p:sp>
        <p:nvSpPr>
          <p:cNvPr id="12" name="Espace réservé du texte 11"/>
          <p:cNvSpPr>
            <a:spLocks noGrp="1"/>
          </p:cNvSpPr>
          <p:nvPr>
            <p:ph type="body" idx="1"/>
          </p:nvPr>
        </p:nvSpPr>
        <p:spPr/>
        <p:txBody>
          <a:bodyPr>
            <a:noAutofit/>
          </a:bodyPr>
          <a:lstStyle/>
          <a:p>
            <a:r>
              <a:rPr lang="fr-FR" sz="2800" dirty="0" smtClean="0"/>
              <a:t>Les fonctions cognitives plus en détail</a:t>
            </a:r>
          </a:p>
          <a:p>
            <a:pPr lvl="1">
              <a:buFont typeface="Arial"/>
              <a:buChar char="•"/>
            </a:pPr>
            <a:r>
              <a:rPr lang="fr-FR" sz="2400" dirty="0" smtClean="0"/>
              <a:t>Les fonctions cognitives et ses concepts explicatifs (attention, prise de décision)</a:t>
            </a:r>
          </a:p>
          <a:p>
            <a:pPr lvl="1">
              <a:buFont typeface="Arial"/>
              <a:buChar char="•"/>
            </a:pPr>
            <a:r>
              <a:rPr lang="fr-FR" sz="2400" dirty="0" smtClean="0"/>
              <a:t>Les tâches et opérations</a:t>
            </a:r>
            <a:br>
              <a:rPr lang="fr-FR" sz="2400" dirty="0" smtClean="0"/>
            </a:br>
            <a:endParaRPr lang="fr-FR"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Fonctions cognitives</a:t>
            </a:r>
            <a:endParaRPr lang="fr-FR" dirty="0">
              <a:effectLst>
                <a:outerShdw blurRad="38100" dist="38100" dir="2700000" algn="tl">
                  <a:srgbClr val="000000">
                    <a:alpha val="43137"/>
                  </a:srgbClr>
                </a:outerShdw>
              </a:effectLst>
            </a:endParaRPr>
          </a:p>
        </p:txBody>
      </p:sp>
      <p:sp>
        <p:nvSpPr>
          <p:cNvPr id="28" name="ZoneTexte 27"/>
          <p:cNvSpPr txBox="1"/>
          <p:nvPr/>
        </p:nvSpPr>
        <p:spPr>
          <a:xfrm>
            <a:off x="6248400" y="4160966"/>
            <a:ext cx="2895600" cy="954107"/>
          </a:xfrm>
          <a:prstGeom prst="rect">
            <a:avLst/>
          </a:prstGeom>
          <a:noFill/>
        </p:spPr>
        <p:txBody>
          <a:bodyPr wrap="square" rtlCol="0">
            <a:spAutoFit/>
          </a:bodyPr>
          <a:lstStyle/>
          <a:p>
            <a:r>
              <a:rPr lang="fr-FR" sz="2800" b="1" dirty="0" smtClean="0">
                <a:solidFill>
                  <a:srgbClr val="0B5395"/>
                </a:solidFill>
              </a:rPr>
              <a:t>Compréhension &amp; Décision</a:t>
            </a:r>
            <a:endParaRPr lang="fr-FR" sz="2800" b="1" dirty="0">
              <a:solidFill>
                <a:srgbClr val="0B5395"/>
              </a:solidFill>
            </a:endParaRPr>
          </a:p>
        </p:txBody>
      </p:sp>
      <p:sp>
        <p:nvSpPr>
          <p:cNvPr id="29" name="ZoneTexte 28"/>
          <p:cNvSpPr txBox="1"/>
          <p:nvPr/>
        </p:nvSpPr>
        <p:spPr>
          <a:xfrm>
            <a:off x="7300001" y="1958370"/>
            <a:ext cx="1843999" cy="523220"/>
          </a:xfrm>
          <a:prstGeom prst="rect">
            <a:avLst/>
          </a:prstGeom>
          <a:noFill/>
        </p:spPr>
        <p:txBody>
          <a:bodyPr wrap="none" rtlCol="0">
            <a:spAutoFit/>
          </a:bodyPr>
          <a:lstStyle/>
          <a:p>
            <a:r>
              <a:rPr lang="fr-FR" sz="2800" b="1" dirty="0" smtClean="0">
                <a:solidFill>
                  <a:srgbClr val="0B5395"/>
                </a:solidFill>
              </a:rPr>
              <a:t>Attention</a:t>
            </a:r>
            <a:endParaRPr lang="fr-FR" sz="2800" b="1" dirty="0">
              <a:solidFill>
                <a:srgbClr val="0B5395"/>
              </a:solidFill>
            </a:endParaRPr>
          </a:p>
        </p:txBody>
      </p:sp>
      <p:sp>
        <p:nvSpPr>
          <p:cNvPr id="30" name="ZoneTexte 29"/>
          <p:cNvSpPr txBox="1"/>
          <p:nvPr/>
        </p:nvSpPr>
        <p:spPr>
          <a:xfrm>
            <a:off x="6324600" y="1143000"/>
            <a:ext cx="2056973" cy="523220"/>
          </a:xfrm>
          <a:prstGeom prst="rect">
            <a:avLst/>
          </a:prstGeom>
          <a:noFill/>
        </p:spPr>
        <p:txBody>
          <a:bodyPr wrap="none" rtlCol="0">
            <a:spAutoFit/>
          </a:bodyPr>
          <a:lstStyle/>
          <a:p>
            <a:r>
              <a:rPr lang="fr-FR" sz="2800" b="1" dirty="0" smtClean="0">
                <a:solidFill>
                  <a:srgbClr val="0B5395"/>
                </a:solidFill>
              </a:rPr>
              <a:t>Perception</a:t>
            </a:r>
            <a:endParaRPr lang="fr-FR" sz="2800" b="1" dirty="0">
              <a:solidFill>
                <a:srgbClr val="0B5395"/>
              </a:solidFill>
            </a:endParaRPr>
          </a:p>
        </p:txBody>
      </p:sp>
      <p:graphicFrame>
        <p:nvGraphicFramePr>
          <p:cNvPr id="10" name="Diagramme 9"/>
          <p:cNvGraphicFramePr/>
          <p:nvPr/>
        </p:nvGraphicFramePr>
        <p:xfrm>
          <a:off x="1295400" y="1219199"/>
          <a:ext cx="6248400" cy="426503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0" y="5473005"/>
            <a:ext cx="9144000" cy="138499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spcBef>
                <a:spcPct val="20000"/>
              </a:spcBef>
              <a:defRPr/>
            </a:pPr>
            <a:r>
              <a:rPr lang="fr-FR" sz="2000" dirty="0" smtClean="0">
                <a:solidFill>
                  <a:srgbClr val="000000"/>
                </a:solidFill>
              </a:rPr>
              <a:t>Des capacités et limites déterminent la façon dont se déroulent les fonctions cognitives</a:t>
            </a:r>
          </a:p>
          <a:p>
            <a:pPr marL="342900" indent="-342900">
              <a:spcBef>
                <a:spcPct val="20000"/>
              </a:spcBef>
              <a:defRPr/>
            </a:pPr>
            <a:r>
              <a:rPr lang="fr-FR" sz="2000" dirty="0" smtClean="0">
                <a:solidFill>
                  <a:srgbClr val="000000"/>
                </a:solidFill>
              </a:rPr>
              <a:t>Des concepts psychologiques permettent de comprendre le déroulement des comportements</a:t>
            </a:r>
          </a:p>
        </p:txBody>
      </p:sp>
      <p:sp>
        <p:nvSpPr>
          <p:cNvPr id="14" name="ZoneTexte 13"/>
          <p:cNvSpPr txBox="1"/>
          <p:nvPr/>
        </p:nvSpPr>
        <p:spPr>
          <a:xfrm>
            <a:off x="6677567" y="3090106"/>
            <a:ext cx="1732465" cy="523220"/>
          </a:xfrm>
          <a:prstGeom prst="rect">
            <a:avLst/>
          </a:prstGeom>
          <a:noFill/>
        </p:spPr>
        <p:txBody>
          <a:bodyPr wrap="none" rtlCol="0">
            <a:spAutoFit/>
          </a:bodyPr>
          <a:lstStyle/>
          <a:p>
            <a:r>
              <a:rPr lang="fr-FR" sz="2800" b="1" dirty="0" smtClean="0">
                <a:solidFill>
                  <a:srgbClr val="0B5395"/>
                </a:solidFill>
              </a:rPr>
              <a:t>Mémoire</a:t>
            </a:r>
            <a:endParaRPr lang="fr-FR" sz="2800" b="1" dirty="0">
              <a:solidFill>
                <a:srgbClr val="0B539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2000"/>
                                        <p:tgtEl>
                                          <p:spTgt spid="2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2000"/>
                                        <p:tgtEl>
                                          <p:spTgt spid="3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Effect transition="in" filter="fade">
                                      <p:cBhvr>
                                        <p:cTn id="21"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29" grpId="0" build="allAtOnce"/>
      <p:bldP spid="30" grpId="0" build="allAtOnce"/>
      <p:bldP spid="13" grpId="0" animBg="1"/>
      <p:bldP spid="14" grpId="0" build="allAtOnce"/>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7129585" y="907716"/>
            <a:ext cx="2014415" cy="1378284"/>
          </a:xfrm>
          <a:prstGeom prst="rect">
            <a:avLst/>
          </a:prstGeom>
        </p:spPr>
      </p:pic>
      <p:sp>
        <p:nvSpPr>
          <p:cNvPr id="3" name="Espace réservé du contenu 2"/>
          <p:cNvSpPr>
            <a:spLocks noGrp="1"/>
          </p:cNvSpPr>
          <p:nvPr>
            <p:ph idx="1"/>
          </p:nvPr>
        </p:nvSpPr>
        <p:spPr/>
        <p:txBody>
          <a:bodyPr>
            <a:normAutofit fontScale="92500" lnSpcReduction="10000"/>
          </a:bodyPr>
          <a:lstStyle/>
          <a:p>
            <a:pPr lvl="1">
              <a:buNone/>
            </a:pPr>
            <a:r>
              <a:rPr lang="fr-FR" dirty="0" smtClean="0"/>
              <a:t>Vue </a:t>
            </a:r>
          </a:p>
          <a:p>
            <a:pPr lvl="2">
              <a:buNone/>
            </a:pPr>
            <a:r>
              <a:rPr lang="fr-FR" dirty="0" smtClean="0"/>
              <a:t>Lire une valeur sur l’instrument</a:t>
            </a:r>
          </a:p>
          <a:p>
            <a:pPr lvl="2">
              <a:buNone/>
            </a:pPr>
            <a:r>
              <a:rPr lang="fr-FR" dirty="0" smtClean="0"/>
              <a:t>Observer l’environnement</a:t>
            </a:r>
          </a:p>
          <a:p>
            <a:pPr lvl="1">
              <a:buNone/>
            </a:pPr>
            <a:r>
              <a:rPr lang="fr-FR" dirty="0" smtClean="0"/>
              <a:t>Toucher</a:t>
            </a:r>
          </a:p>
          <a:p>
            <a:pPr lvl="2">
              <a:buNone/>
            </a:pPr>
            <a:r>
              <a:rPr lang="fr-FR" dirty="0" smtClean="0"/>
              <a:t>Reconnaître la forme d’une commande</a:t>
            </a:r>
          </a:p>
          <a:p>
            <a:pPr lvl="2">
              <a:buNone/>
            </a:pPr>
            <a:r>
              <a:rPr lang="fr-FR" dirty="0" smtClean="0"/>
              <a:t>Estimer l’effort exercé sur une commande</a:t>
            </a:r>
          </a:p>
          <a:p>
            <a:pPr lvl="1">
              <a:buNone/>
            </a:pPr>
            <a:r>
              <a:rPr lang="fr-FR" dirty="0" smtClean="0"/>
              <a:t>Ouïe</a:t>
            </a:r>
          </a:p>
          <a:p>
            <a:pPr lvl="1">
              <a:buNone/>
            </a:pPr>
            <a:r>
              <a:rPr lang="fr-FR" sz="2162" dirty="0" smtClean="0"/>
              <a:t>	Bruit du moteur</a:t>
            </a:r>
          </a:p>
          <a:p>
            <a:pPr lvl="1">
              <a:buNone/>
            </a:pPr>
            <a:r>
              <a:rPr lang="fr-FR" dirty="0" smtClean="0"/>
              <a:t>Odorat</a:t>
            </a:r>
          </a:p>
          <a:p>
            <a:pPr lvl="1">
              <a:buNone/>
            </a:pPr>
            <a:r>
              <a:rPr lang="fr-FR" sz="2162" dirty="0" smtClean="0"/>
              <a:t>	Fumée, feux</a:t>
            </a:r>
            <a:endParaRPr lang="fr-FR" dirty="0" smtClean="0"/>
          </a:p>
          <a:p>
            <a:pPr lvl="1">
              <a:buNone/>
            </a:pPr>
            <a:r>
              <a:rPr lang="fr-FR" dirty="0" smtClean="0"/>
              <a:t>Sensations Physiologiques </a:t>
            </a:r>
          </a:p>
          <a:p>
            <a:pPr lvl="1">
              <a:buNone/>
            </a:pPr>
            <a:r>
              <a:rPr lang="fr-FR" sz="2000" dirty="0" smtClean="0"/>
              <a:t>	accélération, pesanteur : « piloter avec les fesses »</a:t>
            </a:r>
          </a:p>
          <a:p>
            <a:pPr>
              <a:buNone/>
            </a:pPr>
            <a:endParaRPr lang="fr-FR" dirty="0" smtClean="0"/>
          </a:p>
          <a:p>
            <a:pPr>
              <a:buNone/>
            </a:pPr>
            <a:endParaRPr lang="fr-FR" dirty="0" smtClean="0"/>
          </a:p>
          <a:p>
            <a:endParaRPr lang="fr-FR" dirty="0"/>
          </a:p>
        </p:txBody>
      </p:sp>
      <p:pic>
        <p:nvPicPr>
          <p:cNvPr id="5" name="Image 4"/>
          <p:cNvPicPr>
            <a:picLocks noChangeAspect="1"/>
          </p:cNvPicPr>
          <p:nvPr/>
        </p:nvPicPr>
        <p:blipFill>
          <a:blip r:embed="rId3"/>
          <a:stretch>
            <a:fillRect/>
          </a:stretch>
        </p:blipFill>
        <p:spPr>
          <a:xfrm>
            <a:off x="5791200" y="1581150"/>
            <a:ext cx="1638300" cy="1231900"/>
          </a:xfrm>
          <a:prstGeom prst="rect">
            <a:avLst/>
          </a:prstGeom>
        </p:spPr>
      </p:pic>
      <p:pic>
        <p:nvPicPr>
          <p:cNvPr id="6" name="Image 5"/>
          <p:cNvPicPr>
            <a:picLocks noChangeAspect="1"/>
          </p:cNvPicPr>
          <p:nvPr/>
        </p:nvPicPr>
        <p:blipFill>
          <a:blip r:embed="rId4"/>
          <a:stretch>
            <a:fillRect/>
          </a:stretch>
        </p:blipFill>
        <p:spPr>
          <a:xfrm>
            <a:off x="6324600" y="3429000"/>
            <a:ext cx="1574800" cy="1181100"/>
          </a:xfrm>
          <a:prstGeom prst="rect">
            <a:avLst/>
          </a:prstGeom>
        </p:spPr>
      </p:pic>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Saisir une information/donnée</a:t>
            </a:r>
            <a:endParaRPr lang="fr-FR" dirty="0">
              <a:effectLst>
                <a:outerShdw blurRad="38100" dist="38100" dir="2700000" algn="tl">
                  <a:srgbClr val="000000">
                    <a:alpha val="43137"/>
                  </a:srgbClr>
                </a:outerShdw>
              </a:effectLst>
            </a:endParaRPr>
          </a:p>
        </p:txBody>
      </p:sp>
      <p:sp>
        <p:nvSpPr>
          <p:cNvPr id="10" name="Rectangle 9"/>
          <p:cNvSpPr/>
          <p:nvPr/>
        </p:nvSpPr>
        <p:spPr>
          <a:xfrm>
            <a:off x="603974" y="5715000"/>
            <a:ext cx="8072482" cy="830997"/>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Règle d’or : ne jamais se baser sur une seule information, </a:t>
            </a:r>
            <a:r>
              <a:rPr lang="fr-FR" sz="2400" dirty="0" smtClean="0">
                <a:solidFill>
                  <a:schemeClr val="tx1"/>
                </a:solidFill>
                <a:latin typeface="+mj-lt"/>
                <a:sym typeface="Wingdings"/>
              </a:rPr>
              <a:t>vérifier la cohérence entre les différentes informations acquises</a:t>
            </a:r>
            <a:endParaRPr lang="fr-FR" sz="2400" dirty="0" smtClean="0">
              <a:solidFill>
                <a:schemeClr val="tx1"/>
              </a:solidFill>
              <a:latin typeface="+mj-lt"/>
            </a:endParaRPr>
          </a:p>
        </p:txBody>
      </p:sp>
      <p:sp>
        <p:nvSpPr>
          <p:cNvPr id="11" name="Rectangle 10"/>
          <p:cNvSpPr/>
          <p:nvPr/>
        </p:nvSpPr>
        <p:spPr>
          <a:xfrm>
            <a:off x="6705600" y="6413266"/>
            <a:ext cx="233688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000" dirty="0" smtClean="0">
                <a:latin typeface="+mj-lt"/>
              </a:rPr>
              <a:t>Exemple: essence</a:t>
            </a:r>
            <a:endParaRPr lang="fr-FR"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fade">
                                      <p:cBhvr>
                                        <p:cTn id="15" dur="2000"/>
                                        <p:tgtEl>
                                          <p:spTgt spid="11">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1" grpId="0" build="allAtOnce"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ln/>
        </p:spPr>
        <p:txBody>
          <a:bodyPr/>
          <a:lstStyle/>
          <a:p>
            <a:pPr algn="r"/>
            <a:r>
              <a:rPr lang="en-GB" dirty="0" smtClean="0"/>
              <a:t>Exercise “F” </a:t>
            </a:r>
            <a:endParaRPr lang="en-GB" dirty="0"/>
          </a:p>
        </p:txBody>
      </p:sp>
      <p:sp>
        <p:nvSpPr>
          <p:cNvPr id="252931" name="Rectangle 3"/>
          <p:cNvSpPr>
            <a:spLocks noChangeArrowheads="1"/>
          </p:cNvSpPr>
          <p:nvPr/>
        </p:nvSpPr>
        <p:spPr bwMode="auto">
          <a:xfrm>
            <a:off x="4479682" y="3200400"/>
            <a:ext cx="184666" cy="477054"/>
          </a:xfrm>
          <a:prstGeom prst="rect">
            <a:avLst/>
          </a:prstGeom>
          <a:noFill/>
          <a:ln w="12700">
            <a:noFill/>
            <a:miter lim="800000"/>
            <a:headEnd/>
            <a:tailEnd/>
          </a:ln>
          <a:effectLst/>
        </p:spPr>
        <p:txBody>
          <a:bodyPr wrap="none">
            <a:prstTxWarp prst="textNoShape">
              <a:avLst/>
            </a:prstTxWarp>
            <a:spAutoFit/>
          </a:bodyPr>
          <a:lstStyle/>
          <a:p>
            <a:pPr>
              <a:lnSpc>
                <a:spcPct val="80000"/>
              </a:lnSpc>
              <a:spcBef>
                <a:spcPct val="0"/>
              </a:spcBef>
            </a:pPr>
            <a:endParaRPr lang="fr-FR" sz="3000">
              <a:solidFill>
                <a:schemeClr val="tx2"/>
              </a:solidFill>
            </a:endParaRPr>
          </a:p>
        </p:txBody>
      </p:sp>
      <p:sp>
        <p:nvSpPr>
          <p:cNvPr id="252932" name="Rectangle 4"/>
          <p:cNvSpPr>
            <a:spLocks noChangeArrowheads="1"/>
          </p:cNvSpPr>
          <p:nvPr/>
        </p:nvSpPr>
        <p:spPr bwMode="auto">
          <a:xfrm>
            <a:off x="457200" y="2084710"/>
            <a:ext cx="8134350" cy="3185487"/>
          </a:xfrm>
          <a:prstGeom prst="rect">
            <a:avLst/>
          </a:prstGeom>
          <a:noFill/>
          <a:ln w="9525">
            <a:noFill/>
            <a:miter lim="800000"/>
            <a:headEnd/>
            <a:tailEnd/>
          </a:ln>
          <a:effectLst/>
        </p:spPr>
        <p:txBody>
          <a:bodyPr wrap="square">
            <a:prstTxWarp prst="textNoShape">
              <a:avLst/>
            </a:prstTxWarp>
            <a:spAutoFit/>
          </a:bodyPr>
          <a:lstStyle/>
          <a:p>
            <a:pPr algn="l">
              <a:spcBef>
                <a:spcPct val="0"/>
              </a:spcBef>
            </a:pPr>
            <a:r>
              <a:rPr lang="fr-FR" sz="2400" dirty="0" smtClean="0">
                <a:solidFill>
                  <a:srgbClr val="222222"/>
                </a:solidFill>
                <a:latin typeface="Verdana" pitchFamily="-65" charset="0"/>
                <a:ea typeface="Times New Roman" pitchFamily="-65" charset="0"/>
                <a:cs typeface="Times New Roman" pitchFamily="-65" charset="0"/>
              </a:rPr>
              <a:t>+++++++++++++++++++++++++++ </a:t>
            </a:r>
            <a:r>
              <a:rPr lang="fr-FR" sz="2400" dirty="0">
                <a:solidFill>
                  <a:srgbClr val="222222"/>
                </a:solidFill>
                <a:latin typeface="Verdana" pitchFamily="-65" charset="0"/>
                <a:ea typeface="Times New Roman" pitchFamily="-65" charset="0"/>
                <a:cs typeface="Times New Roman" pitchFamily="-65" charset="0"/>
              </a:rPr>
              <a:t/>
            </a:r>
            <a:br>
              <a:rPr lang="fr-FR" sz="2400" dirty="0">
                <a:solidFill>
                  <a:srgbClr val="222222"/>
                </a:solidFill>
                <a:latin typeface="Verdana" pitchFamily="-65" charset="0"/>
                <a:ea typeface="Times New Roman" pitchFamily="-65" charset="0"/>
                <a:cs typeface="Times New Roman" pitchFamily="-65" charset="0"/>
              </a:rPr>
            </a:br>
            <a:r>
              <a:rPr lang="fr-FR" sz="2400" dirty="0">
                <a:solidFill>
                  <a:srgbClr val="222222"/>
                </a:solidFill>
                <a:latin typeface="Verdana" pitchFamily="-65" charset="0"/>
                <a:ea typeface="Times New Roman" pitchFamily="-65" charset="0"/>
                <a:cs typeface="Times New Roman" pitchFamily="-65" charset="0"/>
              </a:rPr>
              <a:t>FINISHED FILES ARE THE RE- </a:t>
            </a:r>
            <a:br>
              <a:rPr lang="fr-FR" sz="2400" dirty="0">
                <a:solidFill>
                  <a:srgbClr val="222222"/>
                </a:solidFill>
                <a:latin typeface="Verdana" pitchFamily="-65" charset="0"/>
                <a:ea typeface="Times New Roman" pitchFamily="-65" charset="0"/>
                <a:cs typeface="Times New Roman" pitchFamily="-65" charset="0"/>
              </a:rPr>
            </a:br>
            <a:r>
              <a:rPr lang="fr-FR" sz="2400" dirty="0">
                <a:solidFill>
                  <a:srgbClr val="222222"/>
                </a:solidFill>
                <a:latin typeface="Verdana" pitchFamily="-65" charset="0"/>
                <a:ea typeface="Times New Roman" pitchFamily="-65" charset="0"/>
                <a:cs typeface="Times New Roman" pitchFamily="-65" charset="0"/>
              </a:rPr>
              <a:t>SULT OF YEARS OF SCIENTIF- </a:t>
            </a:r>
            <a:br>
              <a:rPr lang="fr-FR" sz="2400" dirty="0">
                <a:solidFill>
                  <a:srgbClr val="222222"/>
                </a:solidFill>
                <a:latin typeface="Verdana" pitchFamily="-65" charset="0"/>
                <a:ea typeface="Times New Roman" pitchFamily="-65" charset="0"/>
                <a:cs typeface="Times New Roman" pitchFamily="-65" charset="0"/>
              </a:rPr>
            </a:br>
            <a:r>
              <a:rPr lang="fr-FR" sz="2400" dirty="0">
                <a:solidFill>
                  <a:srgbClr val="222222"/>
                </a:solidFill>
                <a:latin typeface="Verdana" pitchFamily="-65" charset="0"/>
                <a:ea typeface="Times New Roman" pitchFamily="-65" charset="0"/>
                <a:cs typeface="Times New Roman" pitchFamily="-65" charset="0"/>
              </a:rPr>
              <a:t>IC STUDY COMBINED WITH THE </a:t>
            </a:r>
            <a:br>
              <a:rPr lang="fr-FR" sz="2400" dirty="0">
                <a:solidFill>
                  <a:srgbClr val="222222"/>
                </a:solidFill>
                <a:latin typeface="Verdana" pitchFamily="-65" charset="0"/>
                <a:ea typeface="Times New Roman" pitchFamily="-65" charset="0"/>
                <a:cs typeface="Times New Roman" pitchFamily="-65" charset="0"/>
              </a:rPr>
            </a:br>
            <a:r>
              <a:rPr lang="fr-FR" sz="2400" dirty="0">
                <a:solidFill>
                  <a:srgbClr val="222222"/>
                </a:solidFill>
                <a:latin typeface="Verdana" pitchFamily="-65" charset="0"/>
                <a:ea typeface="Times New Roman" pitchFamily="-65" charset="0"/>
                <a:cs typeface="Times New Roman" pitchFamily="-65" charset="0"/>
              </a:rPr>
              <a:t>EXPERIENCE OF YEARS IN THE</a:t>
            </a:r>
          </a:p>
          <a:p>
            <a:pPr algn="l">
              <a:spcBef>
                <a:spcPct val="0"/>
              </a:spcBef>
            </a:pPr>
            <a:r>
              <a:rPr lang="fr-FR" sz="2400" dirty="0">
                <a:solidFill>
                  <a:srgbClr val="222222"/>
                </a:solidFill>
                <a:latin typeface="Verdana" pitchFamily="-65" charset="0"/>
                <a:ea typeface="Times New Roman" pitchFamily="-65" charset="0"/>
                <a:cs typeface="Times New Roman" pitchFamily="-65" charset="0"/>
              </a:rPr>
              <a:t>FUN OF THE EXPERIMENT.  </a:t>
            </a:r>
            <a:br>
              <a:rPr lang="fr-FR" sz="2400" dirty="0">
                <a:solidFill>
                  <a:srgbClr val="222222"/>
                </a:solidFill>
                <a:latin typeface="Verdana" pitchFamily="-65" charset="0"/>
                <a:ea typeface="Times New Roman" pitchFamily="-65" charset="0"/>
                <a:cs typeface="Times New Roman" pitchFamily="-65" charset="0"/>
              </a:rPr>
            </a:br>
            <a:r>
              <a:rPr lang="fr-FR" sz="2400" dirty="0">
                <a:solidFill>
                  <a:srgbClr val="222222"/>
                </a:solidFill>
                <a:latin typeface="Verdana" pitchFamily="-65" charset="0"/>
                <a:ea typeface="Times New Roman" pitchFamily="-65" charset="0"/>
                <a:cs typeface="Times New Roman" pitchFamily="-65" charset="0"/>
              </a:rPr>
              <a:t>+++++++++++++++++++++++++++</a:t>
            </a:r>
            <a:r>
              <a:rPr lang="fr-FR" sz="2000" dirty="0">
                <a:solidFill>
                  <a:srgbClr val="222222"/>
                </a:solidFill>
                <a:latin typeface="Verdana" pitchFamily="-65" charset="0"/>
                <a:ea typeface="Times New Roman" pitchFamily="-65" charset="0"/>
                <a:cs typeface="Times New Roman" pitchFamily="-65" charset="0"/>
              </a:rPr>
              <a:t> </a:t>
            </a:r>
            <a:br>
              <a:rPr lang="fr-FR" sz="2000" dirty="0">
                <a:solidFill>
                  <a:srgbClr val="222222"/>
                </a:solidFill>
                <a:latin typeface="Verdana" pitchFamily="-65" charset="0"/>
                <a:ea typeface="Times New Roman" pitchFamily="-65" charset="0"/>
                <a:cs typeface="Times New Roman" pitchFamily="-65" charset="0"/>
              </a:rPr>
            </a:br>
            <a:r>
              <a:rPr lang="fr-FR" sz="900" dirty="0">
                <a:solidFill>
                  <a:srgbClr val="222222"/>
                </a:solidFill>
                <a:latin typeface="Verdana" pitchFamily="-65" charset="0"/>
                <a:ea typeface="Times New Roman" pitchFamily="-65" charset="0"/>
                <a:cs typeface="Times New Roman" pitchFamily="-65" charset="0"/>
              </a:rPr>
              <a:t/>
            </a:r>
            <a:br>
              <a:rPr lang="fr-FR" sz="900" dirty="0">
                <a:solidFill>
                  <a:srgbClr val="222222"/>
                </a:solidFill>
                <a:latin typeface="Verdana" pitchFamily="-65" charset="0"/>
                <a:ea typeface="Times New Roman" pitchFamily="-65" charset="0"/>
                <a:cs typeface="Times New Roman" pitchFamily="-65" charset="0"/>
              </a:rPr>
            </a:br>
            <a:endParaRPr lang="fr-FR" sz="2400" dirty="0"/>
          </a:p>
        </p:txBody>
      </p:sp>
      <p:sp>
        <p:nvSpPr>
          <p:cNvPr id="9" name="Rectangle 8"/>
          <p:cNvSpPr/>
          <p:nvPr/>
        </p:nvSpPr>
        <p:spPr>
          <a:xfrm>
            <a:off x="457200" y="4919008"/>
            <a:ext cx="7892970" cy="400110"/>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sz="2000" dirty="0" smtClean="0">
                <a:solidFill>
                  <a:srgbClr val="000000"/>
                </a:solidFill>
                <a:latin typeface="+mj-lt"/>
              </a:rPr>
              <a:t>8 is the right answer!</a:t>
            </a:r>
          </a:p>
        </p:txBody>
      </p:sp>
      <p:sp>
        <p:nvSpPr>
          <p:cNvPr id="10" name="Rectangle 9"/>
          <p:cNvSpPr/>
          <p:nvPr/>
        </p:nvSpPr>
        <p:spPr>
          <a:xfrm>
            <a:off x="601216" y="1331476"/>
            <a:ext cx="5482952" cy="369332"/>
          </a:xfrm>
          <a:prstGeom prst="rect">
            <a:avLst/>
          </a:prstGeom>
        </p:spPr>
        <p:txBody>
          <a:bodyPr wrap="square">
            <a:spAutoFit/>
          </a:bodyPr>
          <a:lstStyle/>
          <a:p>
            <a:r>
              <a:rPr lang="fr-FR" dirty="0" smtClean="0">
                <a:solidFill>
                  <a:srgbClr val="222222"/>
                </a:solidFill>
                <a:latin typeface="Verdana" pitchFamily="-65" charset="0"/>
                <a:ea typeface="Times New Roman" pitchFamily="-65" charset="0"/>
                <a:cs typeface="Times New Roman" pitchFamily="-65" charset="0"/>
              </a:rPr>
              <a:t>How </a:t>
            </a:r>
            <a:r>
              <a:rPr lang="fr-FR" dirty="0" err="1" smtClean="0">
                <a:solidFill>
                  <a:srgbClr val="222222"/>
                </a:solidFill>
                <a:latin typeface="Verdana" pitchFamily="-65" charset="0"/>
                <a:ea typeface="Times New Roman" pitchFamily="-65" charset="0"/>
                <a:cs typeface="Times New Roman" pitchFamily="-65" charset="0"/>
              </a:rPr>
              <a:t>many</a:t>
            </a:r>
            <a:r>
              <a:rPr lang="fr-FR" dirty="0" smtClean="0">
                <a:solidFill>
                  <a:srgbClr val="222222"/>
                </a:solidFill>
                <a:latin typeface="Verdana" pitchFamily="-65" charset="0"/>
                <a:ea typeface="Times New Roman" pitchFamily="-65" charset="0"/>
                <a:cs typeface="Times New Roman" pitchFamily="-65" charset="0"/>
              </a:rPr>
              <a:t> 'F' in the </a:t>
            </a:r>
            <a:r>
              <a:rPr lang="fr-FR" dirty="0" err="1" smtClean="0">
                <a:solidFill>
                  <a:srgbClr val="222222"/>
                </a:solidFill>
                <a:latin typeface="Verdana" pitchFamily="-65" charset="0"/>
                <a:ea typeface="Times New Roman" pitchFamily="-65" charset="0"/>
                <a:cs typeface="Times New Roman" pitchFamily="-65" charset="0"/>
              </a:rPr>
              <a:t>following</a:t>
            </a:r>
            <a:r>
              <a:rPr lang="fr-FR" dirty="0" smtClean="0">
                <a:solidFill>
                  <a:srgbClr val="222222"/>
                </a:solidFill>
                <a:latin typeface="Verdana" pitchFamily="-65" charset="0"/>
                <a:ea typeface="Times New Roman" pitchFamily="-65" charset="0"/>
                <a:cs typeface="Times New Roman" pitchFamily="-65" charset="0"/>
              </a:rPr>
              <a:t> </a:t>
            </a:r>
            <a:r>
              <a:rPr lang="fr-FR" dirty="0" err="1" smtClean="0">
                <a:solidFill>
                  <a:srgbClr val="222222"/>
                </a:solidFill>
                <a:latin typeface="Verdana" pitchFamily="-65" charset="0"/>
                <a:ea typeface="Times New Roman" pitchFamily="-65" charset="0"/>
                <a:cs typeface="Times New Roman" pitchFamily="-65" charset="0"/>
              </a:rPr>
              <a:t>text</a:t>
            </a:r>
            <a:r>
              <a:rPr lang="fr-FR" dirty="0" smtClean="0">
                <a:solidFill>
                  <a:srgbClr val="222222"/>
                </a:solidFill>
                <a:latin typeface="Verdana" pitchFamily="-65" charset="0"/>
                <a:ea typeface="Times New Roman" pitchFamily="-65" charset="0"/>
                <a:cs typeface="Times New Roman" pitchFamily="-65" charset="0"/>
              </a:rPr>
              <a:t> ? (10sec)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2">
                                            <p:txEl>
                                              <p:pRg st="0" end="0"/>
                                            </p:txEl>
                                          </p:spTgt>
                                        </p:tgtEl>
                                        <p:attrNameLst>
                                          <p:attrName>style.visibility</p:attrName>
                                        </p:attrNameLst>
                                      </p:cBhvr>
                                      <p:to>
                                        <p:strVal val="visible"/>
                                      </p:to>
                                    </p:set>
                                    <p:animEffect transition="in" filter="fade">
                                      <p:cBhvr>
                                        <p:cTn id="7" dur="2000"/>
                                        <p:tgtEl>
                                          <p:spTgt spid="2529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2932">
                                            <p:txEl>
                                              <p:pRg st="1" end="1"/>
                                            </p:txEl>
                                          </p:spTgt>
                                        </p:tgtEl>
                                        <p:attrNameLst>
                                          <p:attrName>style.visibility</p:attrName>
                                        </p:attrNameLst>
                                      </p:cBhvr>
                                      <p:to>
                                        <p:strVal val="visible"/>
                                      </p:to>
                                    </p:set>
                                    <p:animEffect transition="in" filter="fade">
                                      <p:cBhvr>
                                        <p:cTn id="10" dur="2000"/>
                                        <p:tgtEl>
                                          <p:spTgt spid="25293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fade">
                                      <p:cBhvr>
                                        <p:cTn id="15" dur="2000"/>
                                        <p:tgtEl>
                                          <p:spTgt spid="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allAtOnce"/>
      <p:bldP spid="9" grpId="0" build="allAtOnce"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pPr algn="r"/>
            <a:r>
              <a:rPr lang="fr-FR" dirty="0" err="1" smtClean="0"/>
              <a:t>Exercise</a:t>
            </a:r>
            <a:r>
              <a:rPr lang="fr-FR" dirty="0" smtClean="0"/>
              <a:t> « </a:t>
            </a:r>
            <a:r>
              <a:rPr lang="fr-FR" dirty="0" err="1" smtClean="0"/>
              <a:t>Stroop</a:t>
            </a:r>
            <a:r>
              <a:rPr lang="fr-FR" dirty="0" smtClean="0"/>
              <a:t> »</a:t>
            </a:r>
            <a:endParaRPr lang="fr-FR" dirty="0"/>
          </a:p>
        </p:txBody>
      </p:sp>
      <p:pic>
        <p:nvPicPr>
          <p:cNvPr id="13" name="Image 12"/>
          <p:cNvPicPr>
            <a:picLocks noChangeAspect="1"/>
          </p:cNvPicPr>
          <p:nvPr/>
        </p:nvPicPr>
        <p:blipFill>
          <a:blip r:embed="rId2"/>
          <a:stretch>
            <a:fillRect/>
          </a:stretch>
        </p:blipFill>
        <p:spPr>
          <a:xfrm>
            <a:off x="1415143" y="1651000"/>
            <a:ext cx="5696857" cy="39878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lgn="r"/>
            <a:r>
              <a:rPr lang="en-GB" dirty="0" smtClean="0"/>
              <a:t>Exercise</a:t>
            </a:r>
            <a:endParaRPr lang="en-GB" dirty="0"/>
          </a:p>
        </p:txBody>
      </p:sp>
      <p:sp>
        <p:nvSpPr>
          <p:cNvPr id="270339" name="Rectangle 3"/>
          <p:cNvSpPr>
            <a:spLocks noGrp="1" noChangeArrowheads="1"/>
          </p:cNvSpPr>
          <p:nvPr>
            <p:ph idx="1"/>
          </p:nvPr>
        </p:nvSpPr>
        <p:spPr/>
        <p:txBody>
          <a:bodyPr/>
          <a:lstStyle/>
          <a:p>
            <a:r>
              <a:rPr lang="fr-FR" dirty="0" smtClean="0"/>
              <a:t>Mental computation: </a:t>
            </a:r>
          </a:p>
          <a:p>
            <a:endParaRPr lang="fr-FR" dirty="0" smtClean="0"/>
          </a:p>
          <a:p>
            <a:r>
              <a:rPr lang="fr-FR" dirty="0" err="1" smtClean="0"/>
              <a:t>Take</a:t>
            </a:r>
            <a:r>
              <a:rPr lang="fr-FR" dirty="0" smtClean="0"/>
              <a:t> 1000 and </a:t>
            </a:r>
            <a:r>
              <a:rPr lang="fr-FR" dirty="0" err="1" smtClean="0"/>
              <a:t>add</a:t>
            </a:r>
            <a:r>
              <a:rPr lang="fr-FR" dirty="0" smtClean="0"/>
              <a:t> 40. </a:t>
            </a:r>
            <a:r>
              <a:rPr lang="fr-FR" dirty="0" err="1" smtClean="0"/>
              <a:t>Add</a:t>
            </a:r>
            <a:r>
              <a:rPr lang="fr-FR" dirty="0" smtClean="0"/>
              <a:t> 1000</a:t>
            </a:r>
          </a:p>
          <a:p>
            <a:r>
              <a:rPr lang="fr-FR" dirty="0" err="1" smtClean="0"/>
              <a:t>Add</a:t>
            </a:r>
            <a:r>
              <a:rPr lang="fr-FR" dirty="0" smtClean="0"/>
              <a:t> 30 and </a:t>
            </a:r>
            <a:r>
              <a:rPr lang="fr-FR" dirty="0" err="1" smtClean="0"/>
              <a:t>again</a:t>
            </a:r>
            <a:r>
              <a:rPr lang="fr-FR" dirty="0" smtClean="0"/>
              <a:t> 1000</a:t>
            </a:r>
          </a:p>
          <a:p>
            <a:r>
              <a:rPr lang="fr-FR" dirty="0" err="1" smtClean="0"/>
              <a:t>Add</a:t>
            </a:r>
            <a:r>
              <a:rPr lang="fr-FR" dirty="0" smtClean="0"/>
              <a:t> 20. </a:t>
            </a:r>
            <a:r>
              <a:rPr lang="fr-FR" dirty="0" err="1" smtClean="0"/>
              <a:t>Add</a:t>
            </a:r>
            <a:r>
              <a:rPr lang="fr-FR" dirty="0" smtClean="0"/>
              <a:t> 1000, </a:t>
            </a:r>
            <a:r>
              <a:rPr lang="fr-FR" dirty="0" err="1" smtClean="0"/>
              <a:t>then</a:t>
            </a:r>
            <a:r>
              <a:rPr lang="fr-FR" dirty="0" smtClean="0"/>
              <a:t> 10</a:t>
            </a:r>
          </a:p>
          <a:p>
            <a:endParaRPr lang="fr-FR" dirty="0" smtClean="0"/>
          </a:p>
          <a:p>
            <a:r>
              <a:rPr lang="fr-FR" dirty="0" err="1" smtClean="0"/>
              <a:t>Result</a:t>
            </a:r>
            <a:r>
              <a:rPr lang="fr-FR" dirty="0" smtClean="0"/>
              <a:t> ? </a:t>
            </a:r>
            <a:endParaRPr lang="en-GB" dirty="0"/>
          </a:p>
        </p:txBody>
      </p:sp>
      <p:sp>
        <p:nvSpPr>
          <p:cNvPr id="5" name="Espace réservé du numéro de diapositive 4"/>
          <p:cNvSpPr>
            <a:spLocks noGrp="1"/>
          </p:cNvSpPr>
          <p:nvPr>
            <p:ph type="sldNum" sz="quarter" idx="12"/>
          </p:nvPr>
        </p:nvSpPr>
        <p:spPr/>
        <p:txBody>
          <a:bodyPr/>
          <a:lstStyle/>
          <a:p>
            <a:r>
              <a:rPr lang="fr-FR" smtClean="0"/>
              <a:t>Page </a:t>
            </a:r>
            <a:fld id="{23C1D140-2433-E640-B90F-766A39C40943}" type="slidenum">
              <a:rPr lang="fr-FR" smtClean="0"/>
              <a:pPr/>
              <a:t>45</a:t>
            </a:fld>
            <a:endParaRPr lang="fr-FR"/>
          </a:p>
        </p:txBody>
      </p:sp>
      <p:sp>
        <p:nvSpPr>
          <p:cNvPr id="7" name="Rectangle 6"/>
          <p:cNvSpPr/>
          <p:nvPr/>
        </p:nvSpPr>
        <p:spPr>
          <a:xfrm>
            <a:off x="3352800" y="5156021"/>
            <a:ext cx="4572000" cy="1200329"/>
          </a:xfrm>
          <a:prstGeom prst="rect">
            <a:avLst/>
          </a:prstGeom>
        </p:spPr>
        <p:txBody>
          <a:bodyPr>
            <a:spAutoFit/>
          </a:bodyPr>
          <a:lstStyle/>
          <a:p>
            <a:r>
              <a:rPr lang="fr-FR" dirty="0" err="1" smtClean="0"/>
              <a:t>Result</a:t>
            </a:r>
            <a:r>
              <a:rPr lang="fr-FR" dirty="0" smtClean="0"/>
              <a:t> : 5000   ????? OR   4100</a:t>
            </a:r>
          </a:p>
          <a:p>
            <a:endParaRPr lang="fr-FR" dirty="0" smtClean="0"/>
          </a:p>
          <a:p>
            <a:pPr>
              <a:buFontTx/>
              <a:buNone/>
            </a:pPr>
            <a:r>
              <a:rPr lang="fr-FR" dirty="0" smtClean="0"/>
              <a:t>Our </a:t>
            </a:r>
            <a:r>
              <a:rPr lang="fr-FR" dirty="0" err="1" smtClean="0"/>
              <a:t>brain</a:t>
            </a:r>
            <a:r>
              <a:rPr lang="fr-FR" dirty="0" smtClean="0"/>
              <a:t> </a:t>
            </a:r>
            <a:r>
              <a:rPr lang="fr-FR" dirty="0" err="1" smtClean="0"/>
              <a:t>jumps</a:t>
            </a:r>
            <a:r>
              <a:rPr lang="fr-FR" dirty="0" smtClean="0"/>
              <a:t> more </a:t>
            </a:r>
            <a:r>
              <a:rPr lang="fr-FR" dirty="0" err="1" smtClean="0"/>
              <a:t>easily</a:t>
            </a:r>
            <a:r>
              <a:rPr lang="fr-FR" dirty="0" smtClean="0"/>
              <a:t> </a:t>
            </a:r>
            <a:r>
              <a:rPr lang="fr-FR" dirty="0" err="1" smtClean="0"/>
              <a:t>towards</a:t>
            </a:r>
            <a:r>
              <a:rPr lang="fr-FR" dirty="0" smtClean="0"/>
              <a:t> the </a:t>
            </a:r>
            <a:r>
              <a:rPr lang="fr-FR" dirty="0" err="1" smtClean="0"/>
              <a:t>higher</a:t>
            </a:r>
            <a:r>
              <a:rPr lang="fr-FR" dirty="0" smtClean="0"/>
              <a:t> </a:t>
            </a:r>
            <a:r>
              <a:rPr lang="fr-FR" dirty="0" err="1" smtClean="0"/>
              <a:t>decimal</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spcAft>
                <a:spcPts val="600"/>
              </a:spcAft>
            </a:pPr>
            <a:r>
              <a:rPr lang="fr-FR" dirty="0" smtClean="0">
                <a:effectLst>
                  <a:outerShdw blurRad="38100" dist="38100" dir="2700000" algn="tl">
                    <a:srgbClr val="000000">
                      <a:alpha val="43137"/>
                    </a:srgbClr>
                  </a:outerShdw>
                </a:effectLst>
              </a:rPr>
              <a:t>Exemple : désorientation </a:t>
            </a:r>
            <a:r>
              <a:rPr lang="fr-FR" dirty="0">
                <a:effectLst>
                  <a:outerShdw blurRad="38100" dist="38100" dir="2700000" algn="tl">
                    <a:srgbClr val="000000">
                      <a:alpha val="43137"/>
                    </a:srgbClr>
                  </a:outerShdw>
                </a:effectLst>
              </a:rPr>
              <a:t>s</a:t>
            </a:r>
            <a:r>
              <a:rPr lang="fr-FR" dirty="0" smtClean="0">
                <a:effectLst>
                  <a:outerShdw blurRad="38100" dist="38100" dir="2700000" algn="tl">
                    <a:srgbClr val="000000">
                      <a:alpha val="43137"/>
                    </a:srgbClr>
                  </a:outerShdw>
                </a:effectLst>
              </a:rPr>
              <a:t>patiale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a:xfrm>
            <a:off x="457200" y="1295400"/>
            <a:ext cx="8229600" cy="4434840"/>
          </a:xfrm>
        </p:spPr>
        <p:txBody>
          <a:bodyPr>
            <a:normAutofit fontScale="85000" lnSpcReduction="20000"/>
          </a:bodyPr>
          <a:lstStyle/>
          <a:p>
            <a:r>
              <a:rPr lang="fr-FR" dirty="0" smtClean="0">
                <a:solidFill>
                  <a:srgbClr val="000000"/>
                </a:solidFill>
              </a:rPr>
              <a:t>Mauvaise représentation de la position et du mouvement par rapport au sol</a:t>
            </a:r>
          </a:p>
          <a:p>
            <a:r>
              <a:rPr lang="fr-FR" dirty="0" smtClean="0">
                <a:solidFill>
                  <a:srgbClr val="000000"/>
                </a:solidFill>
              </a:rPr>
              <a:t>5-10% accidents</a:t>
            </a:r>
          </a:p>
          <a:p>
            <a:r>
              <a:rPr lang="fr-FR" dirty="0" smtClean="0">
                <a:solidFill>
                  <a:srgbClr val="000000"/>
                </a:solidFill>
              </a:rPr>
              <a:t>Les illusions</a:t>
            </a:r>
          </a:p>
          <a:p>
            <a:pPr lvl="1"/>
            <a:r>
              <a:rPr lang="fr-FR" dirty="0" smtClean="0">
                <a:solidFill>
                  <a:srgbClr val="000000"/>
                </a:solidFill>
              </a:rPr>
              <a:t>Les illusions visuelles</a:t>
            </a:r>
          </a:p>
          <a:p>
            <a:pPr lvl="2"/>
            <a:r>
              <a:rPr lang="fr-FR" dirty="0" smtClean="0">
                <a:solidFill>
                  <a:srgbClr val="000000"/>
                </a:solidFill>
              </a:rPr>
              <a:t>« faux horizon »</a:t>
            </a:r>
          </a:p>
          <a:p>
            <a:pPr lvl="1"/>
            <a:r>
              <a:rPr lang="fr-FR" dirty="0" smtClean="0">
                <a:solidFill>
                  <a:srgbClr val="000000"/>
                </a:solidFill>
              </a:rPr>
              <a:t> Les illusions d’origine vestibulaire : mauvaise représentation de l’attitude dans l’espace</a:t>
            </a:r>
          </a:p>
          <a:p>
            <a:pPr lvl="1"/>
            <a:r>
              <a:rPr lang="fr-FR" dirty="0" smtClean="0">
                <a:solidFill>
                  <a:srgbClr val="000000"/>
                </a:solidFill>
              </a:rPr>
              <a:t>Les illusions par interactions </a:t>
            </a:r>
            <a:r>
              <a:rPr lang="fr-FR" dirty="0" err="1" smtClean="0">
                <a:solidFill>
                  <a:srgbClr val="000000"/>
                </a:solidFill>
              </a:rPr>
              <a:t>vestibulo-visuelles</a:t>
            </a:r>
            <a:r>
              <a:rPr lang="fr-FR" dirty="0" smtClean="0">
                <a:solidFill>
                  <a:srgbClr val="000000"/>
                </a:solidFill>
              </a:rPr>
              <a:t> </a:t>
            </a:r>
          </a:p>
          <a:p>
            <a:pPr lvl="2"/>
            <a:r>
              <a:rPr lang="fr-FR" dirty="0" smtClean="0">
                <a:solidFill>
                  <a:srgbClr val="000000"/>
                </a:solidFill>
              </a:rPr>
              <a:t>virages prolongés (lorsque le roulis est constant) en sortie de virage (« </a:t>
            </a:r>
            <a:r>
              <a:rPr lang="fr-FR" dirty="0" err="1" smtClean="0">
                <a:solidFill>
                  <a:srgbClr val="000000"/>
                </a:solidFill>
              </a:rPr>
              <a:t>graveyard</a:t>
            </a:r>
            <a:r>
              <a:rPr lang="fr-FR" dirty="0" smtClean="0">
                <a:solidFill>
                  <a:srgbClr val="000000"/>
                </a:solidFill>
              </a:rPr>
              <a:t> spiral/spin »)</a:t>
            </a:r>
          </a:p>
          <a:p>
            <a:pPr lvl="2"/>
            <a:r>
              <a:rPr lang="fr-FR" dirty="0" smtClean="0">
                <a:solidFill>
                  <a:srgbClr val="000000"/>
                </a:solidFill>
              </a:rPr>
              <a:t>Coriolis: mouvement rapide de la tête (par exemple pour regarder la carte)</a:t>
            </a:r>
          </a:p>
          <a:p>
            <a:pPr lvl="2"/>
            <a:r>
              <a:rPr lang="fr-FR" dirty="0" smtClean="0">
                <a:solidFill>
                  <a:srgbClr val="000000"/>
                </a:solidFill>
              </a:rPr>
              <a:t>Inversion: changement rapide entre montée et palier</a:t>
            </a:r>
          </a:p>
          <a:p>
            <a:pPr lvl="1"/>
            <a:r>
              <a:rPr lang="fr-FR" dirty="0" smtClean="0">
                <a:solidFill>
                  <a:srgbClr val="000000"/>
                </a:solidFill>
              </a:rPr>
              <a:t>La dégradation de la visibilité et la modification des propriétés de propagation de la lumière par les pare-brises aggravent les illusions</a:t>
            </a:r>
          </a:p>
          <a:p>
            <a:endParaRPr lang="fr-FR" dirty="0">
              <a:solidFill>
                <a:srgbClr val="000000"/>
              </a:solidFill>
            </a:endParaRPr>
          </a:p>
        </p:txBody>
      </p:sp>
      <p:pic>
        <p:nvPicPr>
          <p:cNvPr id="6" name="Image 5"/>
          <p:cNvPicPr>
            <a:picLocks noChangeAspect="1"/>
          </p:cNvPicPr>
          <p:nvPr/>
        </p:nvPicPr>
        <p:blipFill>
          <a:blip r:embed="rId3"/>
          <a:stretch>
            <a:fillRect/>
          </a:stretch>
        </p:blipFill>
        <p:spPr>
          <a:xfrm>
            <a:off x="6012160" y="5487543"/>
            <a:ext cx="2448272" cy="1325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outerShdw blurRad="38100" dist="38100" dir="2700000" algn="tl">
                    <a:srgbClr val="000000">
                      <a:alpha val="43137"/>
                    </a:srgbClr>
                  </a:outerShdw>
                </a:effectLst>
              </a:rPr>
              <a:t>Gestion de la saisie d’information</a:t>
            </a:r>
            <a:endParaRPr lang="fr-FR" dirty="0">
              <a:effectLst>
                <a:outerShdw blurRad="38100" dist="38100" dir="2700000" algn="tl">
                  <a:srgbClr val="000000">
                    <a:alpha val="43137"/>
                  </a:srgbClr>
                </a:outerShdw>
              </a:effectLst>
            </a:endParaRPr>
          </a:p>
        </p:txBody>
      </p:sp>
      <p:sp>
        <p:nvSpPr>
          <p:cNvPr id="5" name="Espace réservé du contenu 4"/>
          <p:cNvSpPr>
            <a:spLocks noGrp="1"/>
          </p:cNvSpPr>
          <p:nvPr>
            <p:ph idx="1"/>
          </p:nvPr>
        </p:nvSpPr>
        <p:spPr>
          <a:xfrm>
            <a:off x="457200" y="1524000"/>
            <a:ext cx="8507288" cy="4800600"/>
          </a:xfrm>
        </p:spPr>
        <p:txBody>
          <a:bodyPr>
            <a:normAutofit fontScale="92500"/>
          </a:bodyPr>
          <a:lstStyle/>
          <a:p>
            <a:r>
              <a:rPr lang="fr-FR" sz="3600" dirty="0" smtClean="0"/>
              <a:t>« Scanning » du tableau de bord  = moyen </a:t>
            </a:r>
            <a:r>
              <a:rPr lang="fr-FR" sz="3600" dirty="0"/>
              <a:t>d’éviter la </a:t>
            </a:r>
            <a:r>
              <a:rPr lang="fr-FR" sz="3600" dirty="0" smtClean="0"/>
              <a:t>surcharge </a:t>
            </a:r>
          </a:p>
          <a:p>
            <a:pPr lvl="1"/>
            <a:endParaRPr lang="fr-FR" sz="3600" dirty="0" smtClean="0"/>
          </a:p>
          <a:p>
            <a:pPr lvl="1"/>
            <a:endParaRPr lang="fr-FR" sz="3600" dirty="0" smtClean="0"/>
          </a:p>
          <a:p>
            <a:pPr lvl="1"/>
            <a:endParaRPr lang="fr-FR" sz="3600" dirty="0" smtClean="0"/>
          </a:p>
          <a:p>
            <a:pPr lvl="1"/>
            <a:endParaRPr lang="fr-FR" sz="3600" dirty="0" smtClean="0"/>
          </a:p>
          <a:p>
            <a:r>
              <a:rPr lang="fr-FR" sz="3600" dirty="0" smtClean="0"/>
              <a:t>Ne pas se focaliser sur une seule source</a:t>
            </a:r>
          </a:p>
          <a:p>
            <a:r>
              <a:rPr lang="fr-FR" sz="3600" dirty="0" smtClean="0"/>
              <a:t>Être disponible pour l’information inattendue</a:t>
            </a:r>
          </a:p>
          <a:p>
            <a:endParaRPr lang="fr-FR" sz="3600" dirty="0" smtClean="0"/>
          </a:p>
          <a:p>
            <a:endParaRPr lang="fr-FR" sz="3600" dirty="0"/>
          </a:p>
        </p:txBody>
      </p:sp>
      <p:pic>
        <p:nvPicPr>
          <p:cNvPr id="4" name="Image 3"/>
          <p:cNvPicPr>
            <a:picLocks noChangeAspect="1"/>
          </p:cNvPicPr>
          <p:nvPr/>
        </p:nvPicPr>
        <p:blipFill>
          <a:blip r:embed="rId2"/>
          <a:stretch>
            <a:fillRect/>
          </a:stretch>
        </p:blipFill>
        <p:spPr>
          <a:xfrm>
            <a:off x="5638800" y="2667000"/>
            <a:ext cx="2838044" cy="20574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dirty="0" smtClean="0">
                <a:effectLst>
                  <a:outerShdw blurRad="38100" dist="38100" dir="2700000" algn="tl">
                    <a:srgbClr val="000000">
                      <a:alpha val="43137"/>
                    </a:srgbClr>
                  </a:outerShdw>
                </a:effectLst>
              </a:rPr>
              <a:t>Concept explicatif : l’attention</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L’attention explique comment on peut gérer la perception de toute information et être focalisé sur un élément concret de notre environnement</a:t>
            </a:r>
          </a:p>
          <a:p>
            <a:pPr lvl="1"/>
            <a:r>
              <a:rPr lang="fr-FR" dirty="0" smtClean="0"/>
              <a:t>L’intensité: attention soutenue, vigilance, </a:t>
            </a:r>
            <a:r>
              <a:rPr lang="fr-FR" dirty="0"/>
              <a:t>a</a:t>
            </a:r>
            <a:r>
              <a:rPr lang="fr-FR" dirty="0" smtClean="0"/>
              <a:t>lerte phasique</a:t>
            </a:r>
          </a:p>
          <a:p>
            <a:pPr lvl="1"/>
            <a:r>
              <a:rPr lang="fr-FR" dirty="0" smtClean="0"/>
              <a:t>La sélectivité: attention sélective, attention partagée</a:t>
            </a:r>
            <a:endParaRPr lang="fr-FR" dirty="0"/>
          </a:p>
        </p:txBody>
      </p:sp>
      <p:pic>
        <p:nvPicPr>
          <p:cNvPr id="7" name="Image 6"/>
          <p:cNvPicPr>
            <a:picLocks noChangeAspect="1"/>
          </p:cNvPicPr>
          <p:nvPr/>
        </p:nvPicPr>
        <p:blipFill>
          <a:blip r:embed="rId2"/>
          <a:stretch>
            <a:fillRect/>
          </a:stretch>
        </p:blipFill>
        <p:spPr>
          <a:xfrm>
            <a:off x="4419600" y="4319979"/>
            <a:ext cx="1828800" cy="1371600"/>
          </a:xfrm>
          <a:prstGeom prst="rect">
            <a:avLst/>
          </a:prstGeom>
        </p:spPr>
      </p:pic>
      <p:pic>
        <p:nvPicPr>
          <p:cNvPr id="9" name="Image 8"/>
          <p:cNvPicPr>
            <a:picLocks noChangeAspect="1"/>
          </p:cNvPicPr>
          <p:nvPr/>
        </p:nvPicPr>
        <p:blipFill>
          <a:blip r:embed="rId3"/>
          <a:stretch>
            <a:fillRect/>
          </a:stretch>
        </p:blipFill>
        <p:spPr>
          <a:xfrm flipH="1">
            <a:off x="914400" y="4319979"/>
            <a:ext cx="2245687" cy="1852221"/>
          </a:xfrm>
          <a:prstGeom prst="rect">
            <a:avLst/>
          </a:prstGeom>
        </p:spPr>
      </p:pic>
      <p:sp>
        <p:nvSpPr>
          <p:cNvPr id="10" name="Rectangle 9"/>
          <p:cNvSpPr/>
          <p:nvPr/>
        </p:nvSpPr>
        <p:spPr>
          <a:xfrm>
            <a:off x="3707904" y="6172200"/>
            <a:ext cx="457200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400" dirty="0" smtClean="0">
                <a:latin typeface="+mj-lt"/>
              </a:rPr>
              <a:t>Exemple : trop focalisé, on risque de ne pas voir une alarme</a:t>
            </a:r>
            <a:endParaRPr lang="fr-FR" sz="1400" dirty="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outerShdw blurRad="38100" dist="38100" dir="2700000" algn="tl">
                    <a:srgbClr val="000000">
                      <a:alpha val="43137"/>
                    </a:srgbClr>
                  </a:outerShdw>
                </a:effectLst>
              </a:rPr>
              <a:t>Concept explicatif : l’anticipation</a:t>
            </a:r>
            <a:endParaRPr lang="fr-FR" dirty="0">
              <a:effectLst>
                <a:outerShdw blurRad="38100" dist="38100" dir="2700000" algn="tl">
                  <a:srgbClr val="000000">
                    <a:alpha val="43137"/>
                  </a:srgbClr>
                </a:outerShdw>
              </a:effectLst>
            </a:endParaRPr>
          </a:p>
        </p:txBody>
      </p:sp>
      <p:pic>
        <p:nvPicPr>
          <p:cNvPr id="7" name="Image 6"/>
          <p:cNvPicPr>
            <a:picLocks noChangeAspect="1"/>
          </p:cNvPicPr>
          <p:nvPr/>
        </p:nvPicPr>
        <p:blipFill>
          <a:blip r:embed="rId2"/>
          <a:stretch>
            <a:fillRect/>
          </a:stretch>
        </p:blipFill>
        <p:spPr>
          <a:xfrm>
            <a:off x="1828800" y="4533900"/>
            <a:ext cx="1549400" cy="1181100"/>
          </a:xfrm>
          <a:prstGeom prst="rect">
            <a:avLst/>
          </a:prstGeom>
        </p:spPr>
      </p:pic>
      <p:pic>
        <p:nvPicPr>
          <p:cNvPr id="9" name="Image 8"/>
          <p:cNvPicPr>
            <a:picLocks noChangeAspect="1"/>
          </p:cNvPicPr>
          <p:nvPr/>
        </p:nvPicPr>
        <p:blipFill>
          <a:blip r:embed="rId3"/>
          <a:stretch>
            <a:fillRect/>
          </a:stretch>
        </p:blipFill>
        <p:spPr>
          <a:xfrm>
            <a:off x="3779939" y="4403703"/>
            <a:ext cx="1249261" cy="934762"/>
          </a:xfrm>
          <a:prstGeom prst="rect">
            <a:avLst/>
          </a:prstGeom>
        </p:spPr>
      </p:pic>
      <p:sp>
        <p:nvSpPr>
          <p:cNvPr id="10" name="Pensées 9"/>
          <p:cNvSpPr/>
          <p:nvPr/>
        </p:nvSpPr>
        <p:spPr>
          <a:xfrm>
            <a:off x="2819400" y="2819401"/>
            <a:ext cx="4343400" cy="1669700"/>
          </a:xfrm>
          <a:prstGeom prst="cloudCallout">
            <a:avLst>
              <a:gd name="adj1" fmla="val -45115"/>
              <a:gd name="adj2" fmla="val 498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solidFill>
                  <a:srgbClr val="000000"/>
                </a:solidFill>
              </a:rPr>
              <a:t>Etre l’oiseau avant l’avion</a:t>
            </a:r>
          </a:p>
          <a:p>
            <a:pPr algn="ctr"/>
            <a:endParaRPr lang="fr-FR" sz="2800" dirty="0"/>
          </a:p>
        </p:txBody>
      </p:sp>
      <p:sp>
        <p:nvSpPr>
          <p:cNvPr id="11" name="Rectangle à coins arrondis 10"/>
          <p:cNvSpPr/>
          <p:nvPr/>
        </p:nvSpPr>
        <p:spPr>
          <a:xfrm>
            <a:off x="228600" y="1143000"/>
            <a:ext cx="7924800" cy="1447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000" dirty="0" smtClean="0">
                <a:latin typeface="+mj-lt"/>
              </a:rPr>
              <a:t>L'étude des comportements d'anticipation permet de déterminer dans quelles conditions l'organisme est capable de prévoir, à partir de la situation actuelle, la situation future et, par là, de s'adapter par avance à cette situation future</a:t>
            </a:r>
          </a:p>
        </p:txBody>
      </p:sp>
      <p:sp>
        <p:nvSpPr>
          <p:cNvPr id="12" name="Rectangle 11"/>
          <p:cNvSpPr/>
          <p:nvPr/>
        </p:nvSpPr>
        <p:spPr>
          <a:xfrm>
            <a:off x="609600" y="6096000"/>
            <a:ext cx="7922840"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rgbClr val="000000"/>
                </a:solidFill>
                <a:latin typeface="+mj-lt"/>
              </a:rPr>
              <a:t>« être devant » , c’est une « capacité » essentielle du pilote!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cadre ATO</a:t>
            </a:r>
            <a:endParaRPr lang="fr-FR" dirty="0"/>
          </a:p>
        </p:txBody>
      </p:sp>
      <p:sp>
        <p:nvSpPr>
          <p:cNvPr id="3" name="Espace réservé du contenu 2"/>
          <p:cNvSpPr>
            <a:spLocks noGrp="1"/>
          </p:cNvSpPr>
          <p:nvPr>
            <p:ph idx="1"/>
          </p:nvPr>
        </p:nvSpPr>
        <p:spPr/>
        <p:txBody>
          <a:bodyPr>
            <a:normAutofit fontScale="92500" lnSpcReduction="10000"/>
          </a:bodyPr>
          <a:lstStyle/>
          <a:p>
            <a:endParaRPr lang="fr-FR" dirty="0" smtClean="0"/>
          </a:p>
          <a:p>
            <a:r>
              <a:rPr lang="fr-FR" dirty="0" smtClean="0"/>
              <a:t>La transition en ATO requière la rédaction d’un manuel « formation »</a:t>
            </a:r>
          </a:p>
          <a:p>
            <a:r>
              <a:rPr lang="fr-FR" dirty="0" smtClean="0"/>
              <a:t>Formation basée sur l’enseignement des compétences fondamentales techniques et non techniques décrites dans le Guide d’ évaluation (Nouveauté: l’ évaluation des compétences non techniques au même titre que les compétences techniques en se basant sur l’outil TEM)</a:t>
            </a:r>
          </a:p>
          <a:p>
            <a:r>
              <a:rPr lang="fr-FR" dirty="0" smtClean="0"/>
              <a:t>Le manuel est associé à un Livret de progression d’élève</a:t>
            </a:r>
          </a:p>
          <a:p>
            <a:r>
              <a:rPr lang="fr-FR" dirty="0" smtClean="0"/>
              <a:t>L’acquisition de ces compétences s’évalue à travers des comportements observables dans des situations données sur la base de critères prédéfinis</a:t>
            </a:r>
          </a:p>
          <a:p>
            <a:endParaRPr lang="fr-FR" b="1" dirty="0" smtClean="0"/>
          </a:p>
        </p:txBody>
      </p:sp>
      <p:sp>
        <p:nvSpPr>
          <p:cNvPr id="4" name="Rectangle 3"/>
          <p:cNvSpPr/>
          <p:nvPr/>
        </p:nvSpPr>
        <p:spPr>
          <a:xfrm>
            <a:off x="6665437" y="6488668"/>
            <a:ext cx="2478563" cy="369332"/>
          </a:xfrm>
          <a:prstGeom prst="rect">
            <a:avLst/>
          </a:prstGeom>
        </p:spPr>
        <p:txBody>
          <a:bodyPr wrap="none">
            <a:spAutoFit/>
          </a:bodyPr>
          <a:lstStyle/>
          <a:p>
            <a:r>
              <a:rPr lang="fr-FR" dirty="0" smtClean="0"/>
              <a:t>Source: </a:t>
            </a:r>
            <a:r>
              <a:rPr lang="fr-FR" dirty="0" err="1" smtClean="0"/>
              <a:t>FFA-aero.com</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L’anticipation est un facteur important pour acquérir  la conscience de la situation adéquatement</a:t>
            </a:r>
          </a:p>
          <a:p>
            <a:r>
              <a:rPr lang="fr-FR" dirty="0" smtClean="0"/>
              <a:t>P</a:t>
            </a:r>
            <a:r>
              <a:rPr lang="fr-FR" dirty="0" err="1" smtClean="0"/>
              <a:t>ermet</a:t>
            </a:r>
            <a:r>
              <a:rPr lang="fr-FR" dirty="0" smtClean="0"/>
              <a:t> la perception et compréhension des facteurs autour des différentes domaines des ressources qui impactent la sécurité du vol.</a:t>
            </a:r>
          </a:p>
          <a:p>
            <a:r>
              <a:rPr lang="fr-FR" dirty="0" smtClean="0"/>
              <a:t>Un pilote qui n’est pas conscient de sa situation, risque de ne pas connaitre sa position, ne reconnaitra pas une détérioration des conditions et ne jugera pas approprement une détérioration. </a:t>
            </a:r>
          </a:p>
          <a:p>
            <a:endParaRPr lang="fr-FR" dirty="0"/>
          </a:p>
        </p:txBody>
      </p:sp>
      <p:sp>
        <p:nvSpPr>
          <p:cNvPr id="5" name="Titre 1"/>
          <p:cNvSpPr>
            <a:spLocks noGrp="1"/>
          </p:cNvSpPr>
          <p:nvPr>
            <p:ph type="title"/>
          </p:nvPr>
        </p:nvSpPr>
        <p:spPr>
          <a:xfrm>
            <a:off x="457200" y="0"/>
            <a:ext cx="8229600" cy="1143000"/>
          </a:xfrm>
        </p:spPr>
        <p:txBody>
          <a:bodyPr>
            <a:normAutofit/>
          </a:bodyPr>
          <a:lstStyle/>
          <a:p>
            <a:r>
              <a:rPr lang="fr-FR" dirty="0" smtClean="0">
                <a:effectLst>
                  <a:outerShdw blurRad="38100" dist="38100" dir="2700000" algn="tl">
                    <a:srgbClr val="000000">
                      <a:alpha val="43137"/>
                    </a:srgbClr>
                  </a:outerShdw>
                </a:effectLst>
              </a:rPr>
              <a:t>Toujours l’anticipation…</a:t>
            </a:r>
            <a:endParaRPr lang="fr-F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7129585" y="907716"/>
            <a:ext cx="2014415" cy="1378284"/>
          </a:xfrm>
          <a:prstGeom prst="rect">
            <a:avLst/>
          </a:prstGeom>
        </p:spPr>
      </p:pic>
      <p:sp>
        <p:nvSpPr>
          <p:cNvPr id="2" name="Titre 1"/>
          <p:cNvSpPr>
            <a:spLocks noGrp="1"/>
          </p:cNvSpPr>
          <p:nvPr>
            <p:ph type="title"/>
          </p:nvPr>
        </p:nvSpPr>
        <p:spPr/>
        <p:txBody>
          <a:bodyPr>
            <a:noAutofit/>
          </a:bodyPr>
          <a:lstStyle/>
          <a:p>
            <a:r>
              <a:rPr lang="fr-FR" sz="3200" dirty="0" smtClean="0">
                <a:effectLst>
                  <a:outerShdw blurRad="38100" dist="38100" dir="2700000" algn="tl">
                    <a:srgbClr val="000000">
                      <a:alpha val="43137"/>
                    </a:srgbClr>
                  </a:outerShdw>
                </a:effectLst>
              </a:rPr>
              <a:t>Traiter les informations et prendre une décision</a:t>
            </a:r>
            <a:endParaRPr lang="fr-FR" sz="32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23528" y="1524000"/>
            <a:ext cx="8507288" cy="4389120"/>
          </a:xfrm>
        </p:spPr>
        <p:txBody>
          <a:bodyPr>
            <a:normAutofit fontScale="92500" lnSpcReduction="10000"/>
          </a:bodyPr>
          <a:lstStyle/>
          <a:p>
            <a:pPr>
              <a:buNone/>
            </a:pPr>
            <a:r>
              <a:rPr lang="fr-FR" sz="2800" dirty="0" smtClean="0">
                <a:solidFill>
                  <a:srgbClr val="000000"/>
                </a:solidFill>
              </a:rPr>
              <a:t>L’opérateur peut décider :</a:t>
            </a:r>
          </a:p>
          <a:p>
            <a:r>
              <a:rPr lang="fr-FR" sz="2800" dirty="0" smtClean="0">
                <a:solidFill>
                  <a:srgbClr val="000000"/>
                </a:solidFill>
              </a:rPr>
              <a:t>d'attendre que la situation évolue d'elle-même</a:t>
            </a:r>
          </a:p>
          <a:p>
            <a:r>
              <a:rPr lang="fr-FR" sz="2800" dirty="0" smtClean="0">
                <a:solidFill>
                  <a:srgbClr val="000000"/>
                </a:solidFill>
              </a:rPr>
              <a:t>de recueillir une autre information pour préciser la situation « en mettant en mémoire » la position de la source de l'information désirée</a:t>
            </a:r>
          </a:p>
          <a:p>
            <a:r>
              <a:rPr lang="fr-FR" sz="2800" dirty="0" smtClean="0">
                <a:solidFill>
                  <a:srgbClr val="000000"/>
                </a:solidFill>
              </a:rPr>
              <a:t>de transmettre un message « en ayant mis en mémoire » le destinataire et le moyen de transmission</a:t>
            </a:r>
          </a:p>
          <a:p>
            <a:r>
              <a:rPr lang="fr-FR" sz="2800" dirty="0" smtClean="0">
                <a:solidFill>
                  <a:srgbClr val="000000"/>
                </a:solidFill>
              </a:rPr>
              <a:t>d'agir sur une commande « en mettant en mémoire » la position de la commande, son mode d'action (pousser, tirer, tourner,…) et en estimant l'effort ou le déplacement à appliquer</a:t>
            </a:r>
          </a:p>
          <a:p>
            <a:endParaRPr lang="fr-FR"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843213" y="1198563"/>
            <a:ext cx="3313112" cy="4030662"/>
          </a:xfrm>
          <a:prstGeom prst="rect">
            <a:avLst/>
          </a:prstGeom>
          <a:solidFill>
            <a:srgbClr val="FF99CC">
              <a:alpha val="66000"/>
            </a:srgbClr>
          </a:solidFill>
          <a:ln w="9525">
            <a:solidFill>
              <a:schemeClr val="tx1"/>
            </a:solidFill>
            <a:miter lim="800000"/>
            <a:headEnd/>
            <a:tailEnd/>
          </a:ln>
          <a:effectLst/>
        </p:spPr>
        <p:txBody>
          <a:bodyPr wrap="none">
            <a:prstTxWarp prst="textNoShape">
              <a:avLst/>
            </a:prstTxWarp>
          </a:bodyPr>
          <a:lstStyle/>
          <a:p>
            <a:pPr algn="ctr"/>
            <a:r>
              <a:rPr lang="fr-FR">
                <a:latin typeface="Arial" pitchFamily="-106" charset="0"/>
                <a:ea typeface="Arial" pitchFamily="-106" charset="0"/>
                <a:cs typeface="Arial" pitchFamily="-106" charset="0"/>
              </a:rPr>
              <a:t>Conception</a:t>
            </a: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a:latin typeface="Arial" pitchFamily="-106" charset="0"/>
              <a:ea typeface="Arial" pitchFamily="-106" charset="0"/>
              <a:cs typeface="Arial" pitchFamily="-106" charset="0"/>
            </a:endParaRPr>
          </a:p>
          <a:p>
            <a:pPr algn="ctr"/>
            <a:endParaRPr lang="fr-FR" sz="2000">
              <a:latin typeface="Arial" pitchFamily="-106" charset="0"/>
              <a:ea typeface="Arial" pitchFamily="-106" charset="0"/>
              <a:cs typeface="Arial" pitchFamily="-106" charset="0"/>
            </a:endParaRPr>
          </a:p>
          <a:p>
            <a:pPr algn="ctr"/>
            <a:r>
              <a:rPr lang="fr-FR">
                <a:latin typeface="Arial" pitchFamily="-106" charset="0"/>
                <a:ea typeface="Arial" pitchFamily="-106" charset="0"/>
                <a:cs typeface="Arial" pitchFamily="-106" charset="0"/>
              </a:rPr>
              <a:t>Planification</a:t>
            </a:r>
          </a:p>
        </p:txBody>
      </p:sp>
      <p:sp>
        <p:nvSpPr>
          <p:cNvPr id="142340" name="Text Box 4"/>
          <p:cNvSpPr txBox="1">
            <a:spLocks noChangeArrowheads="1"/>
          </p:cNvSpPr>
          <p:nvPr/>
        </p:nvSpPr>
        <p:spPr bwMode="auto">
          <a:xfrm>
            <a:off x="2936875" y="3933825"/>
            <a:ext cx="3103563" cy="89217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lgn="ctr"/>
            <a:r>
              <a:rPr lang="fr-FR" dirty="0">
                <a:latin typeface="Arial" pitchFamily="-106" charset="0"/>
              </a:rPr>
              <a:t>Mémoire permanente</a:t>
            </a:r>
          </a:p>
          <a:p>
            <a:pPr algn="ctr"/>
            <a:r>
              <a:rPr lang="fr-FR" sz="1400" dirty="0">
                <a:latin typeface="Arial" pitchFamily="-106" charset="0"/>
              </a:rPr>
              <a:t>Connaissances descriptives, règles, schémas (procédures mentales)</a:t>
            </a:r>
          </a:p>
        </p:txBody>
      </p:sp>
      <p:sp>
        <p:nvSpPr>
          <p:cNvPr id="142341" name="Text Box 5"/>
          <p:cNvSpPr txBox="1">
            <a:spLocks noChangeArrowheads="1"/>
          </p:cNvSpPr>
          <p:nvPr/>
        </p:nvSpPr>
        <p:spPr bwMode="auto">
          <a:xfrm>
            <a:off x="3203575" y="1628775"/>
            <a:ext cx="2570163" cy="892175"/>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lgn="ctr"/>
            <a:r>
              <a:rPr lang="fr-FR">
                <a:latin typeface="Arial" pitchFamily="-106" charset="0"/>
              </a:rPr>
              <a:t>Processeur</a:t>
            </a:r>
          </a:p>
          <a:p>
            <a:pPr algn="ctr"/>
            <a:r>
              <a:rPr lang="fr-FR" sz="1400">
                <a:latin typeface="Arial" pitchFamily="-106" charset="0"/>
              </a:rPr>
              <a:t>raisonnements, calculs, résolution des problèmes</a:t>
            </a:r>
          </a:p>
        </p:txBody>
      </p:sp>
      <p:sp>
        <p:nvSpPr>
          <p:cNvPr id="142342" name="Text Box 6"/>
          <p:cNvSpPr txBox="1">
            <a:spLocks noChangeArrowheads="1"/>
          </p:cNvSpPr>
          <p:nvPr/>
        </p:nvSpPr>
        <p:spPr bwMode="auto">
          <a:xfrm>
            <a:off x="1042988" y="3013075"/>
            <a:ext cx="1652587" cy="466725"/>
          </a:xfrm>
          <a:prstGeom prst="rect">
            <a:avLst/>
          </a:prstGeom>
          <a:noFill/>
          <a:ln w="9525">
            <a:solidFill>
              <a:schemeClr val="tx1"/>
            </a:solidFill>
            <a:miter lim="800000"/>
            <a:headEnd/>
            <a:tailEnd/>
          </a:ln>
          <a:effectLst/>
        </p:spPr>
        <p:txBody>
          <a:bodyPr wrap="none">
            <a:prstTxWarp prst="textNoShape">
              <a:avLst/>
            </a:prstTxWarp>
            <a:spAutoFit/>
          </a:bodyPr>
          <a:lstStyle/>
          <a:p>
            <a:r>
              <a:rPr lang="fr-FR">
                <a:latin typeface="Arial" pitchFamily="-106" charset="0"/>
              </a:rPr>
              <a:t>Perception</a:t>
            </a:r>
          </a:p>
        </p:txBody>
      </p:sp>
      <p:sp>
        <p:nvSpPr>
          <p:cNvPr id="142343" name="Text Box 7"/>
          <p:cNvSpPr txBox="1">
            <a:spLocks noChangeArrowheads="1"/>
          </p:cNvSpPr>
          <p:nvPr/>
        </p:nvSpPr>
        <p:spPr bwMode="auto">
          <a:xfrm>
            <a:off x="6440488" y="3013075"/>
            <a:ext cx="1465262" cy="466725"/>
          </a:xfrm>
          <a:prstGeom prst="rect">
            <a:avLst/>
          </a:prstGeom>
          <a:noFill/>
          <a:ln w="9525">
            <a:solidFill>
              <a:schemeClr val="tx1"/>
            </a:solidFill>
            <a:miter lim="800000"/>
            <a:headEnd/>
            <a:tailEnd/>
          </a:ln>
          <a:effectLst/>
        </p:spPr>
        <p:txBody>
          <a:bodyPr wrap="none">
            <a:prstTxWarp prst="textNoShape">
              <a:avLst/>
            </a:prstTxWarp>
            <a:spAutoFit/>
          </a:bodyPr>
          <a:lstStyle/>
          <a:p>
            <a:r>
              <a:rPr lang="fr-FR">
                <a:latin typeface="Arial" pitchFamily="-106" charset="0"/>
              </a:rPr>
              <a:t>Actuation</a:t>
            </a:r>
          </a:p>
        </p:txBody>
      </p:sp>
      <p:sp>
        <p:nvSpPr>
          <p:cNvPr id="142344" name="Text Box 8"/>
          <p:cNvSpPr txBox="1">
            <a:spLocks noChangeArrowheads="1"/>
          </p:cNvSpPr>
          <p:nvPr/>
        </p:nvSpPr>
        <p:spPr bwMode="auto">
          <a:xfrm>
            <a:off x="3016250" y="2906713"/>
            <a:ext cx="2952750" cy="67945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lgn="ctr"/>
            <a:r>
              <a:rPr lang="fr-FR">
                <a:latin typeface="Arial" pitchFamily="-106" charset="0"/>
              </a:rPr>
              <a:t>Mémoire de travail</a:t>
            </a:r>
          </a:p>
          <a:p>
            <a:pPr algn="ctr"/>
            <a:r>
              <a:rPr lang="fr-FR" sz="1400">
                <a:latin typeface="Arial" pitchFamily="-106" charset="0"/>
              </a:rPr>
              <a:t>données sur la situation courante</a:t>
            </a:r>
          </a:p>
        </p:txBody>
      </p:sp>
      <p:cxnSp>
        <p:nvCxnSpPr>
          <p:cNvPr id="142345" name="AutoShape 9"/>
          <p:cNvCxnSpPr>
            <a:cxnSpLocks noChangeShapeType="1"/>
            <a:stCxn id="142342" idx="3"/>
            <a:endCxn id="142344" idx="1"/>
          </p:cNvCxnSpPr>
          <p:nvPr/>
        </p:nvCxnSpPr>
        <p:spPr bwMode="auto">
          <a:xfrm>
            <a:off x="2695575" y="3246438"/>
            <a:ext cx="320675" cy="0"/>
          </a:xfrm>
          <a:prstGeom prst="straightConnector1">
            <a:avLst/>
          </a:prstGeom>
          <a:noFill/>
          <a:ln w="38100">
            <a:solidFill>
              <a:schemeClr val="tx1"/>
            </a:solidFill>
            <a:round/>
            <a:headEnd/>
            <a:tailEnd type="triangle" w="med" len="med"/>
          </a:ln>
          <a:effectLst/>
        </p:spPr>
      </p:cxnSp>
      <p:cxnSp>
        <p:nvCxnSpPr>
          <p:cNvPr id="142346" name="AutoShape 10"/>
          <p:cNvCxnSpPr>
            <a:cxnSpLocks noChangeShapeType="1"/>
            <a:stCxn id="142341" idx="2"/>
            <a:endCxn id="142344" idx="0"/>
          </p:cNvCxnSpPr>
          <p:nvPr/>
        </p:nvCxnSpPr>
        <p:spPr bwMode="auto">
          <a:xfrm>
            <a:off x="4489450" y="2520950"/>
            <a:ext cx="3175" cy="385763"/>
          </a:xfrm>
          <a:prstGeom prst="straightConnector1">
            <a:avLst/>
          </a:prstGeom>
          <a:noFill/>
          <a:ln w="38100">
            <a:solidFill>
              <a:schemeClr val="tx1"/>
            </a:solidFill>
            <a:round/>
            <a:headEnd type="triangle" w="med" len="med"/>
            <a:tailEnd type="triangle" w="med" len="med"/>
          </a:ln>
          <a:effectLst/>
        </p:spPr>
      </p:cxnSp>
      <p:cxnSp>
        <p:nvCxnSpPr>
          <p:cNvPr id="142347" name="AutoShape 11"/>
          <p:cNvCxnSpPr>
            <a:cxnSpLocks noChangeShapeType="1"/>
            <a:stCxn id="142344" idx="2"/>
            <a:endCxn id="142340" idx="0"/>
          </p:cNvCxnSpPr>
          <p:nvPr/>
        </p:nvCxnSpPr>
        <p:spPr bwMode="auto">
          <a:xfrm flipH="1">
            <a:off x="4489450" y="3586163"/>
            <a:ext cx="3175" cy="347662"/>
          </a:xfrm>
          <a:prstGeom prst="straightConnector1">
            <a:avLst/>
          </a:prstGeom>
          <a:noFill/>
          <a:ln w="38100">
            <a:solidFill>
              <a:schemeClr val="tx1"/>
            </a:solidFill>
            <a:round/>
            <a:headEnd type="triangle" w="med" len="med"/>
            <a:tailEnd type="triangle" w="med" len="med"/>
          </a:ln>
          <a:effectLst/>
        </p:spPr>
      </p:cxnSp>
      <p:cxnSp>
        <p:nvCxnSpPr>
          <p:cNvPr id="142348" name="AutoShape 12"/>
          <p:cNvCxnSpPr>
            <a:cxnSpLocks noChangeShapeType="1"/>
            <a:stCxn id="142344" idx="3"/>
            <a:endCxn id="142343" idx="1"/>
          </p:cNvCxnSpPr>
          <p:nvPr/>
        </p:nvCxnSpPr>
        <p:spPr bwMode="auto">
          <a:xfrm>
            <a:off x="5969000" y="3246438"/>
            <a:ext cx="471488" cy="0"/>
          </a:xfrm>
          <a:prstGeom prst="straightConnector1">
            <a:avLst/>
          </a:prstGeom>
          <a:noFill/>
          <a:ln w="38100">
            <a:solidFill>
              <a:schemeClr val="tx1"/>
            </a:solidFill>
            <a:round/>
            <a:headEnd/>
            <a:tailEnd type="triangle" w="med" len="med"/>
          </a:ln>
          <a:effectLst/>
        </p:spPr>
      </p:cxnSp>
      <p:sp>
        <p:nvSpPr>
          <p:cNvPr id="142349" name="Text Box 13"/>
          <p:cNvSpPr txBox="1">
            <a:spLocks noChangeArrowheads="1"/>
          </p:cNvSpPr>
          <p:nvPr/>
        </p:nvSpPr>
        <p:spPr bwMode="auto">
          <a:xfrm>
            <a:off x="1182688" y="3586163"/>
            <a:ext cx="1301750" cy="366712"/>
          </a:xfrm>
          <a:prstGeom prst="rect">
            <a:avLst/>
          </a:prstGeom>
          <a:noFill/>
          <a:ln w="9525">
            <a:noFill/>
            <a:miter lim="800000"/>
            <a:headEnd/>
            <a:tailEnd/>
          </a:ln>
          <a:effectLst/>
        </p:spPr>
        <p:txBody>
          <a:bodyPr wrap="none">
            <a:prstTxWarp prst="textNoShape">
              <a:avLst/>
            </a:prstTxWarp>
            <a:spAutoFit/>
          </a:bodyPr>
          <a:lstStyle/>
          <a:p>
            <a:r>
              <a:rPr lang="fr-FR" sz="1800" b="1">
                <a:latin typeface="Arial" pitchFamily="-106" charset="0"/>
                <a:ea typeface="Arial" pitchFamily="-106" charset="0"/>
                <a:cs typeface="Arial" pitchFamily="-106" charset="0"/>
              </a:rPr>
              <a:t>Les sens !</a:t>
            </a:r>
          </a:p>
        </p:txBody>
      </p:sp>
      <p:sp>
        <p:nvSpPr>
          <p:cNvPr id="142350" name="Text Box 14"/>
          <p:cNvSpPr txBox="1">
            <a:spLocks noChangeArrowheads="1"/>
          </p:cNvSpPr>
          <p:nvPr/>
        </p:nvSpPr>
        <p:spPr bwMode="auto">
          <a:xfrm>
            <a:off x="6332538" y="3586163"/>
            <a:ext cx="1695450" cy="366712"/>
          </a:xfrm>
          <a:prstGeom prst="rect">
            <a:avLst/>
          </a:prstGeom>
          <a:noFill/>
          <a:ln w="9525">
            <a:noFill/>
            <a:miter lim="800000"/>
            <a:headEnd/>
            <a:tailEnd/>
          </a:ln>
          <a:effectLst/>
        </p:spPr>
        <p:txBody>
          <a:bodyPr wrap="none">
            <a:prstTxWarp prst="textNoShape">
              <a:avLst/>
            </a:prstTxWarp>
            <a:spAutoFit/>
          </a:bodyPr>
          <a:lstStyle/>
          <a:p>
            <a:r>
              <a:rPr lang="fr-FR" sz="1800" b="1">
                <a:latin typeface="Arial" pitchFamily="-106" charset="0"/>
                <a:ea typeface="Arial" pitchFamily="-106" charset="0"/>
                <a:cs typeface="Arial" pitchFamily="-106" charset="0"/>
              </a:rPr>
              <a:t>Les muscles !</a:t>
            </a:r>
          </a:p>
        </p:txBody>
      </p:sp>
      <p:sp>
        <p:nvSpPr>
          <p:cNvPr id="142351" name="Text Box 15"/>
          <p:cNvSpPr txBox="1">
            <a:spLocks noChangeArrowheads="1"/>
          </p:cNvSpPr>
          <p:nvPr/>
        </p:nvSpPr>
        <p:spPr bwMode="auto">
          <a:xfrm>
            <a:off x="3708400" y="5229225"/>
            <a:ext cx="1517650" cy="366713"/>
          </a:xfrm>
          <a:prstGeom prst="rect">
            <a:avLst/>
          </a:prstGeom>
          <a:noFill/>
          <a:ln w="9525">
            <a:noFill/>
            <a:miter lim="800000"/>
            <a:headEnd/>
            <a:tailEnd/>
          </a:ln>
          <a:effectLst/>
        </p:spPr>
        <p:txBody>
          <a:bodyPr wrap="none">
            <a:prstTxWarp prst="textNoShape">
              <a:avLst/>
            </a:prstTxWarp>
            <a:spAutoFit/>
          </a:bodyPr>
          <a:lstStyle/>
          <a:p>
            <a:r>
              <a:rPr lang="fr-FR" sz="1800" b="1">
                <a:latin typeface="Arial" pitchFamily="-106" charset="0"/>
                <a:ea typeface="Arial" pitchFamily="-106" charset="0"/>
                <a:cs typeface="Arial" pitchFamily="-106" charset="0"/>
              </a:rPr>
              <a:t>Le cerveau !</a:t>
            </a:r>
          </a:p>
        </p:txBody>
      </p:sp>
      <p:sp>
        <p:nvSpPr>
          <p:cNvPr id="24" name="Titre 23"/>
          <p:cNvSpPr>
            <a:spLocks noGrp="1"/>
          </p:cNvSpPr>
          <p:nvPr>
            <p:ph type="title"/>
          </p:nvPr>
        </p:nvSpPr>
        <p:spPr/>
        <p:txBody>
          <a:bodyPr>
            <a:noAutofit/>
          </a:bodyPr>
          <a:lstStyle/>
          <a:p>
            <a:r>
              <a:rPr lang="fr-FR" sz="4400" dirty="0" smtClean="0">
                <a:effectLst>
                  <a:outerShdw blurRad="38100" dist="38100" dir="2700000" algn="tl">
                    <a:srgbClr val="000000">
                      <a:alpha val="43137"/>
                    </a:srgbClr>
                  </a:outerShdw>
                </a:effectLst>
              </a:rPr>
              <a:t>Concept explicatif : La mémoire</a:t>
            </a:r>
            <a:endParaRPr lang="fr-FR" sz="4400" dirty="0">
              <a:effectLst>
                <a:outerShdw blurRad="38100" dist="38100" dir="2700000" algn="tl">
                  <a:srgbClr val="000000">
                    <a:alpha val="43137"/>
                  </a:srgbClr>
                </a:outerShdw>
              </a:effectLst>
            </a:endParaRPr>
          </a:p>
        </p:txBody>
      </p:sp>
      <p:sp>
        <p:nvSpPr>
          <p:cNvPr id="142353" name="Rectangle 17"/>
          <p:cNvSpPr>
            <a:spLocks noChangeArrowheads="1"/>
          </p:cNvSpPr>
          <p:nvPr/>
        </p:nvSpPr>
        <p:spPr bwMode="auto">
          <a:xfrm>
            <a:off x="107504" y="5633739"/>
            <a:ext cx="4176713" cy="963613"/>
          </a:xfrm>
          <a:prstGeom prst="rect">
            <a:avLst/>
          </a:prstGeom>
          <a:noFill/>
          <a:ln w="9525">
            <a:noFill/>
            <a:miter lim="800000"/>
            <a:headEnd/>
            <a:tailEnd/>
          </a:ln>
          <a:effectLst/>
        </p:spPr>
        <p:txBody>
          <a:bodyPr>
            <a:prstTxWarp prst="textNoShape">
              <a:avLst/>
            </a:prstTxWarp>
          </a:bodyPr>
          <a:lstStyle/>
          <a:p>
            <a:pPr marL="174625" indent="-174625">
              <a:lnSpc>
                <a:spcPct val="80000"/>
              </a:lnSpc>
              <a:spcBef>
                <a:spcPct val="20000"/>
              </a:spcBef>
              <a:buFontTx/>
              <a:buChar char="•"/>
            </a:pPr>
            <a:r>
              <a:rPr lang="fr-FR" sz="1600" b="1" dirty="0">
                <a:latin typeface="Arial" pitchFamily="-106" charset="0"/>
                <a:ea typeface="Arial" pitchFamily="-106" charset="0"/>
                <a:cs typeface="Arial" pitchFamily="-106" charset="0"/>
              </a:rPr>
              <a:t>Stockage à court terme </a:t>
            </a:r>
          </a:p>
          <a:p>
            <a:pPr marL="174625" indent="-174625">
              <a:lnSpc>
                <a:spcPct val="80000"/>
              </a:lnSpc>
              <a:spcBef>
                <a:spcPct val="20000"/>
              </a:spcBef>
              <a:buFontTx/>
              <a:buChar char="•"/>
            </a:pPr>
            <a:r>
              <a:rPr lang="fr-FR" sz="1600" dirty="0">
                <a:latin typeface="Arial" pitchFamily="-106" charset="0"/>
                <a:ea typeface="Arial" pitchFamily="-106" charset="0"/>
                <a:cs typeface="Arial" pitchFamily="-106" charset="0"/>
              </a:rPr>
              <a:t>Durée et taille limitées (</a:t>
            </a:r>
            <a:r>
              <a:rPr lang="fr-FR" sz="1600" b="1" dirty="0">
                <a:solidFill>
                  <a:srgbClr val="FF0000"/>
                </a:solidFill>
                <a:latin typeface="Arial" pitchFamily="-106" charset="0"/>
                <a:ea typeface="Arial" pitchFamily="-106" charset="0"/>
                <a:cs typeface="Arial" pitchFamily="-106" charset="0"/>
              </a:rPr>
              <a:t>environ 7 items</a:t>
            </a:r>
            <a:r>
              <a:rPr lang="fr-FR" sz="1600" dirty="0">
                <a:latin typeface="Arial" pitchFamily="-106" charset="0"/>
                <a:ea typeface="Arial" pitchFamily="-106" charset="0"/>
                <a:cs typeface="Arial" pitchFamily="-106" charset="0"/>
              </a:rPr>
              <a:t>)</a:t>
            </a:r>
          </a:p>
          <a:p>
            <a:pPr marL="174625" indent="-174625">
              <a:lnSpc>
                <a:spcPct val="80000"/>
              </a:lnSpc>
              <a:spcBef>
                <a:spcPct val="20000"/>
              </a:spcBef>
              <a:buFontTx/>
              <a:buChar char="•"/>
            </a:pPr>
            <a:r>
              <a:rPr lang="fr-FR" sz="1600" u="sng" dirty="0" smtClean="0">
                <a:latin typeface="Arial" pitchFamily="-106" charset="0"/>
                <a:ea typeface="Arial" pitchFamily="-106" charset="0"/>
                <a:cs typeface="Arial" pitchFamily="-106" charset="0"/>
              </a:rPr>
              <a:t>Problème</a:t>
            </a:r>
            <a:r>
              <a:rPr lang="fr-FR" sz="1600" dirty="0" smtClean="0">
                <a:latin typeface="Arial" pitchFamily="-106" charset="0"/>
                <a:ea typeface="Arial" pitchFamily="-106" charset="0"/>
                <a:cs typeface="Arial" pitchFamily="-106" charset="0"/>
              </a:rPr>
              <a:t>: </a:t>
            </a:r>
            <a:r>
              <a:rPr lang="fr-FR" sz="1600" dirty="0">
                <a:latin typeface="Arial" pitchFamily="-106" charset="0"/>
                <a:ea typeface="Arial" pitchFamily="-106" charset="0"/>
                <a:cs typeface="Arial" pitchFamily="-106" charset="0"/>
              </a:rPr>
              <a:t>fragile (perte d'information), sensible aux interruptions</a:t>
            </a:r>
          </a:p>
        </p:txBody>
      </p:sp>
      <p:sp>
        <p:nvSpPr>
          <p:cNvPr id="142354" name="Line 18"/>
          <p:cNvSpPr>
            <a:spLocks noChangeShapeType="1"/>
          </p:cNvSpPr>
          <p:nvPr/>
        </p:nvSpPr>
        <p:spPr bwMode="auto">
          <a:xfrm flipH="1">
            <a:off x="1331913" y="3357563"/>
            <a:ext cx="1798637" cy="2159000"/>
          </a:xfrm>
          <a:prstGeom prst="line">
            <a:avLst/>
          </a:prstGeom>
          <a:noFill/>
          <a:ln w="57150">
            <a:solidFill>
              <a:schemeClr val="tx1"/>
            </a:solidFill>
            <a:prstDash val="sysDot"/>
            <a:round/>
            <a:headEnd/>
            <a:tailEnd type="triangle" w="med" len="med"/>
          </a:ln>
          <a:effectLst/>
        </p:spPr>
        <p:txBody>
          <a:bodyPr>
            <a:prstTxWarp prst="textNoShape">
              <a:avLst/>
            </a:prstTxWarp>
          </a:bodyPr>
          <a:lstStyle/>
          <a:p>
            <a:endParaRPr lang="fr-FR"/>
          </a:p>
        </p:txBody>
      </p:sp>
      <p:sp>
        <p:nvSpPr>
          <p:cNvPr id="142355" name="Line 19"/>
          <p:cNvSpPr>
            <a:spLocks noChangeShapeType="1"/>
          </p:cNvSpPr>
          <p:nvPr/>
        </p:nvSpPr>
        <p:spPr bwMode="auto">
          <a:xfrm>
            <a:off x="5508105" y="4826000"/>
            <a:ext cx="696640" cy="769938"/>
          </a:xfrm>
          <a:prstGeom prst="line">
            <a:avLst/>
          </a:prstGeom>
          <a:noFill/>
          <a:ln w="57150">
            <a:solidFill>
              <a:schemeClr val="tx1"/>
            </a:solidFill>
            <a:prstDash val="sysDot"/>
            <a:round/>
            <a:headEnd/>
            <a:tailEnd type="triangle" w="med" len="med"/>
          </a:ln>
          <a:effectLst/>
        </p:spPr>
        <p:txBody>
          <a:bodyPr>
            <a:prstTxWarp prst="textNoShape">
              <a:avLst/>
            </a:prstTxWarp>
          </a:bodyPr>
          <a:lstStyle/>
          <a:p>
            <a:endParaRPr lang="fr-FR"/>
          </a:p>
        </p:txBody>
      </p:sp>
      <p:pic>
        <p:nvPicPr>
          <p:cNvPr id="26" name="Image 25"/>
          <p:cNvPicPr>
            <a:picLocks noChangeAspect="1"/>
          </p:cNvPicPr>
          <p:nvPr/>
        </p:nvPicPr>
        <p:blipFill>
          <a:blip r:embed="rId3"/>
          <a:stretch>
            <a:fillRect/>
          </a:stretch>
        </p:blipFill>
        <p:spPr>
          <a:xfrm>
            <a:off x="7061200" y="1295400"/>
            <a:ext cx="1625600" cy="939800"/>
          </a:xfrm>
          <a:prstGeom prst="rect">
            <a:avLst/>
          </a:prstGeom>
        </p:spPr>
      </p:pic>
      <p:sp>
        <p:nvSpPr>
          <p:cNvPr id="22" name="Rectangle 21"/>
          <p:cNvSpPr/>
          <p:nvPr/>
        </p:nvSpPr>
        <p:spPr>
          <a:xfrm>
            <a:off x="6204744" y="4077072"/>
            <a:ext cx="2939256" cy="1477328"/>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dirty="0">
                <a:solidFill>
                  <a:schemeClr val="tx1"/>
                </a:solidFill>
                <a:latin typeface="+mj-lt"/>
              </a:rPr>
              <a:t>L</a:t>
            </a:r>
            <a:r>
              <a:rPr lang="fr-FR" dirty="0" smtClean="0">
                <a:solidFill>
                  <a:schemeClr val="tx1"/>
                </a:solidFill>
                <a:latin typeface="+mj-lt"/>
              </a:rPr>
              <a:t>a « mémoire » au sol </a:t>
            </a:r>
            <a:br>
              <a:rPr lang="fr-FR" dirty="0" smtClean="0">
                <a:solidFill>
                  <a:schemeClr val="tx1"/>
                </a:solidFill>
                <a:latin typeface="+mj-lt"/>
              </a:rPr>
            </a:br>
            <a:r>
              <a:rPr lang="fr-FR" dirty="0" smtClean="0">
                <a:solidFill>
                  <a:schemeClr val="tx1"/>
                </a:solidFill>
                <a:latin typeface="+mj-lt"/>
              </a:rPr>
              <a:t>(travail de bureau) est différente en vol, en particulier dans une situation délicate…</a:t>
            </a:r>
          </a:p>
        </p:txBody>
      </p:sp>
      <p:sp>
        <p:nvSpPr>
          <p:cNvPr id="27" name="Rectangle 15"/>
          <p:cNvSpPr txBox="1">
            <a:spLocks noChangeArrowheads="1"/>
          </p:cNvSpPr>
          <p:nvPr/>
        </p:nvSpPr>
        <p:spPr>
          <a:xfrm>
            <a:off x="4139952" y="5589240"/>
            <a:ext cx="4546848" cy="1168400"/>
          </a:xfrm>
          <a:prstGeom prst="rect">
            <a:avLst/>
          </a:prstGeom>
          <a:noFill/>
          <a:ln w="9525">
            <a:noFill/>
            <a:miter lim="800000"/>
            <a:headEnd/>
            <a:tailEnd/>
          </a:ln>
          <a:effectLst/>
        </p:spPr>
        <p:txBody>
          <a:bodyPr>
            <a:prstTxWarp prst="textNoShape">
              <a:avLst/>
            </a:prstTxWarp>
          </a:bodyPr>
          <a:lstStyle>
            <a:defPPr>
              <a:defRPr lang="fr-FR"/>
            </a:defPPr>
            <a:lvl1pPr marL="174625" indent="-174625">
              <a:lnSpc>
                <a:spcPct val="80000"/>
              </a:lnSpc>
              <a:spcBef>
                <a:spcPct val="20000"/>
              </a:spcBef>
              <a:buFontTx/>
              <a:buChar char="•"/>
              <a:defRPr sz="1600" b="1">
                <a:latin typeface="Arial" pitchFamily="-106" charset="0"/>
                <a:ea typeface="Arial" pitchFamily="-106" charset="0"/>
                <a:cs typeface="Arial" pitchFamily="-106" charset="0"/>
              </a:defRPr>
            </a:lvl1pPr>
          </a:lstStyle>
          <a:p>
            <a:r>
              <a:rPr lang="en-GB" dirty="0" err="1"/>
              <a:t>Stockage</a:t>
            </a:r>
            <a:r>
              <a:rPr lang="en-GB" dirty="0"/>
              <a:t> à long </a:t>
            </a:r>
            <a:r>
              <a:rPr lang="en-GB" dirty="0" err="1"/>
              <a:t>terme</a:t>
            </a:r>
            <a:endParaRPr lang="en-GB" dirty="0"/>
          </a:p>
          <a:p>
            <a:r>
              <a:rPr lang="en-GB" b="0" dirty="0" err="1"/>
              <a:t>Durée</a:t>
            </a:r>
            <a:r>
              <a:rPr lang="en-GB" b="0" dirty="0"/>
              <a:t> et </a:t>
            </a:r>
            <a:r>
              <a:rPr lang="en-GB" b="0" dirty="0" err="1"/>
              <a:t>taille</a:t>
            </a:r>
            <a:r>
              <a:rPr lang="en-GB" b="0" dirty="0"/>
              <a:t> </a:t>
            </a:r>
            <a:r>
              <a:rPr lang="en-GB" b="0" dirty="0" err="1"/>
              <a:t>illimitées</a:t>
            </a:r>
            <a:r>
              <a:rPr lang="en-GB" b="0" dirty="0"/>
              <a:t> </a:t>
            </a:r>
            <a:r>
              <a:rPr lang="en-GB" b="0" dirty="0" smtClean="0"/>
              <a:t>(</a:t>
            </a:r>
            <a:r>
              <a:rPr lang="en-GB" b="0" dirty="0" err="1"/>
              <a:t>rien</a:t>
            </a:r>
            <a:r>
              <a:rPr lang="en-GB" b="0" dirty="0"/>
              <a:t> ne se </a:t>
            </a:r>
            <a:r>
              <a:rPr lang="en-GB" b="0" dirty="0" err="1"/>
              <a:t>perd</a:t>
            </a:r>
            <a:r>
              <a:rPr lang="en-GB" b="0" dirty="0"/>
              <a:t>, </a:t>
            </a:r>
            <a:r>
              <a:rPr lang="en-GB" b="0" dirty="0" err="1" smtClean="0"/>
              <a:t>rangement</a:t>
            </a:r>
            <a:r>
              <a:rPr lang="en-GB" b="0" dirty="0" smtClean="0"/>
              <a:t> </a:t>
            </a:r>
            <a:r>
              <a:rPr lang="en-GB" b="0" dirty="0"/>
              <a:t>quasi </a:t>
            </a:r>
            <a:r>
              <a:rPr lang="en-GB" b="0" dirty="0" err="1" smtClean="0"/>
              <a:t>automatique</a:t>
            </a:r>
            <a:r>
              <a:rPr lang="en-GB" b="0" dirty="0" smtClean="0"/>
              <a:t>)</a:t>
            </a:r>
            <a:endParaRPr lang="en-GB" b="0" dirty="0"/>
          </a:p>
          <a:p>
            <a:r>
              <a:rPr lang="en-GB" b="0" dirty="0" err="1"/>
              <a:t>Déstockage</a:t>
            </a:r>
            <a:r>
              <a:rPr lang="en-GB" b="0" dirty="0"/>
              <a:t> long, </a:t>
            </a:r>
            <a:r>
              <a:rPr lang="en-GB" b="0" dirty="0" err="1"/>
              <a:t>besoin</a:t>
            </a:r>
            <a:r>
              <a:rPr lang="en-GB" b="0" dirty="0"/>
              <a:t> de </a:t>
            </a:r>
            <a:r>
              <a:rPr lang="en-GB" b="0" dirty="0" err="1"/>
              <a:t>pré</a:t>
            </a:r>
            <a:r>
              <a:rPr lang="en-GB" b="0" dirty="0"/>
              <a:t>- activation (</a:t>
            </a:r>
            <a:r>
              <a:rPr lang="en-GB" b="0" dirty="0" err="1"/>
              <a:t>accès</a:t>
            </a:r>
            <a:r>
              <a:rPr lang="en-GB" b="0" dirty="0"/>
              <a:t> temps </a:t>
            </a:r>
            <a:r>
              <a:rPr lang="en-GB" b="0" dirty="0" err="1"/>
              <a:t>réel</a:t>
            </a:r>
            <a:r>
              <a:rPr lang="en-GB" b="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20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Pourquoi on oubli? </a:t>
            </a:r>
            <a:br>
              <a:rPr lang="fr-FR" sz="4000" dirty="0" smtClean="0"/>
            </a:br>
            <a:r>
              <a:rPr lang="fr-FR" sz="4000" dirty="0" smtClean="0"/>
              <a:t>La rôle de la mémoire prospective</a:t>
            </a:r>
            <a:endParaRPr lang="fr-FR" sz="4000" dirty="0"/>
          </a:p>
        </p:txBody>
      </p:sp>
      <p:sp>
        <p:nvSpPr>
          <p:cNvPr id="3" name="Espace réservé du contenu 2"/>
          <p:cNvSpPr>
            <a:spLocks noGrp="1"/>
          </p:cNvSpPr>
          <p:nvPr>
            <p:ph idx="1"/>
          </p:nvPr>
        </p:nvSpPr>
        <p:spPr>
          <a:xfrm>
            <a:off x="457200" y="1676400"/>
            <a:ext cx="8229600" cy="4865132"/>
          </a:xfrm>
        </p:spPr>
        <p:txBody>
          <a:bodyPr>
            <a:noAutofit/>
          </a:bodyPr>
          <a:lstStyle/>
          <a:p>
            <a:pPr>
              <a:buNone/>
            </a:pPr>
            <a:r>
              <a:rPr lang="fr-FR" sz="2000" b="1" dirty="0" smtClean="0"/>
              <a:t>M</a:t>
            </a:r>
            <a:r>
              <a:rPr lang="fr-FR" sz="2000" b="1" dirty="0" err="1" smtClean="0"/>
              <a:t>émoire</a:t>
            </a:r>
            <a:r>
              <a:rPr lang="fr-FR" sz="2000" b="1" dirty="0" smtClean="0"/>
              <a:t> rétrospective: </a:t>
            </a:r>
          </a:p>
          <a:p>
            <a:r>
              <a:rPr lang="fr-FR" sz="2000" dirty="0" smtClean="0"/>
              <a:t>situations ou on ne peux pas récupérer l information du mémoire </a:t>
            </a:r>
          </a:p>
          <a:p>
            <a:r>
              <a:rPr lang="fr-FR" sz="2000" dirty="0" smtClean="0"/>
              <a:t>Est une question de l’ apprentissage et de la répétition</a:t>
            </a:r>
          </a:p>
          <a:p>
            <a:pPr>
              <a:buNone/>
            </a:pPr>
            <a:r>
              <a:rPr lang="fr-FR" sz="2000" b="1" dirty="0" smtClean="0"/>
              <a:t>Mémoire prospective:</a:t>
            </a:r>
          </a:p>
          <a:p>
            <a:r>
              <a:rPr lang="fr-FR" sz="2000" dirty="0" smtClean="0"/>
              <a:t>(1) l'intention d'effectuer une action à un moment plus tard, lorsque les circonstances le permettent</a:t>
            </a:r>
          </a:p>
          <a:p>
            <a:r>
              <a:rPr lang="fr-FR" sz="2000" dirty="0" smtClean="0"/>
              <a:t>2) un décalage entre la formation et l'exécution de l'intention, généralement rempli d'activités non directement liées à l'action différée</a:t>
            </a:r>
          </a:p>
          <a:p>
            <a:r>
              <a:rPr lang="fr-FR" sz="2000" dirty="0" smtClean="0"/>
              <a:t>(3) l’absence d’un rappel qui indique qu’il faut récupérer l’intention de la mémoire au moment donné— la personne doit «se souvenir de se souvenir »</a:t>
            </a:r>
          </a:p>
          <a:p>
            <a:r>
              <a:rPr lang="fr-FR" sz="2000" dirty="0" smtClean="0"/>
              <a:t>La mémoire prospective est crucial et généralement très robuste et très fiable</a:t>
            </a:r>
          </a:p>
        </p:txBody>
      </p:sp>
      <p:sp>
        <p:nvSpPr>
          <p:cNvPr id="4" name="Rectangle 3"/>
          <p:cNvSpPr/>
          <p:nvPr/>
        </p:nvSpPr>
        <p:spPr>
          <a:xfrm>
            <a:off x="5201607" y="6541532"/>
            <a:ext cx="3942393" cy="307777"/>
          </a:xfrm>
          <a:prstGeom prst="rect">
            <a:avLst/>
          </a:prstGeom>
        </p:spPr>
        <p:txBody>
          <a:bodyPr wrap="none">
            <a:spAutoFit/>
          </a:bodyPr>
          <a:lstStyle/>
          <a:p>
            <a:r>
              <a:rPr lang="fr-FR" sz="1400" dirty="0" smtClean="0"/>
              <a:t>Source: Études effectués par Key </a:t>
            </a:r>
            <a:r>
              <a:rPr lang="fr-FR" sz="1400" dirty="0" err="1" smtClean="0"/>
              <a:t>Dismukes</a:t>
            </a:r>
            <a:r>
              <a:rPr lang="fr-FR" sz="1400" dirty="0" smtClean="0"/>
              <a:t> et al.</a:t>
            </a:r>
            <a:endParaRPr lang="fr-FR"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Pourquoi on oubli? </a:t>
            </a:r>
            <a:br>
              <a:rPr lang="fr-FR" sz="4000" dirty="0" smtClean="0"/>
            </a:br>
            <a:r>
              <a:rPr lang="fr-FR" sz="4000" dirty="0" smtClean="0"/>
              <a:t>La rôle de la mémoire prospective</a:t>
            </a:r>
            <a:endParaRPr lang="fr-FR" sz="4000" dirty="0"/>
          </a:p>
        </p:txBody>
      </p:sp>
      <p:sp>
        <p:nvSpPr>
          <p:cNvPr id="3" name="Espace réservé du contenu 2"/>
          <p:cNvSpPr>
            <a:spLocks noGrp="1"/>
          </p:cNvSpPr>
          <p:nvPr>
            <p:ph idx="1"/>
          </p:nvPr>
        </p:nvSpPr>
        <p:spPr>
          <a:xfrm>
            <a:off x="457200" y="1676400"/>
            <a:ext cx="8229600" cy="4865132"/>
          </a:xfrm>
        </p:spPr>
        <p:txBody>
          <a:bodyPr>
            <a:noAutofit/>
          </a:bodyPr>
          <a:lstStyle/>
          <a:p>
            <a:r>
              <a:rPr lang="fr-FR" sz="2800" dirty="0" smtClean="0">
                <a:solidFill>
                  <a:srgbClr val="000000"/>
                </a:solidFill>
              </a:rPr>
              <a:t>Les individus ne parviennent souvent pas à coder intentions différés de quand / où / comment exécuter l’action</a:t>
            </a:r>
          </a:p>
          <a:p>
            <a:r>
              <a:rPr lang="fr-FR" sz="2800" dirty="0" smtClean="0">
                <a:solidFill>
                  <a:srgbClr val="000000"/>
                </a:solidFill>
              </a:rPr>
              <a:t>défaillances de la mémoire prospective impliquent des tâches habituelles procédural</a:t>
            </a:r>
          </a:p>
          <a:p>
            <a:pPr lvl="1"/>
            <a:r>
              <a:rPr lang="fr-FR" dirty="0" smtClean="0">
                <a:solidFill>
                  <a:srgbClr val="000000"/>
                </a:solidFill>
              </a:rPr>
              <a:t>Les étapes de la procédure sont toujours effectuées dans la même séquence </a:t>
            </a:r>
          </a:p>
          <a:p>
            <a:pPr lvl="1"/>
            <a:r>
              <a:rPr lang="fr-FR" dirty="0" smtClean="0">
                <a:solidFill>
                  <a:srgbClr val="000000"/>
                </a:solidFill>
              </a:rPr>
              <a:t>Séquence de schéma d'action dans la mémoire procédurale</a:t>
            </a:r>
          </a:p>
        </p:txBody>
      </p:sp>
      <p:sp>
        <p:nvSpPr>
          <p:cNvPr id="4" name="Rectangle 3"/>
          <p:cNvSpPr/>
          <p:nvPr/>
        </p:nvSpPr>
        <p:spPr>
          <a:xfrm>
            <a:off x="6162445" y="6581001"/>
            <a:ext cx="2981555" cy="276999"/>
          </a:xfrm>
          <a:prstGeom prst="rect">
            <a:avLst/>
          </a:prstGeom>
        </p:spPr>
        <p:txBody>
          <a:bodyPr wrap="none">
            <a:spAutoFit/>
          </a:bodyPr>
          <a:lstStyle/>
          <a:p>
            <a:r>
              <a:rPr lang="fr-FR" sz="1200" dirty="0" smtClean="0"/>
              <a:t>Source: Études effectué par Key </a:t>
            </a:r>
            <a:r>
              <a:rPr lang="fr-FR" sz="1200" dirty="0" err="1" smtClean="0"/>
              <a:t>Dismukes</a:t>
            </a:r>
            <a:endParaRPr lang="fr-FR"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Pourquoi on oubli? </a:t>
            </a:r>
            <a:br>
              <a:rPr lang="fr-FR" sz="4000" dirty="0" smtClean="0"/>
            </a:br>
            <a:r>
              <a:rPr lang="fr-FR" sz="4000" dirty="0" smtClean="0"/>
              <a:t>La rôle de la mémoire prospective</a:t>
            </a:r>
            <a:endParaRPr lang="fr-FR" sz="4000" dirty="0"/>
          </a:p>
        </p:txBody>
      </p:sp>
      <p:sp>
        <p:nvSpPr>
          <p:cNvPr id="3" name="Espace réservé du contenu 2"/>
          <p:cNvSpPr>
            <a:spLocks noGrp="1"/>
          </p:cNvSpPr>
          <p:nvPr>
            <p:ph idx="1"/>
          </p:nvPr>
        </p:nvSpPr>
        <p:spPr>
          <a:xfrm>
            <a:off x="457200" y="1295400"/>
            <a:ext cx="8229600" cy="4865132"/>
          </a:xfrm>
        </p:spPr>
        <p:txBody>
          <a:bodyPr>
            <a:noAutofit/>
          </a:bodyPr>
          <a:lstStyle/>
          <a:p>
            <a:r>
              <a:rPr lang="fr-FR" sz="2000" dirty="0" smtClean="0">
                <a:solidFill>
                  <a:srgbClr val="000000"/>
                </a:solidFill>
              </a:rPr>
              <a:t>L’échec se présente typiquement dans 4 situations</a:t>
            </a:r>
          </a:p>
          <a:p>
            <a:pPr lvl="1"/>
            <a:r>
              <a:rPr lang="fr-FR" sz="1800" b="1" dirty="0" smtClean="0">
                <a:solidFill>
                  <a:srgbClr val="000000"/>
                </a:solidFill>
              </a:rPr>
              <a:t>Interruptions: </a:t>
            </a:r>
            <a:r>
              <a:rPr lang="fr-FR" sz="1800" dirty="0" smtClean="0">
                <a:solidFill>
                  <a:srgbClr val="000000"/>
                </a:solidFill>
              </a:rPr>
              <a:t>on continue avec à la tâche suivante et on oublie de revenir à la tâche interrompue: la raison est un changement brusque de l’attention, empêchant la formation d'intention explicite de reprendre la tâche plus tard (intention est implicite dans le schéma d'action, après l'interruption, la prochaine tâche dans le file d'attente capte attention);</a:t>
            </a:r>
          </a:p>
          <a:p>
            <a:pPr lvl="1"/>
            <a:r>
              <a:rPr lang="fr-FR" sz="1800" b="1" dirty="0" smtClean="0">
                <a:solidFill>
                  <a:srgbClr val="000000"/>
                </a:solidFill>
              </a:rPr>
              <a:t>l'intention de performer tâche dans un façon atypique mais par inadvertance on revient au schéma habituel </a:t>
            </a:r>
            <a:r>
              <a:rPr lang="fr-FR" sz="1800" dirty="0" smtClean="0">
                <a:solidFill>
                  <a:srgbClr val="000000"/>
                </a:solidFill>
              </a:rPr>
              <a:t>(par exemple copier clearance atypique correctement mais effectuer la clearance typique en vol): nécessite le contrôle conscient du résultat de l'action pour éviter se référer à la séquence habituelle</a:t>
            </a:r>
          </a:p>
          <a:p>
            <a:pPr lvl="1"/>
            <a:r>
              <a:rPr lang="fr-FR" sz="1800" b="1" dirty="0" smtClean="0">
                <a:solidFill>
                  <a:srgbClr val="000000"/>
                </a:solidFill>
              </a:rPr>
              <a:t>Action procédural en dehors la séquence normale</a:t>
            </a:r>
            <a:r>
              <a:rPr lang="fr-FR" sz="1800" dirty="0" smtClean="0">
                <a:solidFill>
                  <a:srgbClr val="000000"/>
                </a:solidFill>
              </a:rPr>
              <a:t>: normalement exécuter une étape de séquence d'action déclenche automatiquementl'étape suivante de la mémoire procédurale, appuyée par le contexte environnemental. La séquence A-B-C-D-E peut devenir A-B-D-E-C; par exemple parfois différer la sortie des volets peut être nécessaire</a:t>
            </a:r>
          </a:p>
          <a:p>
            <a:pPr lvl="1"/>
            <a:r>
              <a:rPr lang="fr-FR" sz="1800" b="1" dirty="0" smtClean="0">
                <a:solidFill>
                  <a:srgbClr val="000000"/>
                </a:solidFill>
              </a:rPr>
              <a:t>Multitâche</a:t>
            </a:r>
            <a:r>
              <a:rPr lang="fr-FR" sz="1800" dirty="0" smtClean="0">
                <a:solidFill>
                  <a:srgbClr val="000000"/>
                </a:solidFill>
              </a:rPr>
              <a:t>: plusieurs tâches peuvent être effectuées simultanément, mais dans la plupart des situations ca se fait en passant l'attention entre les tâches; risque de devenir absorbé dans une tâche</a:t>
            </a:r>
          </a:p>
        </p:txBody>
      </p:sp>
      <p:sp>
        <p:nvSpPr>
          <p:cNvPr id="4" name="Rectangle 3"/>
          <p:cNvSpPr/>
          <p:nvPr/>
        </p:nvSpPr>
        <p:spPr>
          <a:xfrm>
            <a:off x="6162445" y="6581001"/>
            <a:ext cx="2981555" cy="276999"/>
          </a:xfrm>
          <a:prstGeom prst="rect">
            <a:avLst/>
          </a:prstGeom>
        </p:spPr>
        <p:txBody>
          <a:bodyPr wrap="none">
            <a:spAutoFit/>
          </a:bodyPr>
          <a:lstStyle/>
          <a:p>
            <a:r>
              <a:rPr lang="fr-FR" sz="1200" dirty="0" smtClean="0"/>
              <a:t>Source: Études effectué par Key </a:t>
            </a:r>
            <a:r>
              <a:rPr lang="fr-FR" sz="1200" dirty="0" err="1" smtClean="0"/>
              <a:t>Dismukes</a:t>
            </a:r>
            <a:endParaRPr lang="fr-FR"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Gestion de la mémoire prospective</a:t>
            </a:r>
            <a:endParaRPr lang="fr-FR" dirty="0"/>
          </a:p>
        </p:txBody>
      </p:sp>
      <p:sp>
        <p:nvSpPr>
          <p:cNvPr id="3" name="Espace réservé du contenu 2"/>
          <p:cNvSpPr>
            <a:spLocks noGrp="1"/>
          </p:cNvSpPr>
          <p:nvPr>
            <p:ph idx="1"/>
          </p:nvPr>
        </p:nvSpPr>
        <p:spPr>
          <a:xfrm>
            <a:off x="457200" y="1219200"/>
            <a:ext cx="8229600" cy="4389120"/>
          </a:xfrm>
        </p:spPr>
        <p:txBody>
          <a:bodyPr>
            <a:noAutofit/>
          </a:bodyPr>
          <a:lstStyle/>
          <a:p>
            <a:r>
              <a:rPr lang="fr-FR" sz="2000" dirty="0" smtClean="0">
                <a:solidFill>
                  <a:srgbClr val="000000"/>
                </a:solidFill>
              </a:rPr>
              <a:t>Reconnaître la vulnérabilité: on oublie les taches même s’il sont important, fréquent et simple</a:t>
            </a:r>
          </a:p>
          <a:p>
            <a:r>
              <a:rPr lang="fr-FR" sz="2000" dirty="0" err="1" smtClean="0">
                <a:solidFill>
                  <a:srgbClr val="000000"/>
                </a:solidFill>
              </a:rPr>
              <a:t>Cré</a:t>
            </a:r>
            <a:r>
              <a:rPr lang="fr-FR" sz="2000" dirty="0" smtClean="0">
                <a:solidFill>
                  <a:srgbClr val="000000"/>
                </a:solidFill>
              </a:rPr>
              <a:t>er une signe distinctive pour se rappeler (placer sur endroit approprié)</a:t>
            </a:r>
          </a:p>
          <a:p>
            <a:r>
              <a:rPr lang="fr-FR" sz="2000" dirty="0" smtClean="0">
                <a:solidFill>
                  <a:srgbClr val="000000"/>
                </a:solidFill>
              </a:rPr>
              <a:t>Planifier la mise en </a:t>
            </a:r>
            <a:r>
              <a:rPr lang="fr-FR" sz="2000" dirty="0" err="1" smtClean="0">
                <a:solidFill>
                  <a:srgbClr val="000000"/>
                </a:solidFill>
              </a:rPr>
              <a:t>œuvre</a:t>
            </a:r>
            <a:r>
              <a:rPr lang="fr-FR" sz="2000" dirty="0" smtClean="0">
                <a:solidFill>
                  <a:srgbClr val="000000"/>
                </a:solidFill>
              </a:rPr>
              <a:t> de l’action déferrée</a:t>
            </a:r>
          </a:p>
          <a:p>
            <a:pPr lvl="1"/>
            <a:r>
              <a:rPr lang="fr-FR" sz="1800" dirty="0" smtClean="0">
                <a:solidFill>
                  <a:srgbClr val="000000"/>
                </a:solidFill>
              </a:rPr>
              <a:t>Explicitement identifier où et quand effectuer la tâche différée </a:t>
            </a:r>
          </a:p>
          <a:p>
            <a:pPr lvl="1"/>
            <a:r>
              <a:rPr lang="fr-FR" sz="1800" dirty="0" smtClean="0">
                <a:solidFill>
                  <a:srgbClr val="000000"/>
                </a:solidFill>
              </a:rPr>
              <a:t>Notez ce que vous allez faire et l'environnement</a:t>
            </a:r>
          </a:p>
          <a:p>
            <a:pPr lvl="1"/>
            <a:r>
              <a:rPr lang="fr-FR" sz="1800" dirty="0" smtClean="0">
                <a:solidFill>
                  <a:srgbClr val="000000"/>
                </a:solidFill>
              </a:rPr>
              <a:t>Visualisez-vous effectuer la tâche différée </a:t>
            </a:r>
          </a:p>
          <a:p>
            <a:r>
              <a:rPr lang="fr-FR" sz="2000" dirty="0" smtClean="0">
                <a:solidFill>
                  <a:srgbClr val="000000"/>
                </a:solidFill>
              </a:rPr>
              <a:t>Lorsqu’ on est interrompu:</a:t>
            </a:r>
          </a:p>
          <a:p>
            <a:pPr lvl="1"/>
            <a:r>
              <a:rPr lang="fr-FR" sz="1800" dirty="0" smtClean="0">
                <a:solidFill>
                  <a:srgbClr val="000000"/>
                </a:solidFill>
              </a:rPr>
              <a:t>Pause avant l'interruption pour former un plan de mise en œuvre </a:t>
            </a:r>
          </a:p>
          <a:p>
            <a:pPr lvl="1"/>
            <a:r>
              <a:rPr lang="fr-FR" sz="1800" dirty="0" smtClean="0">
                <a:solidFill>
                  <a:srgbClr val="000000"/>
                </a:solidFill>
              </a:rPr>
              <a:t>Créer rappel repère si possible (maintenir check-list dans la main) </a:t>
            </a:r>
          </a:p>
          <a:p>
            <a:r>
              <a:rPr lang="fr-FR" sz="2000" dirty="0" smtClean="0">
                <a:solidFill>
                  <a:srgbClr val="000000"/>
                </a:solidFill>
              </a:rPr>
              <a:t>Lorsqu’ on est dans multi-tâches ou sortie de la séquence typique </a:t>
            </a:r>
          </a:p>
          <a:p>
            <a:pPr lvl="1"/>
            <a:r>
              <a:rPr lang="fr-FR" sz="1800" dirty="0" smtClean="0">
                <a:solidFill>
                  <a:srgbClr val="000000"/>
                </a:solidFill>
              </a:rPr>
              <a:t>Traiter drapeaux rouges</a:t>
            </a:r>
          </a:p>
          <a:p>
            <a:pPr lvl="1"/>
            <a:r>
              <a:rPr lang="fr-FR" sz="1800" dirty="0" smtClean="0">
                <a:solidFill>
                  <a:srgbClr val="000000"/>
                </a:solidFill>
              </a:rPr>
              <a:t>Former plan de mise en œuvre et rappel</a:t>
            </a:r>
          </a:p>
          <a:p>
            <a:r>
              <a:rPr lang="fr-FR" sz="2000" dirty="0" smtClean="0">
                <a:solidFill>
                  <a:srgbClr val="000000"/>
                </a:solidFill>
              </a:rPr>
              <a:t>Les organisations analysent les procédures pour identifier interruptions fréquents ou les tâches simultanées pour réorganiser les procédures (</a:t>
            </a:r>
            <a:r>
              <a:rPr lang="fr-FR" sz="2000" dirty="0" err="1" smtClean="0">
                <a:solidFill>
                  <a:srgbClr val="000000"/>
                </a:solidFill>
              </a:rPr>
              <a:t>example</a:t>
            </a:r>
            <a:r>
              <a:rPr lang="fr-FR" sz="2000" dirty="0" smtClean="0">
                <a:solidFill>
                  <a:srgbClr val="000000"/>
                </a:solidFill>
              </a:rPr>
              <a:t>: Transpondeur ALT dans la voir liste ACAT)</a:t>
            </a:r>
          </a:p>
        </p:txBody>
      </p:sp>
      <p:sp>
        <p:nvSpPr>
          <p:cNvPr id="5" name="Rectangle 4"/>
          <p:cNvSpPr/>
          <p:nvPr/>
        </p:nvSpPr>
        <p:spPr>
          <a:xfrm>
            <a:off x="7124700" y="6488668"/>
            <a:ext cx="2019300" cy="369332"/>
          </a:xfrm>
          <a:prstGeom prst="rect">
            <a:avLst/>
          </a:prstGeom>
        </p:spPr>
        <p:txBody>
          <a:bodyPr wrap="square">
            <a:spAutoFit/>
          </a:bodyPr>
          <a:lstStyle/>
          <a:p>
            <a:r>
              <a:rPr lang="fr-FR" dirty="0" err="1" smtClean="0"/>
              <a:t>Souce</a:t>
            </a:r>
            <a:r>
              <a:rPr lang="fr-FR" dirty="0" smtClean="0"/>
              <a:t>: </a:t>
            </a:r>
            <a:r>
              <a:rPr lang="fr-FR" dirty="0" err="1" smtClean="0"/>
              <a:t>Dismukes</a:t>
            </a:r>
            <a:endParaRPr lang="fr-FR"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Connaissances et compétences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268760"/>
            <a:ext cx="8229600" cy="4389120"/>
          </a:xfrm>
        </p:spPr>
        <p:txBody>
          <a:bodyPr>
            <a:noAutofit/>
          </a:bodyPr>
          <a:lstStyle/>
          <a:p>
            <a:r>
              <a:rPr lang="fr-FR" sz="2200" dirty="0" smtClean="0"/>
              <a:t>Différents types de connaissances :</a:t>
            </a:r>
          </a:p>
          <a:p>
            <a:pPr lvl="1"/>
            <a:r>
              <a:rPr lang="fr-FR" sz="2000" dirty="0" smtClean="0"/>
              <a:t>Connaissances sur les faits et les principes </a:t>
            </a:r>
            <a:r>
              <a:rPr lang="fr-FR" sz="2000" dirty="0" smtClean="0">
                <a:sym typeface="Wingdings"/>
              </a:rPr>
              <a:t> le savoir </a:t>
            </a:r>
            <a:r>
              <a:rPr lang="fr-FR" sz="2000" dirty="0" smtClean="0"/>
              <a:t>(déclaratives) </a:t>
            </a:r>
          </a:p>
          <a:p>
            <a:pPr lvl="1"/>
            <a:r>
              <a:rPr lang="fr-FR" sz="2000" dirty="0" smtClean="0"/>
              <a:t>Connaissances sur la mise en ouvre </a:t>
            </a:r>
            <a:r>
              <a:rPr lang="fr-FR" sz="2000" dirty="0" smtClean="0">
                <a:sym typeface="Wingdings"/>
              </a:rPr>
              <a:t></a:t>
            </a:r>
            <a:r>
              <a:rPr lang="fr-FR" sz="2000" dirty="0" smtClean="0"/>
              <a:t> savoir-faire réel (procédurales)</a:t>
            </a:r>
          </a:p>
          <a:p>
            <a:r>
              <a:rPr lang="fr-FR" sz="2200" dirty="0" smtClean="0"/>
              <a:t>Compétence </a:t>
            </a:r>
            <a:r>
              <a:rPr lang="fr-FR" sz="2200" b="1" dirty="0" smtClean="0"/>
              <a:t>: </a:t>
            </a:r>
            <a:r>
              <a:rPr lang="fr-FR" sz="2200" dirty="0" smtClean="0"/>
              <a:t>capacité d'agir efficacement dans un type défini de situation, capacité qui s'appuie sur des connaissances, mais ne s'y réduit pas</a:t>
            </a:r>
          </a:p>
          <a:p>
            <a:r>
              <a:rPr lang="fr-FR" sz="2200" dirty="0" smtClean="0"/>
              <a:t>La transformation de connaissances en compétences fait partie des objectifs d’une formation</a:t>
            </a:r>
          </a:p>
          <a:p>
            <a:r>
              <a:rPr lang="fr-FR" sz="2200" dirty="0" smtClean="0"/>
              <a:t>Les compétences acquises en formation sont </a:t>
            </a:r>
            <a:r>
              <a:rPr lang="fr-FR" sz="2200" dirty="0"/>
              <a:t>consolidées </a:t>
            </a:r>
            <a:r>
              <a:rPr lang="fr-FR" sz="2200" dirty="0" smtClean="0"/>
              <a:t>par l’expérience et </a:t>
            </a:r>
            <a:r>
              <a:rPr lang="fr-FR" sz="2200" dirty="0"/>
              <a:t>élargies </a:t>
            </a:r>
            <a:endParaRPr lang="fr-FR" sz="2200" dirty="0" smtClean="0"/>
          </a:p>
        </p:txBody>
      </p:sp>
      <p:sp>
        <p:nvSpPr>
          <p:cNvPr id="5" name="Rectangle 4"/>
          <p:cNvSpPr/>
          <p:nvPr/>
        </p:nvSpPr>
        <p:spPr>
          <a:xfrm>
            <a:off x="4211960" y="5143679"/>
            <a:ext cx="4829944"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2200" dirty="0" smtClean="0">
                <a:solidFill>
                  <a:srgbClr val="000000"/>
                </a:solidFill>
                <a:latin typeface="+mj-lt"/>
              </a:rPr>
              <a:t>Le savoir-faire dans l’atterrissage par vent de travers est une compétence</a:t>
            </a:r>
          </a:p>
        </p:txBody>
      </p:sp>
      <p:sp>
        <p:nvSpPr>
          <p:cNvPr id="6" name="Rectangle 5"/>
          <p:cNvSpPr/>
          <p:nvPr/>
        </p:nvSpPr>
        <p:spPr>
          <a:xfrm>
            <a:off x="107504" y="6279703"/>
            <a:ext cx="8862392" cy="461665"/>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smtClean="0">
                <a:solidFill>
                  <a:schemeClr val="tx1"/>
                </a:solidFill>
                <a:latin typeface="+mj-lt"/>
              </a:rPr>
              <a:t>Les connaissances requises ne sont pas les mêmes en vol et au sol…</a:t>
            </a:r>
          </a:p>
        </p:txBody>
      </p:sp>
      <p:sp>
        <p:nvSpPr>
          <p:cNvPr id="7" name="Pensées 6"/>
          <p:cNvSpPr/>
          <p:nvPr/>
        </p:nvSpPr>
        <p:spPr>
          <a:xfrm>
            <a:off x="0" y="4941168"/>
            <a:ext cx="4211960" cy="1349197"/>
          </a:xfrm>
          <a:prstGeom prst="cloudCallout">
            <a:avLst>
              <a:gd name="adj1" fmla="val -29281"/>
              <a:gd name="adj2" fmla="val -390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smtClean="0"/>
          </a:p>
          <a:p>
            <a:pPr algn="ctr"/>
            <a:r>
              <a:rPr lang="fr-FR" dirty="0" smtClean="0"/>
              <a:t>Accidentologie 2010: chiffre des pilotes expérimentés augmente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fade">
                                      <p:cBhvr>
                                        <p:cTn id="33" dur="2000"/>
                                        <p:tgtEl>
                                          <p:spTgt spid="5">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20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bg/>
                                          </p:spTgt>
                                        </p:tgtEl>
                                        <p:attrNameLst>
                                          <p:attrName>style.visibility</p:attrName>
                                        </p:attrNameLst>
                                      </p:cBhvr>
                                      <p:to>
                                        <p:strVal val="visible"/>
                                      </p:to>
                                    </p:set>
                                    <p:animEffect transition="in" filter="fade">
                                      <p:cBhvr>
                                        <p:cTn id="41" dur="2000"/>
                                        <p:tgtEl>
                                          <p:spTgt spid="7">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fade">
                                      <p:cBhvr>
                                        <p:cTn id="44" dur="20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bg/>
                                          </p:spTgt>
                                        </p:tgtEl>
                                        <p:attrNameLst>
                                          <p:attrName>style.visibility</p:attrName>
                                        </p:attrNameLst>
                                      </p:cBhvr>
                                      <p:to>
                                        <p:strVal val="visible"/>
                                      </p:to>
                                    </p:set>
                                    <p:animEffect transition="in" filter="fade">
                                      <p:cBhvr>
                                        <p:cTn id="49" dur="2000"/>
                                        <p:tgtEl>
                                          <p:spTgt spid="6">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animBg="1"/>
      <p:bldP spid="6" grpId="0" build="allAtOnce" animBg="1"/>
      <p:bldP spid="7" grpId="0" build="allAtOnce"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395288" y="1752600"/>
            <a:ext cx="8280400" cy="4413249"/>
          </a:xfrm>
        </p:spPr>
        <p:txBody>
          <a:bodyPr>
            <a:normAutofit lnSpcReduction="10000"/>
          </a:bodyPr>
          <a:lstStyle/>
          <a:p>
            <a:pPr>
              <a:lnSpc>
                <a:spcPct val="90000"/>
              </a:lnSpc>
              <a:buFontTx/>
              <a:buNone/>
            </a:pPr>
            <a:r>
              <a:rPr lang="fr-FR" sz="2800" dirty="0">
                <a:latin typeface="Arial" pitchFamily="-106" charset="0"/>
              </a:rPr>
              <a:t>En vol </a:t>
            </a:r>
          </a:p>
          <a:p>
            <a:pPr>
              <a:lnSpc>
                <a:spcPct val="90000"/>
              </a:lnSpc>
            </a:pPr>
            <a:r>
              <a:rPr lang="fr-FR" sz="2800" dirty="0">
                <a:latin typeface="Arial" pitchFamily="-106" charset="0"/>
              </a:rPr>
              <a:t>« </a:t>
            </a:r>
            <a:r>
              <a:rPr lang="fr-FR" sz="2800" b="1" dirty="0">
                <a:latin typeface="Arial" pitchFamily="-106" charset="0"/>
              </a:rPr>
              <a:t>ne pas se saturer</a:t>
            </a:r>
            <a:r>
              <a:rPr lang="fr-FR" sz="2800" dirty="0">
                <a:latin typeface="Arial" pitchFamily="-106" charset="0"/>
              </a:rPr>
              <a:t> !» (surcharge de travail)</a:t>
            </a:r>
          </a:p>
          <a:p>
            <a:pPr marL="903288" lvl="1" indent="-366713">
              <a:lnSpc>
                <a:spcPct val="90000"/>
              </a:lnSpc>
            </a:pPr>
            <a:r>
              <a:rPr lang="fr-FR" sz="2400" dirty="0">
                <a:latin typeface="Arial" pitchFamily="-106" charset="0"/>
              </a:rPr>
              <a:t> rester disponible afin de pouvoir traiter l’inattendu</a:t>
            </a:r>
          </a:p>
          <a:p>
            <a:pPr>
              <a:lnSpc>
                <a:spcPct val="90000"/>
              </a:lnSpc>
            </a:pPr>
            <a:r>
              <a:rPr lang="fr-FR" sz="2800" dirty="0">
                <a:latin typeface="Arial" pitchFamily="-106" charset="0"/>
              </a:rPr>
              <a:t>les </a:t>
            </a:r>
            <a:r>
              <a:rPr lang="fr-FR" sz="2800" b="1" dirty="0">
                <a:latin typeface="Arial" pitchFamily="-106" charset="0"/>
              </a:rPr>
              <a:t>ressources sont limitées;</a:t>
            </a:r>
            <a:r>
              <a:rPr lang="fr-FR" sz="2800" dirty="0">
                <a:latin typeface="Arial" pitchFamily="-106" charset="0"/>
              </a:rPr>
              <a:t> pour les gérer :</a:t>
            </a:r>
          </a:p>
          <a:p>
            <a:pPr marL="903288" lvl="1" indent="-366713">
              <a:lnSpc>
                <a:spcPct val="90000"/>
              </a:lnSpc>
            </a:pPr>
            <a:r>
              <a:rPr lang="fr-FR" sz="2400" dirty="0">
                <a:latin typeface="Arial" pitchFamily="-106" charset="0"/>
              </a:rPr>
              <a:t>anticiper, </a:t>
            </a:r>
            <a:r>
              <a:rPr lang="fr-FR" sz="2400" dirty="0" smtClean="0">
                <a:latin typeface="Arial" pitchFamily="-106" charset="0"/>
              </a:rPr>
              <a:t>planifier</a:t>
            </a:r>
            <a:endParaRPr lang="fr-FR" sz="2400" dirty="0">
              <a:latin typeface="Arial" pitchFamily="-106" charset="0"/>
            </a:endParaRPr>
          </a:p>
          <a:p>
            <a:pPr marL="903288" lvl="1" indent="-366713">
              <a:lnSpc>
                <a:spcPct val="90000"/>
              </a:lnSpc>
            </a:pPr>
            <a:r>
              <a:rPr lang="fr-FR" sz="2400" dirty="0">
                <a:latin typeface="Arial" pitchFamily="-106" charset="0"/>
              </a:rPr>
              <a:t>utiliser de manière structurée et méthodique </a:t>
            </a:r>
            <a:r>
              <a:rPr lang="fr-FR" sz="2400" dirty="0" smtClean="0">
                <a:latin typeface="Arial" pitchFamily="-106" charset="0"/>
              </a:rPr>
              <a:t>son </a:t>
            </a:r>
            <a:r>
              <a:rPr lang="fr-FR" sz="2400" b="1" dirty="0" smtClean="0">
                <a:latin typeface="Arial" pitchFamily="-106" charset="0"/>
              </a:rPr>
              <a:t>savoir </a:t>
            </a:r>
            <a:r>
              <a:rPr lang="fr-FR" sz="2400" dirty="0" smtClean="0">
                <a:latin typeface="Arial" pitchFamily="-106" charset="0"/>
              </a:rPr>
              <a:t>et </a:t>
            </a:r>
            <a:r>
              <a:rPr lang="fr-FR" sz="2400" dirty="0">
                <a:latin typeface="Arial" pitchFamily="-106" charset="0"/>
              </a:rPr>
              <a:t>son </a:t>
            </a:r>
            <a:r>
              <a:rPr lang="fr-FR" sz="2400" b="1" dirty="0">
                <a:latin typeface="Arial" pitchFamily="-106" charset="0"/>
              </a:rPr>
              <a:t>savoir faire </a:t>
            </a:r>
            <a:r>
              <a:rPr lang="fr-FR" sz="2400" dirty="0">
                <a:solidFill>
                  <a:schemeClr val="accent2"/>
                </a:solidFill>
                <a:latin typeface="Arial" pitchFamily="-106" charset="0"/>
              </a:rPr>
              <a:t>(recours aux briefings, aux check-lists, aux procédures ... en bref à la méthode </a:t>
            </a:r>
            <a:r>
              <a:rPr lang="fr-FR" sz="2400" dirty="0" smtClean="0">
                <a:solidFill>
                  <a:schemeClr val="accent2"/>
                </a:solidFill>
                <a:latin typeface="Arial" pitchFamily="-106" charset="0"/>
              </a:rPr>
              <a:t>!)</a:t>
            </a:r>
            <a:r>
              <a:rPr lang="fr-FR" dirty="0" smtClean="0">
                <a:solidFill>
                  <a:schemeClr val="accent2"/>
                </a:solidFill>
                <a:latin typeface="Arial" pitchFamily="-106" charset="0"/>
              </a:rPr>
              <a:t> 	-&gt;&gt;STEP BY STEP</a:t>
            </a:r>
          </a:p>
          <a:p>
            <a:pPr>
              <a:lnSpc>
                <a:spcPct val="90000"/>
              </a:lnSpc>
              <a:buFontTx/>
              <a:buNone/>
            </a:pPr>
            <a:endParaRPr lang="fr-FR" sz="2800" dirty="0">
              <a:latin typeface="Arial" pitchFamily="-106" charset="0"/>
            </a:endParaRPr>
          </a:p>
          <a:p>
            <a:pPr>
              <a:lnSpc>
                <a:spcPct val="90000"/>
              </a:lnSpc>
              <a:buFontTx/>
              <a:buNone/>
            </a:pPr>
            <a:r>
              <a:rPr lang="fr-FR" sz="2800" dirty="0">
                <a:latin typeface="Arial" pitchFamily="-106" charset="0"/>
              </a:rPr>
              <a:t>Tout cela amène à bâtir des </a:t>
            </a:r>
            <a:r>
              <a:rPr lang="fr-FR" sz="2800" b="1" dirty="0">
                <a:latin typeface="Arial" pitchFamily="-106" charset="0"/>
              </a:rPr>
              <a:t>PROJETS D’ACTION</a:t>
            </a:r>
          </a:p>
        </p:txBody>
      </p:sp>
      <p:sp>
        <p:nvSpPr>
          <p:cNvPr id="7" name="Titre 23"/>
          <p:cNvSpPr>
            <a:spLocks noGrp="1"/>
          </p:cNvSpPr>
          <p:nvPr>
            <p:ph type="title"/>
          </p:nvPr>
        </p:nvSpPr>
        <p:spPr>
          <a:xfrm>
            <a:off x="457200" y="0"/>
            <a:ext cx="8229600" cy="1143000"/>
          </a:xfrm>
        </p:spPr>
        <p:txBody>
          <a:bodyPr>
            <a:normAutofit/>
          </a:bodyPr>
          <a:lstStyle/>
          <a:p>
            <a:r>
              <a:rPr lang="fr-FR" sz="4400" dirty="0" smtClean="0">
                <a:effectLst>
                  <a:outerShdw blurRad="38100" dist="38100" dir="2700000" algn="tl">
                    <a:srgbClr val="000000">
                      <a:alpha val="43137"/>
                    </a:srgbClr>
                  </a:outerShdw>
                </a:effectLst>
              </a:rPr>
              <a:t>Gestion de la mémoire</a:t>
            </a:r>
            <a:endParaRPr lang="fr-FR"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2000"/>
                                        <p:tgtEl>
                                          <p:spTgt spid="144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fade">
                                      <p:cBhvr>
                                        <p:cTn id="12" dur="2000"/>
                                        <p:tgtEl>
                                          <p:spTgt spid="144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fade">
                                      <p:cBhvr>
                                        <p:cTn id="15" dur="2000"/>
                                        <p:tgtEl>
                                          <p:spTgt spid="144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4387">
                                            <p:txEl>
                                              <p:pRg st="3" end="3"/>
                                            </p:txEl>
                                          </p:spTgt>
                                        </p:tgtEl>
                                        <p:attrNameLst>
                                          <p:attrName>style.visibility</p:attrName>
                                        </p:attrNameLst>
                                      </p:cBhvr>
                                      <p:to>
                                        <p:strVal val="visible"/>
                                      </p:to>
                                    </p:set>
                                    <p:animEffect transition="in" filter="fade">
                                      <p:cBhvr>
                                        <p:cTn id="20" dur="2000"/>
                                        <p:tgtEl>
                                          <p:spTgt spid="14438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Effect transition="in" filter="fade">
                                      <p:cBhvr>
                                        <p:cTn id="23" dur="2000"/>
                                        <p:tgtEl>
                                          <p:spTgt spid="1443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4387">
                                            <p:txEl>
                                              <p:pRg st="5" end="5"/>
                                            </p:txEl>
                                          </p:spTgt>
                                        </p:tgtEl>
                                        <p:attrNameLst>
                                          <p:attrName>style.visibility</p:attrName>
                                        </p:attrNameLst>
                                      </p:cBhvr>
                                      <p:to>
                                        <p:strVal val="visible"/>
                                      </p:to>
                                    </p:set>
                                    <p:animEffect transition="in" filter="fade">
                                      <p:cBhvr>
                                        <p:cTn id="26" dur="2000"/>
                                        <p:tgtEl>
                                          <p:spTgt spid="14438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4387">
                                            <p:txEl>
                                              <p:pRg st="7" end="7"/>
                                            </p:txEl>
                                          </p:spTgt>
                                        </p:tgtEl>
                                        <p:attrNameLst>
                                          <p:attrName>style.visibility</p:attrName>
                                        </p:attrNameLst>
                                      </p:cBhvr>
                                      <p:to>
                                        <p:strVal val="visible"/>
                                      </p:to>
                                    </p:set>
                                    <p:animEffect transition="in" filter="fade">
                                      <p:cBhvr>
                                        <p:cTn id="31" dur="2000"/>
                                        <p:tgtEl>
                                          <p:spTgt spid="144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0"/>
            <a:ext cx="7772400" cy="1143000"/>
          </a:xfrm>
        </p:spPr>
        <p:txBody>
          <a:bodyPr>
            <a:normAutofit/>
          </a:bodyPr>
          <a:lstStyle/>
          <a:p>
            <a:r>
              <a:rPr lang="fr-FR" sz="4800" dirty="0">
                <a:effectLst>
                  <a:outerShdw blurRad="38100" dist="38100" dir="2700000" algn="tl">
                    <a:srgbClr val="000000">
                      <a:alpha val="43137"/>
                    </a:srgbClr>
                  </a:outerShdw>
                </a:effectLst>
              </a:rPr>
              <a:t>Le jugement et la décision</a:t>
            </a:r>
          </a:p>
        </p:txBody>
      </p:sp>
      <p:sp>
        <p:nvSpPr>
          <p:cNvPr id="140291" name="Rectangle 3"/>
          <p:cNvSpPr>
            <a:spLocks noGrp="1" noChangeArrowheads="1"/>
          </p:cNvSpPr>
          <p:nvPr>
            <p:ph idx="1"/>
          </p:nvPr>
        </p:nvSpPr>
        <p:spPr>
          <a:xfrm>
            <a:off x="96838" y="3228975"/>
            <a:ext cx="7848600" cy="2362200"/>
          </a:xfrm>
        </p:spPr>
        <p:txBody>
          <a:bodyPr>
            <a:normAutofit/>
          </a:bodyPr>
          <a:lstStyle/>
          <a:p>
            <a:pPr marL="168275" indent="-168275">
              <a:lnSpc>
                <a:spcPct val="90000"/>
              </a:lnSpc>
            </a:pPr>
            <a:r>
              <a:rPr lang="fr-FR" sz="2000" dirty="0">
                <a:latin typeface="Arial" pitchFamily="-106" charset="0"/>
              </a:rPr>
              <a:t>Une décision sera prise :</a:t>
            </a:r>
          </a:p>
          <a:p>
            <a:pPr marL="633413" lvl="1">
              <a:lnSpc>
                <a:spcPct val="90000"/>
              </a:lnSpc>
            </a:pPr>
            <a:r>
              <a:rPr lang="fr-FR" sz="1800" dirty="0">
                <a:latin typeface="Arial" pitchFamily="-106" charset="0"/>
              </a:rPr>
              <a:t>après </a:t>
            </a:r>
            <a:r>
              <a:rPr lang="fr-FR" sz="1800" b="1" dirty="0">
                <a:latin typeface="Arial" pitchFamily="-106" charset="0"/>
              </a:rPr>
              <a:t>analyse</a:t>
            </a:r>
            <a:r>
              <a:rPr lang="fr-FR" sz="1800" dirty="0">
                <a:latin typeface="Arial" pitchFamily="-106" charset="0"/>
              </a:rPr>
              <a:t> </a:t>
            </a:r>
            <a:r>
              <a:rPr lang="fr-FR" sz="1800" b="1" dirty="0">
                <a:latin typeface="Arial" pitchFamily="-106" charset="0"/>
              </a:rPr>
              <a:t>de la situation </a:t>
            </a:r>
            <a:r>
              <a:rPr lang="fr-FR" sz="1800" dirty="0">
                <a:latin typeface="Arial" pitchFamily="-106" charset="0"/>
              </a:rPr>
              <a:t>(recueil d'informations, compréhension/diagnostic) </a:t>
            </a:r>
          </a:p>
          <a:p>
            <a:pPr marL="633413" lvl="1">
              <a:lnSpc>
                <a:spcPct val="90000"/>
              </a:lnSpc>
            </a:pPr>
            <a:r>
              <a:rPr lang="fr-FR" sz="1800" dirty="0">
                <a:latin typeface="Arial" pitchFamily="-106" charset="0"/>
              </a:rPr>
              <a:t>si son application est compatible avec </a:t>
            </a:r>
            <a:r>
              <a:rPr lang="fr-FR" sz="1800" b="1" dirty="0">
                <a:latin typeface="Arial" pitchFamily="-106" charset="0"/>
              </a:rPr>
              <a:t>le savoir faire et les ressources disponibles </a:t>
            </a:r>
          </a:p>
          <a:p>
            <a:pPr marL="633413" lvl="1">
              <a:lnSpc>
                <a:spcPct val="90000"/>
              </a:lnSpc>
            </a:pPr>
            <a:r>
              <a:rPr lang="fr-FR" sz="1800" dirty="0">
                <a:latin typeface="Arial" pitchFamily="-106" charset="0"/>
              </a:rPr>
              <a:t>si elle est exécutable dans le </a:t>
            </a:r>
            <a:r>
              <a:rPr lang="fr-FR" sz="1800" b="1" dirty="0">
                <a:latin typeface="Arial" pitchFamily="-106" charset="0"/>
              </a:rPr>
              <a:t>temps disponible </a:t>
            </a:r>
            <a:r>
              <a:rPr lang="fr-FR" sz="1600" dirty="0">
                <a:latin typeface="Arial" pitchFamily="-106" charset="0"/>
              </a:rPr>
              <a:t>(une décision a toujours une "durée de vie" limitée)</a:t>
            </a:r>
          </a:p>
        </p:txBody>
      </p:sp>
      <p:sp>
        <p:nvSpPr>
          <p:cNvPr id="140292" name="Text Box 4"/>
          <p:cNvSpPr txBox="1">
            <a:spLocks noChangeArrowheads="1"/>
          </p:cNvSpPr>
          <p:nvPr/>
        </p:nvSpPr>
        <p:spPr bwMode="auto">
          <a:xfrm>
            <a:off x="1644650" y="1887538"/>
            <a:ext cx="1412875"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DECISION</a:t>
            </a:r>
          </a:p>
        </p:txBody>
      </p:sp>
      <p:sp>
        <p:nvSpPr>
          <p:cNvPr id="140293" name="Text Box 5"/>
          <p:cNvSpPr txBox="1">
            <a:spLocks noChangeArrowheads="1"/>
          </p:cNvSpPr>
          <p:nvPr/>
        </p:nvSpPr>
        <p:spPr bwMode="auto">
          <a:xfrm>
            <a:off x="4284663" y="1887538"/>
            <a:ext cx="1158875"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ACTION</a:t>
            </a:r>
          </a:p>
        </p:txBody>
      </p:sp>
      <p:sp>
        <p:nvSpPr>
          <p:cNvPr id="140294" name="Text Box 6"/>
          <p:cNvSpPr txBox="1">
            <a:spLocks noChangeArrowheads="1"/>
          </p:cNvSpPr>
          <p:nvPr/>
        </p:nvSpPr>
        <p:spPr bwMode="auto">
          <a:xfrm>
            <a:off x="407988" y="2573338"/>
            <a:ext cx="1565275"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Savoir faire</a:t>
            </a:r>
          </a:p>
        </p:txBody>
      </p:sp>
      <p:sp>
        <p:nvSpPr>
          <p:cNvPr id="140295" name="Text Box 7"/>
          <p:cNvSpPr txBox="1">
            <a:spLocks noChangeArrowheads="1"/>
          </p:cNvSpPr>
          <p:nvPr/>
        </p:nvSpPr>
        <p:spPr bwMode="auto">
          <a:xfrm>
            <a:off x="179388" y="1125538"/>
            <a:ext cx="2343150"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Temps disponible</a:t>
            </a:r>
          </a:p>
        </p:txBody>
      </p:sp>
      <p:sp>
        <p:nvSpPr>
          <p:cNvPr id="140296" name="Text Box 8"/>
          <p:cNvSpPr txBox="1">
            <a:spLocks noChangeArrowheads="1"/>
          </p:cNvSpPr>
          <p:nvPr/>
        </p:nvSpPr>
        <p:spPr bwMode="auto">
          <a:xfrm>
            <a:off x="2916238" y="1125538"/>
            <a:ext cx="2286000"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Analyse situation</a:t>
            </a:r>
          </a:p>
        </p:txBody>
      </p:sp>
      <p:sp>
        <p:nvSpPr>
          <p:cNvPr id="140297" name="Text Box 9"/>
          <p:cNvSpPr txBox="1">
            <a:spLocks noChangeArrowheads="1"/>
          </p:cNvSpPr>
          <p:nvPr/>
        </p:nvSpPr>
        <p:spPr bwMode="auto">
          <a:xfrm>
            <a:off x="4787900" y="2541588"/>
            <a:ext cx="1524000" cy="396875"/>
          </a:xfrm>
          <a:prstGeom prst="rect">
            <a:avLst/>
          </a:prstGeom>
          <a:noFill/>
          <a:ln w="9525">
            <a:noFill/>
            <a:miter lim="800000"/>
            <a:headEnd/>
            <a:tailEnd/>
          </a:ln>
          <a:effectLst/>
        </p:spPr>
        <p:txBody>
          <a:bodyPr wrap="none">
            <a:prstTxWarp prst="textNoShape">
              <a:avLst/>
            </a:prstTxWarp>
            <a:spAutoFit/>
          </a:bodyPr>
          <a:lstStyle/>
          <a:p>
            <a:r>
              <a:rPr lang="fr-FR" sz="2000" b="1">
                <a:solidFill>
                  <a:srgbClr val="FF0000"/>
                </a:solidFill>
                <a:latin typeface="Arial" pitchFamily="-106" charset="0"/>
              </a:rPr>
              <a:t>Date butoir</a:t>
            </a:r>
          </a:p>
        </p:txBody>
      </p:sp>
      <p:sp>
        <p:nvSpPr>
          <p:cNvPr id="140298" name="Line 10"/>
          <p:cNvSpPr>
            <a:spLocks noChangeShapeType="1"/>
          </p:cNvSpPr>
          <p:nvPr/>
        </p:nvSpPr>
        <p:spPr bwMode="auto">
          <a:xfrm>
            <a:off x="1416050" y="1506538"/>
            <a:ext cx="381000" cy="381000"/>
          </a:xfrm>
          <a:prstGeom prst="line">
            <a:avLst/>
          </a:prstGeom>
          <a:noFill/>
          <a:ln w="28575">
            <a:solidFill>
              <a:schemeClr val="tx1"/>
            </a:solidFill>
            <a:round/>
            <a:headEnd/>
            <a:tailEnd type="triangle" w="med" len="med"/>
          </a:ln>
          <a:effectLst/>
        </p:spPr>
        <p:txBody>
          <a:bodyPr>
            <a:prstTxWarp prst="textNoShape">
              <a:avLst/>
            </a:prstTxWarp>
          </a:bodyPr>
          <a:lstStyle/>
          <a:p>
            <a:endParaRPr lang="fr-FR"/>
          </a:p>
        </p:txBody>
      </p:sp>
      <p:sp>
        <p:nvSpPr>
          <p:cNvPr id="140299" name="Line 11"/>
          <p:cNvSpPr>
            <a:spLocks noChangeShapeType="1"/>
          </p:cNvSpPr>
          <p:nvPr/>
        </p:nvSpPr>
        <p:spPr bwMode="auto">
          <a:xfrm flipV="1">
            <a:off x="1187450" y="2268538"/>
            <a:ext cx="533400" cy="381000"/>
          </a:xfrm>
          <a:prstGeom prst="line">
            <a:avLst/>
          </a:prstGeom>
          <a:noFill/>
          <a:ln w="28575">
            <a:solidFill>
              <a:schemeClr val="tx1"/>
            </a:solidFill>
            <a:round/>
            <a:headEnd/>
            <a:tailEnd type="triangle" w="med" len="med"/>
          </a:ln>
          <a:effectLst/>
        </p:spPr>
        <p:txBody>
          <a:bodyPr>
            <a:prstTxWarp prst="textNoShape">
              <a:avLst/>
            </a:prstTxWarp>
          </a:bodyPr>
          <a:lstStyle/>
          <a:p>
            <a:endParaRPr lang="fr-FR"/>
          </a:p>
        </p:txBody>
      </p:sp>
      <p:sp>
        <p:nvSpPr>
          <p:cNvPr id="140300" name="Line 12"/>
          <p:cNvSpPr>
            <a:spLocks noChangeShapeType="1"/>
          </p:cNvSpPr>
          <p:nvPr/>
        </p:nvSpPr>
        <p:spPr bwMode="auto">
          <a:xfrm flipH="1">
            <a:off x="2863850" y="1506538"/>
            <a:ext cx="304800" cy="381000"/>
          </a:xfrm>
          <a:prstGeom prst="line">
            <a:avLst/>
          </a:prstGeom>
          <a:noFill/>
          <a:ln w="28575">
            <a:solidFill>
              <a:schemeClr val="tx1"/>
            </a:solidFill>
            <a:round/>
            <a:headEnd/>
            <a:tailEnd type="triangle" w="med" len="med"/>
          </a:ln>
          <a:effectLst/>
        </p:spPr>
        <p:txBody>
          <a:bodyPr>
            <a:prstTxWarp prst="textNoShape">
              <a:avLst/>
            </a:prstTxWarp>
          </a:bodyPr>
          <a:lstStyle/>
          <a:p>
            <a:endParaRPr lang="fr-FR"/>
          </a:p>
        </p:txBody>
      </p:sp>
      <p:sp>
        <p:nvSpPr>
          <p:cNvPr id="140301" name="Line 13"/>
          <p:cNvSpPr>
            <a:spLocks noChangeShapeType="1"/>
          </p:cNvSpPr>
          <p:nvPr/>
        </p:nvSpPr>
        <p:spPr bwMode="auto">
          <a:xfrm flipV="1">
            <a:off x="5508625" y="1244600"/>
            <a:ext cx="0" cy="1296988"/>
          </a:xfrm>
          <a:prstGeom prst="line">
            <a:avLst/>
          </a:prstGeom>
          <a:noFill/>
          <a:ln w="38100">
            <a:solidFill>
              <a:srgbClr val="FF0000"/>
            </a:solidFill>
            <a:prstDash val="sysDot"/>
            <a:round/>
            <a:headEnd/>
            <a:tailEnd/>
          </a:ln>
          <a:effectLst/>
        </p:spPr>
        <p:txBody>
          <a:bodyPr>
            <a:prstTxWarp prst="textNoShape">
              <a:avLst/>
            </a:prstTxWarp>
          </a:bodyPr>
          <a:lstStyle/>
          <a:p>
            <a:endParaRPr lang="fr-FR"/>
          </a:p>
        </p:txBody>
      </p:sp>
      <p:cxnSp>
        <p:nvCxnSpPr>
          <p:cNvPr id="140302" name="AutoShape 14"/>
          <p:cNvCxnSpPr>
            <a:cxnSpLocks noChangeShapeType="1"/>
            <a:stCxn id="140292" idx="3"/>
            <a:endCxn id="140293" idx="1"/>
          </p:cNvCxnSpPr>
          <p:nvPr/>
        </p:nvCxnSpPr>
        <p:spPr bwMode="auto">
          <a:xfrm>
            <a:off x="3057525" y="2085975"/>
            <a:ext cx="1227138" cy="0"/>
          </a:xfrm>
          <a:prstGeom prst="straightConnector1">
            <a:avLst/>
          </a:prstGeom>
          <a:noFill/>
          <a:ln w="57150">
            <a:solidFill>
              <a:schemeClr val="tx1"/>
            </a:solidFill>
            <a:round/>
            <a:headEnd/>
            <a:tailEnd type="triangle" w="med" len="med"/>
          </a:ln>
          <a:effectLst/>
        </p:spPr>
      </p:cxnSp>
      <p:pic>
        <p:nvPicPr>
          <p:cNvPr id="140303" name="Picture 15"/>
          <p:cNvPicPr>
            <a:picLocks noChangeAspect="1" noChangeArrowheads="1"/>
          </p:cNvPicPr>
          <p:nvPr/>
        </p:nvPicPr>
        <p:blipFill>
          <a:blip r:embed="rId3"/>
          <a:srcRect/>
          <a:stretch>
            <a:fillRect/>
          </a:stretch>
        </p:blipFill>
        <p:spPr bwMode="auto">
          <a:xfrm>
            <a:off x="6227763" y="2114550"/>
            <a:ext cx="2555875" cy="1819275"/>
          </a:xfrm>
          <a:prstGeom prst="rect">
            <a:avLst/>
          </a:prstGeom>
          <a:noFill/>
          <a:ln w="9525">
            <a:noFill/>
            <a:miter lim="800000"/>
            <a:headEnd/>
            <a:tailEnd/>
          </a:ln>
          <a:effectLst/>
        </p:spPr>
      </p:pic>
      <p:sp>
        <p:nvSpPr>
          <p:cNvPr id="140304" name="Text Box 16"/>
          <p:cNvSpPr txBox="1">
            <a:spLocks noChangeArrowheads="1"/>
          </p:cNvSpPr>
          <p:nvPr/>
        </p:nvSpPr>
        <p:spPr bwMode="auto">
          <a:xfrm>
            <a:off x="3059113" y="2582863"/>
            <a:ext cx="1625600" cy="396875"/>
          </a:xfrm>
          <a:prstGeom prst="rect">
            <a:avLst/>
          </a:prstGeom>
          <a:noFill/>
          <a:ln w="9525">
            <a:noFill/>
            <a:miter lim="800000"/>
            <a:headEnd/>
            <a:tailEnd/>
          </a:ln>
          <a:effectLst/>
        </p:spPr>
        <p:txBody>
          <a:bodyPr wrap="none">
            <a:prstTxWarp prst="textNoShape">
              <a:avLst/>
            </a:prstTxWarp>
            <a:spAutoFit/>
          </a:bodyPr>
          <a:lstStyle/>
          <a:p>
            <a:r>
              <a:rPr lang="fr-FR" sz="2000" b="1">
                <a:latin typeface="Arial" pitchFamily="-106" charset="0"/>
              </a:rPr>
              <a:t>Ressources</a:t>
            </a:r>
          </a:p>
        </p:txBody>
      </p:sp>
      <p:sp>
        <p:nvSpPr>
          <p:cNvPr id="140305" name="Line 17"/>
          <p:cNvSpPr>
            <a:spLocks noChangeShapeType="1"/>
          </p:cNvSpPr>
          <p:nvPr/>
        </p:nvSpPr>
        <p:spPr bwMode="auto">
          <a:xfrm>
            <a:off x="2992438" y="2274888"/>
            <a:ext cx="381000" cy="381000"/>
          </a:xfrm>
          <a:prstGeom prst="line">
            <a:avLst/>
          </a:prstGeom>
          <a:noFill/>
          <a:ln w="28575">
            <a:solidFill>
              <a:schemeClr val="tx1"/>
            </a:solidFill>
            <a:round/>
            <a:headEnd type="triangle" w="med" len="med"/>
            <a:tailEnd/>
          </a:ln>
          <a:effectLst/>
        </p:spPr>
        <p:txBody>
          <a:bodyPr>
            <a:prstTxWarp prst="textNoShape">
              <a:avLst/>
            </a:prstTxWarp>
          </a:bodyPr>
          <a:lstStyle/>
          <a:p>
            <a:endParaRPr lang="fr-FR"/>
          </a:p>
        </p:txBody>
      </p:sp>
      <p:sp>
        <p:nvSpPr>
          <p:cNvPr id="21" name="Rectangle 20"/>
          <p:cNvSpPr/>
          <p:nvPr/>
        </p:nvSpPr>
        <p:spPr>
          <a:xfrm>
            <a:off x="264562" y="5651837"/>
            <a:ext cx="4379912"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61938" indent="-261938"/>
            <a:r>
              <a:rPr lang="fr-FR" sz="2000" dirty="0" smtClean="0">
                <a:solidFill>
                  <a:schemeClr val="tx1"/>
                </a:solidFill>
                <a:latin typeface="Arial" pitchFamily="-106" charset="0"/>
              </a:rPr>
              <a:t>Exemple de la panne moteur</a:t>
            </a:r>
          </a:p>
          <a:p>
            <a:pPr marL="261938" indent="-261938">
              <a:buFontTx/>
              <a:buChar char="•"/>
            </a:pPr>
            <a:r>
              <a:rPr lang="fr-FR" sz="2000" dirty="0" smtClean="0">
                <a:solidFill>
                  <a:schemeClr val="tx1"/>
                </a:solidFill>
                <a:latin typeface="Arial" pitchFamily="-106" charset="0"/>
              </a:rPr>
              <a:t>en croisière FL 45</a:t>
            </a:r>
          </a:p>
          <a:p>
            <a:pPr marL="261938" indent="-261938">
              <a:buFontTx/>
              <a:buChar char="•"/>
            </a:pPr>
            <a:r>
              <a:rPr lang="fr-FR" sz="2000" dirty="0" smtClean="0">
                <a:solidFill>
                  <a:schemeClr val="tx1"/>
                </a:solidFill>
                <a:latin typeface="Arial" pitchFamily="-106" charset="0"/>
              </a:rPr>
              <a:t>à 400 </a:t>
            </a:r>
            <a:r>
              <a:rPr lang="fr-FR" sz="2000" dirty="0" err="1" smtClean="0">
                <a:solidFill>
                  <a:schemeClr val="tx1"/>
                </a:solidFill>
                <a:latin typeface="Arial" pitchFamily="-106" charset="0"/>
              </a:rPr>
              <a:t>ft</a:t>
            </a:r>
            <a:r>
              <a:rPr lang="fr-FR" sz="2000" dirty="0" smtClean="0">
                <a:solidFill>
                  <a:schemeClr val="tx1"/>
                </a:solidFill>
                <a:latin typeface="Arial" pitchFamily="-106" charset="0"/>
              </a:rPr>
              <a:t> sol</a:t>
            </a:r>
            <a:endParaRPr lang="fr-FR" sz="2000" dirty="0">
              <a:solidFill>
                <a:schemeClr val="tx1"/>
              </a:solidFill>
              <a:latin typeface="+mj-lt"/>
            </a:endParaRPr>
          </a:p>
        </p:txBody>
      </p:sp>
      <p:sp>
        <p:nvSpPr>
          <p:cNvPr id="22" name="Rectangle 21"/>
          <p:cNvSpPr/>
          <p:nvPr/>
        </p:nvSpPr>
        <p:spPr>
          <a:xfrm>
            <a:off x="4787900" y="5181600"/>
            <a:ext cx="3670300" cy="1015663"/>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000" dirty="0" smtClean="0">
                <a:solidFill>
                  <a:srgbClr val="000000"/>
                </a:solidFill>
                <a:effectLst>
                  <a:outerShdw blurRad="38100" dist="38100" dir="2700000" algn="tl">
                    <a:srgbClr val="DDDDDD"/>
                  </a:outerShdw>
                </a:effectLst>
                <a:latin typeface="Arial" pitchFamily="-106" charset="0"/>
                <a:ea typeface="Arial" pitchFamily="-106" charset="0"/>
                <a:cs typeface="Arial" pitchFamily="-106" charset="0"/>
              </a:rPr>
              <a:t>Une bonne compréhension conditionne la fiabilité de nos décisions !</a:t>
            </a:r>
            <a:endParaRPr lang="fr-FR" sz="2000" dirty="0">
              <a:solidFill>
                <a:srgbClr val="000000"/>
              </a:solidFill>
              <a:effectLst>
                <a:outerShdw blurRad="38100" dist="38100" dir="2700000" algn="tl">
                  <a:srgbClr val="DDDDDD"/>
                </a:outerShdw>
              </a:effectLst>
              <a:latin typeface="Arial" pitchFamily="-106" charset="0"/>
              <a:ea typeface="Arial" pitchFamily="-106" charset="0"/>
              <a:cs typeface="Arial"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fade">
                                      <p:cBhvr>
                                        <p:cTn id="7" dur="2000"/>
                                        <p:tgtEl>
                                          <p:spTgt spid="2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2000"/>
                                        <p:tgtEl>
                                          <p:spTgt spid="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fade">
                                      <p:cBhvr>
                                        <p:cTn id="13" dur="2000"/>
                                        <p:tgtEl>
                                          <p:spTgt spid="2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fade">
                                      <p:cBhvr>
                                        <p:cTn id="16" dur="2000"/>
                                        <p:tgtEl>
                                          <p:spTgt spid="2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2000"/>
                                        <p:tgtEl>
                                          <p:spTgt spid="22">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2" grpId="0" build="allAtOnce"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9913" y="274638"/>
            <a:ext cx="5446712" cy="720725"/>
          </a:xfrm>
          <a:effectLst>
            <a:outerShdw blurRad="50800" dist="38100" dir="2700000" algn="tl" rotWithShape="0">
              <a:prstClr val="black">
                <a:alpha val="40000"/>
              </a:prstClr>
            </a:outerShdw>
          </a:effectLst>
        </p:spPr>
        <p:txBody>
          <a:bodyPr lIns="0" tIns="0" rIns="0" bIns="0" anchor="t">
            <a:normAutofit fontScale="90000"/>
          </a:bodyPr>
          <a:lstStyle/>
          <a:p>
            <a:pPr algn="ctr" defTabSz="762000"/>
            <a:r>
              <a:rPr lang="fr-FR" sz="4800" b="1" dirty="0" smtClean="0"/>
              <a:t>COMPÉTENCES</a:t>
            </a:r>
            <a:endParaRPr lang="fr-FR" sz="4800" b="1" dirty="0"/>
          </a:p>
        </p:txBody>
      </p:sp>
      <p:graphicFrame>
        <p:nvGraphicFramePr>
          <p:cNvPr id="6" name="Group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3484072"/>
              </p:ext>
            </p:extLst>
          </p:nvPr>
        </p:nvGraphicFramePr>
        <p:xfrm>
          <a:off x="285750" y="1077912"/>
          <a:ext cx="8429625" cy="4824413"/>
        </p:xfrm>
        <a:graphic>
          <a:graphicData uri="http://schemas.openxmlformats.org/drawingml/2006/table">
            <a:tbl>
              <a:tblPr/>
              <a:tblGrid>
                <a:gridCol w="4176712"/>
                <a:gridCol w="4252913"/>
              </a:tblGrid>
              <a:tr h="566738">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fr-FR" sz="2800" b="1" i="0" u="none" strike="noStrike" cap="none" normalizeH="0" baseline="0" dirty="0">
                          <a:ln>
                            <a:noFill/>
                          </a:ln>
                          <a:solidFill>
                            <a:srgbClr val="0000CC"/>
                          </a:solidFill>
                          <a:effectLst/>
                          <a:latin typeface="Arial" panose="020B0604020202020204" pitchFamily="34" charset="0"/>
                          <a:ea typeface="MS PGothic" charset="0"/>
                          <a:cs typeface="Arial" panose="020B0604020202020204" pitchFamily="34" charset="0"/>
                        </a:rPr>
                        <a:t>Techniques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fr-FR" sz="2800" b="1" i="1" u="none" strike="noStrike" cap="none" normalizeH="0" baseline="0" dirty="0">
                          <a:ln>
                            <a:noFill/>
                          </a:ln>
                          <a:solidFill>
                            <a:srgbClr val="FF0000"/>
                          </a:solidFill>
                          <a:effectLst/>
                          <a:latin typeface="Arial" panose="020B0604020202020204" pitchFamily="34" charset="0"/>
                          <a:ea typeface="MS PGothic" charset="0"/>
                          <a:cs typeface="Arial" panose="020B0604020202020204" pitchFamily="34" charset="0"/>
                        </a:rPr>
                        <a:t>Non Techniques</a:t>
                      </a: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4257675">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2"/>
                        </a:solidFill>
                        <a:effectLst/>
                        <a:latin typeface="Calibri" charset="0"/>
                        <a:ea typeface="MS PGothic"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61000"/>
                      </a:srgb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2"/>
                        </a:solidFill>
                        <a:effectLst/>
                        <a:latin typeface="Calibri" charset="0"/>
                        <a:ea typeface="MS PGothic"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alpha val="47000"/>
                      </a:srgbClr>
                    </a:solidFill>
                  </a:tcPr>
                </a:tc>
              </a:tr>
            </a:tbl>
          </a:graphicData>
        </a:graphic>
      </p:graphicFrame>
      <p:sp>
        <p:nvSpPr>
          <p:cNvPr id="7" name="Text Box 18"/>
          <p:cNvSpPr txBox="1">
            <a:spLocks noChangeArrowheads="1"/>
          </p:cNvSpPr>
          <p:nvPr/>
        </p:nvSpPr>
        <p:spPr bwMode="auto">
          <a:xfrm>
            <a:off x="900113" y="2205038"/>
            <a:ext cx="1584325" cy="385762"/>
          </a:xfrm>
          <a:prstGeom prst="rect">
            <a:avLst/>
          </a:prstGeom>
          <a:solidFill>
            <a:srgbClr val="CCFFFF"/>
          </a:solidFill>
          <a:ln w="19050">
            <a:solidFill>
              <a:srgbClr val="0000FF"/>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0033CC"/>
                </a:solidFill>
              </a:rPr>
              <a:t>Pilotage</a:t>
            </a:r>
          </a:p>
        </p:txBody>
      </p:sp>
      <p:sp>
        <p:nvSpPr>
          <p:cNvPr id="8" name="Text Box 19"/>
          <p:cNvSpPr txBox="1">
            <a:spLocks noChangeArrowheads="1"/>
          </p:cNvSpPr>
          <p:nvPr/>
        </p:nvSpPr>
        <p:spPr bwMode="auto">
          <a:xfrm>
            <a:off x="900113" y="3213100"/>
            <a:ext cx="1584325" cy="376238"/>
          </a:xfrm>
          <a:prstGeom prst="rect">
            <a:avLst/>
          </a:prstGeom>
          <a:solidFill>
            <a:srgbClr val="CCFFFF"/>
          </a:solidFill>
          <a:ln w="9525">
            <a:solidFill>
              <a:schemeClr val="accent2">
                <a:lumMod val="50000"/>
              </a:schemeClr>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dirty="0">
                <a:solidFill>
                  <a:schemeClr val="accent2">
                    <a:lumMod val="50000"/>
                  </a:schemeClr>
                </a:solidFill>
              </a:rPr>
              <a:t>Trajectoire</a:t>
            </a:r>
          </a:p>
        </p:txBody>
      </p:sp>
      <p:sp>
        <p:nvSpPr>
          <p:cNvPr id="9" name="Text Box 20"/>
          <p:cNvSpPr txBox="1">
            <a:spLocks noChangeArrowheads="1"/>
          </p:cNvSpPr>
          <p:nvPr/>
        </p:nvSpPr>
        <p:spPr bwMode="auto">
          <a:xfrm>
            <a:off x="2771775" y="2708275"/>
            <a:ext cx="1584325" cy="385763"/>
          </a:xfrm>
          <a:prstGeom prst="rect">
            <a:avLst/>
          </a:prstGeom>
          <a:solidFill>
            <a:srgbClr val="CCFFFF"/>
          </a:solidFill>
          <a:ln w="19050">
            <a:solidFill>
              <a:srgbClr val="993366"/>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chemeClr val="hlink"/>
                </a:solidFill>
              </a:rPr>
              <a:t>Procédures</a:t>
            </a:r>
          </a:p>
        </p:txBody>
      </p:sp>
      <p:sp>
        <p:nvSpPr>
          <p:cNvPr id="10" name="Line 21"/>
          <p:cNvSpPr>
            <a:spLocks noChangeShapeType="1"/>
          </p:cNvSpPr>
          <p:nvPr/>
        </p:nvSpPr>
        <p:spPr bwMode="auto">
          <a:xfrm flipH="1" flipV="1">
            <a:off x="2555875" y="2420938"/>
            <a:ext cx="792163" cy="215900"/>
          </a:xfrm>
          <a:prstGeom prst="line">
            <a:avLst/>
          </a:prstGeom>
          <a:noFill/>
          <a:ln w="19050">
            <a:solidFill>
              <a:srgbClr val="0000FF"/>
            </a:solidFill>
            <a:round/>
            <a:headEnd/>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1" name="Line 22"/>
          <p:cNvSpPr>
            <a:spLocks noChangeShapeType="1"/>
          </p:cNvSpPr>
          <p:nvPr/>
        </p:nvSpPr>
        <p:spPr bwMode="auto">
          <a:xfrm flipH="1">
            <a:off x="2627313" y="3141663"/>
            <a:ext cx="865187" cy="215900"/>
          </a:xfrm>
          <a:prstGeom prst="line">
            <a:avLst/>
          </a:prstGeom>
          <a:noFill/>
          <a:ln w="19050">
            <a:solidFill>
              <a:srgbClr val="0000FF"/>
            </a:solidFill>
            <a:round/>
            <a:headEnd/>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2" name="Text Box 23"/>
          <p:cNvSpPr txBox="1">
            <a:spLocks noChangeArrowheads="1"/>
          </p:cNvSpPr>
          <p:nvPr/>
        </p:nvSpPr>
        <p:spPr bwMode="auto">
          <a:xfrm>
            <a:off x="5867400" y="2708275"/>
            <a:ext cx="2160588" cy="600075"/>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a:solidFill>
                  <a:srgbClr val="CC0099"/>
                </a:solidFill>
              </a:rPr>
              <a:t>Gestion des ressources</a:t>
            </a:r>
          </a:p>
        </p:txBody>
      </p:sp>
      <p:sp>
        <p:nvSpPr>
          <p:cNvPr id="13" name="Line 24"/>
          <p:cNvSpPr>
            <a:spLocks noChangeShapeType="1"/>
          </p:cNvSpPr>
          <p:nvPr/>
        </p:nvSpPr>
        <p:spPr bwMode="auto">
          <a:xfrm flipH="1">
            <a:off x="4500563" y="2852738"/>
            <a:ext cx="1295400" cy="0"/>
          </a:xfrm>
          <a:prstGeom prst="line">
            <a:avLst/>
          </a:prstGeom>
          <a:noFill/>
          <a:ln w="38100" cmpd="dbl">
            <a:solidFill>
              <a:srgbClr val="CC0099"/>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4" name="Text Box 25"/>
          <p:cNvSpPr txBox="1">
            <a:spLocks noChangeArrowheads="1"/>
          </p:cNvSpPr>
          <p:nvPr/>
        </p:nvSpPr>
        <p:spPr bwMode="auto">
          <a:xfrm>
            <a:off x="5867400" y="3573463"/>
            <a:ext cx="2160588" cy="600075"/>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dirty="0">
                <a:solidFill>
                  <a:srgbClr val="CC0099"/>
                </a:solidFill>
              </a:rPr>
              <a:t>Conscience de la situation</a:t>
            </a:r>
          </a:p>
        </p:txBody>
      </p:sp>
      <p:sp>
        <p:nvSpPr>
          <p:cNvPr id="15" name="Text Box 26"/>
          <p:cNvSpPr txBox="1">
            <a:spLocks noChangeArrowheads="1"/>
          </p:cNvSpPr>
          <p:nvPr/>
        </p:nvSpPr>
        <p:spPr bwMode="auto">
          <a:xfrm>
            <a:off x="5867400" y="4508500"/>
            <a:ext cx="2160588" cy="385763"/>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i="1">
                <a:solidFill>
                  <a:srgbClr val="CC0099"/>
                </a:solidFill>
              </a:rPr>
              <a:t>Prise de décision</a:t>
            </a:r>
          </a:p>
        </p:txBody>
      </p:sp>
      <p:sp>
        <p:nvSpPr>
          <p:cNvPr id="16" name="Text Box 27"/>
          <p:cNvSpPr txBox="1">
            <a:spLocks noChangeArrowheads="1"/>
          </p:cNvSpPr>
          <p:nvPr/>
        </p:nvSpPr>
        <p:spPr bwMode="auto">
          <a:xfrm>
            <a:off x="900113" y="4005263"/>
            <a:ext cx="2305050" cy="385762"/>
          </a:xfrm>
          <a:prstGeom prst="rect">
            <a:avLst/>
          </a:prstGeom>
          <a:solidFill>
            <a:srgbClr val="CCFFFF"/>
          </a:solidFill>
          <a:ln w="19050">
            <a:solidFill>
              <a:srgbClr val="FF6600"/>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6600"/>
                </a:solidFill>
              </a:rPr>
              <a:t>Connaissances</a:t>
            </a:r>
          </a:p>
        </p:txBody>
      </p:sp>
      <p:sp>
        <p:nvSpPr>
          <p:cNvPr id="17" name="Line 28"/>
          <p:cNvSpPr>
            <a:spLocks noChangeShapeType="1"/>
          </p:cNvSpPr>
          <p:nvPr/>
        </p:nvSpPr>
        <p:spPr bwMode="auto">
          <a:xfrm flipH="1" flipV="1">
            <a:off x="4211638" y="3141663"/>
            <a:ext cx="1223962" cy="574675"/>
          </a:xfrm>
          <a:prstGeom prst="line">
            <a:avLst/>
          </a:prstGeom>
          <a:noFill/>
          <a:ln w="38100" cmpd="dbl">
            <a:solidFill>
              <a:schemeClr val="accent2">
                <a:lumMod val="50000"/>
              </a:schemeClr>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8" name="Line 29"/>
          <p:cNvSpPr>
            <a:spLocks noChangeShapeType="1"/>
          </p:cNvSpPr>
          <p:nvPr/>
        </p:nvSpPr>
        <p:spPr bwMode="auto">
          <a:xfrm flipH="1">
            <a:off x="3203575" y="4149725"/>
            <a:ext cx="2232025" cy="0"/>
          </a:xfrm>
          <a:prstGeom prst="line">
            <a:avLst/>
          </a:prstGeom>
          <a:noFill/>
          <a:ln w="38100" cmpd="dbl">
            <a:solidFill>
              <a:schemeClr val="accent2">
                <a:lumMod val="50000"/>
              </a:schemeClr>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9" name="AutoShape 30"/>
          <p:cNvSpPr>
            <a:spLocks/>
          </p:cNvSpPr>
          <p:nvPr/>
        </p:nvSpPr>
        <p:spPr bwMode="auto">
          <a:xfrm>
            <a:off x="5435600" y="3573463"/>
            <a:ext cx="215900" cy="769937"/>
          </a:xfrm>
          <a:prstGeom prst="rightBrace">
            <a:avLst>
              <a:gd name="adj1" fmla="val 29718"/>
              <a:gd name="adj2" fmla="val 50000"/>
            </a:avLst>
          </a:prstGeom>
          <a:noFill/>
          <a:ln w="12700">
            <a:solidFill>
              <a:srgbClr val="0000FF"/>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0" name="Line 31"/>
          <p:cNvSpPr>
            <a:spLocks noChangeShapeType="1"/>
          </p:cNvSpPr>
          <p:nvPr/>
        </p:nvSpPr>
        <p:spPr bwMode="auto">
          <a:xfrm flipH="1" flipV="1">
            <a:off x="5651500" y="4005263"/>
            <a:ext cx="215900" cy="504825"/>
          </a:xfrm>
          <a:prstGeom prst="line">
            <a:avLst/>
          </a:prstGeom>
          <a:noFill/>
          <a:ln w="22225" cmpd="dbl">
            <a:solidFill>
              <a:srgbClr val="0000FF"/>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1" name="Line 32"/>
          <p:cNvSpPr>
            <a:spLocks noChangeShapeType="1"/>
          </p:cNvSpPr>
          <p:nvPr/>
        </p:nvSpPr>
        <p:spPr bwMode="auto">
          <a:xfrm flipH="1" flipV="1">
            <a:off x="6804025" y="4149725"/>
            <a:ext cx="0" cy="358775"/>
          </a:xfrm>
          <a:prstGeom prst="line">
            <a:avLst/>
          </a:prstGeom>
          <a:noFill/>
          <a:ln w="22225" cmpd="dbl">
            <a:solidFill>
              <a:srgbClr val="0000FF"/>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2" name="AutoShape 33"/>
          <p:cNvSpPr>
            <a:spLocks/>
          </p:cNvSpPr>
          <p:nvPr/>
        </p:nvSpPr>
        <p:spPr bwMode="auto">
          <a:xfrm rot="16200000" flipH="1">
            <a:off x="4396582" y="4325144"/>
            <a:ext cx="495300" cy="1728787"/>
          </a:xfrm>
          <a:prstGeom prst="rightBrace">
            <a:avLst>
              <a:gd name="adj1" fmla="val 29087"/>
              <a:gd name="adj2" fmla="val 50000"/>
            </a:avLst>
          </a:prstGeom>
          <a:noFill/>
          <a:ln w="19050">
            <a:solidFill>
              <a:srgbClr val="0000FF"/>
            </a:solidFill>
            <a:round/>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3" name="Text Box 34"/>
          <p:cNvSpPr txBox="1">
            <a:spLocks noChangeArrowheads="1"/>
          </p:cNvSpPr>
          <p:nvPr/>
        </p:nvSpPr>
        <p:spPr bwMode="auto">
          <a:xfrm>
            <a:off x="5867400" y="5373688"/>
            <a:ext cx="2160588" cy="355600"/>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a:solidFill>
                  <a:srgbClr val="CC0099"/>
                </a:solidFill>
              </a:rPr>
              <a:t>Affirmation de soi</a:t>
            </a:r>
          </a:p>
        </p:txBody>
      </p:sp>
      <p:sp>
        <p:nvSpPr>
          <p:cNvPr id="24" name="Text Box 35"/>
          <p:cNvSpPr txBox="1">
            <a:spLocks noChangeArrowheads="1"/>
          </p:cNvSpPr>
          <p:nvPr/>
        </p:nvSpPr>
        <p:spPr bwMode="auto">
          <a:xfrm>
            <a:off x="900113" y="5287963"/>
            <a:ext cx="2305050" cy="369332"/>
          </a:xfrm>
          <a:prstGeom prst="rect">
            <a:avLst/>
          </a:prstGeom>
          <a:solidFill>
            <a:srgbClr val="CCFFFF"/>
          </a:solidFill>
          <a:ln w="19050">
            <a:solidFill>
              <a:srgbClr val="339966"/>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dirty="0">
                <a:solidFill>
                  <a:schemeClr val="accent4">
                    <a:lumMod val="75000"/>
                  </a:schemeClr>
                </a:solidFill>
              </a:rPr>
              <a:t>Communication</a:t>
            </a:r>
          </a:p>
        </p:txBody>
      </p:sp>
      <p:sp>
        <p:nvSpPr>
          <p:cNvPr id="25" name="Line 36"/>
          <p:cNvSpPr>
            <a:spLocks noChangeShapeType="1"/>
          </p:cNvSpPr>
          <p:nvPr/>
        </p:nvSpPr>
        <p:spPr bwMode="auto">
          <a:xfrm flipH="1" flipV="1">
            <a:off x="4787900" y="5300663"/>
            <a:ext cx="1008063" cy="360362"/>
          </a:xfrm>
          <a:prstGeom prst="line">
            <a:avLst/>
          </a:prstGeom>
          <a:noFill/>
          <a:ln w="31750" cmpd="dbl">
            <a:solidFill>
              <a:srgbClr val="CC0099"/>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6" name="Line 37"/>
          <p:cNvSpPr>
            <a:spLocks noChangeShapeType="1"/>
          </p:cNvSpPr>
          <p:nvPr/>
        </p:nvSpPr>
        <p:spPr bwMode="auto">
          <a:xfrm flipH="1">
            <a:off x="3348038" y="5300663"/>
            <a:ext cx="1079500" cy="250825"/>
          </a:xfrm>
          <a:prstGeom prst="line">
            <a:avLst/>
          </a:prstGeom>
          <a:noFill/>
          <a:ln w="31750" cmpd="dbl">
            <a:solidFill>
              <a:srgbClr val="0000FF"/>
            </a:solidFill>
            <a:round/>
            <a:headEnd type="triangle" w="med" len="lg"/>
            <a:tailEnd type="triangle" w="med" len="lg"/>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7" name="Rectangle 38"/>
          <p:cNvSpPr>
            <a:spLocks noChangeArrowheads="1"/>
          </p:cNvSpPr>
          <p:nvPr/>
        </p:nvSpPr>
        <p:spPr bwMode="auto">
          <a:xfrm>
            <a:off x="4643438" y="2492375"/>
            <a:ext cx="3889375" cy="3479800"/>
          </a:xfrm>
          <a:prstGeom prst="rect">
            <a:avLst/>
          </a:prstGeom>
          <a:noFill/>
          <a:ln w="38100" cap="rnd">
            <a:solidFill>
              <a:srgbClr val="CC0099"/>
            </a:solidFill>
            <a:prstDash val="sysDot"/>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8" name="Text Box 39"/>
          <p:cNvSpPr txBox="1">
            <a:spLocks noChangeArrowheads="1"/>
          </p:cNvSpPr>
          <p:nvPr/>
        </p:nvSpPr>
        <p:spPr bwMode="auto">
          <a:xfrm>
            <a:off x="4684573" y="1773986"/>
            <a:ext cx="3787073" cy="73866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b="1" i="1" dirty="0" smtClean="0">
                <a:solidFill>
                  <a:srgbClr val="CC0099"/>
                </a:solidFill>
              </a:rPr>
              <a:t>TEM </a:t>
            </a:r>
            <a:r>
              <a:rPr lang="fr-FR" sz="1800" b="1" i="1" dirty="0">
                <a:solidFill>
                  <a:srgbClr val="CC0099"/>
                </a:solidFill>
              </a:rPr>
              <a:t/>
            </a:r>
            <a:br>
              <a:rPr lang="fr-FR" sz="1800" b="1" i="1" dirty="0">
                <a:solidFill>
                  <a:srgbClr val="CC0099"/>
                </a:solidFill>
              </a:rPr>
            </a:br>
            <a:r>
              <a:rPr lang="fr-FR" sz="1800" b="1" i="1" dirty="0" err="1" smtClean="0">
                <a:solidFill>
                  <a:srgbClr val="CC0099"/>
                </a:solidFill>
              </a:rPr>
              <a:t>Threat</a:t>
            </a:r>
            <a:r>
              <a:rPr lang="fr-FR" sz="1800" b="1" i="1" dirty="0" smtClean="0">
                <a:solidFill>
                  <a:srgbClr val="CC0099"/>
                </a:solidFill>
              </a:rPr>
              <a:t> and </a:t>
            </a:r>
            <a:r>
              <a:rPr lang="fr-FR" sz="1800" b="1" i="1" dirty="0" err="1" smtClean="0">
                <a:solidFill>
                  <a:srgbClr val="CC0099"/>
                </a:solidFill>
              </a:rPr>
              <a:t>Error</a:t>
            </a:r>
            <a:r>
              <a:rPr lang="fr-FR" sz="1800" b="1" i="1" dirty="0" smtClean="0">
                <a:solidFill>
                  <a:srgbClr val="CC0099"/>
                </a:solidFill>
              </a:rPr>
              <a:t> Management</a:t>
            </a:r>
            <a:endParaRPr lang="fr-FR" sz="1800" b="1" i="1" dirty="0">
              <a:solidFill>
                <a:srgbClr val="CC0099"/>
              </a:solidFill>
            </a:endParaRPr>
          </a:p>
        </p:txBody>
      </p:sp>
      <p:pic>
        <p:nvPicPr>
          <p:cNvPr id="29" name="Picture 5" descr="FFA sans fond"/>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50839" y="333376"/>
            <a:ext cx="881062" cy="3775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 name="Rectangle 30"/>
          <p:cNvSpPr/>
          <p:nvPr/>
        </p:nvSpPr>
        <p:spPr>
          <a:xfrm>
            <a:off x="4595728" y="6488668"/>
            <a:ext cx="4416594" cy="369332"/>
          </a:xfrm>
          <a:prstGeom prst="rect">
            <a:avLst/>
          </a:prstGeom>
        </p:spPr>
        <p:txBody>
          <a:bodyPr wrap="none">
            <a:spAutoFit/>
          </a:bodyPr>
          <a:lstStyle/>
          <a:p>
            <a:r>
              <a:rPr lang="fr-FR" dirty="0" smtClean="0"/>
              <a:t>Source: Daniel Vacher pour </a:t>
            </a:r>
            <a:r>
              <a:rPr lang="fr-FR" dirty="0" err="1" smtClean="0"/>
              <a:t>FFA-aero.com</a:t>
            </a:r>
            <a:endParaRPr lang="fr-FR" dirty="0"/>
          </a:p>
        </p:txBody>
      </p:sp>
      <p:sp>
        <p:nvSpPr>
          <p:cNvPr id="32" name="Rectangle 31"/>
          <p:cNvSpPr/>
          <p:nvPr/>
        </p:nvSpPr>
        <p:spPr>
          <a:xfrm>
            <a:off x="4787900" y="1589320"/>
            <a:ext cx="3850596" cy="369332"/>
          </a:xfrm>
          <a:prstGeom prst="rect">
            <a:avLst/>
          </a:prstGeom>
        </p:spPr>
        <p:txBody>
          <a:bodyPr wrap="none">
            <a:spAutoFit/>
          </a:bodyPr>
          <a:lstStyle/>
          <a:p>
            <a:r>
              <a:rPr lang="fr-FR" dirty="0" smtClean="0"/>
              <a:t>Gestion de l</a:t>
            </a:r>
            <a:r>
              <a:rPr lang="fr-FR" b="1" dirty="0" smtClean="0"/>
              <a:t>’environnement (</a:t>
            </a:r>
            <a:r>
              <a:rPr lang="fr-FR" b="1" dirty="0" err="1" smtClean="0"/>
              <a:t>TeM</a:t>
            </a:r>
            <a:r>
              <a:rPr lang="fr-FR" b="1" dirty="0" smtClean="0"/>
              <a:t>)</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521621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Effect transition="in" filter="fade">
                                      <p:cBhvr>
                                        <p:cTn id="106" dur="500"/>
                                        <p:tgtEl>
                                          <p:spTgt spid="1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Prise de décision </a:t>
            </a:r>
            <a:r>
              <a:rPr lang="fr-FR" sz="4000" dirty="0" smtClean="0"/>
              <a:t>analytique</a:t>
            </a:r>
            <a:endParaRPr lang="fr-FR" sz="4400" dirty="0"/>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000000"/>
                </a:solidFill>
              </a:rPr>
              <a:t>Prend du temps car l’évaluation des options et nécessaire</a:t>
            </a:r>
          </a:p>
          <a:p>
            <a:r>
              <a:rPr lang="fr-FR" dirty="0" smtClean="0">
                <a:solidFill>
                  <a:srgbClr val="000000"/>
                </a:solidFill>
              </a:rPr>
              <a:t>Détecter un changement ou d'un danger est essentiel: Pilote peut voir et comprendre un danger, mais décider de l'ignorer. Ce n'est pas un processus de prise de décision, mais une question d'attitude. </a:t>
            </a:r>
          </a:p>
          <a:p>
            <a:r>
              <a:rPr lang="fr-FR" dirty="0" smtClean="0">
                <a:solidFill>
                  <a:srgbClr val="000000"/>
                </a:solidFill>
              </a:rPr>
              <a:t>Estimer la nécessité de rencontrer ou réagir à la modification (par exemple, temps a la destination dessous les </a:t>
            </a:r>
            <a:r>
              <a:rPr lang="fr-FR" dirty="0" err="1" smtClean="0">
                <a:solidFill>
                  <a:srgbClr val="000000"/>
                </a:solidFill>
              </a:rPr>
              <a:t>minima</a:t>
            </a:r>
            <a:r>
              <a:rPr lang="fr-FR" dirty="0" err="1" smtClean="0">
                <a:solidFill>
                  <a:srgbClr val="000000"/>
                </a:solidFill>
                <a:sym typeface="Wingdings"/>
              </a:rPr>
              <a:t></a:t>
            </a:r>
            <a:r>
              <a:rPr lang="fr-FR" dirty="0" smtClean="0">
                <a:solidFill>
                  <a:srgbClr val="000000"/>
                </a:solidFill>
              </a:rPr>
              <a:t> chercher destination avec condition VFR) </a:t>
            </a:r>
          </a:p>
          <a:p>
            <a:r>
              <a:rPr lang="fr-FR" dirty="0" smtClean="0">
                <a:solidFill>
                  <a:srgbClr val="000000"/>
                </a:solidFill>
              </a:rPr>
              <a:t>Choisir un résultat souhaitable pour le vol; </a:t>
            </a:r>
          </a:p>
          <a:p>
            <a:r>
              <a:rPr lang="fr-FR" dirty="0" smtClean="0">
                <a:solidFill>
                  <a:srgbClr val="000000"/>
                </a:solidFill>
              </a:rPr>
              <a:t>Identifier les actions qui peuvent contrôler avec succès le changement </a:t>
            </a:r>
          </a:p>
          <a:p>
            <a:r>
              <a:rPr lang="fr-FR" dirty="0" smtClean="0">
                <a:solidFill>
                  <a:srgbClr val="000000"/>
                </a:solidFill>
              </a:rPr>
              <a:t>Prendre les mesures nécessaires </a:t>
            </a:r>
          </a:p>
          <a:p>
            <a:r>
              <a:rPr lang="fr-FR" dirty="0" smtClean="0">
                <a:solidFill>
                  <a:srgbClr val="000000"/>
                </a:solidFill>
              </a:rPr>
              <a:t>Évaluer l'effet de l'action</a:t>
            </a:r>
          </a:p>
          <a:p>
            <a:endParaRPr lang="fr-FR" dirty="0" smtClean="0">
              <a:solidFill>
                <a:srgbClr val="000000"/>
              </a:solidFill>
            </a:endParaRPr>
          </a:p>
          <a:p>
            <a:endParaRPr lang="fr-FR" dirty="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Prise de décision intuitive (naturaliste)</a:t>
            </a:r>
            <a:endParaRPr lang="fr-FR" sz="4400" dirty="0"/>
          </a:p>
        </p:txBody>
      </p:sp>
      <p:sp>
        <p:nvSpPr>
          <p:cNvPr id="3" name="Espace réservé du contenu 2"/>
          <p:cNvSpPr>
            <a:spLocks noGrp="1"/>
          </p:cNvSpPr>
          <p:nvPr>
            <p:ph idx="1"/>
          </p:nvPr>
        </p:nvSpPr>
        <p:spPr/>
        <p:txBody>
          <a:bodyPr>
            <a:normAutofit lnSpcReduction="10000"/>
          </a:bodyPr>
          <a:lstStyle/>
          <a:p>
            <a:r>
              <a:rPr lang="fr-FR" dirty="0" smtClean="0">
                <a:solidFill>
                  <a:srgbClr val="000000"/>
                </a:solidFill>
              </a:rPr>
              <a:t>Trouver la meilleure solution dans le cas où pas de temps disponible </a:t>
            </a:r>
          </a:p>
          <a:p>
            <a:r>
              <a:rPr lang="fr-FR" dirty="0" smtClean="0">
                <a:solidFill>
                  <a:srgbClr val="000000"/>
                </a:solidFill>
              </a:rPr>
              <a:t>Au lieu de comparer avantages et inconvénients des différentes approches, rapidement imaginer quelques séquencés d'action possibles à mettre en ouvre</a:t>
            </a:r>
          </a:p>
          <a:p>
            <a:r>
              <a:rPr lang="fr-FR" dirty="0" smtClean="0">
                <a:solidFill>
                  <a:srgbClr val="000000"/>
                </a:solidFill>
              </a:rPr>
              <a:t>Les experts prennent la première option viable qu'ils peuvent trouver</a:t>
            </a:r>
          </a:p>
          <a:p>
            <a:r>
              <a:rPr lang="fr-FR" dirty="0" smtClean="0">
                <a:solidFill>
                  <a:srgbClr val="000000"/>
                </a:solidFill>
              </a:rPr>
              <a:t>Prise de décision dans condition d’incertitude et des conditions dynamiques rapides dépend de la recognition des motifs et de cohérences qui précisent les options dans des situations complexes</a:t>
            </a:r>
            <a:endParaRPr lang="fr-FR" dirty="0">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Transmettre un message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a:bodyPr>
          <a:lstStyle/>
          <a:p>
            <a:r>
              <a:rPr lang="fr-FR" sz="2800" dirty="0" smtClean="0">
                <a:solidFill>
                  <a:srgbClr val="000000"/>
                </a:solidFill>
              </a:rPr>
              <a:t>à un autre destinataire</a:t>
            </a:r>
          </a:p>
          <a:p>
            <a:r>
              <a:rPr lang="fr-FR" sz="2800" dirty="0" smtClean="0">
                <a:solidFill>
                  <a:srgbClr val="000000"/>
                </a:solidFill>
              </a:rPr>
              <a:t>à un groupe de destinataires</a:t>
            </a:r>
          </a:p>
          <a:p>
            <a:r>
              <a:rPr lang="fr-FR" sz="2800" dirty="0" smtClean="0">
                <a:solidFill>
                  <a:srgbClr val="000000"/>
                </a:solidFill>
              </a:rPr>
              <a:t>à soi-même (pour mémorisation)</a:t>
            </a:r>
          </a:p>
        </p:txBody>
      </p:sp>
      <p:pic>
        <p:nvPicPr>
          <p:cNvPr id="5" name="Image 4"/>
          <p:cNvPicPr>
            <a:picLocks noChangeAspect="1"/>
          </p:cNvPicPr>
          <p:nvPr/>
        </p:nvPicPr>
        <p:blipFill>
          <a:blip r:embed="rId2"/>
          <a:stretch>
            <a:fillRect/>
          </a:stretch>
        </p:blipFill>
        <p:spPr>
          <a:xfrm>
            <a:off x="817322" y="3276600"/>
            <a:ext cx="7869478" cy="3281739"/>
          </a:xfrm>
          <a:prstGeom prst="rect">
            <a:avLst/>
          </a:prstGeom>
        </p:spPr>
      </p:pic>
      <p:pic>
        <p:nvPicPr>
          <p:cNvPr id="10" name="Image 9"/>
          <p:cNvPicPr>
            <a:picLocks noChangeAspect="1"/>
          </p:cNvPicPr>
          <p:nvPr/>
        </p:nvPicPr>
        <p:blipFill>
          <a:blip r:embed="rId3"/>
          <a:stretch>
            <a:fillRect/>
          </a:stretch>
        </p:blipFill>
        <p:spPr>
          <a:xfrm>
            <a:off x="7129585" y="685800"/>
            <a:ext cx="2014415" cy="1378284"/>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Interagir avec les autres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dirty="0" smtClean="0"/>
              <a:t>Savoir déléguer, communiquer, coopérer</a:t>
            </a:r>
          </a:p>
          <a:p>
            <a:endParaRPr lang="fr-FR" dirty="0"/>
          </a:p>
        </p:txBody>
      </p:sp>
      <p:sp>
        <p:nvSpPr>
          <p:cNvPr id="6" name="Rectangle 5"/>
          <p:cNvSpPr/>
          <p:nvPr/>
        </p:nvSpPr>
        <p:spPr>
          <a:xfrm>
            <a:off x="609600" y="4712791"/>
            <a:ext cx="2438400" cy="1754327"/>
          </a:xfrm>
          <a:prstGeom prst="rect">
            <a:avLst/>
          </a:prstGeom>
        </p:spPr>
        <p:txBody>
          <a:bodyPr wrap="square">
            <a:spAutoFit/>
          </a:bodyPr>
          <a:lstStyle/>
          <a:p>
            <a:r>
              <a:rPr lang="fr-FR" dirty="0" smtClean="0"/>
              <a:t>le niveau relationnel (ce que je pense de toi et comment nous nous situons l’un par rapport à l’autre)</a:t>
            </a:r>
          </a:p>
          <a:p>
            <a:endParaRPr lang="fr-FR" dirty="0" smtClean="0"/>
          </a:p>
        </p:txBody>
      </p:sp>
      <p:sp>
        <p:nvSpPr>
          <p:cNvPr id="7" name="Rectangle 6"/>
          <p:cNvSpPr/>
          <p:nvPr/>
        </p:nvSpPr>
        <p:spPr>
          <a:xfrm>
            <a:off x="762000" y="3019093"/>
            <a:ext cx="2133600" cy="923330"/>
          </a:xfrm>
          <a:prstGeom prst="rect">
            <a:avLst/>
          </a:prstGeom>
        </p:spPr>
        <p:txBody>
          <a:bodyPr wrap="square">
            <a:spAutoFit/>
          </a:bodyPr>
          <a:lstStyle/>
          <a:p>
            <a:r>
              <a:rPr lang="fr-FR" dirty="0" smtClean="0"/>
              <a:t>révélation de soi (ce que j’exprime sur moi-même)</a:t>
            </a:r>
            <a:endParaRPr lang="fr-FR" dirty="0"/>
          </a:p>
        </p:txBody>
      </p:sp>
      <p:sp>
        <p:nvSpPr>
          <p:cNvPr id="9" name="Rectangle 8"/>
          <p:cNvSpPr/>
          <p:nvPr/>
        </p:nvSpPr>
        <p:spPr>
          <a:xfrm>
            <a:off x="7162799" y="3273862"/>
            <a:ext cx="1745769" cy="646331"/>
          </a:xfrm>
          <a:prstGeom prst="rect">
            <a:avLst/>
          </a:prstGeom>
        </p:spPr>
        <p:txBody>
          <a:bodyPr wrap="square">
            <a:spAutoFit/>
          </a:bodyPr>
          <a:lstStyle/>
          <a:p>
            <a:r>
              <a:rPr lang="fr-FR" dirty="0" smtClean="0"/>
              <a:t>l’appel (ce que j’attends de toi)</a:t>
            </a:r>
            <a:endParaRPr lang="fr-FR" dirty="0"/>
          </a:p>
        </p:txBody>
      </p:sp>
      <p:sp>
        <p:nvSpPr>
          <p:cNvPr id="10" name="Rectangle 9"/>
          <p:cNvSpPr/>
          <p:nvPr/>
        </p:nvSpPr>
        <p:spPr>
          <a:xfrm>
            <a:off x="6770804" y="5029200"/>
            <a:ext cx="1249060" cy="369332"/>
          </a:xfrm>
          <a:prstGeom prst="rect">
            <a:avLst/>
          </a:prstGeom>
        </p:spPr>
        <p:txBody>
          <a:bodyPr wrap="none">
            <a:spAutoFit/>
          </a:bodyPr>
          <a:lstStyle/>
          <a:p>
            <a:r>
              <a:rPr lang="fr-FR" dirty="0" smtClean="0"/>
              <a:t>le contenu</a:t>
            </a:r>
            <a:endParaRPr lang="fr-FR" dirty="0"/>
          </a:p>
        </p:txBody>
      </p:sp>
      <p:pic>
        <p:nvPicPr>
          <p:cNvPr id="12" name="Image 11"/>
          <p:cNvPicPr>
            <a:picLocks noChangeAspect="1"/>
          </p:cNvPicPr>
          <p:nvPr/>
        </p:nvPicPr>
        <p:blipFill>
          <a:blip r:embed="rId2"/>
          <a:stretch>
            <a:fillRect/>
          </a:stretch>
        </p:blipFill>
        <p:spPr>
          <a:xfrm>
            <a:off x="2895600" y="2857500"/>
            <a:ext cx="3784600" cy="3009900"/>
          </a:xfrm>
          <a:prstGeom prst="rect">
            <a:avLst/>
          </a:prstGeom>
        </p:spPr>
      </p:pic>
      <p:sp>
        <p:nvSpPr>
          <p:cNvPr id="13" name="Rectangle 12"/>
          <p:cNvSpPr/>
          <p:nvPr/>
        </p:nvSpPr>
        <p:spPr>
          <a:xfrm>
            <a:off x="6146274" y="6488668"/>
            <a:ext cx="2762295" cy="369332"/>
          </a:xfrm>
          <a:prstGeom prst="rect">
            <a:avLst/>
          </a:prstGeom>
        </p:spPr>
        <p:txBody>
          <a:bodyPr wrap="none">
            <a:spAutoFit/>
          </a:bodyPr>
          <a:lstStyle/>
          <a:p>
            <a:r>
              <a:rPr lang="fr-FR" dirty="0" smtClean="0"/>
              <a:t>Source: </a:t>
            </a:r>
            <a:r>
              <a:rPr lang="fr-FR" dirty="0" err="1" smtClean="0"/>
              <a:t>Schultz</a:t>
            </a:r>
            <a:r>
              <a:rPr lang="fr-FR" dirty="0" smtClean="0"/>
              <a:t> </a:t>
            </a:r>
            <a:r>
              <a:rPr lang="fr-FR" dirty="0" err="1" smtClean="0"/>
              <a:t>von</a:t>
            </a:r>
            <a:r>
              <a:rPr lang="fr-FR" dirty="0" smtClean="0"/>
              <a:t> Thun</a:t>
            </a:r>
            <a:endParaRPr lang="fr-FR" dirty="0"/>
          </a:p>
        </p:txBody>
      </p:sp>
      <p:sp>
        <p:nvSpPr>
          <p:cNvPr id="14" name="Rectangle 13"/>
          <p:cNvSpPr/>
          <p:nvPr/>
        </p:nvSpPr>
        <p:spPr>
          <a:xfrm>
            <a:off x="0" y="1981200"/>
            <a:ext cx="9144000" cy="646331"/>
          </a:xfrm>
          <a:prstGeom prst="rect">
            <a:avLst/>
          </a:prstGeom>
        </p:spPr>
        <p:txBody>
          <a:bodyPr wrap="square">
            <a:spAutoFit/>
          </a:bodyPr>
          <a:lstStyle/>
          <a:p>
            <a:r>
              <a:rPr lang="fr-FR" dirty="0" smtClean="0"/>
              <a:t>90% de la communication est une question d’interprétation ou dépend de la situation et de l’humeur de l’interlocuteur</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effectLst>
                  <a:outerShdw blurRad="38100" dist="38100" dir="2700000" algn="tl">
                    <a:srgbClr val="000000">
                      <a:alpha val="43137"/>
                    </a:srgbClr>
                  </a:outerShdw>
                </a:effectLst>
              </a:rPr>
              <a:t>Agir sur une commande</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85800" y="1524000"/>
            <a:ext cx="8229600" cy="4389120"/>
          </a:xfrm>
        </p:spPr>
        <p:txBody>
          <a:bodyPr>
            <a:normAutofit/>
          </a:bodyPr>
          <a:lstStyle/>
          <a:p>
            <a:pPr>
              <a:buNone/>
            </a:pPr>
            <a:r>
              <a:rPr lang="fr-FR" sz="2800" dirty="0" smtClean="0">
                <a:solidFill>
                  <a:srgbClr val="000000"/>
                </a:solidFill>
              </a:rPr>
              <a:t>par </a:t>
            </a:r>
          </a:p>
          <a:p>
            <a:r>
              <a:rPr lang="fr-FR" sz="2800" dirty="0" smtClean="0">
                <a:solidFill>
                  <a:srgbClr val="000000"/>
                </a:solidFill>
              </a:rPr>
              <a:t>une main </a:t>
            </a:r>
          </a:p>
          <a:p>
            <a:r>
              <a:rPr lang="fr-FR" sz="2800" dirty="0" smtClean="0">
                <a:solidFill>
                  <a:srgbClr val="000000"/>
                </a:solidFill>
              </a:rPr>
              <a:t>un pied </a:t>
            </a:r>
          </a:p>
          <a:p>
            <a:r>
              <a:rPr lang="fr-FR" sz="2800" dirty="0" smtClean="0">
                <a:solidFill>
                  <a:srgbClr val="000000"/>
                </a:solidFill>
              </a:rPr>
              <a:t>un doigt</a:t>
            </a:r>
          </a:p>
          <a:p>
            <a:r>
              <a:rPr lang="fr-FR" sz="2800" dirty="0" smtClean="0">
                <a:solidFill>
                  <a:srgbClr val="000000"/>
                </a:solidFill>
              </a:rPr>
              <a:t>etc.</a:t>
            </a:r>
          </a:p>
          <a:p>
            <a:endParaRPr lang="fr-FR" dirty="0">
              <a:solidFill>
                <a:srgbClr val="000000"/>
              </a:solidFill>
            </a:endParaRPr>
          </a:p>
        </p:txBody>
      </p:sp>
      <p:sp>
        <p:nvSpPr>
          <p:cNvPr id="6" name="Rectangle 5"/>
          <p:cNvSpPr/>
          <p:nvPr/>
        </p:nvSpPr>
        <p:spPr>
          <a:xfrm>
            <a:off x="3733800" y="3050738"/>
            <a:ext cx="4572000" cy="83099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fr-FR" sz="2400" dirty="0" smtClean="0">
                <a:solidFill>
                  <a:schemeClr val="tx1"/>
                </a:solidFill>
              </a:rPr>
              <a:t>Penser à maintenir la manette de gaz pendant décollage </a:t>
            </a:r>
            <a:endParaRPr lang="fr-FR" sz="2400" dirty="0">
              <a:solidFill>
                <a:schemeClr val="tx1"/>
              </a:solidFill>
            </a:endParaRPr>
          </a:p>
        </p:txBody>
      </p:sp>
      <p:sp>
        <p:nvSpPr>
          <p:cNvPr id="5" name="Rectangle 4"/>
          <p:cNvSpPr/>
          <p:nvPr/>
        </p:nvSpPr>
        <p:spPr>
          <a:xfrm>
            <a:off x="3733800" y="4338935"/>
            <a:ext cx="4572000" cy="46166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fr-FR" sz="2400" dirty="0" smtClean="0">
                <a:solidFill>
                  <a:schemeClr val="tx1"/>
                </a:solidFill>
              </a:rPr>
              <a:t>L’utilisation du palonnier</a:t>
            </a:r>
            <a:endParaRPr lang="fr-FR" sz="2400" dirty="0">
              <a:solidFill>
                <a:schemeClr val="tx1"/>
              </a:solidFill>
            </a:endParaRPr>
          </a:p>
        </p:txBody>
      </p:sp>
      <p:sp>
        <p:nvSpPr>
          <p:cNvPr id="7" name="Rectangle 6"/>
          <p:cNvSpPr/>
          <p:nvPr/>
        </p:nvSpPr>
        <p:spPr>
          <a:xfrm>
            <a:off x="3733800" y="2048470"/>
            <a:ext cx="4572000" cy="46166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fr-FR" sz="2400" dirty="0" smtClean="0">
                <a:solidFill>
                  <a:schemeClr val="tx1"/>
                </a:solidFill>
              </a:rPr>
              <a:t>C</a:t>
            </a:r>
            <a:r>
              <a:rPr lang="fr-FR" sz="2400" dirty="0" err="1" smtClean="0">
                <a:solidFill>
                  <a:schemeClr val="tx1"/>
                </a:solidFill>
              </a:rPr>
              <a:t>hangement</a:t>
            </a:r>
            <a:r>
              <a:rPr lang="fr-FR" sz="2400" dirty="0" smtClean="0">
                <a:solidFill>
                  <a:schemeClr val="tx1"/>
                </a:solidFill>
              </a:rPr>
              <a:t> de fréquence</a:t>
            </a:r>
            <a:endParaRPr lang="fr-FR" sz="2400" dirty="0">
              <a:solidFill>
                <a:schemeClr val="tx1"/>
              </a:solidFill>
            </a:endParaRPr>
          </a:p>
        </p:txBody>
      </p:sp>
      <p:pic>
        <p:nvPicPr>
          <p:cNvPr id="10" name="Image 9"/>
          <p:cNvPicPr>
            <a:picLocks noChangeAspect="1"/>
          </p:cNvPicPr>
          <p:nvPr/>
        </p:nvPicPr>
        <p:blipFill>
          <a:blip r:embed="rId2"/>
          <a:stretch>
            <a:fillRect/>
          </a:stretch>
        </p:blipFill>
        <p:spPr>
          <a:xfrm>
            <a:off x="7129585" y="679116"/>
            <a:ext cx="2014415" cy="137828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r>
              <a:rPr lang="fr-FR" sz="2800" dirty="0" smtClean="0">
                <a:effectLst>
                  <a:outerShdw blurRad="38100" dist="38100" dir="2700000" algn="tl">
                    <a:srgbClr val="000000">
                      <a:alpha val="43137"/>
                    </a:srgbClr>
                  </a:outerShdw>
                </a:effectLst>
              </a:rPr>
              <a:t>Les opérations élémentaires et la charge du travail </a:t>
            </a:r>
            <a:endParaRPr lang="fr-FR" sz="2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371601"/>
            <a:ext cx="8229600" cy="4876800"/>
          </a:xfrm>
        </p:spPr>
        <p:txBody>
          <a:bodyPr>
            <a:normAutofit lnSpcReduction="10000"/>
          </a:bodyPr>
          <a:lstStyle/>
          <a:p>
            <a:r>
              <a:rPr lang="fr-FR" dirty="0" smtClean="0"/>
              <a:t>Chaque opération cognitive élémentaire demande un certain temps d'exécution</a:t>
            </a:r>
          </a:p>
          <a:p>
            <a:endParaRPr lang="fr-FR" dirty="0" smtClean="0"/>
          </a:p>
          <a:p>
            <a:endParaRPr lang="fr-FR" dirty="0" smtClean="0"/>
          </a:p>
          <a:p>
            <a:r>
              <a:rPr lang="fr-FR" dirty="0" smtClean="0"/>
              <a:t>Le nombre d'opérations élémentaires exécutables dans un temps donné est donc limité</a:t>
            </a:r>
          </a:p>
          <a:p>
            <a:pPr lvl="1"/>
            <a:r>
              <a:rPr lang="fr-FR" dirty="0" smtClean="0"/>
              <a:t>On dit que la </a:t>
            </a:r>
            <a:r>
              <a:rPr lang="fr-FR" b="1" dirty="0"/>
              <a:t>c</a:t>
            </a:r>
            <a:r>
              <a:rPr lang="fr-FR" b="1" dirty="0" smtClean="0"/>
              <a:t>harge de travail </a:t>
            </a:r>
            <a:r>
              <a:rPr lang="fr-FR" dirty="0" smtClean="0"/>
              <a:t>de l‘opérateur est limitée</a:t>
            </a:r>
          </a:p>
          <a:p>
            <a:pPr lvl="1"/>
            <a:r>
              <a:rPr lang="fr-FR" dirty="0" smtClean="0"/>
              <a:t>Au-delà d'un certain nombre d'opérations élémentaires à exécuter dans un temps donné, le risque d'erreurs augmente</a:t>
            </a:r>
          </a:p>
          <a:p>
            <a:pPr lvl="1"/>
            <a:r>
              <a:rPr lang="fr-FR" dirty="0" smtClean="0"/>
              <a:t>Il y a des tâches « concurrentes », ça dépend du moyen utilisé pour la réception de l’information</a:t>
            </a:r>
          </a:p>
          <a:p>
            <a:pPr lvl="1"/>
            <a:endParaRPr lang="fr-FR" dirty="0"/>
          </a:p>
        </p:txBody>
      </p:sp>
      <p:sp>
        <p:nvSpPr>
          <p:cNvPr id="4" name="Rectangle 3"/>
          <p:cNvSpPr/>
          <p:nvPr/>
        </p:nvSpPr>
        <p:spPr>
          <a:xfrm>
            <a:off x="1066800" y="2463225"/>
            <a:ext cx="701714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dirty="0" smtClean="0">
                <a:solidFill>
                  <a:schemeClr val="tx1"/>
                </a:solidFill>
              </a:rPr>
              <a:t>Exécution des opérations élémentaires en avion moins rapide qu’en voiture… on est en l’air  dans un environnement </a:t>
            </a:r>
            <a:r>
              <a:rPr lang="fr-FR" sz="1600" dirty="0">
                <a:solidFill>
                  <a:schemeClr val="tx1"/>
                </a:solidFill>
              </a:rPr>
              <a:t>autre que </a:t>
            </a:r>
            <a:r>
              <a:rPr lang="fr-FR" sz="1600" dirty="0" smtClean="0">
                <a:solidFill>
                  <a:schemeClr val="tx1"/>
                </a:solidFill>
              </a:rPr>
              <a:t>celui de la voiture!</a:t>
            </a:r>
            <a:endParaRPr lang="fr-FR" sz="1600"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Les opérations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51520" y="1524000"/>
            <a:ext cx="8640960" cy="4389120"/>
          </a:xfrm>
        </p:spPr>
        <p:txBody>
          <a:bodyPr/>
          <a:lstStyle/>
          <a:p>
            <a:r>
              <a:rPr lang="fr-FR" dirty="0" smtClean="0"/>
              <a:t>On n’a jamais une seule action à effectuer, mais toujours plusieurs opérations ou un ensemble de tâches</a:t>
            </a:r>
          </a:p>
          <a:p>
            <a:pPr lvl="1"/>
            <a:r>
              <a:rPr lang="fr-FR" dirty="0" smtClean="0"/>
              <a:t>L’entraînement aux </a:t>
            </a:r>
            <a:r>
              <a:rPr lang="fr-FR" b="1" i="1" dirty="0" smtClean="0"/>
              <a:t>opérations </a:t>
            </a:r>
            <a:r>
              <a:rPr lang="fr-FR" b="1" i="1" dirty="0"/>
              <a:t>élémentaires</a:t>
            </a:r>
            <a:r>
              <a:rPr lang="fr-FR" i="1" dirty="0"/>
              <a:t> </a:t>
            </a:r>
            <a:r>
              <a:rPr lang="fr-FR" dirty="0"/>
              <a:t>sert </a:t>
            </a:r>
            <a:r>
              <a:rPr lang="fr-FR" dirty="0" smtClean="0"/>
              <a:t>a mémoriser un ensemble d’actions nécessaire à l’exécution, sans réfléchir, de tâches simples et répétitives (mode automatique ou réflex)</a:t>
            </a:r>
          </a:p>
          <a:p>
            <a:pPr lvl="1"/>
            <a:r>
              <a:rPr lang="fr-FR" dirty="0" smtClean="0"/>
              <a:t> Les opérations</a:t>
            </a:r>
            <a:r>
              <a:rPr lang="fr-FR" b="1" dirty="0" smtClean="0"/>
              <a:t> réflexes </a:t>
            </a:r>
            <a:r>
              <a:rPr lang="fr-FR" dirty="0" smtClean="0"/>
              <a:t>et</a:t>
            </a:r>
            <a:r>
              <a:rPr lang="fr-FR" b="1" dirty="0" smtClean="0"/>
              <a:t> semi réflexes </a:t>
            </a:r>
            <a:r>
              <a:rPr lang="fr-FR" dirty="0" smtClean="0"/>
              <a:t>se superposent aux opérations</a:t>
            </a:r>
            <a:r>
              <a:rPr lang="fr-FR" b="1" dirty="0" smtClean="0"/>
              <a:t> cognitives </a:t>
            </a:r>
            <a:r>
              <a:rPr lang="fr-FR" dirty="0" smtClean="0"/>
              <a:t>sans les perturber</a:t>
            </a:r>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Extrait de l’information se fait…</a:t>
            </a:r>
            <a:endParaRPr lang="fr-FR" dirty="0"/>
          </a:p>
        </p:txBody>
      </p:sp>
      <p:sp>
        <p:nvSpPr>
          <p:cNvPr id="3" name="Espace réservé du contenu 2"/>
          <p:cNvSpPr>
            <a:spLocks noGrp="1"/>
          </p:cNvSpPr>
          <p:nvPr>
            <p:ph idx="1"/>
          </p:nvPr>
        </p:nvSpPr>
        <p:spPr>
          <a:xfrm>
            <a:off x="457200" y="1523999"/>
            <a:ext cx="8229600" cy="4948535"/>
          </a:xfrm>
        </p:spPr>
        <p:txBody>
          <a:bodyPr>
            <a:normAutofit fontScale="85000" lnSpcReduction="20000"/>
          </a:bodyPr>
          <a:lstStyle/>
          <a:p>
            <a:r>
              <a:rPr lang="fr-FR" dirty="0" smtClean="0"/>
              <a:t>Comportement basé sur les habiletés (reflexes)</a:t>
            </a:r>
          </a:p>
          <a:p>
            <a:pPr lvl="1"/>
            <a:r>
              <a:rPr lang="fr-FR" dirty="0" smtClean="0"/>
              <a:t>Nécessite très peu de </a:t>
            </a:r>
            <a:r>
              <a:rPr lang="fr-FR" dirty="0" err="1" smtClean="0"/>
              <a:t>contr</a:t>
            </a:r>
            <a:r>
              <a:rPr lang="fr-FR" dirty="0" smtClean="0"/>
              <a:t>ôle conscient pour exécuter une action une fois qu’une intention est formé</a:t>
            </a:r>
          </a:p>
          <a:p>
            <a:pPr lvl="1"/>
            <a:r>
              <a:rPr lang="fr-FR" dirty="0" smtClean="0"/>
              <a:t>Permet de libérer des ressources cognitives pour les fonctions cognitives de haut niveau </a:t>
            </a:r>
          </a:p>
          <a:p>
            <a:pPr lvl="1"/>
            <a:endParaRPr lang="fr-FR" dirty="0" smtClean="0"/>
          </a:p>
          <a:p>
            <a:pPr lvl="1"/>
            <a:endParaRPr lang="fr-FR" dirty="0" smtClean="0"/>
          </a:p>
          <a:p>
            <a:r>
              <a:rPr lang="fr-FR" dirty="0" smtClean="0"/>
              <a:t>Niveau basé sur les règles (</a:t>
            </a:r>
            <a:r>
              <a:rPr lang="fr-FR" dirty="0" err="1" smtClean="0"/>
              <a:t>semi-reflexes</a:t>
            </a:r>
            <a:r>
              <a:rPr lang="fr-FR" dirty="0" smtClean="0"/>
              <a:t>)</a:t>
            </a:r>
          </a:p>
          <a:p>
            <a:pPr lvl="1"/>
            <a:r>
              <a:rPr lang="fr-FR" dirty="0" smtClean="0"/>
              <a:t>Utilisation des règles (expérience ou formation) et des procédures pour sélectionner une séquence d’action dans une situations de travail familière</a:t>
            </a:r>
          </a:p>
          <a:p>
            <a:pPr lvl="1"/>
            <a:endParaRPr lang="fr-FR" dirty="0" smtClean="0"/>
          </a:p>
          <a:p>
            <a:pPr lvl="1"/>
            <a:endParaRPr lang="fr-FR" dirty="0" smtClean="0"/>
          </a:p>
          <a:p>
            <a:r>
              <a:rPr lang="fr-FR" dirty="0" smtClean="0"/>
              <a:t>Niveau basé sur les connaissances</a:t>
            </a:r>
          </a:p>
          <a:p>
            <a:pPr lvl="1"/>
            <a:r>
              <a:rPr lang="fr-FR" dirty="0" smtClean="0"/>
              <a:t>S</a:t>
            </a:r>
            <a:r>
              <a:rPr lang="fr-FR" dirty="0" err="1" smtClean="0"/>
              <a:t>ituation</a:t>
            </a:r>
            <a:r>
              <a:rPr lang="fr-FR" dirty="0" smtClean="0"/>
              <a:t> nouvelle et inattendue ou les operateurs doivent savoir les principes fondamentaux et les lois qui gouvernent le système</a:t>
            </a:r>
          </a:p>
          <a:p>
            <a:pPr lvl="1"/>
            <a:endParaRPr lang="fr-FR" dirty="0"/>
          </a:p>
        </p:txBody>
      </p:sp>
      <p:sp>
        <p:nvSpPr>
          <p:cNvPr id="4" name="Rectangle 3"/>
          <p:cNvSpPr/>
          <p:nvPr/>
        </p:nvSpPr>
        <p:spPr>
          <a:xfrm>
            <a:off x="381000" y="6472535"/>
            <a:ext cx="8686800" cy="461665"/>
          </a:xfrm>
          <a:prstGeom prst="rect">
            <a:avLst/>
          </a:prstGeom>
        </p:spPr>
        <p:txBody>
          <a:bodyPr wrap="square">
            <a:spAutoFit/>
          </a:bodyPr>
          <a:lstStyle/>
          <a:p>
            <a:r>
              <a:rPr lang="fr-FR" sz="1200" dirty="0" smtClean="0"/>
              <a:t>Source: Rasmussen, J. (1983). </a:t>
            </a:r>
            <a:r>
              <a:rPr lang="fr-FR" sz="1200" dirty="0" err="1" smtClean="0"/>
              <a:t>Skills</a:t>
            </a:r>
            <a:r>
              <a:rPr lang="fr-FR" sz="1200" dirty="0" smtClean="0"/>
              <a:t>, </a:t>
            </a:r>
            <a:r>
              <a:rPr lang="fr-FR" sz="1200" dirty="0" err="1" smtClean="0"/>
              <a:t>rules</a:t>
            </a:r>
            <a:r>
              <a:rPr lang="fr-FR" sz="1200" dirty="0" smtClean="0"/>
              <a:t>, </a:t>
            </a:r>
            <a:r>
              <a:rPr lang="fr-FR" sz="1200" dirty="0" err="1" smtClean="0"/>
              <a:t>knowledge</a:t>
            </a:r>
            <a:r>
              <a:rPr lang="fr-FR" sz="1200" dirty="0" smtClean="0"/>
              <a:t>; </a:t>
            </a:r>
            <a:r>
              <a:rPr lang="fr-FR" sz="1200" dirty="0" err="1" smtClean="0"/>
              <a:t>signals</a:t>
            </a:r>
            <a:r>
              <a:rPr lang="fr-FR" sz="1200" dirty="0" smtClean="0"/>
              <a:t>, </a:t>
            </a:r>
            <a:r>
              <a:rPr lang="fr-FR" sz="1200" dirty="0" err="1" smtClean="0"/>
              <a:t>signs</a:t>
            </a:r>
            <a:r>
              <a:rPr lang="fr-FR" sz="1200" dirty="0" smtClean="0"/>
              <a:t>, and </a:t>
            </a:r>
            <a:r>
              <a:rPr lang="fr-FR" sz="1200" dirty="0" err="1" smtClean="0"/>
              <a:t>symbols</a:t>
            </a:r>
            <a:r>
              <a:rPr lang="fr-FR" sz="1200" dirty="0" smtClean="0"/>
              <a:t>, and </a:t>
            </a:r>
            <a:r>
              <a:rPr lang="fr-FR" sz="1200" dirty="0" err="1" smtClean="0"/>
              <a:t>other</a:t>
            </a:r>
            <a:r>
              <a:rPr lang="fr-FR" sz="1200" dirty="0" smtClean="0"/>
              <a:t> distinctions in </a:t>
            </a:r>
            <a:r>
              <a:rPr lang="fr-FR" sz="1200" dirty="0" err="1" smtClean="0"/>
              <a:t>human</a:t>
            </a:r>
            <a:r>
              <a:rPr lang="fr-FR" sz="1200" dirty="0" smtClean="0"/>
              <a:t> performance </a:t>
            </a:r>
            <a:r>
              <a:rPr lang="fr-FR" sz="1200" dirty="0" err="1" smtClean="0"/>
              <a:t>models</a:t>
            </a:r>
            <a:r>
              <a:rPr lang="fr-FR" sz="1200" dirty="0" smtClean="0"/>
              <a:t>. IEEE Transactions on Systems, Man and </a:t>
            </a:r>
            <a:r>
              <a:rPr lang="fr-FR" sz="1200" dirty="0" err="1" smtClean="0"/>
              <a:t>Cybernetics</a:t>
            </a:r>
            <a:r>
              <a:rPr lang="fr-FR" sz="1200" dirty="0" smtClean="0"/>
              <a:t>, 13, 257-266.</a:t>
            </a:r>
            <a:endParaRPr lang="fr-FR" sz="1200" dirty="0"/>
          </a:p>
        </p:txBody>
      </p:sp>
      <p:sp>
        <p:nvSpPr>
          <p:cNvPr id="6" name="Rectangle 5"/>
          <p:cNvSpPr/>
          <p:nvPr/>
        </p:nvSpPr>
        <p:spPr>
          <a:xfrm>
            <a:off x="1669651" y="3090446"/>
            <a:ext cx="701714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dirty="0" smtClean="0"/>
              <a:t>maintien des assiettes de l'avion en vol à vue en atmosphère calme...</a:t>
            </a:r>
            <a:endParaRPr lang="fr-FR" sz="1600" dirty="0"/>
          </a:p>
        </p:txBody>
      </p:sp>
      <p:sp>
        <p:nvSpPr>
          <p:cNvPr id="7" name="Rectangle 6"/>
          <p:cNvSpPr/>
          <p:nvPr/>
        </p:nvSpPr>
        <p:spPr>
          <a:xfrm>
            <a:off x="1669651" y="4673024"/>
            <a:ext cx="7017149" cy="5847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sz="1600" dirty="0" smtClean="0"/>
              <a:t>transmission de messages appris par cœur, décision dans des situations simples, bien connues et répétitives</a:t>
            </a:r>
            <a:endParaRPr lang="fr-FR" sz="1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Autofit/>
          </a:bodyPr>
          <a:lstStyle/>
          <a:p>
            <a:r>
              <a:rPr lang="fr-FR" sz="4000" dirty="0" smtClean="0">
                <a:effectLst>
                  <a:outerShdw blurRad="38100" dist="38100" dir="2700000" algn="tl">
                    <a:srgbClr val="000000">
                      <a:alpha val="43137"/>
                    </a:srgbClr>
                  </a:outerShdw>
                </a:effectLst>
              </a:rPr>
              <a:t>Les opérations réflexes et semi réflexes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79512" y="1282159"/>
            <a:ext cx="8839200" cy="4389120"/>
          </a:xfrm>
        </p:spPr>
        <p:txBody>
          <a:bodyPr>
            <a:noAutofit/>
          </a:bodyPr>
          <a:lstStyle/>
          <a:p>
            <a:r>
              <a:rPr lang="fr-FR" sz="2400" dirty="0" smtClean="0"/>
              <a:t>L'entraînement permet à l’opérateur d'acquérir l’aisance dans l’exécution de ces types d’opérations</a:t>
            </a:r>
          </a:p>
          <a:p>
            <a:endParaRPr lang="fr-FR" sz="2400" dirty="0" smtClean="0"/>
          </a:p>
          <a:p>
            <a:endParaRPr lang="fr-FR" sz="2400" dirty="0" smtClean="0"/>
          </a:p>
          <a:p>
            <a:endParaRPr lang="fr-FR" sz="2400" dirty="0" smtClean="0"/>
          </a:p>
          <a:p>
            <a:r>
              <a:rPr lang="fr-FR" sz="2400" dirty="0" smtClean="0"/>
              <a:t>Une modification de la disposition des commandes et des instruments du poste de travail rend cette acquisition caduque. </a:t>
            </a:r>
          </a:p>
          <a:p>
            <a:pPr lvl="1"/>
            <a:r>
              <a:rPr lang="fr-FR" sz="2000" dirty="0" smtClean="0"/>
              <a:t>Changement de type d’avion</a:t>
            </a:r>
          </a:p>
          <a:p>
            <a:pPr lvl="1"/>
            <a:r>
              <a:rPr lang="fr-FR" sz="2000" dirty="0" smtClean="0"/>
              <a:t>Risque lié au passage de l’avion à la voiture (</a:t>
            </a:r>
            <a:r>
              <a:rPr lang="fr-FR" sz="2000" dirty="0" err="1" smtClean="0"/>
              <a:t>Cessna</a:t>
            </a:r>
            <a:r>
              <a:rPr lang="fr-FR" sz="2000" dirty="0" smtClean="0"/>
              <a:t> design concept  – le confort est privilégié mais design trompeur car le comportement du pilote est différent de celui du conducteur)</a:t>
            </a:r>
            <a:endParaRPr lang="fr-FR" sz="2000" dirty="0"/>
          </a:p>
        </p:txBody>
      </p:sp>
      <p:sp>
        <p:nvSpPr>
          <p:cNvPr id="5" name="Rectangle 4"/>
          <p:cNvSpPr/>
          <p:nvPr/>
        </p:nvSpPr>
        <p:spPr>
          <a:xfrm>
            <a:off x="990600" y="5671279"/>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fr-FR" dirty="0" smtClean="0"/>
              <a:t>Exemple : voiture « mettre les ceintures avec alerte décrochage au départ » </a:t>
            </a:r>
            <a:endParaRPr lang="fr-FR" dirty="0"/>
          </a:p>
        </p:txBody>
      </p:sp>
      <p:sp>
        <p:nvSpPr>
          <p:cNvPr id="8" name="Rectangle 7"/>
          <p:cNvSpPr/>
          <p:nvPr/>
        </p:nvSpPr>
        <p:spPr>
          <a:xfrm>
            <a:off x="914400" y="2249269"/>
            <a:ext cx="6324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lvl="1"/>
            <a:r>
              <a:rPr lang="fr-FR" dirty="0" smtClean="0"/>
              <a:t>Conduire et observer l’environnement en changeant la vitesse</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Gestion des opérations</a:t>
            </a: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524000"/>
            <a:ext cx="8229600" cy="4876800"/>
          </a:xfrm>
        </p:spPr>
        <p:txBody>
          <a:bodyPr>
            <a:normAutofit/>
          </a:bodyPr>
          <a:lstStyle/>
          <a:p>
            <a:r>
              <a:rPr lang="fr-FR" dirty="0" smtClean="0"/>
              <a:t>Il faut acquérir certains automatismes, mais des automatismes « contrôlés » (conduire une voiture en ville c’est plus compliqué que piloter)</a:t>
            </a:r>
          </a:p>
          <a:p>
            <a:endParaRPr lang="fr-FR" dirty="0" smtClean="0"/>
          </a:p>
          <a:p>
            <a:endParaRPr lang="fr-FR" dirty="0" smtClean="0"/>
          </a:p>
          <a:p>
            <a:endParaRPr lang="fr-FR" dirty="0"/>
          </a:p>
        </p:txBody>
      </p:sp>
      <p:sp>
        <p:nvSpPr>
          <p:cNvPr id="4" name="Rectangle 3"/>
          <p:cNvSpPr/>
          <p:nvPr/>
        </p:nvSpPr>
        <p:spPr>
          <a:xfrm>
            <a:off x="381000" y="3200400"/>
            <a:ext cx="8458200" cy="1569660"/>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buNone/>
            </a:pPr>
            <a:r>
              <a:rPr lang="fr-FR" sz="2400" dirty="0" smtClean="0">
                <a:solidFill>
                  <a:schemeClr val="tx1"/>
                </a:solidFill>
                <a:latin typeface="+mj-lt"/>
                <a:sym typeface="Wingdings"/>
              </a:rPr>
              <a:t> les procédures sont associées aux opérations semi réflexes et </a:t>
            </a:r>
            <a:r>
              <a:rPr lang="fr-FR" sz="2400" dirty="0">
                <a:solidFill>
                  <a:schemeClr val="tx1"/>
                </a:solidFill>
                <a:latin typeface="+mj-lt"/>
                <a:sym typeface="Wingdings"/>
              </a:rPr>
              <a:t>permettent d’avoir </a:t>
            </a:r>
            <a:r>
              <a:rPr lang="fr-FR" sz="2400" dirty="0" smtClean="0">
                <a:solidFill>
                  <a:schemeClr val="tx1"/>
                </a:solidFill>
                <a:latin typeface="+mj-lt"/>
                <a:sym typeface="Wingdings"/>
              </a:rPr>
              <a:t>des </a:t>
            </a:r>
            <a:r>
              <a:rPr lang="fr-FR" sz="2400" dirty="0">
                <a:solidFill>
                  <a:schemeClr val="tx1"/>
                </a:solidFill>
                <a:latin typeface="+mj-lt"/>
                <a:sym typeface="Wingdings"/>
              </a:rPr>
              <a:t>automatismes </a:t>
            </a:r>
            <a:r>
              <a:rPr lang="fr-FR" sz="2400" dirty="0" smtClean="0">
                <a:solidFill>
                  <a:schemeClr val="tx1"/>
                </a:solidFill>
                <a:latin typeface="+mj-lt"/>
                <a:sym typeface="Wingdings"/>
              </a:rPr>
              <a:t>« contrôlés »</a:t>
            </a:r>
            <a:endParaRPr lang="fr-FR" sz="2400" dirty="0" smtClean="0">
              <a:latin typeface="+mj-lt"/>
            </a:endParaRPr>
          </a:p>
          <a:p>
            <a:r>
              <a:rPr lang="fr-FR" sz="2400" dirty="0" smtClean="0">
                <a:solidFill>
                  <a:srgbClr val="000000"/>
                </a:solidFill>
                <a:latin typeface="+mj-lt"/>
                <a:sym typeface="Wingdings"/>
              </a:rPr>
              <a:t> l</a:t>
            </a:r>
            <a:r>
              <a:rPr lang="fr-FR" sz="2400" dirty="0" smtClean="0">
                <a:solidFill>
                  <a:srgbClr val="000000"/>
                </a:solidFill>
                <a:latin typeface="+mj-lt"/>
              </a:rPr>
              <a:t>es procédures aident à gérer la charge de travail</a:t>
            </a:r>
          </a:p>
          <a:p>
            <a:endParaRPr lang="fr-FR" sz="2400" dirty="0" smtClean="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du TEM</a:t>
            </a:r>
            <a:endParaRPr lang="fr-FR" dirty="0"/>
          </a:p>
        </p:txBody>
      </p:sp>
      <p:sp>
        <p:nvSpPr>
          <p:cNvPr id="4" name="Rectangle à coins arrondis 3"/>
          <p:cNvSpPr/>
          <p:nvPr/>
        </p:nvSpPr>
        <p:spPr>
          <a:xfrm>
            <a:off x="457200" y="1143000"/>
            <a:ext cx="82296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400" b="1" dirty="0" smtClean="0">
                <a:latin typeface="+mj-lt"/>
              </a:rPr>
              <a:t>Conscience de la situation</a:t>
            </a:r>
          </a:p>
          <a:p>
            <a:r>
              <a:rPr lang="fr-FR" sz="1400" dirty="0" smtClean="0">
                <a:latin typeface="+mj-lt"/>
              </a:rPr>
              <a:t>Capacité d’un pilote à appliquer sa vigilance sur l’environnement interne et externe à l’avion.</a:t>
            </a:r>
            <a:r>
              <a:rPr lang="en-US" sz="1400" dirty="0" smtClean="0">
                <a:latin typeface="+mj-lt"/>
              </a:rPr>
              <a:t> </a:t>
            </a:r>
            <a:r>
              <a:rPr lang="fr-FR" sz="1400" dirty="0" smtClean="0">
                <a:latin typeface="+mj-lt"/>
              </a:rPr>
              <a:t>Cela se traduit par la capacité à détecter et identifier un état ou un changement d’état d’un système ou de l’environnement.</a:t>
            </a:r>
          </a:p>
          <a:p>
            <a:r>
              <a:rPr lang="fr-FR" sz="1400" dirty="0" smtClean="0">
                <a:latin typeface="+mj-lt"/>
              </a:rPr>
              <a:t>Cette capacité sous entend :</a:t>
            </a:r>
            <a:endParaRPr lang="en-US" sz="1400" dirty="0" smtClean="0">
              <a:latin typeface="+mj-lt"/>
            </a:endParaRPr>
          </a:p>
          <a:p>
            <a:r>
              <a:rPr lang="fr-FR" sz="1400" dirty="0" smtClean="0">
                <a:latin typeface="+mj-lt"/>
              </a:rPr>
              <a:t>• la conscience des systèmes avion</a:t>
            </a:r>
            <a:endParaRPr lang="en-US" sz="1400" dirty="0" smtClean="0">
              <a:latin typeface="+mj-lt"/>
            </a:endParaRPr>
          </a:p>
          <a:p>
            <a:r>
              <a:rPr lang="fr-FR" sz="1400" dirty="0" smtClean="0">
                <a:latin typeface="+mj-lt"/>
              </a:rPr>
              <a:t>• la conscience de l’environnement</a:t>
            </a:r>
            <a:endParaRPr lang="en-US" sz="1400" dirty="0" smtClean="0">
              <a:latin typeface="+mj-lt"/>
            </a:endParaRPr>
          </a:p>
          <a:p>
            <a:r>
              <a:rPr lang="fr-FR" sz="1400" dirty="0" smtClean="0">
                <a:latin typeface="+mj-lt"/>
              </a:rPr>
              <a:t>• la conscience du temps</a:t>
            </a:r>
            <a:endParaRPr lang="en-US" sz="1400" dirty="0" smtClean="0">
              <a:latin typeface="+mj-lt"/>
            </a:endParaRPr>
          </a:p>
          <a:p>
            <a:endParaRPr lang="en-US" sz="1400" dirty="0" smtClean="0">
              <a:latin typeface="+mj-lt"/>
            </a:endParaRPr>
          </a:p>
          <a:p>
            <a:endParaRPr lang="fr-FR" sz="1400" dirty="0" smtClean="0">
              <a:latin typeface="+mj-lt"/>
            </a:endParaRPr>
          </a:p>
          <a:p>
            <a:endParaRPr lang="fr-FR" sz="1400" dirty="0">
              <a:latin typeface="+mj-lt"/>
            </a:endParaRPr>
          </a:p>
        </p:txBody>
      </p:sp>
      <p:sp>
        <p:nvSpPr>
          <p:cNvPr id="5" name="Rectangle à coins arrondis 4"/>
          <p:cNvSpPr/>
          <p:nvPr/>
        </p:nvSpPr>
        <p:spPr>
          <a:xfrm>
            <a:off x="457200" y="2819400"/>
            <a:ext cx="8229600" cy="1752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400" b="1" dirty="0" smtClean="0"/>
              <a:t>Prise de décision</a:t>
            </a:r>
            <a:endParaRPr lang="fr-FR" sz="1400" b="1" dirty="0" smtClean="0">
              <a:latin typeface="+mj-lt"/>
            </a:endParaRPr>
          </a:p>
          <a:p>
            <a:r>
              <a:rPr lang="fr-FR" sz="1400" dirty="0" smtClean="0"/>
              <a:t>Capacité d’un pilote à prendre une décision en respectant une méthode structurée.</a:t>
            </a:r>
            <a:endParaRPr lang="en-US" sz="1400" dirty="0" smtClean="0"/>
          </a:p>
          <a:p>
            <a:r>
              <a:rPr lang="fr-FR" sz="1400" dirty="0" smtClean="0"/>
              <a:t>Cela se traduit par :</a:t>
            </a:r>
            <a:endParaRPr lang="en-US" sz="1400" dirty="0" smtClean="0"/>
          </a:p>
          <a:p>
            <a:r>
              <a:rPr lang="fr-FR" sz="1400" dirty="0" smtClean="0"/>
              <a:t>• Analyser les évènements et établir un diagnostic.</a:t>
            </a:r>
            <a:endParaRPr lang="en-US" sz="1400" dirty="0" smtClean="0"/>
          </a:p>
          <a:p>
            <a:r>
              <a:rPr lang="fr-FR" sz="1400" dirty="0" smtClean="0"/>
              <a:t>• Elaborer les options possibles et évaluer les risques associés.</a:t>
            </a:r>
            <a:endParaRPr lang="en-US" sz="1400" dirty="0" smtClean="0"/>
          </a:p>
          <a:p>
            <a:r>
              <a:rPr lang="fr-FR" sz="1400" dirty="0" smtClean="0"/>
              <a:t>• Décider et mettre en œuvre sa décision</a:t>
            </a:r>
            <a:endParaRPr lang="en-US" sz="1400" dirty="0" smtClean="0"/>
          </a:p>
          <a:p>
            <a:r>
              <a:rPr lang="fr-FR" sz="1400" dirty="0" smtClean="0"/>
              <a:t>• Evaluer le résultat</a:t>
            </a:r>
            <a:endParaRPr lang="en-US" sz="1400" dirty="0" smtClean="0"/>
          </a:p>
          <a:p>
            <a:endParaRPr lang="en-US" sz="1400" dirty="0" smtClean="0">
              <a:latin typeface="+mj-lt"/>
            </a:endParaRPr>
          </a:p>
          <a:p>
            <a:endParaRPr lang="fr-FR" sz="1400" dirty="0" smtClean="0">
              <a:latin typeface="+mj-lt"/>
            </a:endParaRPr>
          </a:p>
          <a:p>
            <a:endParaRPr lang="fr-FR" sz="1400" dirty="0">
              <a:latin typeface="+mj-lt"/>
            </a:endParaRPr>
          </a:p>
        </p:txBody>
      </p:sp>
      <p:sp>
        <p:nvSpPr>
          <p:cNvPr id="6" name="Rectangle à coins arrondis 5"/>
          <p:cNvSpPr/>
          <p:nvPr/>
        </p:nvSpPr>
        <p:spPr>
          <a:xfrm>
            <a:off x="457200" y="4572000"/>
            <a:ext cx="8229600" cy="1981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400" b="1" dirty="0" smtClean="0"/>
              <a:t>Affirmation de soi et gestion des ressources</a:t>
            </a:r>
            <a:endParaRPr lang="en-US" sz="1400" b="1" dirty="0" smtClean="0"/>
          </a:p>
          <a:p>
            <a:r>
              <a:rPr lang="fr-FR" sz="1400" dirty="0" smtClean="0"/>
              <a:t>Capacité d’un pilote à s’affirmer, à gérer la charge de travail en fonction des ressources disponibles et à s’organiser.</a:t>
            </a:r>
            <a:endParaRPr lang="en-US" sz="1400" dirty="0" smtClean="0"/>
          </a:p>
          <a:p>
            <a:r>
              <a:rPr lang="fr-FR" sz="1400" dirty="0" smtClean="0"/>
              <a:t>Cela se traduit par :</a:t>
            </a:r>
            <a:endParaRPr lang="en-US" sz="1400" dirty="0" smtClean="0"/>
          </a:p>
          <a:p>
            <a:r>
              <a:rPr lang="fr-FR" sz="1400" dirty="0" smtClean="0"/>
              <a:t>• Affirmation de soi</a:t>
            </a:r>
            <a:endParaRPr lang="en-US" sz="1400" dirty="0" smtClean="0"/>
          </a:p>
          <a:p>
            <a:r>
              <a:rPr lang="fr-FR" sz="1400" dirty="0" smtClean="0"/>
              <a:t>•Gestion de la charge de travail</a:t>
            </a:r>
            <a:endParaRPr lang="en-US" sz="1400" dirty="0" smtClean="0"/>
          </a:p>
          <a:p>
            <a:r>
              <a:rPr lang="fr-FR" sz="1400" dirty="0" smtClean="0"/>
              <a:t>- clarifier les priorités dans l’exécution des tâches opérationnelles.</a:t>
            </a:r>
            <a:endParaRPr lang="en-US" sz="1400" dirty="0" smtClean="0"/>
          </a:p>
          <a:p>
            <a:r>
              <a:rPr lang="fr-FR" sz="1400" dirty="0" smtClean="0"/>
              <a:t>- planification et organisation</a:t>
            </a:r>
            <a:endParaRPr lang="en-US" sz="1400" dirty="0" smtClean="0"/>
          </a:p>
          <a:p>
            <a:endParaRPr lang="en-US" sz="1400" dirty="0" smtClean="0">
              <a:latin typeface="+mj-lt"/>
            </a:endParaRPr>
          </a:p>
          <a:p>
            <a:endParaRPr lang="fr-FR" sz="1400" dirty="0" smtClean="0">
              <a:latin typeface="+mj-lt"/>
            </a:endParaRPr>
          </a:p>
          <a:p>
            <a:endParaRPr lang="fr-FR" sz="1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0443" y="650460"/>
            <a:ext cx="5261777" cy="618844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Rectangle à coins arrondis 5"/>
          <p:cNvSpPr/>
          <p:nvPr/>
        </p:nvSpPr>
        <p:spPr>
          <a:xfrm>
            <a:off x="2422736" y="632239"/>
            <a:ext cx="1915584" cy="29971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749640" y="913429"/>
            <a:ext cx="4477832" cy="555326"/>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a:hlinkClick r:id="rId4"/>
          </p:cNvPr>
          <p:cNvSpPr/>
          <p:nvPr/>
        </p:nvSpPr>
        <p:spPr>
          <a:xfrm>
            <a:off x="5862918" y="618472"/>
            <a:ext cx="3186279" cy="1464231"/>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fr-FR" sz="1600" dirty="0" smtClean="0">
                <a:solidFill>
                  <a:schemeClr val="tx1"/>
                </a:solidFill>
                <a:effectLst>
                  <a:outerShdw blurRad="38100" dist="38100" dir="2700000" algn="tl">
                    <a:srgbClr val="000000">
                      <a:alpha val="43137"/>
                    </a:srgbClr>
                  </a:outerShdw>
                </a:effectLst>
              </a:rPr>
              <a:t>Contenu de la leçon tiré du Guide de l’instructeur </a:t>
            </a:r>
            <a:br>
              <a:rPr lang="fr-FR" sz="1600" dirty="0" smtClean="0">
                <a:solidFill>
                  <a:schemeClr val="tx1"/>
                </a:solidFill>
                <a:effectLst>
                  <a:outerShdw blurRad="38100" dist="38100" dir="2700000" algn="tl">
                    <a:srgbClr val="000000">
                      <a:alpha val="43137"/>
                    </a:srgbClr>
                  </a:outerShdw>
                </a:effectLst>
              </a:rPr>
            </a:br>
            <a:r>
              <a:rPr lang="fr-FR" sz="1600" dirty="0" smtClean="0">
                <a:solidFill>
                  <a:schemeClr val="tx1"/>
                </a:solidFill>
                <a:effectLst>
                  <a:outerShdw blurRad="38100" dist="38100" dir="2700000" algn="tl">
                    <a:srgbClr val="000000">
                      <a:alpha val="43137"/>
                    </a:srgbClr>
                  </a:outerShdw>
                </a:effectLst>
              </a:rPr>
              <a:t>qui définit et décrit en détail les exercices (pédago, mise en ouvre)</a:t>
            </a:r>
            <a:endParaRPr lang="fr-FR" sz="1400" dirty="0">
              <a:solidFill>
                <a:schemeClr val="tx1"/>
              </a:solidFill>
              <a:effectLst>
                <a:outerShdw blurRad="38100" dist="38100" dir="2700000" algn="tl">
                  <a:srgbClr val="000000">
                    <a:alpha val="43137"/>
                  </a:srgbClr>
                </a:outerShdw>
              </a:effectLst>
            </a:endParaRPr>
          </a:p>
        </p:txBody>
      </p:sp>
      <p:sp>
        <p:nvSpPr>
          <p:cNvPr id="16" name="Rectangle à coins arrondis 15"/>
          <p:cNvSpPr/>
          <p:nvPr/>
        </p:nvSpPr>
        <p:spPr>
          <a:xfrm>
            <a:off x="1645920" y="1673860"/>
            <a:ext cx="2346960" cy="5134273"/>
          </a:xfrm>
          <a:prstGeom prst="roundRect">
            <a:avLst/>
          </a:prstGeom>
          <a:noFill/>
          <a:ln w="57150" cmpd="sng">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5862918" y="2132658"/>
            <a:ext cx="3132492" cy="1391920"/>
          </a:xfrm>
          <a:prstGeom prst="roundRect">
            <a:avLst/>
          </a:prstGeom>
          <a:noFill/>
          <a:ln w="57150" cmpd="sng">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2060"/>
                </a:solidFill>
                <a:effectLst>
                  <a:outerShdw blurRad="38100" dist="38100" dir="2700000" algn="tl">
                    <a:srgbClr val="000000">
                      <a:alpha val="43137"/>
                    </a:srgbClr>
                  </a:outerShdw>
                </a:effectLst>
              </a:rPr>
              <a:t>Les items spécifiques à chacune des 7 phases chronologiques et au </a:t>
            </a:r>
            <a:r>
              <a:rPr lang="fr-FR" sz="1600" cap="small" dirty="0" smtClean="0">
                <a:solidFill>
                  <a:srgbClr val="002060"/>
                </a:solidFill>
                <a:effectLst>
                  <a:outerShdw blurRad="38100" dist="38100" dir="2700000" algn="tl">
                    <a:srgbClr val="000000">
                      <a:alpha val="43137"/>
                    </a:srgbClr>
                  </a:outerShdw>
                </a:effectLst>
              </a:rPr>
              <a:t>module</a:t>
            </a:r>
            <a:r>
              <a:rPr lang="fr-FR" sz="1600" dirty="0" smtClean="0">
                <a:solidFill>
                  <a:srgbClr val="002060"/>
                </a:solidFill>
                <a:effectLst>
                  <a:outerShdw blurRad="38100" dist="38100" dir="2700000" algn="tl">
                    <a:srgbClr val="000000">
                      <a:alpha val="43137"/>
                    </a:srgbClr>
                  </a:outerShdw>
                </a:effectLst>
              </a:rPr>
              <a:t> sont répertoriés ici</a:t>
            </a:r>
            <a:endParaRPr lang="fr-FR" sz="1600" dirty="0">
              <a:solidFill>
                <a:srgbClr val="002060"/>
              </a:solidFill>
              <a:effectLst>
                <a:outerShdw blurRad="38100" dist="38100" dir="2700000" algn="tl">
                  <a:srgbClr val="000000">
                    <a:alpha val="43137"/>
                  </a:srgbClr>
                </a:outerShdw>
              </a:effectLst>
            </a:endParaRPr>
          </a:p>
        </p:txBody>
      </p:sp>
      <p:sp>
        <p:nvSpPr>
          <p:cNvPr id="18" name="Rectangle à coins arrondis 17"/>
          <p:cNvSpPr/>
          <p:nvPr/>
        </p:nvSpPr>
        <p:spPr>
          <a:xfrm>
            <a:off x="770443" y="1707776"/>
            <a:ext cx="875477" cy="4952439"/>
          </a:xfrm>
          <a:prstGeom prst="roundRect">
            <a:avLst/>
          </a:prstGeom>
          <a:noFill/>
          <a:ln w="571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5911197" y="3599654"/>
            <a:ext cx="3097661" cy="1391920"/>
          </a:xfrm>
          <a:prstGeom prst="roundRect">
            <a:avLst/>
          </a:prstGeom>
          <a:noFill/>
          <a:ln w="571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FF0000"/>
                </a:solidFill>
                <a:effectLst>
                  <a:outerShdw blurRad="38100" dist="38100" dir="2700000" algn="tl">
                    <a:srgbClr val="000000">
                      <a:alpha val="43137"/>
                    </a:srgbClr>
                  </a:outerShdw>
                </a:effectLst>
              </a:rPr>
              <a:t>Les compétences </a:t>
            </a:r>
            <a:r>
              <a:rPr lang="fr-FR" sz="1600" dirty="0" smtClean="0">
                <a:solidFill>
                  <a:srgbClr val="002060"/>
                </a:solidFill>
                <a:effectLst>
                  <a:outerShdw blurRad="38100" dist="38100" dir="2700000" algn="tl">
                    <a:srgbClr val="000000">
                      <a:alpha val="43137"/>
                    </a:srgbClr>
                  </a:outerShdw>
                </a:effectLst>
              </a:rPr>
              <a:t>travaillées lors des séances de vol sont répertoriées par groupe d’items</a:t>
            </a:r>
            <a:endParaRPr lang="fr-FR" sz="1600" dirty="0">
              <a:solidFill>
                <a:srgbClr val="002060"/>
              </a:solidFill>
              <a:effectLst>
                <a:outerShdw blurRad="38100" dist="38100" dir="2700000" algn="tl">
                  <a:srgbClr val="000000">
                    <a:alpha val="43137"/>
                  </a:srgbClr>
                </a:outerShdw>
              </a:effectLst>
            </a:endParaRPr>
          </a:p>
        </p:txBody>
      </p:sp>
      <p:sp>
        <p:nvSpPr>
          <p:cNvPr id="20" name="Rectangle à coins arrondis 19"/>
          <p:cNvSpPr/>
          <p:nvPr/>
        </p:nvSpPr>
        <p:spPr>
          <a:xfrm>
            <a:off x="4625788" y="1482202"/>
            <a:ext cx="942489" cy="5245249"/>
          </a:xfrm>
          <a:prstGeom prst="roundRect">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à coins arrondis 21">
            <a:hlinkClick r:id="rId5"/>
          </p:cNvPr>
          <p:cNvSpPr/>
          <p:nvPr/>
        </p:nvSpPr>
        <p:spPr>
          <a:xfrm>
            <a:off x="5911197" y="5072256"/>
            <a:ext cx="3084213" cy="1735877"/>
          </a:xfrm>
          <a:prstGeom prst="roundRect">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2060"/>
                </a:solidFill>
                <a:effectLst>
                  <a:outerShdw blurRad="38100" dist="38100" dir="2700000" algn="tl">
                    <a:srgbClr val="000000">
                      <a:alpha val="43137"/>
                    </a:srgbClr>
                  </a:outerShdw>
                </a:effectLst>
              </a:rPr>
              <a:t>La </a:t>
            </a:r>
            <a:r>
              <a:rPr lang="fr-FR" sz="1600" b="1" dirty="0" smtClean="0">
                <a:solidFill>
                  <a:srgbClr val="002060"/>
                </a:solidFill>
                <a:effectLst>
                  <a:outerShdw blurRad="38100" dist="38100" dir="2700000" algn="tl">
                    <a:srgbClr val="000000">
                      <a:alpha val="43137"/>
                    </a:srgbClr>
                  </a:outerShdw>
                </a:effectLst>
              </a:rPr>
              <a:t>progression « type »  </a:t>
            </a:r>
            <a:r>
              <a:rPr lang="fr-FR" sz="1600" dirty="0" smtClean="0">
                <a:solidFill>
                  <a:srgbClr val="002060"/>
                </a:solidFill>
                <a:effectLst>
                  <a:outerShdw blurRad="38100" dist="38100" dir="2700000" algn="tl">
                    <a:srgbClr val="000000">
                      <a:alpha val="43137"/>
                    </a:srgbClr>
                  </a:outerShdw>
                </a:effectLst>
              </a:rPr>
              <a:t>définie dans le Livret de progression est « balisée » dans ces colonnes par des </a:t>
            </a:r>
            <a:r>
              <a:rPr lang="fr-FR" sz="1600" b="1" dirty="0" smtClean="0">
                <a:solidFill>
                  <a:srgbClr val="002060"/>
                </a:solidFill>
                <a:effectLst>
                  <a:outerShdw blurRad="38100" dist="38100" dir="2700000" algn="tl">
                    <a:srgbClr val="000000">
                      <a:alpha val="43137"/>
                    </a:srgbClr>
                  </a:outerShdw>
                </a:effectLst>
              </a:rPr>
              <a:t>marqueurs de couleur</a:t>
            </a:r>
            <a:endParaRPr lang="fr-FR" sz="1600" b="1" dirty="0">
              <a:solidFill>
                <a:srgbClr val="002060"/>
              </a:solidFill>
              <a:effectLst>
                <a:outerShdw blurRad="38100" dist="38100" dir="2700000" algn="tl">
                  <a:srgbClr val="000000">
                    <a:alpha val="43137"/>
                  </a:srgbClr>
                </a:outerShdw>
              </a:effectLst>
            </a:endParaRPr>
          </a:p>
        </p:txBody>
      </p:sp>
      <p:pic>
        <p:nvPicPr>
          <p:cNvPr id="23" name="Picture 5" descr="FFA sans fond"/>
          <p:cNvPicPr>
            <a:picLocks noChangeAspect="1" noChangeArrowheads="1"/>
          </p:cNvPicPr>
          <p:nvPr/>
        </p:nvPicPr>
        <p:blipFill>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36538" y="107577"/>
            <a:ext cx="911225" cy="390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4" name="Titre 1"/>
          <p:cNvSpPr txBox="1">
            <a:spLocks/>
          </p:cNvSpPr>
          <p:nvPr/>
        </p:nvSpPr>
        <p:spPr>
          <a:xfrm>
            <a:off x="2349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SYNTHÈSE</a:t>
            </a:r>
            <a:endParaRPr lang="fr-FR" sz="2400" b="1" dirty="0">
              <a:solidFill>
                <a:srgbClr val="002060"/>
              </a:solidFill>
              <a:latin typeface="Arial" panose="020B0604020202020204" pitchFamily="34" charset="0"/>
              <a:cs typeface="Arial" panose="020B0604020202020204" pitchFamily="34" charset="0"/>
            </a:endParaRPr>
          </a:p>
        </p:txBody>
      </p:sp>
      <p:sp>
        <p:nvSpPr>
          <p:cNvPr id="25" name="Titre 1"/>
          <p:cNvSpPr txBox="1">
            <a:spLocks/>
          </p:cNvSpPr>
          <p:nvPr/>
        </p:nvSpPr>
        <p:spPr>
          <a:xfrm>
            <a:off x="1147763" y="-11278"/>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Articulation de la formation au vol</a:t>
            </a:r>
            <a:endParaRPr lang="fr-FR" sz="3600" b="1" dirty="0"/>
          </a:p>
        </p:txBody>
      </p:sp>
      <p:sp>
        <p:nvSpPr>
          <p:cNvPr id="26" name="Rectangle 25"/>
          <p:cNvSpPr/>
          <p:nvPr/>
        </p:nvSpPr>
        <p:spPr>
          <a:xfrm>
            <a:off x="4595728" y="6488668"/>
            <a:ext cx="4416594" cy="369332"/>
          </a:xfrm>
          <a:prstGeom prst="rect">
            <a:avLst/>
          </a:prstGeom>
        </p:spPr>
        <p:txBody>
          <a:bodyPr wrap="none">
            <a:spAutoFit/>
          </a:bodyPr>
          <a:lstStyle/>
          <a:p>
            <a:r>
              <a:rPr lang="fr-FR" dirty="0" smtClean="0"/>
              <a:t>Source: Daniel Vacher pour </a:t>
            </a:r>
            <a:r>
              <a:rPr lang="fr-FR" dirty="0" err="1" smtClean="0"/>
              <a:t>FFA-aero.com</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3874235"/>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ppt_x"/>
                                          </p:val>
                                        </p:tav>
                                        <p:tav tm="100000">
                                          <p:val>
                                            <p:strVal val="#ppt_x"/>
                                          </p:val>
                                        </p:tav>
                                      </p:tavLst>
                                    </p:anim>
                                    <p:anim calcmode="lin" valueType="num">
                                      <p:cBhvr additive="base">
                                        <p:cTn id="11"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Comportement et FH</a:t>
            </a:r>
            <a:endParaRPr lang="fr-FR" dirty="0">
              <a:effectLst>
                <a:outerShdw blurRad="38100" dist="38100" dir="2700000" algn="tl">
                  <a:srgbClr val="000000">
                    <a:alpha val="43137"/>
                  </a:srgbClr>
                </a:outerShdw>
              </a:effectLst>
            </a:endParaRPr>
          </a:p>
        </p:txBody>
      </p:sp>
      <p:sp>
        <p:nvSpPr>
          <p:cNvPr id="4" name="Rectangle à coins arrondis 3"/>
          <p:cNvSpPr/>
          <p:nvPr/>
        </p:nvSpPr>
        <p:spPr>
          <a:xfrm>
            <a:off x="457200" y="1524000"/>
            <a:ext cx="8229600" cy="1981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2800" b="1" dirty="0" smtClean="0">
                <a:latin typeface="+mj-lt"/>
              </a:rPr>
              <a:t>Comportement</a:t>
            </a:r>
          </a:p>
          <a:p>
            <a:r>
              <a:rPr lang="fr-FR" sz="2800" dirty="0" smtClean="0">
                <a:latin typeface="+mj-lt"/>
              </a:rPr>
              <a:t>Un comportement observable  est la conséquence de plusieurs actions.</a:t>
            </a:r>
          </a:p>
          <a:p>
            <a:endParaRPr lang="fr-FR" sz="2800" dirty="0">
              <a:latin typeface="+mj-lt"/>
            </a:endParaRPr>
          </a:p>
        </p:txBody>
      </p:sp>
      <p:sp>
        <p:nvSpPr>
          <p:cNvPr id="5" name="Rectangle à coins arrondis 4"/>
          <p:cNvSpPr/>
          <p:nvPr/>
        </p:nvSpPr>
        <p:spPr>
          <a:xfrm>
            <a:off x="457200" y="3886200"/>
            <a:ext cx="8229600"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90000"/>
              </a:lnSpc>
            </a:pPr>
            <a:r>
              <a:rPr lang="fr-FR" sz="2800" b="1" dirty="0" smtClean="0">
                <a:latin typeface="+mj-lt"/>
              </a:rPr>
              <a:t>Facteurs Humains</a:t>
            </a:r>
          </a:p>
          <a:p>
            <a:pPr>
              <a:lnSpc>
                <a:spcPct val="90000"/>
              </a:lnSpc>
            </a:pPr>
            <a:r>
              <a:rPr lang="fr-FR" sz="2800" dirty="0" smtClean="0">
                <a:latin typeface="+mj-lt"/>
              </a:rPr>
              <a:t>De nombreux éléments (intrinsèques ou extrinsèques) influencent ou limitent les capacités physiques, les facultés intellectuelles et les comportements du pilote.</a:t>
            </a:r>
          </a:p>
        </p:txBody>
      </p:sp>
      <p:sp>
        <p:nvSpPr>
          <p:cNvPr id="7" name="Rectangle 6"/>
          <p:cNvSpPr/>
          <p:nvPr/>
        </p:nvSpPr>
        <p:spPr>
          <a:xfrm>
            <a:off x="0" y="6211669"/>
            <a:ext cx="9144000" cy="646331"/>
          </a:xfrm>
          <a:prstGeom prst="rect">
            <a:avLst/>
          </a:prstGeom>
          <a:gradFill flip="none" rotWithShape="1">
            <a:gsLst>
              <a:gs pos="0">
                <a:srgbClr val="F6FD82"/>
              </a:gs>
              <a:gs pos="100000">
                <a:srgbClr val="FFFFFF"/>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dirty="0" smtClean="0">
                <a:solidFill>
                  <a:schemeClr val="tx1"/>
                </a:solidFill>
                <a:latin typeface="+mj-lt"/>
              </a:rPr>
              <a:t>…les facteurs humains impactent la préparation, évaluation, décision et exécution d’un vol</a:t>
            </a:r>
          </a:p>
          <a:p>
            <a:r>
              <a:rPr lang="fr-FR" dirty="0" smtClean="0">
                <a:solidFill>
                  <a:schemeClr val="tx1"/>
                </a:solidFill>
                <a:latin typeface="+mj-lt"/>
              </a:rPr>
              <a:t>…le TEM est un outil pour améliorer la gestion du vol, par conséquent la sécurité</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6677</TotalTime>
  <Words>7232</Words>
  <Application>Microsoft Office PowerPoint</Application>
  <PresentationFormat>Présentation à l'écran (4:3)</PresentationFormat>
  <Paragraphs>781</Paragraphs>
  <Slides>69</Slides>
  <Notes>36</Notes>
  <HiddenSlides>0</HiddenSlides>
  <MMClips>0</MMClips>
  <ScaleCrop>false</ScaleCrop>
  <HeadingPairs>
    <vt:vector size="4" baseType="variant">
      <vt:variant>
        <vt:lpstr>Modèle de conception</vt:lpstr>
      </vt:variant>
      <vt:variant>
        <vt:i4>1</vt:i4>
      </vt:variant>
      <vt:variant>
        <vt:lpstr>Titres des diapositives</vt:lpstr>
      </vt:variant>
      <vt:variant>
        <vt:i4>69</vt:i4>
      </vt:variant>
    </vt:vector>
  </HeadingPairs>
  <TitlesOfParts>
    <vt:vector size="70" baseType="lpstr">
      <vt:lpstr>Flux</vt:lpstr>
      <vt:lpstr>Facteurs  Humains-1 (FH)</vt:lpstr>
      <vt:lpstr>Facteurs Humains</vt:lpstr>
      <vt:lpstr>Points abordés</vt:lpstr>
      <vt:lpstr>Objectifs et déroulement</vt:lpstr>
      <vt:lpstr> Le cadre ATO</vt:lpstr>
      <vt:lpstr>COMPÉTENCES</vt:lpstr>
      <vt:lpstr>Définition du TEM</vt:lpstr>
      <vt:lpstr>Diapositive 8</vt:lpstr>
      <vt:lpstr>Comportement et FH</vt:lpstr>
      <vt:lpstr>La psychologie</vt:lpstr>
      <vt:lpstr>Pourquoi comprendre  les comportements?</vt:lpstr>
      <vt:lpstr>L’être humain et le besoin de voler</vt:lpstr>
      <vt:lpstr>Principaux Facteurs Humains (FH)</vt:lpstr>
      <vt:lpstr>Pourquoi des études sur les FH</vt:lpstr>
      <vt:lpstr>Statistiques 2012</vt:lpstr>
      <vt:lpstr>Diapositive 16</vt:lpstr>
      <vt:lpstr>Exemples (source : BEA)</vt:lpstr>
      <vt:lpstr>Diapositive 18</vt:lpstr>
      <vt:lpstr>Diapositive 19</vt:lpstr>
      <vt:lpstr>Le point fort de l’être humain</vt:lpstr>
      <vt:lpstr>Comment gérer le comportement?</vt:lpstr>
      <vt:lpstr>Comment faites-vous pour utiliser les ressources?</vt:lpstr>
      <vt:lpstr>La gestion des ressources de point de vue pilote </vt:lpstr>
      <vt:lpstr>Comment décrire les comportements?</vt:lpstr>
      <vt:lpstr>Les fonctions cognitives</vt:lpstr>
      <vt:lpstr>Un exemple: le modèle « OODA »</vt:lpstr>
      <vt:lpstr>L’importance du plan: Le projet d’action</vt:lpstr>
      <vt:lpstr>Gérer un vol c’est comme diriger un orchestre!</vt:lpstr>
      <vt:lpstr>Comment bien gérer les ressources?</vt:lpstr>
      <vt:lpstr>Dangers et risques</vt:lpstr>
      <vt:lpstr>Liste ouverte de dangers</vt:lpstr>
      <vt:lpstr>Dangers et risques</vt:lpstr>
      <vt:lpstr>Dangers et risques</vt:lpstr>
      <vt:lpstr>Pourquoi apprendre et s’immuniser ?</vt:lpstr>
      <vt:lpstr>Quantification de la "dangerosité"</vt:lpstr>
      <vt:lpstr>Un exemple:  outil pour l’évaluation du risque</vt:lpstr>
      <vt:lpstr>On parle de quoi?</vt:lpstr>
      <vt:lpstr>L’outil TEM </vt:lpstr>
      <vt:lpstr>L’atténuation (Mitigation)</vt:lpstr>
      <vt:lpstr>Les fonctions cognitives</vt:lpstr>
      <vt:lpstr>Fonctions cognitives</vt:lpstr>
      <vt:lpstr>Saisir une information/donnée</vt:lpstr>
      <vt:lpstr>Exercise “F” </vt:lpstr>
      <vt:lpstr>Exercise « Stroop »</vt:lpstr>
      <vt:lpstr>Exercise</vt:lpstr>
      <vt:lpstr>Exemple : désorientation spatiale</vt:lpstr>
      <vt:lpstr>Gestion de la saisie d’information</vt:lpstr>
      <vt:lpstr>Concept explicatif : l’attention</vt:lpstr>
      <vt:lpstr>Concept explicatif : l’anticipation</vt:lpstr>
      <vt:lpstr>Toujours l’anticipation…</vt:lpstr>
      <vt:lpstr>Traiter les informations et prendre une décision</vt:lpstr>
      <vt:lpstr>Concept explicatif : La mémoire</vt:lpstr>
      <vt:lpstr>Pourquoi on oubli?  La rôle de la mémoire prospective</vt:lpstr>
      <vt:lpstr>Pourquoi on oubli?  La rôle de la mémoire prospective</vt:lpstr>
      <vt:lpstr>Pourquoi on oubli?  La rôle de la mémoire prospective</vt:lpstr>
      <vt:lpstr>Gestion de la mémoire prospective</vt:lpstr>
      <vt:lpstr>Connaissances et compétences</vt:lpstr>
      <vt:lpstr>Gestion de la mémoire</vt:lpstr>
      <vt:lpstr>Le jugement et la décision</vt:lpstr>
      <vt:lpstr>Prise de décision analytique</vt:lpstr>
      <vt:lpstr>Prise de décision intuitive (naturaliste)</vt:lpstr>
      <vt:lpstr>Transmettre un message</vt:lpstr>
      <vt:lpstr>Interagir avec les autres</vt:lpstr>
      <vt:lpstr>Agir sur une commande</vt:lpstr>
      <vt:lpstr>Les opérations élémentaires et la charge du travail </vt:lpstr>
      <vt:lpstr>Les opérations</vt:lpstr>
      <vt:lpstr>Extrait de l’information se fait…</vt:lpstr>
      <vt:lpstr>Les opérations réflexes et semi réflexes</vt:lpstr>
      <vt:lpstr>Gestion des opérations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Sonja Straussberger</dc:creator>
  <cp:lastModifiedBy>Sonja Straussberger</cp:lastModifiedBy>
  <cp:revision>497</cp:revision>
  <cp:lastPrinted>2012-03-07T15:59:27Z</cp:lastPrinted>
  <dcterms:created xsi:type="dcterms:W3CDTF">2014-06-11T21:23:46Z</dcterms:created>
  <dcterms:modified xsi:type="dcterms:W3CDTF">2014-06-11T21:31:38Z</dcterms:modified>
</cp:coreProperties>
</file>