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embeddedFontLst>
    <p:embeddedFont>
      <p:font typeface="Roboto" panose="020B0604020202020204" charset="0"/>
      <p:regular r:id="rId50"/>
      <p:bold r:id="rId51"/>
      <p:italic r:id="rId52"/>
      <p:boldItalic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Ky8+Z/pgqqObu72BBeq5bMRPR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73C1E2D-AC5F-4B7D-A08D-9160D54C7B91}">
  <a:tblStyle styleId="{D73C1E2D-AC5F-4B7D-A08D-9160D54C7B9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34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8786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f09555dd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8f09555dd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8f09555dd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28f09555dd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c320e7294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c320e7294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bea.aero/fileadmin/documents/docspa/2008/f-us080424/pdf/f-us080424.pdf" TargetMode="External"/><Relationship Id="rId7" Type="http://schemas.openxmlformats.org/officeDocument/2006/relationships/hyperlink" Target="https://acat-toulouse.org/uploads/media_items/objet-perdu-danger.original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s://bea.aero/les-enquetes/evenements-notifies/detail/accident-du-robin-dr400-immatricule-f-gykc-survenu-le-05-08-2020-sur-lad-saint-girons-anticha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a.aero/fileadmin/documents/docspa/2008/f-us080424/pdf/f-us080424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ea.aero/fileadmin/uploads/tx_elydbrapports/f-jl130209.pdf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bea.aero/fileadmin/documents/docspa/2011/f-la110925/pdf/f-la110925.pdf" TargetMode="External"/><Relationship Id="rId4" Type="http://schemas.openxmlformats.org/officeDocument/2006/relationships/hyperlink" Target="https://bea.aero/les-enquetes/evenements-notifies/detail/accident-du-robin-dr400-immatricule-f-gykc-survenu-le-05-08-2020-sur-lad-saint-girons-anticha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a.aero/fileadmin/documents/docspa/2011/f-la110925/pdf/f-la110925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ea.aero/docspa/2001/f-tr010501/htm/f-tr010501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exffa.fr/PublicReport/Details/659" TargetMode="External"/><Relationship Id="rId13" Type="http://schemas.openxmlformats.org/officeDocument/2006/relationships/hyperlink" Target="https://rexffa.fr/PublicReport/Details/1737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rexffa.fr/PublicReport/Details/2673" TargetMode="External"/><Relationship Id="rId12" Type="http://schemas.openxmlformats.org/officeDocument/2006/relationships/hyperlink" Target="https://rexffa.fr/PublicReport/Details/286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xffa.fr/PublicReport/Details/1180" TargetMode="External"/><Relationship Id="rId11" Type="http://schemas.openxmlformats.org/officeDocument/2006/relationships/hyperlink" Target="https://rexffa.fr/PublicReport/Details/2358" TargetMode="External"/><Relationship Id="rId5" Type="http://schemas.openxmlformats.org/officeDocument/2006/relationships/hyperlink" Target="https://rexffa.fr/PublicReport/Details/1928" TargetMode="External"/><Relationship Id="rId10" Type="http://schemas.openxmlformats.org/officeDocument/2006/relationships/hyperlink" Target="https://rexffa.fr/PublicReport/Details/2801" TargetMode="External"/><Relationship Id="rId4" Type="http://schemas.openxmlformats.org/officeDocument/2006/relationships/hyperlink" Target="https://rexffa.fr/PublicReport/Details/2802" TargetMode="External"/><Relationship Id="rId9" Type="http://schemas.openxmlformats.org/officeDocument/2006/relationships/hyperlink" Target="https://rexffa.fr/PublicReport/Details/1873" TargetMode="External"/><Relationship Id="rId14" Type="http://schemas.openxmlformats.org/officeDocument/2006/relationships/hyperlink" Target="https://rexffa.fr/PublicReport/Details/1653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exffa.fr/PublicReport/Details/1327" TargetMode="External"/><Relationship Id="rId13" Type="http://schemas.openxmlformats.org/officeDocument/2006/relationships/hyperlink" Target="https://rexffa.fr/PublicReport/Details/2496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rexffa.fr/PublicReport/Details/1338" TargetMode="External"/><Relationship Id="rId12" Type="http://schemas.openxmlformats.org/officeDocument/2006/relationships/hyperlink" Target="https://rexffa.fr/PublicReport/Details/2490" TargetMode="External"/><Relationship Id="rId17" Type="http://schemas.openxmlformats.org/officeDocument/2006/relationships/hyperlink" Target="https://rexffa.fr/PublicReport/Details/646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rexffa.fr/PublicReport/Details/121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xffa.fr/PublicReport/Details/2218" TargetMode="External"/><Relationship Id="rId11" Type="http://schemas.openxmlformats.org/officeDocument/2006/relationships/hyperlink" Target="https://rexffa.fr/PublicReport/Details/1566" TargetMode="External"/><Relationship Id="rId5" Type="http://schemas.openxmlformats.org/officeDocument/2006/relationships/hyperlink" Target="https://rexffa.fr/PublicReport/Details/2690" TargetMode="External"/><Relationship Id="rId15" Type="http://schemas.openxmlformats.org/officeDocument/2006/relationships/hyperlink" Target="https://rexffa.fr/PublicReport/Details/1567" TargetMode="External"/><Relationship Id="rId10" Type="http://schemas.openxmlformats.org/officeDocument/2006/relationships/hyperlink" Target="https://rexffa.fr/PublicReport/Details/1919" TargetMode="External"/><Relationship Id="rId4" Type="http://schemas.openxmlformats.org/officeDocument/2006/relationships/hyperlink" Target="https://rexffa.fr/PublicReport/Details/2843" TargetMode="External"/><Relationship Id="rId9" Type="http://schemas.openxmlformats.org/officeDocument/2006/relationships/hyperlink" Target="https://rexffa.fr/PublicReport/Details/1224" TargetMode="External"/><Relationship Id="rId14" Type="http://schemas.openxmlformats.org/officeDocument/2006/relationships/hyperlink" Target="https://rexffa.fr/PublicReport/Details/245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exffa.fr/PublicReport/Details/967" TargetMode="External"/><Relationship Id="rId13" Type="http://schemas.openxmlformats.org/officeDocument/2006/relationships/hyperlink" Target="https://rexffa.fr/PublicReport/Details/1888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rexffa.fr/PublicReport/Details/1746" TargetMode="External"/><Relationship Id="rId12" Type="http://schemas.openxmlformats.org/officeDocument/2006/relationships/hyperlink" Target="https://rexffa.fr/PublicReport/Details/2261" TargetMode="External"/><Relationship Id="rId17" Type="http://schemas.openxmlformats.org/officeDocument/2006/relationships/hyperlink" Target="https://rexffa.fr/PublicReport/Details/1447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rexffa.fr/PublicReport/Details/32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xffa.fr/PublicReport/Details/2809" TargetMode="External"/><Relationship Id="rId11" Type="http://schemas.openxmlformats.org/officeDocument/2006/relationships/hyperlink" Target="https://rexffa.fr/PublicReport/Details/1747" TargetMode="External"/><Relationship Id="rId5" Type="http://schemas.openxmlformats.org/officeDocument/2006/relationships/hyperlink" Target="https://rexffa.fr/PublicReport/Details/2526" TargetMode="External"/><Relationship Id="rId15" Type="http://schemas.openxmlformats.org/officeDocument/2006/relationships/hyperlink" Target="https://rexffa.fr/PublicReport/Details/1788" TargetMode="External"/><Relationship Id="rId10" Type="http://schemas.openxmlformats.org/officeDocument/2006/relationships/hyperlink" Target="https://rexffa.fr/PublicReport/Details/1233" TargetMode="External"/><Relationship Id="rId4" Type="http://schemas.openxmlformats.org/officeDocument/2006/relationships/hyperlink" Target="https://rexffa.fr/PublicReport/Details/157" TargetMode="External"/><Relationship Id="rId9" Type="http://schemas.openxmlformats.org/officeDocument/2006/relationships/hyperlink" Target="https://rexffa.fr/PublicReport/Details/1516" TargetMode="External"/><Relationship Id="rId14" Type="http://schemas.openxmlformats.org/officeDocument/2006/relationships/hyperlink" Target="https://rexffa.fr/PublicReport/Details/119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7bD8zrKB1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avionnaire.fr/" TargetMode="Externa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avionnaire.fr/" TargetMode="Externa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avionnaire.fr/" TargetMode="Externa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avionnaire.fr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ecuritedesvols.aero/productions/les-phases-de-vol/en-route/croisiere/le-parachute-de-secours#:~:text=C%27est%20une%20fus%C3%A9e%2C%20et,plus%20de%2010m%20de%20machine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ulmstex.com/parachute-grs-galax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edesvols.aero/productions/les-phases-de-vol/lenvol/decollage/perte-de-profondeur-sur-morane-paris?highlight=WyJjb21wZW5zYXRldXIiXQ==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meo.com/572075810" TargetMode="External"/><Relationship Id="rId5" Type="http://schemas.openxmlformats.org/officeDocument/2006/relationships/hyperlink" Target="https://www.securitedesvols.aero/productions/les-phases-de-vol/preparation/visite-prevol/la-visite-prevol-d-un-pc6" TargetMode="External"/><Relationship Id="rId4" Type="http://schemas.openxmlformats.org/officeDocument/2006/relationships/hyperlink" Target="https://vimeo.com/33507799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ea.aero/fileadmin/user_upload/F-GCNK.pdf" TargetMode="External"/><Relationship Id="rId13" Type="http://schemas.openxmlformats.org/officeDocument/2006/relationships/hyperlink" Target="https://bea.aero/les-enquetes/evenements-notifies/detail/anomalie-dans-lutilisation-des-commandes-de-vol-perte-de-controle-en-montee-initiale-collision-avec-le-sol-en-instruc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bea.aero/fileadmin/user_upload/F-GLNH.pdf" TargetMode="External"/><Relationship Id="rId12" Type="http://schemas.openxmlformats.org/officeDocument/2006/relationships/hyperlink" Target="https://bea.aero/fileadmin/documents/docspa/2012/f-gb120315/pdf/f-gb120315_06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ea.aero/les-enquetes/evenements-notifies/detail/incident-grave-du-cessna-172-immatricule-f-oooo-survenu-le-18-02-2022-aux-saintes-971/" TargetMode="External"/><Relationship Id="rId11" Type="http://schemas.openxmlformats.org/officeDocument/2006/relationships/hyperlink" Target="https://bea.aero/fileadmin/uploads/tx_elydbrapports/f-jl130209.pdf" TargetMode="External"/><Relationship Id="rId5" Type="http://schemas.openxmlformats.org/officeDocument/2006/relationships/hyperlink" Target="https://www.defense.gouv.fr/sites/default/files/bea-e/Rapport%20d'enqu%C3%AAte%20de%20s%C3%A9curit%C3%A9%20C-2022-06-A.pdf" TargetMode="External"/><Relationship Id="rId10" Type="http://schemas.openxmlformats.org/officeDocument/2006/relationships/hyperlink" Target="https://bea.aero/les-enquetes/evenements-notifies/detail/accident-de-lextra-200-immatricule-f-gljg-survenu-le-14-02-2019-a-toulouse-lasbordes-31/" TargetMode="External"/><Relationship Id="rId4" Type="http://schemas.openxmlformats.org/officeDocument/2006/relationships/hyperlink" Target="https://bea.aero/les-enquetes/evenements-notifies/detail/accident-survenu-a-lelixir-immatricule-f-hkec-le-14-02-2024-a-la-rochelle-17/" TargetMode="External"/><Relationship Id="rId9" Type="http://schemas.openxmlformats.org/officeDocument/2006/relationships/hyperlink" Target="https://bea.aero/les-enquetes/evenements-notifies/detail/accident-du-robin-dr400-immatricule-f-gykc-survenu-le-05-08-2020-sur-lad-saint-girons-antichan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ea.aero/les-enquetes/evenements-notifies/detail/accident-du-dhc6-300-survenu-au-large-de-lile-de-moorea-polynesie-francaise-le-9-aout-2007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bea.aero/fileadmin/documents/docspa/2007/f-hd071021/pdf/f-hd071021_0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ea.aero/fileadmin/documents/docspa/2008/f-us080424/pdf/f-us080424.pdf" TargetMode="External"/><Relationship Id="rId11" Type="http://schemas.openxmlformats.org/officeDocument/2006/relationships/hyperlink" Target="https://www.bea.aero/docspa/1995/f-rc951024/pdf/f-rc951024.pdf" TargetMode="External"/><Relationship Id="rId5" Type="http://schemas.openxmlformats.org/officeDocument/2006/relationships/hyperlink" Target="https://bea.aero/docspa/2009/f-rj090925/pdf/f-rj090925.pdf" TargetMode="External"/><Relationship Id="rId10" Type="http://schemas.openxmlformats.org/officeDocument/2006/relationships/hyperlink" Target="https://bea.aero/docspa/2001/f-tr010501/htm/f-tr010501.html" TargetMode="External"/><Relationship Id="rId4" Type="http://schemas.openxmlformats.org/officeDocument/2006/relationships/hyperlink" Target="https://bea.aero/fileadmin/documents/docspa/2011/f-la110925/pdf/f-la110925.pdf" TargetMode="External"/><Relationship Id="rId9" Type="http://schemas.openxmlformats.org/officeDocument/2006/relationships/hyperlink" Target="https://bea.aero/docspa/2007/f-by070726/pdf/f-by070726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fense.gouv.fr/sites/default/files/bea-e/Rapport%20d'enqu%C3%AAte%20de%20s%C3%A9curit%C3%A9%20C-2022-06-A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ea.aero/fileadmin/user_upload/F-GCNK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311700" y="42939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848">
                <a:solidFill>
                  <a:srgbClr val="D9D9D9"/>
                </a:solidFill>
              </a:rPr>
              <a:t>Ilyass LEMCHENDEG</a:t>
            </a:r>
            <a:br>
              <a:rPr lang="fr" sz="1848">
                <a:solidFill>
                  <a:srgbClr val="D9D9D9"/>
                </a:solidFill>
              </a:rPr>
            </a:br>
            <a:r>
              <a:rPr lang="fr" sz="1848">
                <a:solidFill>
                  <a:srgbClr val="D9D9D9"/>
                </a:solidFill>
              </a:rPr>
              <a:t>ACAT</a:t>
            </a:r>
            <a:endParaRPr sz="1848">
              <a:solidFill>
                <a:srgbClr val="D9D9D9"/>
              </a:solidFill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782665" y="1018626"/>
            <a:ext cx="78576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 b="1">
                <a:solidFill>
                  <a:schemeClr val="lt1"/>
                </a:solidFill>
              </a:rPr>
              <a:t>18 ème séminaire Sécurité des Vols</a:t>
            </a:r>
            <a:br>
              <a:rPr lang="fr" sz="2000" b="1">
                <a:solidFill>
                  <a:schemeClr val="lt1"/>
                </a:solidFill>
              </a:rPr>
            </a:br>
            <a:r>
              <a:rPr lang="fr" sz="2000" b="1">
                <a:solidFill>
                  <a:schemeClr val="lt1"/>
                </a:solidFill>
              </a:rPr>
              <a:t>du pilote privé Avion et ULM</a:t>
            </a:r>
            <a:br>
              <a:rPr lang="fr" sz="2000" b="1">
                <a:solidFill>
                  <a:schemeClr val="lt1"/>
                </a:solidFill>
              </a:rPr>
            </a:br>
            <a:r>
              <a:rPr lang="fr" sz="2000" b="1">
                <a:solidFill>
                  <a:schemeClr val="lt1"/>
                </a:solidFill>
              </a:rPr>
              <a:t>16 mars 2024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>
            <a:spLocks noGrp="1"/>
          </p:cNvSpPr>
          <p:nvPr>
            <p:ph type="subTitle" idx="1"/>
          </p:nvPr>
        </p:nvSpPr>
        <p:spPr>
          <a:xfrm>
            <a:off x="325555" y="1846628"/>
            <a:ext cx="85206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fr" sz="3200" b="1">
                <a:solidFill>
                  <a:schemeClr val="lt1"/>
                </a:solidFill>
              </a:rPr>
              <a:t>Dysfonctionnement </a:t>
            </a:r>
            <a:endParaRPr sz="32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fr" sz="3200" b="1">
                <a:solidFill>
                  <a:schemeClr val="lt1"/>
                </a:solidFill>
              </a:rPr>
              <a:t>d’une commande de vol :</a:t>
            </a:r>
            <a:r>
              <a:rPr lang="fr" sz="2400" b="1">
                <a:solidFill>
                  <a:srgbClr val="434343"/>
                </a:solidFill>
              </a:rPr>
              <a:t> 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fr" sz="3200">
                <a:solidFill>
                  <a:schemeClr val="lt1"/>
                </a:solidFill>
              </a:rPr>
              <a:t>Détection et traitement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58" name="Google Shape;5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subTitle" idx="1"/>
          </p:nvPr>
        </p:nvSpPr>
        <p:spPr>
          <a:xfrm>
            <a:off x="388900" y="387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2400">
                <a:solidFill>
                  <a:schemeClr val="dk1"/>
                </a:solidFill>
              </a:rPr>
              <a:t>Evénement 3 :</a:t>
            </a:r>
            <a:r>
              <a:rPr lang="fr" sz="2400"/>
              <a:t> </a:t>
            </a:r>
            <a:r>
              <a:rPr lang="fr" sz="2400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Accident d’un</a:t>
            </a:r>
            <a:r>
              <a:rPr lang="fr" sz="2400">
                <a:solidFill>
                  <a:srgbClr val="D20B10"/>
                </a:solidFill>
                <a:latin typeface="Verdana"/>
                <a:ea typeface="Verdana"/>
                <a:cs typeface="Verdana"/>
                <a:sym typeface="Verdana"/>
              </a:rPr>
              <a:t> Robin </a:t>
            </a:r>
            <a:r>
              <a:rPr lang="fr" sz="2400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DR400</a:t>
            </a:r>
            <a:r>
              <a:rPr lang="fr" sz="2400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 </a:t>
            </a:r>
            <a:endParaRPr sz="2400">
              <a:solidFill>
                <a:srgbClr val="D20B1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 txBox="1"/>
          <p:nvPr/>
        </p:nvSpPr>
        <p:spPr>
          <a:xfrm>
            <a:off x="388900" y="1022500"/>
            <a:ext cx="5715300" cy="20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Conséquences </a:t>
            </a: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avion endommagé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:</a:t>
            </a: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05/08/2020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Pas d’autorité en roulis après la rotation 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Manche latéral bloqué par une gourde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Interruption du décollage à faible hauteur 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10</a:t>
            </a:fld>
            <a:endParaRPr/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5475" y="758725"/>
            <a:ext cx="1616974" cy="292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0"/>
          <p:cNvSpPr txBox="1"/>
          <p:nvPr/>
        </p:nvSpPr>
        <p:spPr>
          <a:xfrm>
            <a:off x="435050" y="3050200"/>
            <a:ext cx="3903468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r>
              <a:rPr lang="fr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800" dirty="0">
                <a:solidFill>
                  <a:schemeClr val="dk2"/>
                </a:solidFill>
              </a:rPr>
              <a:t>é</a:t>
            </a:r>
            <a:r>
              <a:rPr lang="fr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vénement </a:t>
            </a:r>
            <a:r>
              <a:rPr lang="fr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 CAP10BK immatriculé </a:t>
            </a:r>
            <a:r>
              <a:rPr lang="fr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F-BXHU</a:t>
            </a:r>
            <a:r>
              <a:rPr lang="fr" b="0" i="0" u="none" strike="noStrike" cap="none" dirty="0" smtClean="0">
                <a:solidFill>
                  <a:schemeClr val="dk2"/>
                </a:solidFill>
                <a:sym typeface="Arial"/>
              </a:rPr>
              <a:t/>
            </a:r>
            <a:br>
              <a:rPr lang="fr" b="0" i="0" u="none" strike="noStrike" cap="none" dirty="0" smtClean="0">
                <a:solidFill>
                  <a:schemeClr val="dk2"/>
                </a:solidFill>
                <a:sym typeface="Arial"/>
              </a:rPr>
            </a:br>
            <a:r>
              <a:rPr lang="fr-FR" dirty="0" smtClean="0">
                <a:solidFill>
                  <a:schemeClr val="tx1"/>
                </a:solidFill>
              </a:rPr>
              <a:t>Cf</a:t>
            </a:r>
            <a:r>
              <a:rPr lang="fr-FR" dirty="0">
                <a:solidFill>
                  <a:schemeClr val="tx1"/>
                </a:solidFill>
              </a:rPr>
              <a:t>. </a:t>
            </a:r>
            <a:r>
              <a:rPr lang="fr-FR" dirty="0">
                <a:solidFill>
                  <a:schemeClr val="tx1"/>
                </a:solidFill>
                <a:hlinkClick r:id="rId7"/>
              </a:rPr>
              <a:t>Flash Sécurité des Vols 16 octobre </a:t>
            </a:r>
            <a:r>
              <a:rPr lang="fr-FR" dirty="0" smtClean="0">
                <a:solidFill>
                  <a:schemeClr val="tx1"/>
                </a:solidFill>
                <a:hlinkClick r:id="rId7"/>
              </a:rPr>
              <a:t>2017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800"/>
            </a:pPr>
            <a:endParaRPr lang="fr-FR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05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OBJET PERDU = DANGER </a:t>
            </a:r>
            <a:r>
              <a:rPr lang="fr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br>
              <a:rPr lang="fr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1992" y="3154675"/>
            <a:ext cx="1767534" cy="19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subTitle" idx="1"/>
          </p:nvPr>
        </p:nvSpPr>
        <p:spPr>
          <a:xfrm>
            <a:off x="388900" y="387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2400">
                <a:solidFill>
                  <a:schemeClr val="dk1"/>
                </a:solidFill>
              </a:rPr>
              <a:t>Événement 4:</a:t>
            </a:r>
            <a:r>
              <a:rPr lang="fr" sz="2400"/>
              <a:t> </a:t>
            </a:r>
            <a:r>
              <a:rPr lang="fr" sz="2400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Accident d’un Robin DR400-140B </a:t>
            </a:r>
            <a:r>
              <a:rPr lang="fr" sz="2400" b="1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2400"/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1"/>
          <p:cNvSpPr txBox="1"/>
          <p:nvPr/>
        </p:nvSpPr>
        <p:spPr>
          <a:xfrm>
            <a:off x="326908" y="870100"/>
            <a:ext cx="6290868" cy="1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Conséquences </a:t>
            </a: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 morts, avion détruit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 :</a:t>
            </a: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24 avril 2008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Après le décollage l’avion s’incline fortement à gauche 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Pas d’autorité en roulis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Manche latéral bloqué par un appareil photo</a:t>
            </a:r>
            <a:endParaRPr/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Perte de contrôle</a:t>
            </a:r>
            <a:endParaRPr/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Collision avec le sol.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11</a:t>
            </a:fld>
            <a:endParaRPr/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6732" y="2724150"/>
            <a:ext cx="4839775" cy="21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5125" y="602875"/>
            <a:ext cx="2586025" cy="18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>
            <a:spLocks noGrp="1"/>
          </p:cNvSpPr>
          <p:nvPr>
            <p:ph type="subTitle" idx="1"/>
          </p:nvPr>
        </p:nvSpPr>
        <p:spPr>
          <a:xfrm>
            <a:off x="435050" y="11069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2400">
                <a:solidFill>
                  <a:schemeClr val="dk1"/>
                </a:solidFill>
              </a:rPr>
              <a:t>Événement 5 :</a:t>
            </a:r>
            <a:r>
              <a:rPr lang="fr" sz="2400"/>
              <a:t> </a:t>
            </a:r>
            <a:r>
              <a:rPr lang="fr" sz="2400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Accident d’un motoplaneur</a:t>
            </a:r>
            <a:r>
              <a:rPr lang="fr" sz="2400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fr" sz="2400" b="1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2400"/>
          </a:p>
        </p:txBody>
      </p:sp>
      <p:pic>
        <p:nvPicPr>
          <p:cNvPr id="167" name="Google Shape;16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"/>
          <p:cNvSpPr txBox="1"/>
          <p:nvPr/>
        </p:nvSpPr>
        <p:spPr>
          <a:xfrm>
            <a:off x="297800" y="992500"/>
            <a:ext cx="61584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Conséquences :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aéronef endommagé</a:t>
            </a: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:</a:t>
            </a: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25/09/2011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Désolidarisation du manche en place arrière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Défaut de serrage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12</a:t>
            </a:fld>
            <a:endParaRPr/>
          </a:p>
        </p:txBody>
      </p:sp>
      <p:pic>
        <p:nvPicPr>
          <p:cNvPr id="170" name="Google Shape;170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1625" y="2647950"/>
            <a:ext cx="7106200" cy="23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subTitle" idx="1"/>
          </p:nvPr>
        </p:nvSpPr>
        <p:spPr>
          <a:xfrm>
            <a:off x="497680" y="387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2400">
                <a:solidFill>
                  <a:schemeClr val="dk1"/>
                </a:solidFill>
              </a:rPr>
              <a:t>Événement 6:</a:t>
            </a:r>
            <a:r>
              <a:rPr lang="fr" sz="2400"/>
              <a:t> </a:t>
            </a:r>
            <a:r>
              <a:rPr lang="fr" sz="2400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Accident d’un avion DynAero MCR01 VLA</a:t>
            </a:r>
            <a:r>
              <a:rPr lang="fr" sz="2400" b="1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2400"/>
          </a:p>
        </p:txBody>
      </p:sp>
      <p:pic>
        <p:nvPicPr>
          <p:cNvPr id="176" name="Google Shape;17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3"/>
          <p:cNvSpPr txBox="1"/>
          <p:nvPr/>
        </p:nvSpPr>
        <p:spPr>
          <a:xfrm>
            <a:off x="388900" y="1288550"/>
            <a:ext cx="56655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Conséquences </a:t>
            </a: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 mort, avion détruit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:</a:t>
            </a: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25/09/2011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Usure/Corrosion du mécanisme de commande des flaperons 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Dissymétrie de portance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Pas d’autorité en roulis</a:t>
            </a:r>
            <a:endParaRPr/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Perte de contrôle et collision avec le sol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13</a:t>
            </a:fld>
            <a:endParaRPr/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6400" y="831350"/>
            <a:ext cx="2523075" cy="2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6400" y="3060654"/>
            <a:ext cx="2523075" cy="1843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subTitle" idx="1"/>
          </p:nvPr>
        </p:nvSpPr>
        <p:spPr>
          <a:xfrm>
            <a:off x="388900" y="387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2400">
                <a:solidFill>
                  <a:schemeClr val="dk1"/>
                </a:solidFill>
              </a:rPr>
              <a:t>Événement 7:</a:t>
            </a:r>
            <a:r>
              <a:rPr lang="fr" sz="2400" b="1"/>
              <a:t> </a:t>
            </a:r>
            <a:r>
              <a:rPr lang="fr" sz="2400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Accident d’un avion Mudry Cap 21</a:t>
            </a:r>
            <a:endParaRPr sz="2400"/>
          </a:p>
        </p:txBody>
      </p:sp>
      <p:pic>
        <p:nvPicPr>
          <p:cNvPr id="186" name="Google Shape;18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 txBox="1"/>
          <p:nvPr/>
        </p:nvSpPr>
        <p:spPr>
          <a:xfrm>
            <a:off x="388900" y="1022500"/>
            <a:ext cx="5561100" cy="1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Conséquences :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 mort, avion détruit 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:</a:t>
            </a: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01/05/2001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Erreur de remontage de la gouverne de profondeur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Perte de contrôle lors d’une figure de voltige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Collision avec le sol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14</a:t>
            </a:fld>
            <a:endParaRPr/>
          </a:p>
        </p:txBody>
      </p:sp>
      <p:grpSp>
        <p:nvGrpSpPr>
          <p:cNvPr id="189" name="Google Shape;189;p14"/>
          <p:cNvGrpSpPr/>
          <p:nvPr/>
        </p:nvGrpSpPr>
        <p:grpSpPr>
          <a:xfrm>
            <a:off x="5990026" y="759092"/>
            <a:ext cx="3031044" cy="2740115"/>
            <a:chOff x="5416600" y="831362"/>
            <a:chExt cx="3435000" cy="3852263"/>
          </a:xfrm>
        </p:grpSpPr>
        <p:pic>
          <p:nvPicPr>
            <p:cNvPr id="190" name="Google Shape;190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92800" y="831362"/>
              <a:ext cx="3273925" cy="335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4"/>
            <p:cNvSpPr txBox="1"/>
            <p:nvPr/>
          </p:nvSpPr>
          <p:spPr>
            <a:xfrm>
              <a:off x="5416600" y="4164325"/>
              <a:ext cx="3435000" cy="5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Source: Rapport d’accident BEA</a:t>
              </a:r>
              <a:endPara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2" name="Google Shape;19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3098775"/>
            <a:ext cx="5111800" cy="204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8" name="Google Shape;198;p15"/>
          <p:cNvGraphicFramePr/>
          <p:nvPr/>
        </p:nvGraphicFramePr>
        <p:xfrm>
          <a:off x="870088" y="442925"/>
          <a:ext cx="8107200" cy="4587475"/>
        </p:xfrm>
        <a:graphic>
          <a:graphicData uri="http://schemas.openxmlformats.org/drawingml/2006/table">
            <a:tbl>
              <a:tblPr>
                <a:noFill/>
                <a:tableStyleId>{D73C1E2D-AC5F-4B7D-A08D-9160D54C7B91}</a:tableStyleId>
              </a:tblPr>
              <a:tblGrid>
                <a:gridCol w="5874850"/>
                <a:gridCol w="2232350"/>
              </a:tblGrid>
              <a:tr h="37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" sz="1200" b="1" u="none" strike="noStrike" cap="none"/>
                        <a:t>Evénement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" sz="1200" b="1" u="none" strike="noStrike" cap="none"/>
                        <a:t>Catégorie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P2002 - Déroulement intempestif du trim électrique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P2002 - Déroulement intempestif du trim électrique</a:t>
                      </a:r>
                      <a:endParaRPr sz="11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P2002 - dysfonctionnement commande de puissance moteur</a:t>
                      </a:r>
                      <a:endParaRPr sz="11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Aquila AT01 - Dysfonctionnement Trim électrique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Aquila AT01 - Dysfonctionnement Trim électrique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Aquila AT01 - Trim électrique bloqué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Aquila AT01 - Rupture du câble de commande de gaz</a:t>
                      </a:r>
                      <a:endParaRPr sz="11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C172 - </a:t>
                      </a: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Sortie dissymétrique des volets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DA20 - Mauvais remontage de la gouverne de profondeur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Maintenance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APM20 - Panne de volets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 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SR20 Cirrus - Problème Déconnexion PA sur Cirrus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Procédures vol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WT9 - Blocage du manche dans le harnais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Blocage par objets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15"/>
          <p:cNvSpPr txBox="1"/>
          <p:nvPr/>
        </p:nvSpPr>
        <p:spPr>
          <a:xfrm>
            <a:off x="972899" y="-50488"/>
            <a:ext cx="7923127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lphaUcPeriod" startAt="2"/>
            </a:pPr>
            <a:r>
              <a:rPr lang="f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Evénements objet d’une déclaration REX FFA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16"/>
          <p:cNvGraphicFramePr/>
          <p:nvPr/>
        </p:nvGraphicFramePr>
        <p:xfrm>
          <a:off x="870088" y="76200"/>
          <a:ext cx="8114750" cy="4906860"/>
        </p:xfrm>
        <a:graphic>
          <a:graphicData uri="http://schemas.openxmlformats.org/drawingml/2006/table">
            <a:tbl>
              <a:tblPr>
                <a:noFill/>
                <a:tableStyleId>{D73C1E2D-AC5F-4B7D-A08D-9160D54C7B91}</a:tableStyleId>
              </a:tblPr>
              <a:tblGrid>
                <a:gridCol w="5865725"/>
                <a:gridCol w="2249025"/>
              </a:tblGrid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DR400/120 - Déformation tôle de protection des commandes</a:t>
                      </a:r>
                      <a:endParaRPr sz="1000" b="1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Blocage mécanique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DR400/120 - Blocage du manche par une gourde métallique oubliée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Blocage par objets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DR400/120 - Confusion entre bouton radio et bouton trim</a:t>
                      </a:r>
                      <a:endParaRPr sz="11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Procédures vol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DR400/120 - Blocage du gauchissement détecté avant mise en route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Blocage mécanique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DR400/120 - Défaillance commande de gaz à l'arrondi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DR400/120 - Commande des gaz bloquée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DR400/140 - dommage d'un volet sorti causé par des moutons au PKG</a:t>
                      </a:r>
                      <a:endParaRPr sz="11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Risque animalier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DR400/140 - Gène débattement commandes de vol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Facteur humain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DR400/160 - Blocage de commandes de vol</a:t>
                      </a:r>
                      <a:endParaRPr sz="11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Blocage par objet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DR400/160 - Blocage commandes par tablette</a:t>
                      </a:r>
                      <a:endParaRPr sz="11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Facteur humain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DR400/160 - Dépôt de givre sur les commandes</a:t>
                      </a:r>
                      <a:endParaRPr sz="11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Environnement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DR400/160 - Absence de frein sur un tendeur d'aileron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Maintenance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DR400/160 - Sortie de piste à l’atterrissage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Maintenance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DR400/160 - Rupture de l'axe de commande d'un volet.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Maintenance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17"/>
          <p:cNvGraphicFramePr/>
          <p:nvPr/>
        </p:nvGraphicFramePr>
        <p:xfrm>
          <a:off x="870088" y="68600"/>
          <a:ext cx="7909600" cy="4928470"/>
        </p:xfrm>
        <a:graphic>
          <a:graphicData uri="http://schemas.openxmlformats.org/drawingml/2006/table">
            <a:tbl>
              <a:tblPr>
                <a:noFill/>
                <a:tableStyleId>{D73C1E2D-AC5F-4B7D-A08D-9160D54C7B91}</a:tableStyleId>
              </a:tblPr>
              <a:tblGrid>
                <a:gridCol w="5880250"/>
                <a:gridCol w="2029350"/>
              </a:tblGrid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DR400/180 - Perte de contrôle suite à un blocage commande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Blocage par objet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DR400/180 -Blocage palonniers par tapis de sol</a:t>
                      </a:r>
                      <a:endParaRPr sz="11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Blocage par objet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DR401 - Déroulement intempestif Trim électrique</a:t>
                      </a:r>
                      <a:r>
                        <a:rPr lang="fr" sz="1100" b="1" u="sng" strike="noStrike" cap="none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6"/>
                        </a:rPr>
                        <a:t> 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Défaillance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DR401 - Rupture de bielle de commande de volet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Maintenance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HR200 - rupture du tendeur de la commande de gouverne de direction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Maintenance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Jodel D112 - Rupture du cable de Trim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Maintenance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Jodel D112 - Blocage inadapté des commandes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Procédures vol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PA28 - Blocage palonnier gauche en butée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Blocage par objet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PA28 - Commande de gaz partiellement bloquée en vol</a:t>
                      </a:r>
                      <a:endParaRPr sz="11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Maintenance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PA28 - Inclinaison excessive après activation du PA</a:t>
                      </a:r>
                      <a:endParaRPr sz="11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Procédure vol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PA28 - TRIM électrique de profondeur plein cabré avant le décollage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Procédure vol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CAP10 B - Point dur à la profondeur avant la mise en route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Maintenance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CAP10 B - Objet mobile provoquant un blocage de commande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Blocage par objet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E 200 Extra - Blocage partiel des commandes par gobelet de purge</a:t>
                      </a:r>
                      <a:endParaRPr sz="11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1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Blocage par objet</a:t>
                      </a:r>
                      <a:endParaRPr sz="11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14" name="Google Shape;21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8" descr="Tout comprendre sur les efforts dans le manche&#10;À quoi faut-il s'attendre en cas de déroulement de trim ?&#10;Comment ramener l'avion ? Comment évolueront les efforts dans le manche lors de la finale, jusqu'après l'arrondi ?&#10;Pour vous perfectionner : &#10;https://www.ecologie.gouv.fr/aviation-legere" title="Le TRIM ne répond plus 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7" y="1002438"/>
            <a:ext cx="6595778" cy="3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 txBox="1"/>
          <p:nvPr/>
        </p:nvSpPr>
        <p:spPr>
          <a:xfrm>
            <a:off x="1030637" y="262250"/>
            <a:ext cx="7795647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Déroulement d’un trim à commande électrique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f09555dd9_0_43"/>
          <p:cNvSpPr txBox="1"/>
          <p:nvPr/>
        </p:nvSpPr>
        <p:spPr>
          <a:xfrm>
            <a:off x="1030637" y="186050"/>
            <a:ext cx="77955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Où est le “circuit breaker” du trim ? 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8f09555dd9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8f09555dd9_0_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19</a:t>
            </a:fld>
            <a:endParaRPr/>
          </a:p>
        </p:txBody>
      </p:sp>
      <p:pic>
        <p:nvPicPr>
          <p:cNvPr id="230" name="Google Shape;230;g28f09555dd9_0_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3900" y="793900"/>
            <a:ext cx="5338361" cy="42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8f09555dd9_0_43"/>
          <p:cNvSpPr txBox="1"/>
          <p:nvPr/>
        </p:nvSpPr>
        <p:spPr>
          <a:xfrm>
            <a:off x="4639850" y="1292375"/>
            <a:ext cx="25962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Disjoncteurs du DA20</a:t>
            </a: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8f09555dd9_0_43"/>
          <p:cNvSpPr/>
          <p:nvPr/>
        </p:nvSpPr>
        <p:spPr>
          <a:xfrm>
            <a:off x="2025700" y="1711775"/>
            <a:ext cx="2387100" cy="209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B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8f09555dd9_0_43"/>
          <p:cNvSpPr/>
          <p:nvPr/>
        </p:nvSpPr>
        <p:spPr>
          <a:xfrm>
            <a:off x="2078225" y="3292375"/>
            <a:ext cx="3357000" cy="209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8f09555dd9_0_43"/>
          <p:cNvSpPr/>
          <p:nvPr/>
        </p:nvSpPr>
        <p:spPr>
          <a:xfrm>
            <a:off x="2078225" y="2525925"/>
            <a:ext cx="3357000" cy="209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C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8f09555dd9_0_43"/>
          <p:cNvSpPr/>
          <p:nvPr/>
        </p:nvSpPr>
        <p:spPr>
          <a:xfrm>
            <a:off x="2025700" y="940525"/>
            <a:ext cx="2387100" cy="209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8f09555dd9_0_43"/>
          <p:cNvSpPr/>
          <p:nvPr/>
        </p:nvSpPr>
        <p:spPr>
          <a:xfrm>
            <a:off x="2078225" y="4111325"/>
            <a:ext cx="3409500" cy="209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8f09555dd9_0_43"/>
          <p:cNvSpPr/>
          <p:nvPr/>
        </p:nvSpPr>
        <p:spPr>
          <a:xfrm>
            <a:off x="2476775" y="3502075"/>
            <a:ext cx="548700" cy="5556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>
            <a:off x="311700" y="271900"/>
            <a:ext cx="85206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" sz="3200">
                <a:solidFill>
                  <a:schemeClr val="lt1"/>
                </a:solidFill>
              </a:rPr>
              <a:t>Plan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1680600" y="1298800"/>
            <a:ext cx="63177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romanUcPeriod"/>
            </a:pPr>
            <a:r>
              <a:rPr lang="fr" sz="2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sz="23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romanUcPeriod"/>
            </a:pPr>
            <a:r>
              <a:rPr lang="fr" sz="2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Evénements de sécurité</a:t>
            </a:r>
            <a:endParaRPr sz="23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romanUcPeriod"/>
            </a:pPr>
            <a:r>
              <a:rPr lang="fr" sz="2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Quelques rappels</a:t>
            </a:r>
            <a:endParaRPr sz="23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romanUcPeriod"/>
            </a:pPr>
            <a:r>
              <a:rPr lang="fr" sz="2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Analyse des défaillances</a:t>
            </a:r>
            <a:endParaRPr sz="25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romanUcPeriod"/>
            </a:pPr>
            <a:r>
              <a:rPr lang="fr" sz="2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Gestion de la situation</a:t>
            </a:r>
            <a:endParaRPr sz="2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romanUcPeriod"/>
            </a:pPr>
            <a:r>
              <a:rPr lang="fr" sz="2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Prévention et formation</a:t>
            </a:r>
            <a:endParaRPr sz="23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romanUcPeriod"/>
            </a:pPr>
            <a:r>
              <a:rPr lang="fr" sz="2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sz="23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>
            <a:spLocks noGrp="1"/>
          </p:cNvSpPr>
          <p:nvPr>
            <p:ph type="ctrTitle"/>
          </p:nvPr>
        </p:nvSpPr>
        <p:spPr>
          <a:xfrm>
            <a:off x="311700" y="237650"/>
            <a:ext cx="85206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romanUcPeriod" startAt="3"/>
            </a:pPr>
            <a:r>
              <a:rPr lang="fr" sz="2800">
                <a:solidFill>
                  <a:schemeClr val="lt1"/>
                </a:solidFill>
              </a:rPr>
              <a:t>Quelques rappels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43" name="Google Shape;243;p19"/>
          <p:cNvSpPr txBox="1">
            <a:spLocks noGrp="1"/>
          </p:cNvSpPr>
          <p:nvPr>
            <p:ph type="subTitle" idx="1"/>
          </p:nvPr>
        </p:nvSpPr>
        <p:spPr>
          <a:xfrm>
            <a:off x="705175" y="1701250"/>
            <a:ext cx="72072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746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alphaUcPeriod"/>
            </a:pPr>
            <a:r>
              <a:rPr lang="f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Les trois axes d’inertie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alphaUcPeriod"/>
            </a:pPr>
            <a:r>
              <a:rPr lang="f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Définition et fonction des commandes de vol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alphaUcPeriod"/>
            </a:pPr>
            <a:r>
              <a:rPr lang="f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Effets “indirects” et stabilité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>
            <a:spLocks noGrp="1"/>
          </p:cNvSpPr>
          <p:nvPr>
            <p:ph type="subTitle" idx="1"/>
          </p:nvPr>
        </p:nvSpPr>
        <p:spPr>
          <a:xfrm>
            <a:off x="423425" y="105600"/>
            <a:ext cx="8359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chemeClr val="dk1"/>
                </a:solidFill>
              </a:rPr>
              <a:t>A. Les trois axes d’inertie : roulis, tangage, lacet.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1" name="Google Shape;2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0850" y="822000"/>
            <a:ext cx="4175300" cy="29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63" y="3719913"/>
            <a:ext cx="47625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262100" y="1056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chemeClr val="dk1"/>
                </a:solidFill>
              </a:rPr>
              <a:t>B. Définition et fonction des commandes de vol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458400" y="757974"/>
            <a:ext cx="8324400" cy="3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commandes de vol sont les dispositifs qui permettent d’actionner : 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33375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➢"/>
            </a:pPr>
            <a:r>
              <a:rPr lang="fr" sz="16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gouvernes :</a:t>
            </a:r>
            <a:endParaRPr sz="16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❖"/>
            </a:pPr>
            <a:r>
              <a:rPr lang="fr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Ailerons</a:t>
            </a:r>
            <a:endParaRPr sz="1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❖"/>
            </a:pPr>
            <a:r>
              <a:rPr lang="fr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Profondeur</a:t>
            </a:r>
            <a:endParaRPr sz="1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❖"/>
            </a:pPr>
            <a:r>
              <a:rPr lang="fr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Symétrie</a:t>
            </a:r>
            <a:endParaRPr sz="1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❖"/>
            </a:pPr>
            <a:r>
              <a:rPr lang="fr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Trims</a:t>
            </a:r>
            <a:endParaRPr sz="1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➢"/>
            </a:pPr>
            <a:r>
              <a:rPr lang="fr" sz="16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les autres systèmes : </a:t>
            </a:r>
            <a:endParaRPr sz="16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❖"/>
            </a:pPr>
            <a:r>
              <a:rPr lang="fr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Volets</a:t>
            </a:r>
            <a:endParaRPr sz="1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❖"/>
            </a:pPr>
            <a:r>
              <a:rPr lang="fr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Becs </a:t>
            </a:r>
            <a:endParaRPr sz="1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❖"/>
            </a:pPr>
            <a:r>
              <a:rPr lang="fr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Aérofreins </a:t>
            </a:r>
            <a:endParaRPr sz="1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❖"/>
            </a:pPr>
            <a:r>
              <a:rPr lang="fr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Freins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❖"/>
            </a:pPr>
            <a:r>
              <a:rPr lang="fr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 Moto-Propulseur (GMP)</a:t>
            </a:r>
            <a:endParaRPr sz="1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 txBox="1"/>
          <p:nvPr/>
        </p:nvSpPr>
        <p:spPr>
          <a:xfrm>
            <a:off x="310575" y="1504950"/>
            <a:ext cx="3885300" cy="17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fr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Ailerons : 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4988" marR="0" lvl="0" indent="-3047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➢"/>
            </a:pPr>
            <a:r>
              <a:rPr lang="fr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Effet direct : mouvement autour de l’axe de roulis</a:t>
            </a: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4988" marR="0" lvl="0" indent="-3047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➢"/>
            </a:pPr>
            <a:r>
              <a:rPr lang="fr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Pilotage de l’inclinaison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23</a:t>
            </a:fld>
            <a:endParaRPr/>
          </a:p>
        </p:txBody>
      </p:sp>
      <p:grpSp>
        <p:nvGrpSpPr>
          <p:cNvPr id="270" name="Google Shape;270;p22"/>
          <p:cNvGrpSpPr/>
          <p:nvPr/>
        </p:nvGrpSpPr>
        <p:grpSpPr>
          <a:xfrm>
            <a:off x="4134950" y="1375250"/>
            <a:ext cx="4629450" cy="3486150"/>
            <a:chOff x="4134950" y="1375250"/>
            <a:chExt cx="4629450" cy="3486150"/>
          </a:xfrm>
        </p:grpSpPr>
        <p:pic>
          <p:nvPicPr>
            <p:cNvPr id="271" name="Google Shape;271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34950" y="1375250"/>
              <a:ext cx="4629450" cy="315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22"/>
            <p:cNvSpPr txBox="1"/>
            <p:nvPr/>
          </p:nvSpPr>
          <p:spPr>
            <a:xfrm>
              <a:off x="4976525" y="4531700"/>
              <a:ext cx="2946300" cy="3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200" b="0" i="1" u="none" strike="noStrike" cap="none">
                  <a:solidFill>
                    <a:schemeClr val="hlink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5"/>
                </a:rPr>
                <a:t>source: L’avionnaire</a:t>
              </a:r>
              <a:endParaRPr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/>
          <p:nvPr/>
        </p:nvSpPr>
        <p:spPr>
          <a:xfrm>
            <a:off x="332325" y="1461825"/>
            <a:ext cx="4104600" cy="1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fr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Gouverne de profondeur : 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4988" marR="0" lvl="0" indent="-3047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➢"/>
            </a:pPr>
            <a:r>
              <a:rPr lang="fr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Effet direct : mouvement autour de l’axe de tangage</a:t>
            </a: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4988" marR="0" lvl="0" indent="-3047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➢"/>
            </a:pPr>
            <a:r>
              <a:rPr lang="fr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Pilotage de l'assiette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24</a:t>
            </a:fld>
            <a:endParaRPr/>
          </a:p>
        </p:txBody>
      </p:sp>
      <p:grpSp>
        <p:nvGrpSpPr>
          <p:cNvPr id="280" name="Google Shape;280;p23"/>
          <p:cNvGrpSpPr/>
          <p:nvPr/>
        </p:nvGrpSpPr>
        <p:grpSpPr>
          <a:xfrm>
            <a:off x="4436950" y="1493100"/>
            <a:ext cx="4286250" cy="3272925"/>
            <a:chOff x="4436950" y="1493100"/>
            <a:chExt cx="4286250" cy="3272925"/>
          </a:xfrm>
        </p:grpSpPr>
        <p:pic>
          <p:nvPicPr>
            <p:cNvPr id="281" name="Google Shape;281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36950" y="1493100"/>
              <a:ext cx="4286250" cy="2943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23"/>
            <p:cNvSpPr txBox="1"/>
            <p:nvPr/>
          </p:nvSpPr>
          <p:spPr>
            <a:xfrm>
              <a:off x="5016475" y="4436325"/>
              <a:ext cx="2946300" cy="3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200" b="0" i="1" u="none" strike="noStrike" cap="none">
                  <a:solidFill>
                    <a:schemeClr val="hlink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5"/>
                </a:rPr>
                <a:t>source: L’avionnaire</a:t>
              </a:r>
              <a:endParaRPr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/>
          <p:nvPr/>
        </p:nvSpPr>
        <p:spPr>
          <a:xfrm>
            <a:off x="213125" y="1243525"/>
            <a:ext cx="4267200" cy="1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fr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Gouverne de symétrie : 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4988" marR="0" lvl="0" indent="-3047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➢"/>
            </a:pPr>
            <a:r>
              <a:rPr lang="fr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Effet direct : mouvement autour de l’axe de lacet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4988" marR="0" lvl="0" indent="-3047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➢"/>
            </a:pPr>
            <a:r>
              <a:rPr lang="fr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Pilotage de la symétrie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25</a:t>
            </a:fld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>
            <a:off x="4572000" y="1510225"/>
            <a:ext cx="4267200" cy="3153000"/>
            <a:chOff x="4572000" y="1510225"/>
            <a:chExt cx="4267200" cy="3153000"/>
          </a:xfrm>
        </p:grpSpPr>
        <p:pic>
          <p:nvPicPr>
            <p:cNvPr id="291" name="Google Shape;291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2000" y="1510225"/>
              <a:ext cx="4267200" cy="2886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24"/>
            <p:cNvSpPr txBox="1"/>
            <p:nvPr/>
          </p:nvSpPr>
          <p:spPr>
            <a:xfrm>
              <a:off x="4986500" y="4333525"/>
              <a:ext cx="2946300" cy="3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200" b="0" i="1" u="none" strike="noStrike" cap="none">
                  <a:solidFill>
                    <a:schemeClr val="hlink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5"/>
                </a:rPr>
                <a:t>source: L’avionnaire</a:t>
              </a:r>
              <a:endParaRPr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/>
          <p:nvPr/>
        </p:nvSpPr>
        <p:spPr>
          <a:xfrm>
            <a:off x="357425" y="1320000"/>
            <a:ext cx="4378800" cy="1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fr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Trim (compensateur) : 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4988" marR="0" lvl="0" indent="-44926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➢"/>
            </a:pPr>
            <a:r>
              <a:rPr lang="fr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Annulation de l’effort du pilote sur la commande de la gouverne, en vol stabilisé</a:t>
            </a: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26</a:t>
            </a:fld>
            <a:endParaRPr/>
          </a:p>
        </p:txBody>
      </p:sp>
      <p:pic>
        <p:nvPicPr>
          <p:cNvPr id="300" name="Google Shape;30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2775" y="3207902"/>
            <a:ext cx="1592300" cy="96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25"/>
          <p:cNvGrpSpPr/>
          <p:nvPr/>
        </p:nvGrpSpPr>
        <p:grpSpPr>
          <a:xfrm>
            <a:off x="4929075" y="1320000"/>
            <a:ext cx="3910000" cy="2726700"/>
            <a:chOff x="4929075" y="1320000"/>
            <a:chExt cx="3910000" cy="2726700"/>
          </a:xfrm>
        </p:grpSpPr>
        <p:pic>
          <p:nvPicPr>
            <p:cNvPr id="302" name="Google Shape;302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9075" y="1320000"/>
              <a:ext cx="3910000" cy="239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25"/>
            <p:cNvSpPr txBox="1"/>
            <p:nvPr/>
          </p:nvSpPr>
          <p:spPr>
            <a:xfrm>
              <a:off x="5206225" y="3717000"/>
              <a:ext cx="2946300" cy="3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200" b="0" i="1" u="none" strike="noStrike" cap="none">
                  <a:solidFill>
                    <a:schemeClr val="hlink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6"/>
                </a:rPr>
                <a:t>source: L’avionnaire</a:t>
              </a:r>
              <a:endParaRPr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 txBox="1">
            <a:spLocks noGrp="1"/>
          </p:cNvSpPr>
          <p:nvPr>
            <p:ph type="ctrTitle"/>
          </p:nvPr>
        </p:nvSpPr>
        <p:spPr>
          <a:xfrm>
            <a:off x="188325" y="2220150"/>
            <a:ext cx="85206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500">
                <a:solidFill>
                  <a:schemeClr val="lt1"/>
                </a:solidFill>
              </a:rPr>
              <a:t>Quelques situations !</a:t>
            </a:r>
            <a:endParaRPr sz="3500">
              <a:solidFill>
                <a:schemeClr val="lt1"/>
              </a:solidFill>
            </a:endParaRPr>
          </a:p>
        </p:txBody>
      </p:sp>
      <p:pic>
        <p:nvPicPr>
          <p:cNvPr id="309" name="Google Shape;30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28</a:t>
            </a:fld>
            <a:endParaRPr/>
          </a:p>
        </p:txBody>
      </p:sp>
      <p:sp>
        <p:nvSpPr>
          <p:cNvPr id="316" name="Google Shape;316;p27"/>
          <p:cNvSpPr txBox="1"/>
          <p:nvPr/>
        </p:nvSpPr>
        <p:spPr>
          <a:xfrm>
            <a:off x="870100" y="1403500"/>
            <a:ext cx="76023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b="1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Situation N°1 :</a:t>
            </a:r>
            <a:r>
              <a:rPr lang="fr" sz="1800" b="0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 vous ne parvenez plus à incliner ni à maintenir votre inclinaison en agissant sur le manche </a:t>
            </a:r>
            <a:endParaRPr sz="1800" b="0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Questions: </a:t>
            </a:r>
            <a:endParaRPr sz="1800" b="1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marR="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★"/>
            </a:pPr>
            <a:r>
              <a:rPr lang="fr" sz="1800" b="0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Quelles causes </a:t>
            </a:r>
            <a:r>
              <a:rPr lang="fr" sz="18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possibles</a:t>
            </a:r>
            <a:r>
              <a:rPr lang="fr" sz="1800" b="0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800" b="0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★"/>
            </a:pPr>
            <a:r>
              <a:rPr lang="fr" sz="1800" b="0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Que faites-vous face à cette situation ?</a:t>
            </a:r>
            <a:endParaRPr sz="1800" b="0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7" name="Google Shape;31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29</a:t>
            </a:fld>
            <a:endParaRPr/>
          </a:p>
        </p:txBody>
      </p:sp>
      <p:pic>
        <p:nvPicPr>
          <p:cNvPr id="323" name="Google Shape;3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8"/>
          <p:cNvSpPr txBox="1"/>
          <p:nvPr/>
        </p:nvSpPr>
        <p:spPr>
          <a:xfrm>
            <a:off x="870100" y="1627250"/>
            <a:ext cx="7602300" cy="22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Situation N°2 :</a:t>
            </a:r>
            <a:r>
              <a:rPr lang="fr" sz="1800" b="0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 votre avion monte et descend de façon incontrôlée</a:t>
            </a:r>
            <a:endParaRPr sz="1800" b="0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Questions : </a:t>
            </a:r>
            <a:endParaRPr sz="1800" b="1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marR="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★"/>
            </a:pPr>
            <a:r>
              <a:rPr lang="fr" sz="1800" b="0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Quelles pourraient en être les causes?</a:t>
            </a:r>
            <a:endParaRPr sz="1800" b="0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★"/>
            </a:pPr>
            <a:r>
              <a:rPr lang="fr" sz="1800" b="0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Que faites-vous face à cette situation ?</a:t>
            </a:r>
            <a:endParaRPr sz="1800" b="0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ctrTitle"/>
          </p:nvPr>
        </p:nvSpPr>
        <p:spPr>
          <a:xfrm>
            <a:off x="311700" y="237650"/>
            <a:ext cx="85206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114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AutoNum type="romanUcPeriod"/>
            </a:pPr>
            <a:r>
              <a:rPr lang="fr" sz="2800"/>
              <a:t>Introduction</a:t>
            </a:r>
            <a:endParaRPr sz="2800"/>
          </a:p>
        </p:txBody>
      </p:sp>
      <p:sp>
        <p:nvSpPr>
          <p:cNvPr id="72" name="Google Shape;72;p3"/>
          <p:cNvSpPr txBox="1">
            <a:spLocks noGrp="1"/>
          </p:cNvSpPr>
          <p:nvPr>
            <p:ph type="subTitle" idx="1"/>
          </p:nvPr>
        </p:nvSpPr>
        <p:spPr>
          <a:xfrm>
            <a:off x="361375" y="1098700"/>
            <a:ext cx="8261700" cy="2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</a:pPr>
            <a:r>
              <a:rPr lang="fr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Pourquoi traiter un tel sujet ?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</a:pP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27062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★"/>
            </a:pPr>
            <a:r>
              <a:rPr lang="fr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Susciter une réflexion sur les nombreux facteurs de risque :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fr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Dans le cockpit : caméras, téléphones, objets divers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fr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Dans l’environnement opérationnel : givrage, risque animalier (collisions)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fr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Liés à la simulation des pannes lors des vols d'instruction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2800"/>
              <a:buNone/>
            </a:pP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subTitle" idx="1"/>
          </p:nvPr>
        </p:nvSpPr>
        <p:spPr>
          <a:xfrm>
            <a:off x="0" y="3970900"/>
            <a:ext cx="83115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★"/>
            </a:pPr>
            <a:r>
              <a:rPr lang="fr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Susciter une réflexion sur le besoin d’une formation accrue (</a:t>
            </a:r>
            <a:r>
              <a:rPr lang="fr" sz="16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 initio </a:t>
            </a:r>
            <a:r>
              <a:rPr lang="fr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 </a:t>
            </a:r>
            <a:r>
              <a:rPr lang="fr" sz="16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maintien de compétences</a:t>
            </a:r>
            <a:r>
              <a:rPr lang="fr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: </a:t>
            </a:r>
            <a:r>
              <a:rPr lang="fr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connaissances, </a:t>
            </a:r>
            <a:r>
              <a:rPr lang="fr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instruction en vol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</a:pP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2800"/>
              <a:buNone/>
            </a:pP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30</a:t>
            </a:fld>
            <a:endParaRPr/>
          </a:p>
        </p:txBody>
      </p:sp>
      <p:pic>
        <p:nvPicPr>
          <p:cNvPr id="330" name="Google Shape;33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 txBox="1"/>
          <p:nvPr/>
        </p:nvSpPr>
        <p:spPr>
          <a:xfrm>
            <a:off x="870100" y="1398650"/>
            <a:ext cx="76023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Situation N°3 :</a:t>
            </a:r>
            <a:r>
              <a:rPr lang="fr" sz="1800" b="0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 votre avion commence à changer de cap de façon incontrôlée </a:t>
            </a:r>
            <a:endParaRPr sz="1800" b="0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Questions: </a:t>
            </a:r>
            <a:endParaRPr sz="1800" b="1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★"/>
            </a:pPr>
            <a:r>
              <a:rPr lang="fr" sz="1800" b="0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Quelles pourraient en être les causes?</a:t>
            </a:r>
            <a:endParaRPr sz="1800" b="0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Roboto"/>
              <a:buChar char="★"/>
            </a:pPr>
            <a:r>
              <a:rPr lang="fr" sz="1800" b="0" i="0" u="none" strike="noStrike" cap="none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Que faites-vous face à cette situation ?</a:t>
            </a:r>
            <a:endParaRPr sz="1800" b="0" i="0" u="none" strike="noStrike" cap="none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/>
          <p:cNvSpPr txBox="1">
            <a:spLocks noGrp="1"/>
          </p:cNvSpPr>
          <p:nvPr>
            <p:ph type="subTitle" idx="1"/>
          </p:nvPr>
        </p:nvSpPr>
        <p:spPr>
          <a:xfrm>
            <a:off x="262100" y="1056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chemeClr val="dk1"/>
                </a:solidFill>
              </a:rPr>
              <a:t>C. Effets indirects et stabilité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37" name="Google Shape;3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/>
          <p:nvPr/>
        </p:nvSpPr>
        <p:spPr>
          <a:xfrm>
            <a:off x="3091947" y="971575"/>
            <a:ext cx="1612770" cy="4482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Lacet induit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1469150" y="977400"/>
            <a:ext cx="1578383" cy="4482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Lacet inverse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7"/>
          <p:cNvSpPr/>
          <p:nvPr/>
        </p:nvSpPr>
        <p:spPr>
          <a:xfrm>
            <a:off x="4738960" y="971574"/>
            <a:ext cx="1904295" cy="4482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Roulis induit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1469150" y="1566325"/>
            <a:ext cx="1578383" cy="4482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Mise en virage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7"/>
          <p:cNvSpPr/>
          <p:nvPr/>
        </p:nvSpPr>
        <p:spPr>
          <a:xfrm>
            <a:off x="3091947" y="1560500"/>
            <a:ext cx="1612770" cy="4482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le virage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7"/>
          <p:cNvSpPr/>
          <p:nvPr/>
        </p:nvSpPr>
        <p:spPr>
          <a:xfrm>
            <a:off x="4738960" y="1560499"/>
            <a:ext cx="1904295" cy="4482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le virage, au décrabage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7"/>
          <p:cNvSpPr/>
          <p:nvPr/>
        </p:nvSpPr>
        <p:spPr>
          <a:xfrm>
            <a:off x="511444" y="971575"/>
            <a:ext cx="881506" cy="4482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Quoi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7"/>
          <p:cNvSpPr/>
          <p:nvPr/>
        </p:nvSpPr>
        <p:spPr>
          <a:xfrm>
            <a:off x="511444" y="1566325"/>
            <a:ext cx="881506" cy="4482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7"/>
          <p:cNvSpPr/>
          <p:nvPr/>
        </p:nvSpPr>
        <p:spPr>
          <a:xfrm>
            <a:off x="511444" y="2116009"/>
            <a:ext cx="881400" cy="11943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 de pilotage (hors défaut)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7"/>
          <p:cNvSpPr/>
          <p:nvPr/>
        </p:nvSpPr>
        <p:spPr>
          <a:xfrm>
            <a:off x="1476544" y="2116010"/>
            <a:ext cx="1578300" cy="1200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Palonnier coordonné avec Manche latéral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7"/>
          <p:cNvSpPr/>
          <p:nvPr/>
        </p:nvSpPr>
        <p:spPr>
          <a:xfrm>
            <a:off x="3099341" y="2110185"/>
            <a:ext cx="1605300" cy="1200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Palonnier côté aile basse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7"/>
          <p:cNvSpPr/>
          <p:nvPr/>
        </p:nvSpPr>
        <p:spPr>
          <a:xfrm>
            <a:off x="4738960" y="2110184"/>
            <a:ext cx="1904400" cy="1200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Manche latéral opposé au roulis (côté aile haute ou qui s’élève)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7"/>
          <p:cNvSpPr/>
          <p:nvPr/>
        </p:nvSpPr>
        <p:spPr>
          <a:xfrm>
            <a:off x="6677890" y="977400"/>
            <a:ext cx="2008909" cy="4482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Tangage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7"/>
          <p:cNvSpPr/>
          <p:nvPr/>
        </p:nvSpPr>
        <p:spPr>
          <a:xfrm>
            <a:off x="6677890" y="1566325"/>
            <a:ext cx="2008909" cy="4482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Changement Vitesse et/ou Puissance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7"/>
          <p:cNvSpPr/>
          <p:nvPr/>
        </p:nvSpPr>
        <p:spPr>
          <a:xfrm>
            <a:off x="6677890" y="2116010"/>
            <a:ext cx="2008800" cy="1200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Manche longitudinal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31</a:t>
            </a:fld>
            <a:endParaRPr/>
          </a:p>
        </p:txBody>
      </p:sp>
      <p:sp>
        <p:nvSpPr>
          <p:cNvPr id="354" name="Google Shape;354;p37"/>
          <p:cNvSpPr txBox="1"/>
          <p:nvPr/>
        </p:nvSpPr>
        <p:spPr>
          <a:xfrm>
            <a:off x="511444" y="4535358"/>
            <a:ext cx="8200566" cy="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fr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effets indirects et la stabilité sont </a:t>
            </a:r>
            <a:r>
              <a:rPr lang="fr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atouts</a:t>
            </a:r>
            <a:r>
              <a:rPr lang="fr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cas de défaillance d’une commande de vol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1469150" y="3414853"/>
            <a:ext cx="1578300" cy="1114800"/>
          </a:xfrm>
          <a:prstGeom prst="rect">
            <a:avLst/>
          </a:prstGeom>
          <a:solidFill>
            <a:srgbClr val="D8E6F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Δ incidence sur ailerons générant un ΔTraînée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7"/>
          <p:cNvSpPr/>
          <p:nvPr/>
        </p:nvSpPr>
        <p:spPr>
          <a:xfrm>
            <a:off x="3091947" y="3409028"/>
            <a:ext cx="1612800" cy="1114800"/>
          </a:xfrm>
          <a:prstGeom prst="rect">
            <a:avLst/>
          </a:prstGeom>
          <a:solidFill>
            <a:srgbClr val="D8E6F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Δ Vent relatif (amplitude) sur voilure générant  un ΔTraînée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4738960" y="3409027"/>
            <a:ext cx="1904400" cy="1114800"/>
          </a:xfrm>
          <a:prstGeom prst="rect">
            <a:avLst/>
          </a:prstGeom>
          <a:solidFill>
            <a:srgbClr val="D8E6F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Δ Vent relatif (amplitude-incidence) sur voilure générant ΔPortance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511444" y="3414853"/>
            <a:ext cx="881400" cy="1114800"/>
          </a:xfrm>
          <a:prstGeom prst="rect">
            <a:avLst/>
          </a:prstGeom>
          <a:solidFill>
            <a:srgbClr val="D8E6F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7"/>
          <p:cNvSpPr/>
          <p:nvPr/>
        </p:nvSpPr>
        <p:spPr>
          <a:xfrm>
            <a:off x="6677890" y="3409027"/>
            <a:ext cx="2008800" cy="1114800"/>
          </a:xfrm>
          <a:prstGeom prst="rect">
            <a:avLst/>
          </a:prstGeom>
          <a:solidFill>
            <a:srgbClr val="D8E6F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Δ Vent relatif </a:t>
            </a:r>
            <a:br>
              <a:rPr lang="fr" sz="13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3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(amplitude-incidence) sur stabilisateur générant ΔPortance-Déportance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>
            <a:spLocks noGrp="1"/>
          </p:cNvSpPr>
          <p:nvPr>
            <p:ph type="subTitle" idx="1"/>
          </p:nvPr>
        </p:nvSpPr>
        <p:spPr>
          <a:xfrm>
            <a:off x="262100" y="1056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2400">
                <a:solidFill>
                  <a:schemeClr val="dk1"/>
                </a:solidFill>
              </a:rPr>
              <a:t>C. Effets indirects et stabilité : des atouts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365" name="Google Shape;36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4"/>
          <p:cNvSpPr/>
          <p:nvPr/>
        </p:nvSpPr>
        <p:spPr>
          <a:xfrm>
            <a:off x="4400926" y="747475"/>
            <a:ext cx="2115514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l’assiette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4"/>
          <p:cNvSpPr/>
          <p:nvPr/>
        </p:nvSpPr>
        <p:spPr>
          <a:xfrm>
            <a:off x="2144036" y="747476"/>
            <a:ext cx="2094748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l’inclinaison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4"/>
          <p:cNvSpPr/>
          <p:nvPr/>
        </p:nvSpPr>
        <p:spPr>
          <a:xfrm>
            <a:off x="6648526" y="741650"/>
            <a:ext cx="1929785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symétrie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4"/>
          <p:cNvSpPr/>
          <p:nvPr/>
        </p:nvSpPr>
        <p:spPr>
          <a:xfrm>
            <a:off x="2151429" y="1737425"/>
            <a:ext cx="2087355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Ailerons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4"/>
          <p:cNvSpPr/>
          <p:nvPr/>
        </p:nvSpPr>
        <p:spPr>
          <a:xfrm>
            <a:off x="4400926" y="1731599"/>
            <a:ext cx="2115514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Profondeur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4"/>
          <p:cNvSpPr/>
          <p:nvPr/>
        </p:nvSpPr>
        <p:spPr>
          <a:xfrm>
            <a:off x="6648526" y="1725774"/>
            <a:ext cx="1929785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Symétrie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4"/>
          <p:cNvSpPr/>
          <p:nvPr/>
        </p:nvSpPr>
        <p:spPr>
          <a:xfrm>
            <a:off x="623555" y="741650"/>
            <a:ext cx="1429970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Pilotage de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4"/>
          <p:cNvSpPr/>
          <p:nvPr/>
        </p:nvSpPr>
        <p:spPr>
          <a:xfrm>
            <a:off x="623555" y="1731599"/>
            <a:ext cx="1429970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Gouverne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4"/>
          <p:cNvSpPr/>
          <p:nvPr/>
        </p:nvSpPr>
        <p:spPr>
          <a:xfrm>
            <a:off x="608765" y="2880678"/>
            <a:ext cx="1444760" cy="800174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la commande est défaillante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4"/>
          <p:cNvSpPr/>
          <p:nvPr/>
        </p:nvSpPr>
        <p:spPr>
          <a:xfrm>
            <a:off x="2144034" y="2880679"/>
            <a:ext cx="2094751" cy="800174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J’utilise le palonnier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4"/>
          <p:cNvSpPr/>
          <p:nvPr/>
        </p:nvSpPr>
        <p:spPr>
          <a:xfrm>
            <a:off x="4393530" y="2874852"/>
            <a:ext cx="2122910" cy="806000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J’utilise le trim, la puissance, les volets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4"/>
          <p:cNvSpPr/>
          <p:nvPr/>
        </p:nvSpPr>
        <p:spPr>
          <a:xfrm>
            <a:off x="6633737" y="2869028"/>
            <a:ext cx="1955906" cy="811824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J’incline peu, évite les Δ PWR de forte amplitude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32</a:t>
            </a:fld>
            <a:endParaRPr/>
          </a:p>
        </p:txBody>
      </p:sp>
      <p:sp>
        <p:nvSpPr>
          <p:cNvPr id="379" name="Google Shape;379;p44"/>
          <p:cNvSpPr/>
          <p:nvPr/>
        </p:nvSpPr>
        <p:spPr>
          <a:xfrm>
            <a:off x="2167780" y="3753838"/>
            <a:ext cx="2071006" cy="632187"/>
          </a:xfrm>
          <a:prstGeom prst="rect">
            <a:avLst/>
          </a:prstGeom>
          <a:solidFill>
            <a:srgbClr val="D8E6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Moment du Δ Fz sur voilure </a:t>
            </a:r>
            <a:b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(attaque oblique)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4"/>
          <p:cNvSpPr/>
          <p:nvPr/>
        </p:nvSpPr>
        <p:spPr>
          <a:xfrm>
            <a:off x="4408673" y="3739334"/>
            <a:ext cx="2107767" cy="646689"/>
          </a:xfrm>
          <a:prstGeom prst="rect">
            <a:avLst/>
          </a:prstGeom>
          <a:solidFill>
            <a:srgbClr val="D8E6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Moment du Δ Fz sur stabilisateur +  gouverne et sur volets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4"/>
          <p:cNvSpPr/>
          <p:nvPr/>
        </p:nvSpPr>
        <p:spPr>
          <a:xfrm>
            <a:off x="6648525" y="3739336"/>
            <a:ext cx="1941118" cy="646688"/>
          </a:xfrm>
          <a:prstGeom prst="rect">
            <a:avLst/>
          </a:prstGeom>
          <a:solidFill>
            <a:srgbClr val="D8E6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Moment du Δ Fz sur stabilisateur +  gouverne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4"/>
          <p:cNvSpPr/>
          <p:nvPr/>
        </p:nvSpPr>
        <p:spPr>
          <a:xfrm>
            <a:off x="623555" y="3739334"/>
            <a:ext cx="1429970" cy="646689"/>
          </a:xfrm>
          <a:prstGeom prst="rect">
            <a:avLst/>
          </a:prstGeom>
          <a:solidFill>
            <a:srgbClr val="D8E6F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4"/>
          <p:cNvSpPr/>
          <p:nvPr/>
        </p:nvSpPr>
        <p:spPr>
          <a:xfrm>
            <a:off x="608766" y="2232737"/>
            <a:ext cx="1444759" cy="577096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4"/>
          <p:cNvSpPr/>
          <p:nvPr/>
        </p:nvSpPr>
        <p:spPr>
          <a:xfrm>
            <a:off x="2151429" y="2232737"/>
            <a:ext cx="2087356" cy="577096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Manche latéral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4"/>
          <p:cNvSpPr/>
          <p:nvPr/>
        </p:nvSpPr>
        <p:spPr>
          <a:xfrm>
            <a:off x="4400925" y="2226911"/>
            <a:ext cx="2115515" cy="582922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Manche longitudinal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4"/>
          <p:cNvSpPr/>
          <p:nvPr/>
        </p:nvSpPr>
        <p:spPr>
          <a:xfrm>
            <a:off x="6641133" y="2221086"/>
            <a:ext cx="1948510" cy="577098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Palonnier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4"/>
          <p:cNvSpPr/>
          <p:nvPr/>
        </p:nvSpPr>
        <p:spPr>
          <a:xfrm>
            <a:off x="2151430" y="1241477"/>
            <a:ext cx="2087354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Roulis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4"/>
          <p:cNvSpPr/>
          <p:nvPr/>
        </p:nvSpPr>
        <p:spPr>
          <a:xfrm>
            <a:off x="4400926" y="1235651"/>
            <a:ext cx="2115514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Tangage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4"/>
          <p:cNvSpPr/>
          <p:nvPr/>
        </p:nvSpPr>
        <p:spPr>
          <a:xfrm>
            <a:off x="6648526" y="1229826"/>
            <a:ext cx="1929785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Lacet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4"/>
          <p:cNvSpPr/>
          <p:nvPr/>
        </p:nvSpPr>
        <p:spPr>
          <a:xfrm>
            <a:off x="623555" y="1235651"/>
            <a:ext cx="1429970" cy="448200"/>
          </a:xfrm>
          <a:prstGeom prst="rect">
            <a:avLst/>
          </a:prstGeom>
          <a:solidFill>
            <a:srgbClr val="BA90FE"/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Axe d’inertie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4"/>
          <p:cNvSpPr txBox="1"/>
          <p:nvPr/>
        </p:nvSpPr>
        <p:spPr>
          <a:xfrm>
            <a:off x="1433592" y="4321890"/>
            <a:ext cx="6950991" cy="5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fr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Connaissances théoriques 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•"/>
            </a:pPr>
            <a:r>
              <a:rPr lang="fr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Loi de l’équilibre autour d’un axe (somme des Moments nulle)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•"/>
            </a:pPr>
            <a:r>
              <a:rPr lang="fr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de poussée et Centre de gravité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"/>
          <p:cNvSpPr txBox="1">
            <a:spLocks noGrp="1"/>
          </p:cNvSpPr>
          <p:nvPr>
            <p:ph type="ctrTitle"/>
          </p:nvPr>
        </p:nvSpPr>
        <p:spPr>
          <a:xfrm>
            <a:off x="311700" y="613200"/>
            <a:ext cx="85206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368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80"/>
              <a:buAutoNum type="romanUcPeriod" startAt="4"/>
            </a:pPr>
            <a:r>
              <a:rPr lang="fr" sz="2800">
                <a:solidFill>
                  <a:schemeClr val="lt1"/>
                </a:solidFill>
              </a:rPr>
              <a:t>Analyse des défaillances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97" name="Google Shape;397;p31"/>
          <p:cNvSpPr txBox="1">
            <a:spLocks noGrp="1"/>
          </p:cNvSpPr>
          <p:nvPr>
            <p:ph type="subTitle" idx="1"/>
          </p:nvPr>
        </p:nvSpPr>
        <p:spPr>
          <a:xfrm>
            <a:off x="1527000" y="1701750"/>
            <a:ext cx="60900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alphaUcPeriod"/>
            </a:pPr>
            <a:r>
              <a:rPr lang="f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Facteurs contributifs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alphaUcPeriod"/>
            </a:pPr>
            <a:r>
              <a:rPr lang="f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Eléments de la chaîne fonctionnelle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8" name="Google Shape;39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2"/>
          <p:cNvSpPr txBox="1">
            <a:spLocks noGrp="1"/>
          </p:cNvSpPr>
          <p:nvPr>
            <p:ph type="subTitle" idx="1"/>
          </p:nvPr>
        </p:nvSpPr>
        <p:spPr>
          <a:xfrm>
            <a:off x="331150" y="161950"/>
            <a:ext cx="85206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chemeClr val="dk1"/>
                </a:solidFill>
              </a:rPr>
              <a:t>A: Facteurs contributifs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6" name="Google Shape;406;p32"/>
          <p:cNvSpPr/>
          <p:nvPr/>
        </p:nvSpPr>
        <p:spPr>
          <a:xfrm>
            <a:off x="6411519" y="2526365"/>
            <a:ext cx="2347800" cy="649800"/>
          </a:xfrm>
          <a:prstGeom prst="bevel">
            <a:avLst>
              <a:gd name="adj" fmla="val 125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Défauts de conception ou de fabrication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2"/>
          <p:cNvSpPr/>
          <p:nvPr/>
        </p:nvSpPr>
        <p:spPr>
          <a:xfrm>
            <a:off x="3518097" y="3285598"/>
            <a:ext cx="2347800" cy="649800"/>
          </a:xfrm>
          <a:prstGeom prst="bevel">
            <a:avLst>
              <a:gd name="adj" fmla="val 125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Impacts, chocs, collisions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2"/>
          <p:cNvSpPr/>
          <p:nvPr/>
        </p:nvSpPr>
        <p:spPr>
          <a:xfrm>
            <a:off x="548475" y="2526350"/>
            <a:ext cx="2347800" cy="649800"/>
          </a:xfrm>
          <a:prstGeom prst="bevel">
            <a:avLst>
              <a:gd name="adj" fmla="val 125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Fatigue des matériaux, usure, corrosion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2"/>
          <p:cNvSpPr/>
          <p:nvPr/>
        </p:nvSpPr>
        <p:spPr>
          <a:xfrm>
            <a:off x="3518097" y="2526350"/>
            <a:ext cx="2347800" cy="649800"/>
          </a:xfrm>
          <a:prstGeom prst="bevel">
            <a:avLst>
              <a:gd name="adj" fmla="val 125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Conditions extrêmes, installations (Aérodrome)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2"/>
          <p:cNvSpPr/>
          <p:nvPr/>
        </p:nvSpPr>
        <p:spPr>
          <a:xfrm>
            <a:off x="548475" y="3242785"/>
            <a:ext cx="2347800" cy="735600"/>
          </a:xfrm>
          <a:prstGeom prst="bevel">
            <a:avLst>
              <a:gd name="adj" fmla="val 125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Défaillances mécaniques ou électriques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2"/>
          <p:cNvSpPr/>
          <p:nvPr/>
        </p:nvSpPr>
        <p:spPr>
          <a:xfrm>
            <a:off x="6411519" y="3285583"/>
            <a:ext cx="2347800" cy="649800"/>
          </a:xfrm>
          <a:prstGeom prst="bevel">
            <a:avLst>
              <a:gd name="adj" fmla="val 125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Erreurs humaines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2"/>
          <p:cNvSpPr/>
          <p:nvPr/>
        </p:nvSpPr>
        <p:spPr>
          <a:xfrm>
            <a:off x="548475" y="4037218"/>
            <a:ext cx="2347800" cy="649800"/>
          </a:xfrm>
          <a:prstGeom prst="bevel">
            <a:avLst>
              <a:gd name="adj" fmla="val 125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Défauts de maintenance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>
            <a:off x="548475" y="1438150"/>
            <a:ext cx="2347800" cy="558000"/>
          </a:xfrm>
          <a:prstGeom prst="bevel">
            <a:avLst>
              <a:gd name="adj" fmla="val 12500"/>
            </a:avLst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Exploitation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>
            <a:off x="3518100" y="1438150"/>
            <a:ext cx="2347800" cy="558000"/>
          </a:xfrm>
          <a:prstGeom prst="bevel">
            <a:avLst>
              <a:gd name="adj" fmla="val 1250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Environnement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>
            <a:off x="6411525" y="1438150"/>
            <a:ext cx="2347800" cy="558000"/>
          </a:xfrm>
          <a:prstGeom prst="bevel">
            <a:avLst>
              <a:gd name="adj" fmla="val 1250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Design/Facteurs humains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2"/>
          <p:cNvSpPr/>
          <p:nvPr/>
        </p:nvSpPr>
        <p:spPr>
          <a:xfrm>
            <a:off x="3518097" y="4037218"/>
            <a:ext cx="2347800" cy="649800"/>
          </a:xfrm>
          <a:prstGeom prst="bevel">
            <a:avLst>
              <a:gd name="adj" fmla="val 125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Objets étrangers (FOD) </a:t>
            </a:r>
            <a:endParaRPr sz="1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34</a:t>
            </a:fld>
            <a:endParaRPr/>
          </a:p>
        </p:txBody>
      </p:sp>
      <p:cxnSp>
        <p:nvCxnSpPr>
          <p:cNvPr id="418" name="Google Shape;418;p32"/>
          <p:cNvCxnSpPr>
            <a:stCxn id="413" idx="2"/>
            <a:endCxn id="408" idx="6"/>
          </p:cNvCxnSpPr>
          <p:nvPr/>
        </p:nvCxnSpPr>
        <p:spPr>
          <a:xfrm>
            <a:off x="1722375" y="1996150"/>
            <a:ext cx="0" cy="530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9" name="Google Shape;419;p32"/>
          <p:cNvCxnSpPr>
            <a:stCxn id="414" idx="2"/>
            <a:endCxn id="409" idx="6"/>
          </p:cNvCxnSpPr>
          <p:nvPr/>
        </p:nvCxnSpPr>
        <p:spPr>
          <a:xfrm>
            <a:off x="4692000" y="1996150"/>
            <a:ext cx="0" cy="530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0" name="Google Shape;420;p32"/>
          <p:cNvCxnSpPr>
            <a:stCxn id="415" idx="2"/>
            <a:endCxn id="406" idx="6"/>
          </p:cNvCxnSpPr>
          <p:nvPr/>
        </p:nvCxnSpPr>
        <p:spPr>
          <a:xfrm>
            <a:off x="7585425" y="1996150"/>
            <a:ext cx="0" cy="530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35</a:t>
            </a:fld>
            <a:endParaRPr/>
          </a:p>
        </p:txBody>
      </p:sp>
      <p:pic>
        <p:nvPicPr>
          <p:cNvPr id="426" name="Google Shape;42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3"/>
          <p:cNvSpPr txBox="1">
            <a:spLocks noGrp="1"/>
          </p:cNvSpPr>
          <p:nvPr>
            <p:ph type="subTitle" idx="1"/>
          </p:nvPr>
        </p:nvSpPr>
        <p:spPr>
          <a:xfrm>
            <a:off x="331150" y="85750"/>
            <a:ext cx="85206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chemeClr val="dk1"/>
                </a:solidFill>
              </a:rPr>
              <a:t>B: Eléments de la chaîne fonctionnelle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28" name="Google Shape;428;p33"/>
          <p:cNvGrpSpPr/>
          <p:nvPr/>
        </p:nvGrpSpPr>
        <p:grpSpPr>
          <a:xfrm>
            <a:off x="171725" y="1809175"/>
            <a:ext cx="2054400" cy="3247500"/>
            <a:chOff x="171725" y="1809175"/>
            <a:chExt cx="2054400" cy="3247500"/>
          </a:xfrm>
        </p:grpSpPr>
        <p:sp>
          <p:nvSpPr>
            <p:cNvPr id="429" name="Google Shape;429;p33"/>
            <p:cNvSpPr/>
            <p:nvPr/>
          </p:nvSpPr>
          <p:spPr>
            <a:xfrm>
              <a:off x="171725" y="1809175"/>
              <a:ext cx="2054400" cy="32475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0" name="Google Shape;430;p33"/>
            <p:cNvGrpSpPr/>
            <p:nvPr/>
          </p:nvGrpSpPr>
          <p:grpSpPr>
            <a:xfrm>
              <a:off x="257100" y="1857349"/>
              <a:ext cx="1883700" cy="3123131"/>
              <a:chOff x="257100" y="1857349"/>
              <a:chExt cx="1883700" cy="3123131"/>
            </a:xfrm>
          </p:grpSpPr>
          <p:sp>
            <p:nvSpPr>
              <p:cNvPr id="431" name="Google Shape;431;p33"/>
              <p:cNvSpPr/>
              <p:nvPr/>
            </p:nvSpPr>
            <p:spPr>
              <a:xfrm>
                <a:off x="257100" y="1857349"/>
                <a:ext cx="1883700" cy="1219500"/>
              </a:xfrm>
              <a:prstGeom prst="roundRect">
                <a:avLst>
                  <a:gd name="adj" fmla="val 16667"/>
                </a:avLst>
              </a:prstGeom>
              <a:solidFill>
                <a:srgbClr val="FFE59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500"/>
                  </a:spcBef>
                  <a:spcAft>
                    <a:spcPts val="150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fr" sz="1300" b="0" i="0" u="none" strike="noStrike" cap="none">
                    <a:solidFill>
                      <a:srgbClr val="222222"/>
                    </a:solidFill>
                    <a:latin typeface="Roboto"/>
                    <a:ea typeface="Roboto"/>
                    <a:cs typeface="Roboto"/>
                    <a:sym typeface="Roboto"/>
                  </a:rPr>
                  <a:t>Timonerie et câbles</a:t>
                </a:r>
                <a:endParaRPr sz="1500" b="0" i="0" u="none" strike="noStrike" cap="none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3"/>
              <p:cNvSpPr/>
              <p:nvPr/>
            </p:nvSpPr>
            <p:spPr>
              <a:xfrm>
                <a:off x="257100" y="3246180"/>
                <a:ext cx="1883700" cy="1734300"/>
              </a:xfrm>
              <a:prstGeom prst="roundRect">
                <a:avLst>
                  <a:gd name="adj" fmla="val 16667"/>
                </a:avLst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Rupture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Désolidarisation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Grippage 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Blocage…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33" name="Google Shape;433;p33"/>
          <p:cNvGrpSpPr/>
          <p:nvPr/>
        </p:nvGrpSpPr>
        <p:grpSpPr>
          <a:xfrm>
            <a:off x="257100" y="1030396"/>
            <a:ext cx="1883700" cy="827100"/>
            <a:chOff x="257100" y="1030396"/>
            <a:chExt cx="1883700" cy="827100"/>
          </a:xfrm>
        </p:grpSpPr>
        <p:sp>
          <p:nvSpPr>
            <p:cNvPr id="434" name="Google Shape;434;p33"/>
            <p:cNvSpPr/>
            <p:nvPr/>
          </p:nvSpPr>
          <p:spPr>
            <a:xfrm>
              <a:off x="257100" y="1030396"/>
              <a:ext cx="1883700" cy="558000"/>
            </a:xfrm>
            <a:prstGeom prst="roundRect">
              <a:avLst>
                <a:gd name="adj" fmla="val 50000"/>
              </a:avLst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Mécanique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5" name="Google Shape;435;p33"/>
            <p:cNvCxnSpPr>
              <a:stCxn id="434" idx="2"/>
              <a:endCxn id="431" idx="0"/>
            </p:cNvCxnSpPr>
            <p:nvPr/>
          </p:nvCxnSpPr>
          <p:spPr>
            <a:xfrm>
              <a:off x="1198950" y="1588396"/>
              <a:ext cx="0" cy="269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436" name="Google Shape;436;p33"/>
          <p:cNvGrpSpPr/>
          <p:nvPr/>
        </p:nvGrpSpPr>
        <p:grpSpPr>
          <a:xfrm>
            <a:off x="2348225" y="1809175"/>
            <a:ext cx="2054400" cy="3247500"/>
            <a:chOff x="2348225" y="1809175"/>
            <a:chExt cx="2054400" cy="3247500"/>
          </a:xfrm>
        </p:grpSpPr>
        <p:sp>
          <p:nvSpPr>
            <p:cNvPr id="437" name="Google Shape;437;p33"/>
            <p:cNvSpPr/>
            <p:nvPr/>
          </p:nvSpPr>
          <p:spPr>
            <a:xfrm>
              <a:off x="2348225" y="1809175"/>
              <a:ext cx="2054400" cy="32475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8" name="Google Shape;438;p33"/>
            <p:cNvGrpSpPr/>
            <p:nvPr/>
          </p:nvGrpSpPr>
          <p:grpSpPr>
            <a:xfrm>
              <a:off x="2452100" y="1857349"/>
              <a:ext cx="1883700" cy="3123131"/>
              <a:chOff x="2452100" y="1857349"/>
              <a:chExt cx="1883700" cy="3123131"/>
            </a:xfrm>
          </p:grpSpPr>
          <p:sp>
            <p:nvSpPr>
              <p:cNvPr id="439" name="Google Shape;439;p33"/>
              <p:cNvSpPr/>
              <p:nvPr/>
            </p:nvSpPr>
            <p:spPr>
              <a:xfrm>
                <a:off x="2452100" y="1857349"/>
                <a:ext cx="1883700" cy="1219500"/>
              </a:xfrm>
              <a:prstGeom prst="roundRect">
                <a:avLst>
                  <a:gd name="adj" fmla="val 16667"/>
                </a:avLst>
              </a:prstGeom>
              <a:solidFill>
                <a:srgbClr val="F9CB9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500"/>
                  </a:spcBef>
                  <a:spcAft>
                    <a:spcPts val="150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fr" sz="13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Trim + volets</a:t>
                </a:r>
                <a:endParaRPr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3"/>
              <p:cNvSpPr/>
              <p:nvPr/>
            </p:nvSpPr>
            <p:spPr>
              <a:xfrm>
                <a:off x="2452100" y="3246180"/>
                <a:ext cx="1883700" cy="17343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Panne totale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Défaut alimentation (tension faible…)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Faux contacts…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41" name="Google Shape;441;p33"/>
          <p:cNvGrpSpPr/>
          <p:nvPr/>
        </p:nvGrpSpPr>
        <p:grpSpPr>
          <a:xfrm>
            <a:off x="2452100" y="1030396"/>
            <a:ext cx="1883700" cy="827100"/>
            <a:chOff x="2452100" y="1030396"/>
            <a:chExt cx="1883700" cy="827100"/>
          </a:xfrm>
        </p:grpSpPr>
        <p:sp>
          <p:nvSpPr>
            <p:cNvPr id="442" name="Google Shape;442;p33"/>
            <p:cNvSpPr/>
            <p:nvPr/>
          </p:nvSpPr>
          <p:spPr>
            <a:xfrm>
              <a:off x="2452100" y="1030396"/>
              <a:ext cx="1883700" cy="558000"/>
            </a:xfrm>
            <a:prstGeom prst="roundRect">
              <a:avLst>
                <a:gd name="adj" fmla="val 50000"/>
              </a:avLst>
            </a:pr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Electrique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3" name="Google Shape;443;p33"/>
            <p:cNvCxnSpPr>
              <a:stCxn id="442" idx="2"/>
              <a:endCxn id="439" idx="0"/>
            </p:cNvCxnSpPr>
            <p:nvPr/>
          </p:nvCxnSpPr>
          <p:spPr>
            <a:xfrm>
              <a:off x="3393950" y="1588396"/>
              <a:ext cx="0" cy="269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444" name="Google Shape;444;p33"/>
          <p:cNvGrpSpPr/>
          <p:nvPr/>
        </p:nvGrpSpPr>
        <p:grpSpPr>
          <a:xfrm>
            <a:off x="4524713" y="1809175"/>
            <a:ext cx="2054400" cy="3247500"/>
            <a:chOff x="4524713" y="1809175"/>
            <a:chExt cx="2054400" cy="3247500"/>
          </a:xfrm>
        </p:grpSpPr>
        <p:sp>
          <p:nvSpPr>
            <p:cNvPr id="445" name="Google Shape;445;p33"/>
            <p:cNvSpPr/>
            <p:nvPr/>
          </p:nvSpPr>
          <p:spPr>
            <a:xfrm>
              <a:off x="4524713" y="1809175"/>
              <a:ext cx="2054400" cy="32475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6" name="Google Shape;446;p33"/>
            <p:cNvGrpSpPr/>
            <p:nvPr/>
          </p:nvGrpSpPr>
          <p:grpSpPr>
            <a:xfrm>
              <a:off x="4610063" y="1857349"/>
              <a:ext cx="1883700" cy="3123131"/>
              <a:chOff x="4610063" y="1857349"/>
              <a:chExt cx="1883700" cy="3123131"/>
            </a:xfrm>
          </p:grpSpPr>
          <p:sp>
            <p:nvSpPr>
              <p:cNvPr id="447" name="Google Shape;447;p33"/>
              <p:cNvSpPr/>
              <p:nvPr/>
            </p:nvSpPr>
            <p:spPr>
              <a:xfrm>
                <a:off x="4610063" y="1857349"/>
                <a:ext cx="1883700" cy="1219500"/>
              </a:xfrm>
              <a:prstGeom prst="roundRect">
                <a:avLst>
                  <a:gd name="adj" fmla="val 16667"/>
                </a:avLst>
              </a:prstGeom>
              <a:solidFill>
                <a:srgbClr val="EA999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500"/>
                  </a:spcBef>
                  <a:spcAft>
                    <a:spcPts val="150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fr" sz="13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Pilote automatique</a:t>
                </a:r>
                <a:endParaRPr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3"/>
              <p:cNvSpPr/>
              <p:nvPr/>
            </p:nvSpPr>
            <p:spPr>
              <a:xfrm>
                <a:off x="4610063" y="3246180"/>
                <a:ext cx="1883700" cy="1734300"/>
              </a:xfrm>
              <a:prstGeom prst="roundRect">
                <a:avLst>
                  <a:gd name="adj" fmla="val 16667"/>
                </a:avLst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Connectique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Surchauffe (ventilation…)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Défaut alimentation (surtension…)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49" name="Google Shape;449;p33"/>
          <p:cNvGrpSpPr/>
          <p:nvPr/>
        </p:nvGrpSpPr>
        <p:grpSpPr>
          <a:xfrm>
            <a:off x="4610063" y="1030396"/>
            <a:ext cx="1883700" cy="827100"/>
            <a:chOff x="4610063" y="1030396"/>
            <a:chExt cx="1883700" cy="827100"/>
          </a:xfrm>
        </p:grpSpPr>
        <p:sp>
          <p:nvSpPr>
            <p:cNvPr id="450" name="Google Shape;450;p33"/>
            <p:cNvSpPr/>
            <p:nvPr/>
          </p:nvSpPr>
          <p:spPr>
            <a:xfrm>
              <a:off x="4610063" y="1030396"/>
              <a:ext cx="1883700" cy="558000"/>
            </a:xfrm>
            <a:prstGeom prst="roundRect">
              <a:avLst>
                <a:gd name="adj" fmla="val 50000"/>
              </a:avLst>
            </a:prstGeom>
            <a:solidFill>
              <a:srgbClr val="E0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Electronique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1" name="Google Shape;451;p33"/>
            <p:cNvCxnSpPr>
              <a:stCxn id="450" idx="2"/>
              <a:endCxn id="447" idx="0"/>
            </p:cNvCxnSpPr>
            <p:nvPr/>
          </p:nvCxnSpPr>
          <p:spPr>
            <a:xfrm>
              <a:off x="5551913" y="1588396"/>
              <a:ext cx="0" cy="269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452" name="Google Shape;452;p33"/>
          <p:cNvGrpSpPr/>
          <p:nvPr/>
        </p:nvGrpSpPr>
        <p:grpSpPr>
          <a:xfrm>
            <a:off x="6673525" y="1809180"/>
            <a:ext cx="2054400" cy="3247500"/>
            <a:chOff x="6768050" y="1809175"/>
            <a:chExt cx="2054400" cy="3247500"/>
          </a:xfrm>
        </p:grpSpPr>
        <p:sp>
          <p:nvSpPr>
            <p:cNvPr id="453" name="Google Shape;453;p33"/>
            <p:cNvSpPr/>
            <p:nvPr/>
          </p:nvSpPr>
          <p:spPr>
            <a:xfrm>
              <a:off x="6768050" y="1809175"/>
              <a:ext cx="2054400" cy="32475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" name="Google Shape;454;p33"/>
            <p:cNvGrpSpPr/>
            <p:nvPr/>
          </p:nvGrpSpPr>
          <p:grpSpPr>
            <a:xfrm>
              <a:off x="6844225" y="1857349"/>
              <a:ext cx="1883700" cy="3123131"/>
              <a:chOff x="6844225" y="1857349"/>
              <a:chExt cx="1883700" cy="3123131"/>
            </a:xfrm>
          </p:grpSpPr>
          <p:sp>
            <p:nvSpPr>
              <p:cNvPr id="455" name="Google Shape;455;p33"/>
              <p:cNvSpPr/>
              <p:nvPr/>
            </p:nvSpPr>
            <p:spPr>
              <a:xfrm>
                <a:off x="6844225" y="1857349"/>
                <a:ext cx="1883700" cy="1219500"/>
              </a:xfrm>
              <a:prstGeom prst="roundRect">
                <a:avLst>
                  <a:gd name="adj" fmla="val 16667"/>
                </a:avLst>
              </a:prstGeom>
              <a:solidFill>
                <a:srgbClr val="D5A6BD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fr" sz="1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Freinage</a:t>
                </a:r>
                <a:endParaRPr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3"/>
              <p:cNvSpPr/>
              <p:nvPr/>
            </p:nvSpPr>
            <p:spPr>
              <a:xfrm>
                <a:off x="6844225" y="3246180"/>
                <a:ext cx="1883700" cy="1734300"/>
              </a:xfrm>
              <a:prstGeom prst="roundRect">
                <a:avLst>
                  <a:gd name="adj" fmla="val 16667"/>
                </a:avLst>
              </a:prstGeom>
              <a:solidFill>
                <a:srgbClr val="EAD1D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Fuites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Clapets défaillants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7800" marR="0" lvl="0" indent="-177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Char char="-"/>
                </a:pPr>
                <a:r>
                  <a:rPr lang="fr" sz="1200" b="1" i="0" u="none" strike="noStrike" cap="none">
                    <a:solidFill>
                      <a:srgbClr val="A7291E"/>
                    </a:solidFill>
                    <a:latin typeface="Roboto"/>
                    <a:ea typeface="Roboto"/>
                    <a:cs typeface="Roboto"/>
                    <a:sym typeface="Roboto"/>
                  </a:rPr>
                  <a:t>Liquide non conforme… </a:t>
                </a:r>
                <a:endParaRPr sz="1200" b="1" i="0" u="none" strike="noStrike" cap="non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57" name="Google Shape;457;p33"/>
          <p:cNvGrpSpPr/>
          <p:nvPr/>
        </p:nvGrpSpPr>
        <p:grpSpPr>
          <a:xfrm>
            <a:off x="6743488" y="1030396"/>
            <a:ext cx="1883700" cy="827100"/>
            <a:chOff x="6844225" y="1030396"/>
            <a:chExt cx="1883700" cy="827100"/>
          </a:xfrm>
        </p:grpSpPr>
        <p:sp>
          <p:nvSpPr>
            <p:cNvPr id="458" name="Google Shape;458;p33"/>
            <p:cNvSpPr/>
            <p:nvPr/>
          </p:nvSpPr>
          <p:spPr>
            <a:xfrm>
              <a:off x="6844225" y="1030396"/>
              <a:ext cx="1883700" cy="558000"/>
            </a:xfrm>
            <a:prstGeom prst="roundRect">
              <a:avLst>
                <a:gd name="adj" fmla="val 50000"/>
              </a:avLst>
            </a:prstGeom>
            <a:solidFill>
              <a:srgbClr val="C27BA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Hydraulique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9" name="Google Shape;459;p33"/>
            <p:cNvCxnSpPr>
              <a:stCxn id="458" idx="2"/>
              <a:endCxn id="455" idx="0"/>
            </p:cNvCxnSpPr>
            <p:nvPr/>
          </p:nvCxnSpPr>
          <p:spPr>
            <a:xfrm>
              <a:off x="7786075" y="1588396"/>
              <a:ext cx="6300" cy="269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4"/>
          <p:cNvSpPr txBox="1">
            <a:spLocks noGrp="1"/>
          </p:cNvSpPr>
          <p:nvPr>
            <p:ph type="ctrTitle"/>
          </p:nvPr>
        </p:nvSpPr>
        <p:spPr>
          <a:xfrm>
            <a:off x="311700" y="613200"/>
            <a:ext cx="85206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368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80"/>
              <a:buAutoNum type="romanUcPeriod" startAt="5"/>
            </a:pPr>
            <a:r>
              <a:rPr lang="fr" sz="2800">
                <a:solidFill>
                  <a:schemeClr val="lt1"/>
                </a:solidFill>
              </a:rPr>
              <a:t>Gestion de la situation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465" name="Google Shape;465;p34"/>
          <p:cNvSpPr txBox="1">
            <a:spLocks noGrp="1"/>
          </p:cNvSpPr>
          <p:nvPr>
            <p:ph type="subTitle" idx="1"/>
          </p:nvPr>
        </p:nvSpPr>
        <p:spPr>
          <a:xfrm>
            <a:off x="1207850" y="1529100"/>
            <a:ext cx="6813900" cy="20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alphaUcPeriod"/>
            </a:pPr>
            <a:r>
              <a:rPr lang="f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Détection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alphaUcPeriod"/>
            </a:pPr>
            <a:r>
              <a:rPr lang="f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Traitement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alphaUcPeriod"/>
            </a:pPr>
            <a:r>
              <a:rPr lang="f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Derniers recours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6" name="Google Shape;46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5"/>
          <p:cNvSpPr txBox="1">
            <a:spLocks noGrp="1"/>
          </p:cNvSpPr>
          <p:nvPr>
            <p:ph type="subTitle" idx="1"/>
          </p:nvPr>
        </p:nvSpPr>
        <p:spPr>
          <a:xfrm>
            <a:off x="1209050" y="161950"/>
            <a:ext cx="73185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chemeClr val="dk1"/>
                </a:solidFill>
              </a:rPr>
              <a:t>A: Détection de la défaillance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4" name="Google Shape;47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37</a:t>
            </a:fld>
            <a:endParaRPr/>
          </a:p>
        </p:txBody>
      </p:sp>
      <p:sp>
        <p:nvSpPr>
          <p:cNvPr id="475" name="Google Shape;475;p35"/>
          <p:cNvSpPr/>
          <p:nvPr/>
        </p:nvSpPr>
        <p:spPr>
          <a:xfrm>
            <a:off x="1463050" y="2041125"/>
            <a:ext cx="2453400" cy="870000"/>
          </a:xfrm>
          <a:prstGeom prst="octagon">
            <a:avLst>
              <a:gd name="adj" fmla="val 29289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Vibrations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5"/>
          <p:cNvSpPr/>
          <p:nvPr/>
        </p:nvSpPr>
        <p:spPr>
          <a:xfrm>
            <a:off x="490450" y="946300"/>
            <a:ext cx="2453400" cy="870000"/>
          </a:xfrm>
          <a:prstGeom prst="octagon">
            <a:avLst>
              <a:gd name="adj" fmla="val 29289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Bruits inhabituels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5"/>
          <p:cNvSpPr/>
          <p:nvPr/>
        </p:nvSpPr>
        <p:spPr>
          <a:xfrm>
            <a:off x="490450" y="3059738"/>
            <a:ext cx="2453400" cy="870000"/>
          </a:xfrm>
          <a:prstGeom prst="octagon">
            <a:avLst>
              <a:gd name="adj" fmla="val 29289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Manque d’efficacité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5"/>
          <p:cNvSpPr/>
          <p:nvPr/>
        </p:nvSpPr>
        <p:spPr>
          <a:xfrm>
            <a:off x="6019050" y="946300"/>
            <a:ext cx="2453400" cy="870000"/>
          </a:xfrm>
          <a:prstGeom prst="octagon">
            <a:avLst>
              <a:gd name="adj" fmla="val 29289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Résistance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5"/>
          <p:cNvSpPr/>
          <p:nvPr/>
        </p:nvSpPr>
        <p:spPr>
          <a:xfrm>
            <a:off x="5079975" y="2095175"/>
            <a:ext cx="2453400" cy="870000"/>
          </a:xfrm>
          <a:prstGeom prst="octagon">
            <a:avLst>
              <a:gd name="adj" fmla="val 29289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Retour d’effort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5"/>
          <p:cNvSpPr/>
          <p:nvPr/>
        </p:nvSpPr>
        <p:spPr>
          <a:xfrm>
            <a:off x="6019050" y="3255250"/>
            <a:ext cx="2453400" cy="870000"/>
          </a:xfrm>
          <a:prstGeom prst="octagon">
            <a:avLst>
              <a:gd name="adj" fmla="val 29289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Voyants lumineux, alarmes sonores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>
            <a:off x="3226400" y="3987000"/>
            <a:ext cx="2453400" cy="870000"/>
          </a:xfrm>
          <a:prstGeom prst="octagon">
            <a:avLst>
              <a:gd name="adj" fmla="val 29289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6"/>
          <p:cNvSpPr txBox="1">
            <a:spLocks noGrp="1"/>
          </p:cNvSpPr>
          <p:nvPr>
            <p:ph type="subTitle" idx="1"/>
          </p:nvPr>
        </p:nvSpPr>
        <p:spPr>
          <a:xfrm>
            <a:off x="331150" y="85750"/>
            <a:ext cx="85206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chemeClr val="dk1"/>
                </a:solidFill>
              </a:rPr>
              <a:t>B: Traitement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8" name="Google Shape;488;p36"/>
          <p:cNvSpPr txBox="1"/>
          <p:nvPr/>
        </p:nvSpPr>
        <p:spPr>
          <a:xfrm>
            <a:off x="854400" y="723025"/>
            <a:ext cx="44532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f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Phase du vol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f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Altitude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f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Vitesse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f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Criticité de la défaillance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f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38</a:t>
            </a:fld>
            <a:endParaRPr/>
          </a:p>
        </p:txBody>
      </p:sp>
      <p:sp>
        <p:nvSpPr>
          <p:cNvPr id="490" name="Google Shape;490;p36"/>
          <p:cNvSpPr/>
          <p:nvPr/>
        </p:nvSpPr>
        <p:spPr>
          <a:xfrm>
            <a:off x="2426650" y="2515825"/>
            <a:ext cx="2457600" cy="553800"/>
          </a:xfrm>
          <a:prstGeom prst="chevron">
            <a:avLst>
              <a:gd name="adj" fmla="val 500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Bilan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4703475" y="2515825"/>
            <a:ext cx="2248500" cy="553800"/>
          </a:xfrm>
          <a:prstGeom prst="chevron">
            <a:avLst>
              <a:gd name="adj" fmla="val 5000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D: Décision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6798750" y="2515825"/>
            <a:ext cx="2248500" cy="553800"/>
          </a:xfrm>
          <a:prstGeom prst="chevron">
            <a:avLst>
              <a:gd name="adj" fmla="val 5000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I:Information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410651" y="3154451"/>
            <a:ext cx="1856400" cy="1361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C: Commande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R: Reset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Alimentation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P: Protection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S: Signalisation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4703475" y="3154453"/>
            <a:ext cx="1948800" cy="1361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Interrompre le vol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dérouter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Poursuivre le vol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2441775" y="3154450"/>
            <a:ext cx="2153100" cy="13617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Conséquences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Procédures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 :</a:t>
            </a:r>
            <a:r>
              <a:rPr lang="fr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temps disponible + terrain(s) accessible(s) + conditions de vol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6800875" y="3154450"/>
            <a:ext cx="1991100" cy="1361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Organisme ATS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Passagers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6"/>
          <p:cNvSpPr/>
          <p:nvPr/>
        </p:nvSpPr>
        <p:spPr>
          <a:xfrm>
            <a:off x="410650" y="2507200"/>
            <a:ext cx="2153100" cy="553800"/>
          </a:xfrm>
          <a:prstGeom prst="chevron">
            <a:avLst>
              <a:gd name="adj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Analyse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38"/>
          <p:cNvSpPr txBox="1">
            <a:spLocks noGrp="1"/>
          </p:cNvSpPr>
          <p:nvPr>
            <p:ph type="subTitle" idx="1"/>
          </p:nvPr>
        </p:nvSpPr>
        <p:spPr>
          <a:xfrm>
            <a:off x="331150" y="85750"/>
            <a:ext cx="85206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chemeClr val="dk1"/>
                </a:solidFill>
              </a:rPr>
              <a:t>D: Derniers recours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4" name="Google Shape;50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39</a:t>
            </a:fld>
            <a:endParaRPr/>
          </a:p>
        </p:txBody>
      </p:sp>
      <p:grpSp>
        <p:nvGrpSpPr>
          <p:cNvPr id="505" name="Google Shape;505;p38"/>
          <p:cNvGrpSpPr/>
          <p:nvPr/>
        </p:nvGrpSpPr>
        <p:grpSpPr>
          <a:xfrm>
            <a:off x="3551671" y="870100"/>
            <a:ext cx="4920776" cy="2993125"/>
            <a:chOff x="3551671" y="870100"/>
            <a:chExt cx="4920776" cy="2993125"/>
          </a:xfrm>
        </p:grpSpPr>
        <p:pic>
          <p:nvPicPr>
            <p:cNvPr id="506" name="Google Shape;506;p38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51671" y="870100"/>
              <a:ext cx="4920776" cy="2669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38"/>
            <p:cNvSpPr txBox="1"/>
            <p:nvPr/>
          </p:nvSpPr>
          <p:spPr>
            <a:xfrm>
              <a:off x="4014513" y="3469625"/>
              <a:ext cx="3995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fr" sz="1300" b="0" i="0" u="none" strike="noStrike" cap="none">
                  <a:solidFill>
                    <a:srgbClr val="374151"/>
                  </a:solidFill>
                  <a:latin typeface="Roboto"/>
                  <a:ea typeface="Roboto"/>
                  <a:cs typeface="Roboto"/>
                  <a:sym typeface="Roboto"/>
                </a:rPr>
                <a:t>Source: </a:t>
              </a:r>
              <a:r>
                <a:rPr lang="fr" sz="1300" b="0" i="0" u="none" strike="noStrike" cap="none">
                  <a:solidFill>
                    <a:srgbClr val="37415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Parachute GRS | BASE ULM ST EXUPÉRY</a:t>
              </a:r>
              <a:endParaRPr sz="1300" b="0" i="0" u="none" strike="noStrike" cap="none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8" name="Google Shape;508;p38"/>
          <p:cNvSpPr txBox="1"/>
          <p:nvPr/>
        </p:nvSpPr>
        <p:spPr>
          <a:xfrm>
            <a:off x="270575" y="1700100"/>
            <a:ext cx="3281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 parachute individuel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parachute </a:t>
            </a:r>
            <a:r>
              <a:rPr lang="fr" sz="1800" b="1" i="0" u="none" strike="noStrike" cap="none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 cellule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peu</a:t>
            </a:r>
            <a:r>
              <a:rPr lang="fr" sz="1800" b="1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fr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sauver des vies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8"/>
          <p:cNvSpPr txBox="1"/>
          <p:nvPr/>
        </p:nvSpPr>
        <p:spPr>
          <a:xfrm>
            <a:off x="270575" y="3749825"/>
            <a:ext cx="82020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est crucial de </a:t>
            </a:r>
            <a:r>
              <a:rPr lang="fr" sz="17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vérifier</a:t>
            </a:r>
            <a:r>
              <a:rPr lang="fr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et de </a:t>
            </a:r>
            <a:r>
              <a:rPr lang="fr" sz="17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savoir utiliser </a:t>
            </a:r>
            <a:r>
              <a:rPr lang="fr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les moyens de secours (procédures). </a:t>
            </a:r>
            <a:endParaRPr sz="2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751668" y="389800"/>
            <a:ext cx="8128861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Niveau de risque associé à la </a:t>
            </a:r>
            <a:r>
              <a:rPr lang="fr" sz="2300">
                <a:solidFill>
                  <a:schemeClr val="dk2"/>
                </a:solidFill>
              </a:rPr>
              <a:t>défaillance</a:t>
            </a:r>
            <a:r>
              <a:rPr lang="fr"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d’une commande de vol</a:t>
            </a: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403500"/>
            <a:ext cx="8839200" cy="33658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4"/>
          <p:cNvGrpSpPr/>
          <p:nvPr/>
        </p:nvGrpSpPr>
        <p:grpSpPr>
          <a:xfrm>
            <a:off x="2824500" y="2590150"/>
            <a:ext cx="3665200" cy="2088600"/>
            <a:chOff x="2824500" y="2666350"/>
            <a:chExt cx="3665200" cy="2088600"/>
          </a:xfrm>
        </p:grpSpPr>
        <p:sp>
          <p:nvSpPr>
            <p:cNvPr id="85" name="Google Shape;85;p4"/>
            <p:cNvSpPr/>
            <p:nvPr/>
          </p:nvSpPr>
          <p:spPr>
            <a:xfrm>
              <a:off x="2866550" y="2666350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824500" y="3139325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824500" y="3559750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824500" y="3980175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824500" y="4453150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117275" y="3980175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4117275" y="3139325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117275" y="3559750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117275" y="2666350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68000" y="2666350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68000" y="3139325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68000" y="3559750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368000" y="3980175"/>
              <a:ext cx="1121700" cy="3018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9"/>
          <p:cNvSpPr txBox="1">
            <a:spLocks noGrp="1"/>
          </p:cNvSpPr>
          <p:nvPr>
            <p:ph type="ctrTitle"/>
          </p:nvPr>
        </p:nvSpPr>
        <p:spPr>
          <a:xfrm>
            <a:off x="311700" y="613200"/>
            <a:ext cx="85206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368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80"/>
              <a:buAutoNum type="romanUcPeriod" startAt="6"/>
            </a:pPr>
            <a:r>
              <a:rPr lang="fr" sz="2800">
                <a:solidFill>
                  <a:schemeClr val="lt1"/>
                </a:solidFill>
              </a:rPr>
              <a:t>Prévention et formation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515" name="Google Shape;515;p39"/>
          <p:cNvSpPr txBox="1">
            <a:spLocks noGrp="1"/>
          </p:cNvSpPr>
          <p:nvPr>
            <p:ph type="subTitle" idx="1"/>
          </p:nvPr>
        </p:nvSpPr>
        <p:spPr>
          <a:xfrm>
            <a:off x="1380450" y="1712575"/>
            <a:ext cx="6383100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AutoNum type="alphaUcPeriod"/>
            </a:pPr>
            <a:r>
              <a:rPr lang="f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Vérification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AutoNum type="alphaUcPeriod"/>
            </a:pPr>
            <a:r>
              <a:rPr lang="f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Reporting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AutoNum type="alphaUcPeriod"/>
            </a:pPr>
            <a:r>
              <a:rPr lang="fr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Formation théorique et pratique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6" name="Google Shape;51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0"/>
          <p:cNvSpPr txBox="1">
            <a:spLocks noGrp="1"/>
          </p:cNvSpPr>
          <p:nvPr>
            <p:ph type="subTitle" idx="1"/>
          </p:nvPr>
        </p:nvSpPr>
        <p:spPr>
          <a:xfrm>
            <a:off x="331150" y="85750"/>
            <a:ext cx="85206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UcPeriod"/>
            </a:pPr>
            <a:r>
              <a:rPr lang="fr">
                <a:solidFill>
                  <a:schemeClr val="dk1"/>
                </a:solidFill>
              </a:rPr>
              <a:t> Importance de la vérification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4" name="Google Shape;524;p40"/>
          <p:cNvSpPr txBox="1"/>
          <p:nvPr/>
        </p:nvSpPr>
        <p:spPr>
          <a:xfrm>
            <a:off x="969600" y="962950"/>
            <a:ext cx="7882200" cy="3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Avant le départ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Détection d’anomalies : cinématique, bruit de frottement, rigidité, jeu(x), désolidarisation, déformation, crique, fuite, …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roulage et avant décollage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Commandes libres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le bon sens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Sans point dur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Pendant le vol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Efficacité de l’action sur la commande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Perception de l’effort à exercer…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lang="fr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Après le vol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</a:pPr>
            <a:r>
              <a:rPr lang="fr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Contrôle visuel 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</a:pPr>
            <a:r>
              <a:rPr lang="fr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Debriefing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1"/>
          <p:cNvSpPr txBox="1">
            <a:spLocks noGrp="1"/>
          </p:cNvSpPr>
          <p:nvPr>
            <p:ph type="subTitle" idx="1"/>
          </p:nvPr>
        </p:nvSpPr>
        <p:spPr>
          <a:xfrm>
            <a:off x="331150" y="85750"/>
            <a:ext cx="85206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UcPeriod" startAt="2"/>
            </a:pPr>
            <a:r>
              <a:rPr lang="fr">
                <a:solidFill>
                  <a:schemeClr val="dk1"/>
                </a:solidFill>
              </a:rPr>
              <a:t> Importance du reporting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2" name="Google Shape;532;p41"/>
          <p:cNvSpPr txBox="1"/>
          <p:nvPr/>
        </p:nvSpPr>
        <p:spPr>
          <a:xfrm>
            <a:off x="561550" y="869572"/>
            <a:ext cx="8059800" cy="10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Signaux forts : 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Mention obligatoire des anomalies et observations sur le carnet de route, le cas échéant Notification par CRESAG (événement de sécurité)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270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42</a:t>
            </a:fld>
            <a:endParaRPr/>
          </a:p>
        </p:txBody>
      </p:sp>
      <p:sp>
        <p:nvSpPr>
          <p:cNvPr id="534" name="Google Shape;534;p41"/>
          <p:cNvSpPr txBox="1"/>
          <p:nvPr/>
        </p:nvSpPr>
        <p:spPr>
          <a:xfrm>
            <a:off x="542100" y="1946564"/>
            <a:ext cx="80598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4988" marR="0" lvl="0" indent="-5349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Signaux faibles :</a:t>
            </a:r>
            <a:endParaRPr sz="18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Reporting/questionnement systématique pour “vivre sans doute”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➢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Pilote suivant</a:t>
            </a:r>
            <a:endParaRPr sz="18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➢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Personnel en charge de la maintenance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➢"/>
            </a:pPr>
            <a:r>
              <a:rPr lang="fr" sz="18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Dirigeant, </a:t>
            </a:r>
            <a:r>
              <a:rPr lang="fr" sz="1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Instructeur de vol</a:t>
            </a:r>
            <a:endParaRPr sz="18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➢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Déclaration REX FFA</a:t>
            </a:r>
            <a:endParaRPr sz="18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270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41"/>
          <p:cNvSpPr txBox="1"/>
          <p:nvPr/>
        </p:nvSpPr>
        <p:spPr>
          <a:xfrm>
            <a:off x="561550" y="4290486"/>
            <a:ext cx="80598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Quels signaux faibles ?</a:t>
            </a:r>
            <a:endParaRPr sz="18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2700"/>
              </a:spcBef>
              <a:spcAft>
                <a:spcPts val="270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2"/>
          <p:cNvSpPr txBox="1">
            <a:spLocks noGrp="1"/>
          </p:cNvSpPr>
          <p:nvPr>
            <p:ph type="subTitle" idx="1"/>
          </p:nvPr>
        </p:nvSpPr>
        <p:spPr>
          <a:xfrm>
            <a:off x="331150" y="85750"/>
            <a:ext cx="85206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UcPeriod" startAt="3"/>
            </a:pPr>
            <a:r>
              <a:rPr lang="fr">
                <a:solidFill>
                  <a:schemeClr val="dk1"/>
                </a:solidFill>
              </a:rPr>
              <a:t> Formation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2" name="Google Shape;542;p42"/>
          <p:cNvSpPr txBox="1"/>
          <p:nvPr/>
        </p:nvSpPr>
        <p:spPr>
          <a:xfrm>
            <a:off x="532040" y="2550978"/>
            <a:ext cx="8379485" cy="2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 en vol :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★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sol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7913" lvl="1" indent="-342900">
              <a:buClr>
                <a:schemeClr val="dk1"/>
              </a:buClr>
              <a:buSzPts val="1800"/>
              <a:buFont typeface="Arial"/>
              <a:buChar char="○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Superviser chaque visite </a:t>
            </a: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prévol</a:t>
            </a:r>
            <a:b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(gouvernes</a:t>
            </a:r>
            <a:r>
              <a:rPr lang="fr-FR" sz="1800" dirty="0" smtClean="0">
                <a:solidFill>
                  <a:schemeClr val="dk1"/>
                </a:solidFill>
              </a:rPr>
              <a:t>, </a:t>
            </a:r>
            <a:r>
              <a:rPr lang="fr-FR" sz="1800" dirty="0" smtClean="0">
                <a:solidFill>
                  <a:schemeClr val="dk1"/>
                </a:solidFill>
              </a:rPr>
              <a:t>volets : vérifier la cinématique)</a:t>
            </a:r>
            <a:endParaRPr lang="fr-FR" sz="1800" dirty="0">
              <a:solidFill>
                <a:schemeClr val="dk1"/>
              </a:solidFill>
            </a:endParaRPr>
          </a:p>
          <a:p>
            <a:pPr marL="1077913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Justifier </a:t>
            </a: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vérifications </a:t>
            </a: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effectuées </a:t>
            </a: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départ, avant l’envol, pendant et après le vol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7913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Préparer les exercices de panne (scenarii, etc</a:t>
            </a: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 -&gt; pas d’improvisation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7913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Briefer sur </a:t>
            </a: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représentativité de l’exercice vis vis d’une situation rélle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43</a:t>
            </a:fld>
            <a:endParaRPr/>
          </a:p>
        </p:txBody>
      </p:sp>
      <p:sp>
        <p:nvSpPr>
          <p:cNvPr id="544" name="Google Shape;544;p42"/>
          <p:cNvSpPr txBox="1"/>
          <p:nvPr/>
        </p:nvSpPr>
        <p:spPr>
          <a:xfrm>
            <a:off x="565300" y="791449"/>
            <a:ext cx="79191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Formation théorique </a:t>
            </a:r>
            <a:r>
              <a:rPr lang="fr" sz="1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(connaissances) :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★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Aérodynamique</a:t>
            </a:r>
            <a:endParaRPr dirty="0"/>
          </a:p>
          <a:p>
            <a:pPr marL="9144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★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Mécanique du vol : loi de l’équilibre autour d’un axe, stabilité</a:t>
            </a:r>
            <a:endParaRPr dirty="0"/>
          </a:p>
          <a:p>
            <a:pPr marL="9144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★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Conception des commandes de vol, chaînes fonctionnelles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★"/>
            </a:pPr>
            <a:r>
              <a:rPr lang="fr" sz="1800" dirty="0">
                <a:solidFill>
                  <a:schemeClr val="dk1"/>
                </a:solidFill>
              </a:rPr>
              <a:t>Manuel de vol</a:t>
            </a:r>
            <a:endParaRPr sz="1800" dirty="0">
              <a:solidFill>
                <a:schemeClr val="dk1"/>
              </a:solidFill>
            </a:endParaRPr>
          </a:p>
          <a:p>
            <a:pPr marL="9144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★"/>
            </a:pPr>
            <a:r>
              <a:rPr lang="fr" sz="1800" dirty="0">
                <a:solidFill>
                  <a:schemeClr val="dk1"/>
                </a:solidFill>
              </a:rPr>
              <a:t>Méthodes de d</a:t>
            </a: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étection et traitement des défaillances (procédures)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3"/>
          <p:cNvSpPr txBox="1">
            <a:spLocks noGrp="1"/>
          </p:cNvSpPr>
          <p:nvPr>
            <p:ph type="subTitle" idx="1"/>
          </p:nvPr>
        </p:nvSpPr>
        <p:spPr>
          <a:xfrm>
            <a:off x="331150" y="85750"/>
            <a:ext cx="85206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UcPeriod" startAt="3"/>
            </a:pPr>
            <a:r>
              <a:rPr lang="fr">
                <a:solidFill>
                  <a:schemeClr val="dk1"/>
                </a:solidFill>
              </a:rPr>
              <a:t> Formation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1" name="Google Shape;551;p43"/>
          <p:cNvSpPr txBox="1"/>
          <p:nvPr/>
        </p:nvSpPr>
        <p:spPr>
          <a:xfrm>
            <a:off x="331150" y="791450"/>
            <a:ext cx="83508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 en vol: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★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secteur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5588" lvl="3" indent="-627063" algn="just">
              <a:buClr>
                <a:schemeClr val="dk1"/>
              </a:buClr>
              <a:buSzPts val="1800"/>
            </a:pPr>
            <a:r>
              <a:rPr lang="fr-FR" sz="1800" dirty="0" smtClean="0">
                <a:solidFill>
                  <a:schemeClr val="dk1"/>
                </a:solidFill>
              </a:rPr>
              <a:t>NB : toutes les situations </a:t>
            </a:r>
            <a:r>
              <a:rPr lang="fr-FR" sz="1800" dirty="0">
                <a:solidFill>
                  <a:schemeClr val="dk1"/>
                </a:solidFill>
              </a:rPr>
              <a:t>de </a:t>
            </a:r>
            <a:r>
              <a:rPr lang="fr-FR" sz="1800" dirty="0" smtClean="0">
                <a:solidFill>
                  <a:schemeClr val="dk1"/>
                </a:solidFill>
              </a:rPr>
              <a:t>dysfonctionnement ne peuvent </a:t>
            </a:r>
            <a:r>
              <a:rPr lang="fr-FR" sz="1800" dirty="0">
                <a:solidFill>
                  <a:schemeClr val="dk1"/>
                </a:solidFill>
              </a:rPr>
              <a:t>pas </a:t>
            </a:r>
            <a:r>
              <a:rPr lang="fr-FR" sz="1800" dirty="0" smtClean="0">
                <a:solidFill>
                  <a:schemeClr val="dk1"/>
                </a:solidFill>
              </a:rPr>
              <a:t>être simulées en vol</a:t>
            </a:r>
            <a:endParaRPr lang="fr-FR" sz="1800" dirty="0">
              <a:solidFill>
                <a:schemeClr val="dk1"/>
              </a:solidFill>
            </a:endParaRPr>
          </a:p>
          <a:p>
            <a:pPr marL="116205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Simuler </a:t>
            </a: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blocage d’une gouverne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2050" lvl="1" indent="-342900" algn="just">
              <a:buClr>
                <a:schemeClr val="dk1"/>
              </a:buClr>
              <a:buSzPts val="1800"/>
              <a:buFont typeface="Arial"/>
              <a:buChar char="○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Simuler la panne du </a:t>
            </a:r>
            <a:r>
              <a:rPr lang="fr" sz="1800" dirty="0" smtClean="0">
                <a:solidFill>
                  <a:schemeClr val="dk1"/>
                </a:solidFill>
              </a:rPr>
              <a:t>trim </a:t>
            </a:r>
          </a:p>
          <a:p>
            <a:pPr marL="1162050" lvl="1" indent="-342900" algn="just">
              <a:buClr>
                <a:schemeClr val="dk1"/>
              </a:buClr>
              <a:buSzPts val="1800"/>
              <a:buFont typeface="Arial"/>
              <a:buChar char="○"/>
            </a:pP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Manoeuvre des volets :</a:t>
            </a:r>
          </a:p>
          <a:p>
            <a:pPr marL="1611313" lvl="4" indent="-342900" algn="just"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vérification </a:t>
            </a: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visuelle et des </a:t>
            </a: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effets (en tangage, roulis, lacet)</a:t>
            </a:r>
          </a:p>
          <a:p>
            <a:pPr marL="1611313" lvl="4" indent="-342900" algn="just"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 </a:t>
            </a: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changement de configuration en virage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205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pas </a:t>
            </a: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s’engager dans un </a:t>
            </a: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exercice de </a:t>
            </a:r>
            <a:r>
              <a:rPr lang="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panne sans préparation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205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 au “negative training”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Concerne aussi les vols de : laché machine, lâché club, formation au maintien des compétences, prorogation ou renouvellement de qualification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g28f09555dd9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g28f09555dd9_0_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45</a:t>
            </a:fld>
            <a:endParaRPr/>
          </a:p>
        </p:txBody>
      </p:sp>
      <p:sp>
        <p:nvSpPr>
          <p:cNvPr id="559" name="Google Shape;559;g28f09555dd9_0_17"/>
          <p:cNvSpPr txBox="1">
            <a:spLocks noGrp="1"/>
          </p:cNvSpPr>
          <p:nvPr>
            <p:ph type="ctrTitle"/>
          </p:nvPr>
        </p:nvSpPr>
        <p:spPr>
          <a:xfrm>
            <a:off x="311700" y="613200"/>
            <a:ext cx="85206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romanUcPeriod" startAt="7"/>
            </a:pPr>
            <a:r>
              <a:rPr lang="fr" sz="2800"/>
              <a:t>Conclusion</a:t>
            </a:r>
            <a:endParaRPr sz="2800"/>
          </a:p>
        </p:txBody>
      </p:sp>
      <p:sp>
        <p:nvSpPr>
          <p:cNvPr id="560" name="Google Shape;560;g28f09555dd9_0_17"/>
          <p:cNvSpPr txBox="1"/>
          <p:nvPr/>
        </p:nvSpPr>
        <p:spPr>
          <a:xfrm>
            <a:off x="892250" y="1365400"/>
            <a:ext cx="7781700" cy="30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8000" marR="0" lvl="0" indent="-3301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★"/>
            </a:pPr>
            <a:r>
              <a:rPr lang="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défaillance d’une commande de vol peut être fatale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8000" marR="0" lvl="0" indent="-3301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★"/>
            </a:pPr>
            <a:r>
              <a:rPr lang="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gravité de l’événement dépend de la situation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8000" marR="0" lvl="0" indent="-3301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★"/>
            </a:pPr>
            <a:r>
              <a:rPr lang="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connaissance approfondie du fonctionnement de l’aéronef utilisé, de ses systèmes et des procédures permet de comprendre ce qu’il se passe et d’appliquer une solution adaptée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8000" marR="0" lvl="0" indent="-3301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★"/>
            </a:pPr>
            <a:r>
              <a:rPr lang="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Importance de la vérification et du reporting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8000" marR="0" lvl="0" indent="-3301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★"/>
            </a:pPr>
            <a:r>
              <a:rPr lang="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former et s’entraîner régulièrement à la détection et au  traitement des pannes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28f09555dd9_0_17"/>
          <p:cNvSpPr txBox="1"/>
          <p:nvPr/>
        </p:nvSpPr>
        <p:spPr>
          <a:xfrm>
            <a:off x="107950" y="4250950"/>
            <a:ext cx="86253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 b="1">
                <a:solidFill>
                  <a:schemeClr val="dk1"/>
                </a:solidFill>
              </a:rPr>
              <a:t>Consolidez vos compétences techniques et non techniques</a:t>
            </a:r>
            <a:endParaRPr sz="23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c320e7294e_0_27"/>
          <p:cNvSpPr txBox="1">
            <a:spLocks noGrp="1"/>
          </p:cNvSpPr>
          <p:nvPr>
            <p:ph type="ctrTitle"/>
          </p:nvPr>
        </p:nvSpPr>
        <p:spPr>
          <a:xfrm>
            <a:off x="311700" y="962375"/>
            <a:ext cx="8520600" cy="11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Remerciements</a:t>
            </a:r>
            <a:endParaRPr/>
          </a:p>
        </p:txBody>
      </p:sp>
      <p:sp>
        <p:nvSpPr>
          <p:cNvPr id="567" name="Google Shape;567;g2c320e7294e_0_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46</a:t>
            </a:fld>
            <a:endParaRPr/>
          </a:p>
        </p:txBody>
      </p:sp>
      <p:pic>
        <p:nvPicPr>
          <p:cNvPr id="568" name="Google Shape;568;g2c320e7294e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g2c320e7294e_0_27"/>
          <p:cNvSpPr txBox="1"/>
          <p:nvPr/>
        </p:nvSpPr>
        <p:spPr>
          <a:xfrm>
            <a:off x="385500" y="2190450"/>
            <a:ext cx="8373000" cy="1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★"/>
            </a:pPr>
            <a:r>
              <a:rPr lang="fr">
                <a:solidFill>
                  <a:schemeClr val="dk2"/>
                </a:solidFill>
              </a:rPr>
              <a:t>Jacques LOURY pour sa confiance et son aide à la préparation de cette intervention.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★"/>
            </a:pPr>
            <a:r>
              <a:rPr lang="fr">
                <a:solidFill>
                  <a:schemeClr val="dk2"/>
                </a:solidFill>
              </a:rPr>
              <a:t>Thierry LOO (BEA) pour ses conseils.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"/>
              <a:t>Lien utiles</a:t>
            </a:r>
            <a:endParaRPr/>
          </a:p>
        </p:txBody>
      </p:sp>
      <p:sp>
        <p:nvSpPr>
          <p:cNvPr id="575" name="Google Shape;575;p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100" u="sng">
                <a:solidFill>
                  <a:schemeClr val="hlink"/>
                </a:solidFill>
                <a:hlinkClick r:id="rId3"/>
              </a:rPr>
              <a:t>Perte de profondeur sur Morane Paris (securitedesvols.aero)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100" u="sng">
                <a:solidFill>
                  <a:schemeClr val="hlink"/>
                </a:solidFill>
                <a:hlinkClick r:id="rId4"/>
              </a:rPr>
              <a:t>Perte de profondeur sur Morane Paris on Vimeo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100" u="sng">
                <a:solidFill>
                  <a:schemeClr val="hlink"/>
                </a:solidFill>
                <a:hlinkClick r:id="rId5"/>
              </a:rPr>
              <a:t>La visite prévol d'un PC6 (securitedesvols.aero)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100" u="sng">
                <a:solidFill>
                  <a:schemeClr val="hlink"/>
                </a:solidFill>
                <a:hlinkClick r:id="rId6"/>
              </a:rPr>
              <a:t>Un an après - Faible activité et risques pour la sécurité on Vimeo</a:t>
            </a:r>
            <a:endParaRPr/>
          </a:p>
        </p:txBody>
      </p:sp>
      <p:sp>
        <p:nvSpPr>
          <p:cNvPr id="576" name="Google Shape;576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47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ctrTitle"/>
          </p:nvPr>
        </p:nvSpPr>
        <p:spPr>
          <a:xfrm>
            <a:off x="512250" y="391150"/>
            <a:ext cx="85206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114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AutoNum type="romanUcPeriod" startAt="2"/>
            </a:pPr>
            <a:r>
              <a:rPr lang="fr" sz="2800">
                <a:solidFill>
                  <a:schemeClr val="lt1"/>
                </a:solidFill>
              </a:rPr>
              <a:t>Evénements de sécurité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1"/>
          </p:nvPr>
        </p:nvSpPr>
        <p:spPr>
          <a:xfrm>
            <a:off x="435050" y="1771950"/>
            <a:ext cx="8174258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f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Les événements ayant fait l’objet : </a:t>
            </a:r>
            <a:endParaRPr/>
          </a:p>
          <a:p>
            <a:pPr marL="1371600" lvl="0" indent="-3746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alphaUcPeriod"/>
            </a:pPr>
            <a:r>
              <a:rPr lang="f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d’un rapport du BEA 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alphaUcPeriod"/>
            </a:pPr>
            <a:r>
              <a:rPr lang="f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d’une déclaration REX FFA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6"/>
          <p:cNvGraphicFramePr/>
          <p:nvPr/>
        </p:nvGraphicFramePr>
        <p:xfrm>
          <a:off x="202450" y="1186300"/>
          <a:ext cx="8586700" cy="3832780"/>
        </p:xfrm>
        <a:graphic>
          <a:graphicData uri="http://schemas.openxmlformats.org/drawingml/2006/table">
            <a:tbl>
              <a:tblPr>
                <a:noFill/>
                <a:tableStyleId>{D73C1E2D-AC5F-4B7D-A08D-9160D54C7B91}</a:tableStyleId>
              </a:tblPr>
              <a:tblGrid>
                <a:gridCol w="4954300"/>
                <a:gridCol w="3632400"/>
              </a:tblGrid>
              <a:tr h="394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" sz="1200" b="1" u="none" strike="noStrike" cap="none"/>
                        <a:t>Événement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" sz="1200" b="1" u="none" strike="noStrike" cap="none"/>
                        <a:t>Lieu et date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35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84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Elixir immatriculé F-HKEC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84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 Rochelle (17), le 14/02/2024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Integral R d'Aura Aero</a:t>
                      </a:r>
                      <a:endParaRPr sz="1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Prat Bonrepaux Le 12/04/2022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Incident d’un avion Cessna 172</a:t>
                      </a:r>
                      <a:r>
                        <a:rPr lang="fr" sz="1000" b="1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000" b="1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aux Saintes (971), le 18/02/2022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84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Incident grave survenu au Beech 1900D</a:t>
                      </a:r>
                      <a:endParaRPr sz="10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 10/12/2021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avion Cessna F172 N</a:t>
                      </a:r>
                      <a:endParaRPr sz="1000" b="1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Abzac (33), le 23/05/2021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DR400</a:t>
                      </a:r>
                      <a:endParaRPr sz="10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Saint Giron Antichan, le 05/08/2020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de l’Extra 200</a:t>
                      </a:r>
                      <a:endParaRPr sz="1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Lasbordes, le 14/02/2019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motoplaneur</a:t>
                      </a:r>
                      <a:r>
                        <a:rPr lang="fr" sz="1000" b="1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000" b="1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Ploërmel Loyat (56), le 9/02/2013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avion DR400</a:t>
                      </a:r>
                      <a:r>
                        <a:rPr lang="fr" sz="1000" b="1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000" b="1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Sarreguemines Neunkirch, le 15/03/2012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84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avion SOCATA RALLYE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Blagnac, le 10/10/2012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  <p:sp>
        <p:nvSpPr>
          <p:cNvPr id="113" name="Google Shape;113;p6"/>
          <p:cNvSpPr txBox="1"/>
          <p:nvPr/>
        </p:nvSpPr>
        <p:spPr>
          <a:xfrm>
            <a:off x="1162372" y="204200"/>
            <a:ext cx="7710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lphaUcPeriod"/>
            </a:pPr>
            <a:r>
              <a:rPr lang="f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Evènements objet d’un rapport BEA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435050" y="733350"/>
            <a:ext cx="835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Bilan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: une dizaine d’accidents mortels liés aux commandes de vol en 15 ans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7"/>
          <p:cNvGraphicFramePr/>
          <p:nvPr/>
        </p:nvGraphicFramePr>
        <p:xfrm>
          <a:off x="496475" y="1040950"/>
          <a:ext cx="8151050" cy="3213560"/>
        </p:xfrm>
        <a:graphic>
          <a:graphicData uri="http://schemas.openxmlformats.org/drawingml/2006/table">
            <a:tbl>
              <a:tblPr>
                <a:noFill/>
                <a:tableStyleId>{D73C1E2D-AC5F-4B7D-A08D-9160D54C7B91}</a:tableStyleId>
              </a:tblPr>
              <a:tblGrid>
                <a:gridCol w="4858950"/>
                <a:gridCol w="3292100"/>
              </a:tblGrid>
              <a:tr h="37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" sz="1200" b="1" u="none" strike="noStrike" cap="none"/>
                        <a:t>Événement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" sz="1200" b="1" u="none" strike="noStrike" cap="none"/>
                        <a:t>Lieu et date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avion DynAero MCR01 VLA </a:t>
                      </a:r>
                      <a:endParaRPr sz="1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Heimsbrunn (68), le 25/09/2011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avion Colomban MC 100</a:t>
                      </a:r>
                      <a:endParaRPr sz="1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Hudimesnil (50), le 25/09/2009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84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DR400-140B </a:t>
                      </a:r>
                      <a:endParaRPr sz="1000" b="1" u="none" strike="noStrike" cap="none">
                        <a:solidFill>
                          <a:srgbClr val="D20B1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Quiberon(56), le 24/04/2008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avion CAP 10 C</a:t>
                      </a:r>
                      <a:endParaRPr sz="1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Saint Léger en Yvelines, le 21/10/2007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du Twin Otter de Tahiti</a:t>
                      </a:r>
                      <a:endParaRPr sz="1000" b="1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84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l'île de Moorea, le 9 août 2007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avion Jabiru J400</a:t>
                      </a:r>
                      <a:endParaRPr sz="1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Bordeaux-Yvrac, le 26/07/2007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avion Mudry Cap 21</a:t>
                      </a:r>
                      <a:endParaRPr sz="1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Auch, le 01/05/2001</a:t>
                      </a:r>
                      <a:endParaRPr sz="1000" u="none" strike="noStrike" cap="none">
                        <a:solidFill>
                          <a:srgbClr val="22222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30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b="1" u="none" strike="noStrike" cap="none">
                          <a:solidFill>
                            <a:srgbClr val="D20B10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Accident d’un CAP 232 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000" u="none" strike="noStrike" cap="none">
                          <a:solidFill>
                            <a:srgbClr val="22222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Calvi(2B), le 24/10/1995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subTitle" idx="1"/>
          </p:nvPr>
        </p:nvSpPr>
        <p:spPr>
          <a:xfrm>
            <a:off x="564475" y="387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2400">
                <a:solidFill>
                  <a:schemeClr val="dk1"/>
                </a:solidFill>
              </a:rPr>
              <a:t>Événement 1:</a:t>
            </a:r>
            <a:r>
              <a:rPr lang="fr" sz="2400">
                <a:solidFill>
                  <a:srgbClr val="D20B1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" sz="2400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Accident de l’Integral R (Aura Aero</a:t>
            </a:r>
            <a:r>
              <a:rPr lang="fr" sz="2400">
                <a:solidFill>
                  <a:srgbClr val="D20B1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fr" sz="2400"/>
              <a:t> </a:t>
            </a:r>
            <a:endParaRPr sz="2400"/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 txBox="1"/>
          <p:nvPr/>
        </p:nvSpPr>
        <p:spPr>
          <a:xfrm>
            <a:off x="564475" y="1056850"/>
            <a:ext cx="7407600" cy="28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Conséquences:</a:t>
            </a: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deux morts, avion détruit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:</a:t>
            </a: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12/04/2022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1463" marR="0" lvl="0" indent="-2714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Endommagement de la chaîne de gauchissement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1463" marR="0" lvl="0" indent="-2714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Perte de contrôle et collision avec le sol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1463" marR="0" lvl="0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Mise en œuvre tardive du système </a:t>
            </a:r>
            <a:b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 sauvetage de l’équipage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7449" y="2571750"/>
            <a:ext cx="4282784" cy="20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subTitle" idx="1"/>
          </p:nvPr>
        </p:nvSpPr>
        <p:spPr>
          <a:xfrm>
            <a:off x="311700" y="387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2400">
                <a:solidFill>
                  <a:schemeClr val="dk1"/>
                </a:solidFill>
              </a:rPr>
              <a:t>Événement 2:</a:t>
            </a:r>
            <a:r>
              <a:rPr lang="fr" sz="2400"/>
              <a:t> </a:t>
            </a:r>
            <a:r>
              <a:rPr lang="fr" sz="2400">
                <a:solidFill>
                  <a:srgbClr val="D20B1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Accident d’un Cessna F172 N</a:t>
            </a:r>
            <a:endParaRPr sz="2400"/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701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311700" y="996925"/>
            <a:ext cx="4845000" cy="3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Conséquences :</a:t>
            </a: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 mort, avion détruit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:</a:t>
            </a: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23/05/2021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Rupture d’un maillon fortement corrodé de l’une des chaînes du mécanisme de commande des ailerons 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Diminution de la tension de la boucle de liaison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❖"/>
            </a:pP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Perte de contrôle et collision avec le sol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9</a:t>
            </a:fld>
            <a:endParaRPr/>
          </a:p>
        </p:txBody>
      </p:sp>
      <p:pic>
        <p:nvPicPr>
          <p:cNvPr id="139" name="Google Shape;13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8500" y="421625"/>
            <a:ext cx="3368849" cy="26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6555" y="3050150"/>
            <a:ext cx="3069570" cy="20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2226</Words>
  <Application>Microsoft Office PowerPoint</Application>
  <PresentationFormat>Affichage à l'écran (16:9)</PresentationFormat>
  <Paragraphs>522</Paragraphs>
  <Slides>47</Slides>
  <Notes>47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2" baseType="lpstr">
      <vt:lpstr>Arial</vt:lpstr>
      <vt:lpstr>Roboto</vt:lpstr>
      <vt:lpstr>Wingdings</vt:lpstr>
      <vt:lpstr>Verdana</vt:lpstr>
      <vt:lpstr>Simple Light</vt:lpstr>
      <vt:lpstr>18 ème séminaire Sécurité des Vols du pilote privé Avion et ULM 16 mars 2024</vt:lpstr>
      <vt:lpstr>Plan</vt:lpstr>
      <vt:lpstr>Introduction</vt:lpstr>
      <vt:lpstr>Présentation PowerPoint</vt:lpstr>
      <vt:lpstr>Evénements de sécurité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rappels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situations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Analyse des défaillances </vt:lpstr>
      <vt:lpstr>Présentation PowerPoint</vt:lpstr>
      <vt:lpstr>Présentation PowerPoint</vt:lpstr>
      <vt:lpstr>Gestion de la situation</vt:lpstr>
      <vt:lpstr>Présentation PowerPoint</vt:lpstr>
      <vt:lpstr>Présentation PowerPoint</vt:lpstr>
      <vt:lpstr>Présentation PowerPoint</vt:lpstr>
      <vt:lpstr>Prévention et formation</vt:lpstr>
      <vt:lpstr>Présentation PowerPoint</vt:lpstr>
      <vt:lpstr>Présentation PowerPoint</vt:lpstr>
      <vt:lpstr>Présentation PowerPoint</vt:lpstr>
      <vt:lpstr>Présentation PowerPoint</vt:lpstr>
      <vt:lpstr>Conclusion</vt:lpstr>
      <vt:lpstr>Remerciements</vt:lpstr>
      <vt:lpstr>Lien utiles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ème séminaire Sécurité des Vols du pilote privé Avion et ULM 16 mars 2024</dc:title>
  <dc:creator>LOURY Jacques</dc:creator>
  <cp:lastModifiedBy>Utilisateur Windows</cp:lastModifiedBy>
  <cp:revision>3</cp:revision>
  <dcterms:modified xsi:type="dcterms:W3CDTF">2024-03-17T13:29:39Z</dcterms:modified>
</cp:coreProperties>
</file>