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53"/>
  </p:notesMasterIdLst>
  <p:sldIdLst>
    <p:sldId id="306" r:id="rId2"/>
    <p:sldId id="258" r:id="rId3"/>
    <p:sldId id="305" r:id="rId4"/>
    <p:sldId id="259" r:id="rId5"/>
    <p:sldId id="265" r:id="rId6"/>
    <p:sldId id="260" r:id="rId7"/>
    <p:sldId id="261" r:id="rId8"/>
    <p:sldId id="262" r:id="rId9"/>
    <p:sldId id="263" r:id="rId10"/>
    <p:sldId id="266" r:id="rId11"/>
    <p:sldId id="267" r:id="rId12"/>
    <p:sldId id="268" r:id="rId13"/>
    <p:sldId id="271" r:id="rId14"/>
    <p:sldId id="264" r:id="rId15"/>
    <p:sldId id="270" r:id="rId16"/>
    <p:sldId id="272" r:id="rId17"/>
    <p:sldId id="273" r:id="rId18"/>
    <p:sldId id="269" r:id="rId19"/>
    <p:sldId id="274" r:id="rId20"/>
    <p:sldId id="295" r:id="rId21"/>
    <p:sldId id="296" r:id="rId22"/>
    <p:sldId id="283" r:id="rId23"/>
    <p:sldId id="278" r:id="rId24"/>
    <p:sldId id="279" r:id="rId25"/>
    <p:sldId id="286" r:id="rId26"/>
    <p:sldId id="284" r:id="rId27"/>
    <p:sldId id="285" r:id="rId28"/>
    <p:sldId id="288" r:id="rId29"/>
    <p:sldId id="289" r:id="rId30"/>
    <p:sldId id="290" r:id="rId31"/>
    <p:sldId id="292" r:id="rId32"/>
    <p:sldId id="293" r:id="rId33"/>
    <p:sldId id="294" r:id="rId34"/>
    <p:sldId id="275" r:id="rId35"/>
    <p:sldId id="277" r:id="rId36"/>
    <p:sldId id="291" r:id="rId37"/>
    <p:sldId id="297" r:id="rId38"/>
    <p:sldId id="280" r:id="rId39"/>
    <p:sldId id="282" r:id="rId40"/>
    <p:sldId id="298" r:id="rId41"/>
    <p:sldId id="299" r:id="rId42"/>
    <p:sldId id="300" r:id="rId43"/>
    <p:sldId id="281" r:id="rId44"/>
    <p:sldId id="301" r:id="rId45"/>
    <p:sldId id="302" r:id="rId46"/>
    <p:sldId id="303" r:id="rId47"/>
    <p:sldId id="307" r:id="rId48"/>
    <p:sldId id="304" r:id="rId49"/>
    <p:sldId id="308" r:id="rId50"/>
    <p:sldId id="309" r:id="rId51"/>
    <p:sldId id="310" r:id="rId5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588" autoAdjust="0"/>
    <p:restoredTop sz="94718" autoAdjust="0"/>
  </p:normalViewPr>
  <p:slideViewPr>
    <p:cSldViewPr>
      <p:cViewPr>
        <p:scale>
          <a:sx n="68" d="100"/>
          <a:sy n="68" d="100"/>
        </p:scale>
        <p:origin x="-1744" y="184"/>
      </p:cViewPr>
      <p:guideLst>
        <p:guide orient="horz" pos="2160"/>
        <p:guide pos="2880"/>
      </p:guideLst>
    </p:cSldViewPr>
  </p:slideViewPr>
  <p:outlineViewPr>
    <p:cViewPr>
      <p:scale>
        <a:sx n="33" d="100"/>
        <a:sy n="33" d="100"/>
      </p:scale>
      <p:origin x="0" y="132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1C1660-6003-42CB-B93C-FA87E5D36050}" type="datetimeFigureOut">
              <a:rPr lang="fr-FR" smtClean="0"/>
              <a:pPr/>
              <a:t>17/03/2024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40507-492E-4557-820B-228A8CC0B1CD}" type="slidenum">
              <a:rPr lang="fr-FR" smtClean="0"/>
              <a:pPr/>
              <a:t>‹N°›</a:t>
            </a:fld>
            <a:endParaRPr lang="fr-FR"/>
          </a:p>
        </p:txBody>
      </p:sp>
    </p:spTree>
    <p:extLst>
      <p:ext uri="{BB962C8B-B14F-4D97-AF65-F5344CB8AC3E}">
        <p14:creationId xmlns:p14="http://schemas.microsoft.com/office/powerpoint/2010/main" val="157956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250F045E-8FCE-4D74-9523-A74E186A2BCB}" type="datetime1">
              <a:rPr lang="fr-FR" smtClean="0"/>
              <a:pPr/>
              <a:t>17/03/2024</a:t>
            </a:fld>
            <a:endParaRPr lang="fr-FR"/>
          </a:p>
        </p:txBody>
      </p:sp>
      <p:sp>
        <p:nvSpPr>
          <p:cNvPr id="19" name="Espace réservé du pied de page 18"/>
          <p:cNvSpPr>
            <a:spLocks noGrp="1"/>
          </p:cNvSpPr>
          <p:nvPr>
            <p:ph type="ftr" sz="quarter" idx="11"/>
          </p:nvPr>
        </p:nvSpPr>
        <p:spPr/>
        <p:txBody>
          <a:bodyPr/>
          <a:lstStyle/>
          <a:p>
            <a:r>
              <a:rPr lang="fr-FR" smtClean="0"/>
              <a:t>Séminaire Sécurité -  Pilote privé et ULM - 2024</a:t>
            </a:r>
            <a:endParaRPr lang="fr-FR"/>
          </a:p>
        </p:txBody>
      </p:sp>
      <p:sp>
        <p:nvSpPr>
          <p:cNvPr id="27" name="Espace réservé du numéro de diapositive 26"/>
          <p:cNvSpPr>
            <a:spLocks noGrp="1"/>
          </p:cNvSpPr>
          <p:nvPr>
            <p:ph type="sldNum" sz="quarter" idx="12"/>
          </p:nvPr>
        </p:nvSpPr>
        <p:spPr/>
        <p:txBody>
          <a:bodyPr/>
          <a:lstStyle/>
          <a:p>
            <a:fld id="{041341C9-21B6-4BDF-ABD1-8D2E692DDF0B}"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22F0F771-6E25-4890-A944-147A0C03C18C}" type="datetime1">
              <a:rPr lang="fr-FR" smtClean="0"/>
              <a:pPr/>
              <a:t>17/03/2024</a:t>
            </a:fld>
            <a:endParaRPr lang="fr-FR"/>
          </a:p>
        </p:txBody>
      </p:sp>
      <p:sp>
        <p:nvSpPr>
          <p:cNvPr id="5" name="Espace réservé du pied de page 4"/>
          <p:cNvSpPr>
            <a:spLocks noGrp="1"/>
          </p:cNvSpPr>
          <p:nvPr>
            <p:ph type="ftr" sz="quarter" idx="11"/>
          </p:nvPr>
        </p:nvSpPr>
        <p:spPr/>
        <p:txBody>
          <a:bodyPr/>
          <a:lstStyle/>
          <a:p>
            <a:r>
              <a:rPr lang="fr-FR" smtClean="0"/>
              <a:t>Séminaire Sécurité -  Pilote privé et ULM - 2024</a:t>
            </a:r>
            <a:endParaRPr lang="fr-FR"/>
          </a:p>
        </p:txBody>
      </p:sp>
      <p:sp>
        <p:nvSpPr>
          <p:cNvPr id="6" name="Espace réservé du numéro de diapositive 5"/>
          <p:cNvSpPr>
            <a:spLocks noGrp="1"/>
          </p:cNvSpPr>
          <p:nvPr>
            <p:ph type="sldNum" sz="quarter" idx="12"/>
          </p:nvPr>
        </p:nvSpPr>
        <p:spPr/>
        <p:txBody>
          <a:bodyPr/>
          <a:lstStyle/>
          <a:p>
            <a:fld id="{041341C9-21B6-4BDF-ABD1-8D2E692DDF0B}"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535F8691-E73F-4599-8EC7-2C24C647480B}" type="datetime1">
              <a:rPr lang="fr-FR" smtClean="0"/>
              <a:pPr/>
              <a:t>17/03/2024</a:t>
            </a:fld>
            <a:endParaRPr lang="fr-FR"/>
          </a:p>
        </p:txBody>
      </p:sp>
      <p:sp>
        <p:nvSpPr>
          <p:cNvPr id="5" name="Espace réservé du pied de page 4"/>
          <p:cNvSpPr>
            <a:spLocks noGrp="1"/>
          </p:cNvSpPr>
          <p:nvPr>
            <p:ph type="ftr" sz="quarter" idx="11"/>
          </p:nvPr>
        </p:nvSpPr>
        <p:spPr/>
        <p:txBody>
          <a:bodyPr/>
          <a:lstStyle/>
          <a:p>
            <a:r>
              <a:rPr lang="fr-FR" smtClean="0"/>
              <a:t>Séminaire Sécurité -  Pilote privé et ULM - 2024</a:t>
            </a:r>
            <a:endParaRPr lang="fr-FR"/>
          </a:p>
        </p:txBody>
      </p:sp>
      <p:sp>
        <p:nvSpPr>
          <p:cNvPr id="6" name="Espace réservé du numéro de diapositive 5"/>
          <p:cNvSpPr>
            <a:spLocks noGrp="1"/>
          </p:cNvSpPr>
          <p:nvPr>
            <p:ph type="sldNum" sz="quarter" idx="12"/>
          </p:nvPr>
        </p:nvSpPr>
        <p:spPr/>
        <p:txBody>
          <a:bodyPr/>
          <a:lstStyle/>
          <a:p>
            <a:fld id="{041341C9-21B6-4BDF-ABD1-8D2E692DDF0B}"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838DEBB1-9B7D-488E-A997-2672CFEA4C04}" type="datetime1">
              <a:rPr lang="fr-FR" smtClean="0"/>
              <a:pPr/>
              <a:t>17/03/2024</a:t>
            </a:fld>
            <a:endParaRPr lang="fr-FR"/>
          </a:p>
        </p:txBody>
      </p:sp>
      <p:sp>
        <p:nvSpPr>
          <p:cNvPr id="5" name="Espace réservé du pied de page 4"/>
          <p:cNvSpPr>
            <a:spLocks noGrp="1"/>
          </p:cNvSpPr>
          <p:nvPr>
            <p:ph type="ftr" sz="quarter" idx="11"/>
          </p:nvPr>
        </p:nvSpPr>
        <p:spPr/>
        <p:txBody>
          <a:bodyPr/>
          <a:lstStyle/>
          <a:p>
            <a:r>
              <a:rPr lang="fr-FR" smtClean="0"/>
              <a:t>Séminaire Sécurité -  Pilote privé et ULM - 2024</a:t>
            </a:r>
            <a:endParaRPr lang="fr-FR"/>
          </a:p>
        </p:txBody>
      </p:sp>
      <p:sp>
        <p:nvSpPr>
          <p:cNvPr id="6" name="Espace réservé du numéro de diapositive 5"/>
          <p:cNvSpPr>
            <a:spLocks noGrp="1"/>
          </p:cNvSpPr>
          <p:nvPr>
            <p:ph type="sldNum" sz="quarter" idx="12"/>
          </p:nvPr>
        </p:nvSpPr>
        <p:spPr/>
        <p:txBody>
          <a:bodyPr/>
          <a:lstStyle/>
          <a:p>
            <a:fld id="{041341C9-21B6-4BDF-ABD1-8D2E692DDF0B}"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A98A2050-1555-4987-BC0E-198B035CA417}" type="datetime1">
              <a:rPr lang="fr-FR" smtClean="0"/>
              <a:pPr/>
              <a:t>17/03/2024</a:t>
            </a:fld>
            <a:endParaRPr lang="fr-FR"/>
          </a:p>
        </p:txBody>
      </p:sp>
      <p:sp>
        <p:nvSpPr>
          <p:cNvPr id="5" name="Espace réservé du pied de page 4"/>
          <p:cNvSpPr>
            <a:spLocks noGrp="1"/>
          </p:cNvSpPr>
          <p:nvPr>
            <p:ph type="ftr" sz="quarter" idx="11"/>
          </p:nvPr>
        </p:nvSpPr>
        <p:spPr/>
        <p:txBody>
          <a:bodyPr/>
          <a:lstStyle/>
          <a:p>
            <a:r>
              <a:rPr lang="fr-FR" smtClean="0"/>
              <a:t>Séminaire Sécurité -  Pilote privé et ULM - 2024</a:t>
            </a:r>
            <a:endParaRPr lang="fr-FR"/>
          </a:p>
        </p:txBody>
      </p:sp>
      <p:sp>
        <p:nvSpPr>
          <p:cNvPr id="6" name="Espace réservé du numéro de diapositive 5"/>
          <p:cNvSpPr>
            <a:spLocks noGrp="1"/>
          </p:cNvSpPr>
          <p:nvPr>
            <p:ph type="sldNum" sz="quarter" idx="12"/>
          </p:nvPr>
        </p:nvSpPr>
        <p:spPr/>
        <p:txBody>
          <a:bodyPr/>
          <a:lstStyle/>
          <a:p>
            <a:fld id="{041341C9-21B6-4BDF-ABD1-8D2E692DDF0B}"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DDA2DBC7-AC7B-4F4D-A8B8-2727E695ECB5}" type="datetime1">
              <a:rPr lang="fr-FR" smtClean="0"/>
              <a:pPr/>
              <a:t>17/03/2024</a:t>
            </a:fld>
            <a:endParaRPr lang="fr-FR"/>
          </a:p>
        </p:txBody>
      </p:sp>
      <p:sp>
        <p:nvSpPr>
          <p:cNvPr id="6" name="Espace réservé du pied de page 5"/>
          <p:cNvSpPr>
            <a:spLocks noGrp="1"/>
          </p:cNvSpPr>
          <p:nvPr>
            <p:ph type="ftr" sz="quarter" idx="11"/>
          </p:nvPr>
        </p:nvSpPr>
        <p:spPr/>
        <p:txBody>
          <a:bodyPr/>
          <a:lstStyle/>
          <a:p>
            <a:r>
              <a:rPr lang="fr-FR" smtClean="0"/>
              <a:t>Séminaire Sécurité -  Pilote privé et ULM - 2024</a:t>
            </a:r>
            <a:endParaRPr lang="fr-FR"/>
          </a:p>
        </p:txBody>
      </p:sp>
      <p:sp>
        <p:nvSpPr>
          <p:cNvPr id="7" name="Espace réservé du numéro de diapositive 6"/>
          <p:cNvSpPr>
            <a:spLocks noGrp="1"/>
          </p:cNvSpPr>
          <p:nvPr>
            <p:ph type="sldNum" sz="quarter" idx="12"/>
          </p:nvPr>
        </p:nvSpPr>
        <p:spPr/>
        <p:txBody>
          <a:bodyPr/>
          <a:lstStyle/>
          <a:p>
            <a:fld id="{041341C9-21B6-4BDF-ABD1-8D2E692DDF0B}"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B6B9D2BC-93C4-4991-96B3-329B286D6859}" type="datetime1">
              <a:rPr lang="fr-FR" smtClean="0"/>
              <a:pPr/>
              <a:t>17/03/2024</a:t>
            </a:fld>
            <a:endParaRPr lang="fr-FR"/>
          </a:p>
        </p:txBody>
      </p:sp>
      <p:sp>
        <p:nvSpPr>
          <p:cNvPr id="8" name="Espace réservé du pied de page 7"/>
          <p:cNvSpPr>
            <a:spLocks noGrp="1"/>
          </p:cNvSpPr>
          <p:nvPr>
            <p:ph type="ftr" sz="quarter" idx="11"/>
          </p:nvPr>
        </p:nvSpPr>
        <p:spPr/>
        <p:txBody>
          <a:bodyPr/>
          <a:lstStyle/>
          <a:p>
            <a:r>
              <a:rPr lang="fr-FR" smtClean="0"/>
              <a:t>Séminaire Sécurité -  Pilote privé et ULM - 2024</a:t>
            </a:r>
            <a:endParaRPr lang="fr-FR"/>
          </a:p>
        </p:txBody>
      </p:sp>
      <p:sp>
        <p:nvSpPr>
          <p:cNvPr id="9" name="Espace réservé du numéro de diapositive 8"/>
          <p:cNvSpPr>
            <a:spLocks noGrp="1"/>
          </p:cNvSpPr>
          <p:nvPr>
            <p:ph type="sldNum" sz="quarter" idx="12"/>
          </p:nvPr>
        </p:nvSpPr>
        <p:spPr/>
        <p:txBody>
          <a:bodyPr/>
          <a:lstStyle/>
          <a:p>
            <a:fld id="{041341C9-21B6-4BDF-ABD1-8D2E692DDF0B}"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99B78760-CF8C-4E48-BC61-39FE14DD069B}" type="datetime1">
              <a:rPr lang="fr-FR" smtClean="0"/>
              <a:pPr/>
              <a:t>17/03/2024</a:t>
            </a:fld>
            <a:endParaRPr lang="fr-FR"/>
          </a:p>
        </p:txBody>
      </p:sp>
      <p:sp>
        <p:nvSpPr>
          <p:cNvPr id="4" name="Espace réservé du pied de page 3"/>
          <p:cNvSpPr>
            <a:spLocks noGrp="1"/>
          </p:cNvSpPr>
          <p:nvPr>
            <p:ph type="ftr" sz="quarter" idx="11"/>
          </p:nvPr>
        </p:nvSpPr>
        <p:spPr/>
        <p:txBody>
          <a:bodyPr/>
          <a:lstStyle/>
          <a:p>
            <a:r>
              <a:rPr lang="fr-FR" smtClean="0"/>
              <a:t>Séminaire Sécurité -  Pilote privé et ULM - 2024</a:t>
            </a:r>
            <a:endParaRPr lang="fr-FR"/>
          </a:p>
        </p:txBody>
      </p:sp>
      <p:sp>
        <p:nvSpPr>
          <p:cNvPr id="5" name="Espace réservé du numéro de diapositive 4"/>
          <p:cNvSpPr>
            <a:spLocks noGrp="1"/>
          </p:cNvSpPr>
          <p:nvPr>
            <p:ph type="sldNum" sz="quarter" idx="12"/>
          </p:nvPr>
        </p:nvSpPr>
        <p:spPr/>
        <p:txBody>
          <a:bodyPr/>
          <a:lstStyle/>
          <a:p>
            <a:fld id="{041341C9-21B6-4BDF-ABD1-8D2E692DDF0B}"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8D971B3-81DF-4558-9407-EC83B7662938}" type="datetime1">
              <a:rPr lang="fr-FR" smtClean="0"/>
              <a:pPr/>
              <a:t>17/03/2024</a:t>
            </a:fld>
            <a:endParaRPr lang="fr-FR"/>
          </a:p>
        </p:txBody>
      </p:sp>
      <p:sp>
        <p:nvSpPr>
          <p:cNvPr id="3" name="Espace réservé du pied de page 2"/>
          <p:cNvSpPr>
            <a:spLocks noGrp="1"/>
          </p:cNvSpPr>
          <p:nvPr>
            <p:ph type="ftr" sz="quarter" idx="11"/>
          </p:nvPr>
        </p:nvSpPr>
        <p:spPr/>
        <p:txBody>
          <a:bodyPr/>
          <a:lstStyle/>
          <a:p>
            <a:r>
              <a:rPr lang="fr-FR" smtClean="0"/>
              <a:t>Séminaire Sécurité -  Pilote privé et ULM - 2024</a:t>
            </a:r>
            <a:endParaRPr lang="fr-FR"/>
          </a:p>
        </p:txBody>
      </p:sp>
      <p:sp>
        <p:nvSpPr>
          <p:cNvPr id="4" name="Espace réservé du numéro de diapositive 3"/>
          <p:cNvSpPr>
            <a:spLocks noGrp="1"/>
          </p:cNvSpPr>
          <p:nvPr>
            <p:ph type="sldNum" sz="quarter" idx="12"/>
          </p:nvPr>
        </p:nvSpPr>
        <p:spPr/>
        <p:txBody>
          <a:bodyPr/>
          <a:lstStyle/>
          <a:p>
            <a:fld id="{041341C9-21B6-4BDF-ABD1-8D2E692DDF0B}"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1F810891-975C-4E42-B1C6-BFB074124C5C}" type="datetime1">
              <a:rPr lang="fr-FR" smtClean="0"/>
              <a:pPr/>
              <a:t>17/03/2024</a:t>
            </a:fld>
            <a:endParaRPr lang="fr-FR"/>
          </a:p>
        </p:txBody>
      </p:sp>
      <p:sp>
        <p:nvSpPr>
          <p:cNvPr id="6" name="Espace réservé du pied de page 5"/>
          <p:cNvSpPr>
            <a:spLocks noGrp="1"/>
          </p:cNvSpPr>
          <p:nvPr>
            <p:ph type="ftr" sz="quarter" idx="11"/>
          </p:nvPr>
        </p:nvSpPr>
        <p:spPr/>
        <p:txBody>
          <a:bodyPr/>
          <a:lstStyle/>
          <a:p>
            <a:r>
              <a:rPr lang="fr-FR" smtClean="0"/>
              <a:t>Séminaire Sécurité -  Pilote privé et ULM - 2024</a:t>
            </a:r>
            <a:endParaRPr lang="fr-FR"/>
          </a:p>
        </p:txBody>
      </p:sp>
      <p:sp>
        <p:nvSpPr>
          <p:cNvPr id="7" name="Espace réservé du numéro de diapositive 6"/>
          <p:cNvSpPr>
            <a:spLocks noGrp="1"/>
          </p:cNvSpPr>
          <p:nvPr>
            <p:ph type="sldNum" sz="quarter" idx="12"/>
          </p:nvPr>
        </p:nvSpPr>
        <p:spPr/>
        <p:txBody>
          <a:bodyPr/>
          <a:lstStyle/>
          <a:p>
            <a:fld id="{041341C9-21B6-4BDF-ABD1-8D2E692DDF0B}"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le rect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76457D00-5EF8-4BBA-9530-EE2E64D85865}" type="datetime1">
              <a:rPr lang="fr-FR" smtClean="0"/>
              <a:pPr/>
              <a:t>17/03/2024</a:t>
            </a:fld>
            <a:endParaRPr lang="fr-FR"/>
          </a:p>
        </p:txBody>
      </p:sp>
      <p:sp>
        <p:nvSpPr>
          <p:cNvPr id="6" name="Espace réservé du pied de page 5"/>
          <p:cNvSpPr>
            <a:spLocks noGrp="1"/>
          </p:cNvSpPr>
          <p:nvPr>
            <p:ph type="ftr" sz="quarter" idx="11"/>
          </p:nvPr>
        </p:nvSpPr>
        <p:spPr/>
        <p:txBody>
          <a:bodyPr/>
          <a:lstStyle/>
          <a:p>
            <a:r>
              <a:rPr lang="fr-FR" smtClean="0"/>
              <a:t>Séminaire Sécurité -  Pilote privé et ULM - 2024</a:t>
            </a:r>
            <a:endParaRPr lang="fr-FR"/>
          </a:p>
        </p:txBody>
      </p:sp>
      <p:sp>
        <p:nvSpPr>
          <p:cNvPr id="7" name="Espace réservé du numéro de diapositive 6"/>
          <p:cNvSpPr>
            <a:spLocks noGrp="1"/>
          </p:cNvSpPr>
          <p:nvPr>
            <p:ph type="sldNum" sz="quarter" idx="12"/>
          </p:nvPr>
        </p:nvSpPr>
        <p:spPr>
          <a:xfrm>
            <a:off x="8077200" y="6356350"/>
            <a:ext cx="609600" cy="365125"/>
          </a:xfrm>
        </p:spPr>
        <p:txBody>
          <a:bodyPr/>
          <a:lstStyle/>
          <a:p>
            <a:fld id="{041341C9-21B6-4BDF-ABD1-8D2E692DDF0B}" type="slidenum">
              <a:rPr lang="fr-FR" smtClean="0"/>
              <a:pPr/>
              <a:t>‹N°›</a:t>
            </a:fld>
            <a:endParaRPr lang="fr-FR"/>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smtClean="0"/>
              <a:t>Cliquez sur l'icône pour ajouter une image</a:t>
            </a:r>
            <a:endParaRPr kumimoji="0" lang="en-US" dirty="0"/>
          </a:p>
        </p:txBody>
      </p:sp>
      <p:sp>
        <p:nvSpPr>
          <p:cNvPr id="10"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e lib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8324538-F230-4A26-8F03-0D2438E05CB9}" type="datetime1">
              <a:rPr lang="fr-FR" smtClean="0"/>
              <a:pPr/>
              <a:t>17/03/2024</a:t>
            </a:fld>
            <a:endParaRPr lang="fr-FR"/>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fr-FR" smtClean="0"/>
              <a:t>Séminaire Sécurité -  Pilote privé et ULM - 2024</a:t>
            </a:r>
            <a:endParaRPr lang="fr-FR"/>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41341C9-21B6-4BDF-ABD1-8D2E692DDF0B}" type="slidenum">
              <a:rPr lang="fr-FR" smtClean="0"/>
              <a:pPr/>
              <a:t>‹N°›</a:t>
            </a:fld>
            <a:endParaRPr lang="fr-FR"/>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acat-toulouse.org/uploads/media_items/interpr%C3%A9tation-des-images-satellitaires-et-radar.original.pdf" TargetMode="Externa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hyperlink" Target="http://www.acat-toulouse.org/uploads/media_items/aeroweb-nouveaut%C3%A9s-produits-compl%C3%A9mentaires.original.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8.w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hyperlink" Target="https://acat-toulouse.org/uploads/media_items/interpr%C3%A9tation-des-images-satellitaires-et-radar.original.pdf"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s://acat-toulouse.org/uploads/media_items/metar-auto-et-taf-deux-ins%C3%A9parables-dans-la-tendance.original.pdf"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acat-toulouse.org/uploads/media_items/conditions-de-formation-et-de-dissipation-de-la-brume-et-du-brouillard.original.pdf"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hyperlink" Target="https://acat-toulouse.org/uploads/media_items/interpr%C3%A9tation-des-param%C3%A8tres-t-td-du-metar-et-de-l-atis.original.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Séminaire Sécurité -  Pilote privé et ULM - 2024</a:t>
            </a:r>
            <a:endParaRPr lang="fr-FR"/>
          </a:p>
        </p:txBody>
      </p:sp>
      <p:sp>
        <p:nvSpPr>
          <p:cNvPr id="10" name="ZoneTexte 9"/>
          <p:cNvSpPr txBox="1"/>
          <p:nvPr/>
        </p:nvSpPr>
        <p:spPr>
          <a:xfrm>
            <a:off x="0" y="2285992"/>
            <a:ext cx="9144000" cy="2000548"/>
          </a:xfrm>
          <a:prstGeom prst="rect">
            <a:avLst/>
          </a:prstGeom>
          <a:noFill/>
        </p:spPr>
        <p:txBody>
          <a:bodyPr wrap="square" rtlCol="0">
            <a:spAutoFit/>
          </a:bodyPr>
          <a:lstStyle/>
          <a:p>
            <a:pPr algn="ctr"/>
            <a:r>
              <a:rPr lang="fr-FR" sz="4800" b="1" dirty="0" smtClean="0">
                <a:solidFill>
                  <a:srgbClr val="002060"/>
                </a:solidFill>
                <a:latin typeface="+mj-lt"/>
              </a:rPr>
              <a:t>D</a:t>
            </a:r>
            <a:r>
              <a:rPr lang="fr-FR" sz="3600" b="1" dirty="0" smtClean="0">
                <a:solidFill>
                  <a:srgbClr val="002060"/>
                </a:solidFill>
                <a:latin typeface="+mj-lt"/>
              </a:rPr>
              <a:t>YNAMIQUE</a:t>
            </a:r>
            <a:r>
              <a:rPr lang="fr-FR" sz="4800" b="1" dirty="0" smtClean="0">
                <a:solidFill>
                  <a:srgbClr val="002060"/>
                </a:solidFill>
                <a:latin typeface="+mj-lt"/>
              </a:rPr>
              <a:t> </a:t>
            </a:r>
            <a:r>
              <a:rPr lang="fr-FR" sz="4400" b="1" dirty="0" smtClean="0">
                <a:solidFill>
                  <a:srgbClr val="002060"/>
                </a:solidFill>
                <a:latin typeface="+mj-lt"/>
              </a:rPr>
              <a:t>D</a:t>
            </a:r>
            <a:r>
              <a:rPr lang="fr-FR" sz="3200" b="1" dirty="0" smtClean="0">
                <a:solidFill>
                  <a:srgbClr val="002060"/>
                </a:solidFill>
                <a:latin typeface="+mj-lt"/>
              </a:rPr>
              <a:t>ES</a:t>
            </a:r>
            <a:r>
              <a:rPr lang="fr-FR" sz="4800" b="1" dirty="0" smtClean="0">
                <a:solidFill>
                  <a:srgbClr val="002060"/>
                </a:solidFill>
                <a:latin typeface="+mj-lt"/>
              </a:rPr>
              <a:t> P</a:t>
            </a:r>
            <a:r>
              <a:rPr lang="fr-FR" sz="3600" b="1" dirty="0" smtClean="0">
                <a:solidFill>
                  <a:srgbClr val="002060"/>
                </a:solidFill>
                <a:latin typeface="+mj-lt"/>
              </a:rPr>
              <a:t>ERTURBATIONS</a:t>
            </a:r>
            <a:endParaRPr lang="fr-FR" sz="4800" b="1" dirty="0" smtClean="0">
              <a:solidFill>
                <a:srgbClr val="002060"/>
              </a:solidFill>
              <a:latin typeface="+mj-lt"/>
            </a:endParaRPr>
          </a:p>
          <a:p>
            <a:pPr algn="ctr"/>
            <a:r>
              <a:rPr lang="fr-FR" sz="2800" b="1" dirty="0" smtClean="0">
                <a:solidFill>
                  <a:srgbClr val="002060"/>
                </a:solidFill>
                <a:latin typeface="+mj-lt"/>
              </a:rPr>
              <a:t>ET</a:t>
            </a:r>
            <a:endParaRPr lang="fr-FR" sz="2800" b="1" dirty="0">
              <a:solidFill>
                <a:srgbClr val="002060"/>
              </a:solidFill>
              <a:latin typeface="+mj-lt"/>
            </a:endParaRPr>
          </a:p>
          <a:p>
            <a:pPr algn="ctr"/>
            <a:r>
              <a:rPr lang="fr-FR" sz="4800" b="1" dirty="0" smtClean="0">
                <a:solidFill>
                  <a:srgbClr val="002060"/>
                </a:solidFill>
                <a:latin typeface="+mj-lt"/>
              </a:rPr>
              <a:t>F</a:t>
            </a:r>
            <a:r>
              <a:rPr lang="fr-FR" sz="3600" b="1" dirty="0" smtClean="0">
                <a:solidFill>
                  <a:srgbClr val="002060"/>
                </a:solidFill>
                <a:latin typeface="+mj-lt"/>
              </a:rPr>
              <a:t>ORMATION</a:t>
            </a:r>
            <a:r>
              <a:rPr lang="fr-FR" sz="4800" b="1" dirty="0" smtClean="0">
                <a:solidFill>
                  <a:srgbClr val="002060"/>
                </a:solidFill>
                <a:latin typeface="+mj-lt"/>
              </a:rPr>
              <a:t> </a:t>
            </a:r>
            <a:r>
              <a:rPr lang="fr-FR" sz="4400" b="1" dirty="0" smtClean="0">
                <a:solidFill>
                  <a:srgbClr val="002060"/>
                </a:solidFill>
                <a:latin typeface="+mj-lt"/>
              </a:rPr>
              <a:t>D</a:t>
            </a:r>
            <a:r>
              <a:rPr lang="fr-FR" sz="3200" b="1" dirty="0" smtClean="0">
                <a:solidFill>
                  <a:srgbClr val="002060"/>
                </a:solidFill>
                <a:latin typeface="+mj-lt"/>
              </a:rPr>
              <a:t>ES</a:t>
            </a:r>
            <a:r>
              <a:rPr lang="fr-FR" sz="4800" b="1" dirty="0" smtClean="0">
                <a:solidFill>
                  <a:srgbClr val="002060"/>
                </a:solidFill>
                <a:latin typeface="+mj-lt"/>
              </a:rPr>
              <a:t> N</a:t>
            </a:r>
            <a:r>
              <a:rPr lang="fr-FR" sz="3600" b="1" dirty="0" smtClean="0">
                <a:solidFill>
                  <a:srgbClr val="002060"/>
                </a:solidFill>
                <a:latin typeface="+mj-lt"/>
              </a:rPr>
              <a:t>UAGES</a:t>
            </a:r>
            <a:endParaRPr lang="fr-FR" sz="4800" b="1" dirty="0">
              <a:solidFill>
                <a:srgbClr val="002060"/>
              </a:solidFill>
              <a:latin typeface="+mj-lt"/>
            </a:endParaRPr>
          </a:p>
        </p:txBody>
      </p:sp>
      <p:sp>
        <p:nvSpPr>
          <p:cNvPr id="11" name="ZoneTexte 10"/>
          <p:cNvSpPr txBox="1"/>
          <p:nvPr/>
        </p:nvSpPr>
        <p:spPr>
          <a:xfrm>
            <a:off x="0" y="5429264"/>
            <a:ext cx="4643470" cy="646331"/>
          </a:xfrm>
          <a:prstGeom prst="rect">
            <a:avLst/>
          </a:prstGeom>
          <a:noFill/>
        </p:spPr>
        <p:txBody>
          <a:bodyPr wrap="square" rtlCol="0">
            <a:spAutoFit/>
          </a:bodyPr>
          <a:lstStyle/>
          <a:p>
            <a:pPr algn="ctr"/>
            <a:r>
              <a:rPr lang="fr-FR" dirty="0">
                <a:solidFill>
                  <a:srgbClr val="002060"/>
                </a:solidFill>
                <a:latin typeface="+mj-lt"/>
              </a:rPr>
              <a:t>Didier </a:t>
            </a:r>
            <a:r>
              <a:rPr lang="fr-FR" dirty="0" smtClean="0">
                <a:solidFill>
                  <a:srgbClr val="002060"/>
                </a:solidFill>
                <a:latin typeface="+mj-lt"/>
              </a:rPr>
              <a:t>Boutonnet - </a:t>
            </a:r>
            <a:r>
              <a:rPr lang="fr-FR" dirty="0">
                <a:solidFill>
                  <a:srgbClr val="002060"/>
                </a:solidFill>
                <a:latin typeface="+mj-lt"/>
              </a:rPr>
              <a:t>ACAT - </a:t>
            </a:r>
            <a:r>
              <a:rPr lang="fr-FR" dirty="0" smtClean="0">
                <a:solidFill>
                  <a:srgbClr val="002060"/>
                </a:solidFill>
                <a:latin typeface="+mj-lt"/>
              </a:rPr>
              <a:t>PPL-A</a:t>
            </a:r>
          </a:p>
          <a:p>
            <a:pPr algn="ctr"/>
            <a:r>
              <a:rPr lang="fr-FR" dirty="0" smtClean="0">
                <a:solidFill>
                  <a:srgbClr val="002060"/>
                </a:solidFill>
                <a:latin typeface="+mj-lt"/>
              </a:rPr>
              <a:t>Météo-France</a:t>
            </a:r>
            <a:endParaRPr lang="fr-FR" dirty="0">
              <a:solidFill>
                <a:srgbClr val="002060"/>
              </a:solidFill>
              <a:latin typeface="+mj-lt"/>
            </a:endParaRPr>
          </a:p>
        </p:txBody>
      </p:sp>
      <p:sp>
        <p:nvSpPr>
          <p:cNvPr id="12" name="ZoneTexte 11"/>
          <p:cNvSpPr txBox="1"/>
          <p:nvPr/>
        </p:nvSpPr>
        <p:spPr>
          <a:xfrm>
            <a:off x="214282" y="1500174"/>
            <a:ext cx="8572560" cy="646331"/>
          </a:xfrm>
          <a:prstGeom prst="rect">
            <a:avLst/>
          </a:prstGeom>
          <a:noFill/>
        </p:spPr>
        <p:txBody>
          <a:bodyPr wrap="square" rtlCol="0">
            <a:spAutoFit/>
          </a:bodyPr>
          <a:lstStyle/>
          <a:p>
            <a:pPr algn="ctr"/>
            <a:r>
              <a:rPr lang="fr-FR" sz="3600" dirty="0" smtClean="0">
                <a:solidFill>
                  <a:srgbClr val="002060"/>
                </a:solidFill>
                <a:latin typeface="+mj-lt"/>
              </a:rPr>
              <a:t>18</a:t>
            </a:r>
            <a:r>
              <a:rPr lang="fr-FR" sz="3600" baseline="30000" dirty="0" smtClean="0">
                <a:solidFill>
                  <a:srgbClr val="002060"/>
                </a:solidFill>
                <a:latin typeface="+mj-lt"/>
              </a:rPr>
              <a:t>ème</a:t>
            </a:r>
            <a:r>
              <a:rPr lang="fr-FR" sz="3600" dirty="0" smtClean="0">
                <a:solidFill>
                  <a:srgbClr val="002060"/>
                </a:solidFill>
                <a:latin typeface="+mj-lt"/>
              </a:rPr>
              <a:t> Séminaire du pilote privé Avion et ULM</a:t>
            </a:r>
            <a:endParaRPr lang="fr-FR" dirty="0">
              <a:solidFill>
                <a:srgbClr val="002060"/>
              </a:solidFill>
            </a:endParaRPr>
          </a:p>
        </p:txBody>
      </p:sp>
      <p:sp>
        <p:nvSpPr>
          <p:cNvPr id="14" name="ZoneTexte 13"/>
          <p:cNvSpPr txBox="1"/>
          <p:nvPr/>
        </p:nvSpPr>
        <p:spPr>
          <a:xfrm>
            <a:off x="6143636" y="5572140"/>
            <a:ext cx="2428892" cy="400110"/>
          </a:xfrm>
          <a:prstGeom prst="rect">
            <a:avLst/>
          </a:prstGeom>
          <a:noFill/>
        </p:spPr>
        <p:txBody>
          <a:bodyPr wrap="square" rtlCol="0">
            <a:spAutoFit/>
          </a:bodyPr>
          <a:lstStyle/>
          <a:p>
            <a:r>
              <a:rPr lang="fr-FR" sz="2000" dirty="0" smtClean="0">
                <a:solidFill>
                  <a:srgbClr val="002060"/>
                </a:solidFill>
                <a:latin typeface="+mj-lt"/>
              </a:rPr>
              <a:t>16 Mars 2024</a:t>
            </a:r>
            <a:endParaRPr lang="fr-FR" sz="2000" dirty="0">
              <a:solidFill>
                <a:srgbClr val="002060"/>
              </a:solidFill>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oup 85"/>
          <p:cNvGrpSpPr>
            <a:grpSpLocks/>
          </p:cNvGrpSpPr>
          <p:nvPr/>
        </p:nvGrpSpPr>
        <p:grpSpPr bwMode="auto">
          <a:xfrm>
            <a:off x="5334000" y="3738546"/>
            <a:ext cx="2895600" cy="2476536"/>
            <a:chOff x="1104" y="2017"/>
            <a:chExt cx="1964" cy="596"/>
          </a:xfrm>
        </p:grpSpPr>
        <p:sp>
          <p:nvSpPr>
            <p:cNvPr id="127" name="Freeform 86"/>
            <p:cNvSpPr>
              <a:spLocks/>
            </p:cNvSpPr>
            <p:nvPr/>
          </p:nvSpPr>
          <p:spPr bwMode="auto">
            <a:xfrm>
              <a:off x="1104" y="2017"/>
              <a:ext cx="1964" cy="305"/>
            </a:xfrm>
            <a:custGeom>
              <a:avLst/>
              <a:gdLst/>
              <a:ahLst/>
              <a:cxnLst>
                <a:cxn ang="0">
                  <a:pos x="580" y="439"/>
                </a:cxn>
                <a:cxn ang="0">
                  <a:pos x="892" y="449"/>
                </a:cxn>
                <a:cxn ang="0">
                  <a:pos x="708" y="421"/>
                </a:cxn>
                <a:cxn ang="0">
                  <a:pos x="856" y="412"/>
                </a:cxn>
                <a:cxn ang="0">
                  <a:pos x="719" y="381"/>
                </a:cxn>
                <a:cxn ang="0">
                  <a:pos x="852" y="386"/>
                </a:cxn>
                <a:cxn ang="0">
                  <a:pos x="1020" y="376"/>
                </a:cxn>
                <a:cxn ang="0">
                  <a:pos x="896" y="399"/>
                </a:cxn>
                <a:cxn ang="0">
                  <a:pos x="1252" y="402"/>
                </a:cxn>
                <a:cxn ang="0">
                  <a:pos x="888" y="419"/>
                </a:cxn>
                <a:cxn ang="0">
                  <a:pos x="1108" y="426"/>
                </a:cxn>
                <a:cxn ang="0">
                  <a:pos x="916" y="448"/>
                </a:cxn>
                <a:cxn ang="0">
                  <a:pos x="1540" y="443"/>
                </a:cxn>
                <a:cxn ang="0">
                  <a:pos x="1444" y="406"/>
                </a:cxn>
                <a:cxn ang="0">
                  <a:pos x="1625" y="389"/>
                </a:cxn>
                <a:cxn ang="0">
                  <a:pos x="1104" y="362"/>
                </a:cxn>
                <a:cxn ang="0">
                  <a:pos x="1677" y="356"/>
                </a:cxn>
                <a:cxn ang="0">
                  <a:pos x="1232" y="326"/>
                </a:cxn>
                <a:cxn ang="0">
                  <a:pos x="1749" y="292"/>
                </a:cxn>
                <a:cxn ang="0">
                  <a:pos x="1184" y="279"/>
                </a:cxn>
                <a:cxn ang="0">
                  <a:pos x="1713" y="263"/>
                </a:cxn>
                <a:cxn ang="0">
                  <a:pos x="1360" y="229"/>
                </a:cxn>
                <a:cxn ang="0">
                  <a:pos x="1805" y="212"/>
                </a:cxn>
                <a:cxn ang="0">
                  <a:pos x="1160" y="202"/>
                </a:cxn>
                <a:cxn ang="0">
                  <a:pos x="948" y="152"/>
                </a:cxn>
                <a:cxn ang="0">
                  <a:pos x="1881" y="163"/>
                </a:cxn>
                <a:cxn ang="0">
                  <a:pos x="1008" y="125"/>
                </a:cxn>
                <a:cxn ang="0">
                  <a:pos x="1877" y="107"/>
                </a:cxn>
                <a:cxn ang="0">
                  <a:pos x="1012" y="62"/>
                </a:cxn>
                <a:cxn ang="0">
                  <a:pos x="1905" y="51"/>
                </a:cxn>
                <a:cxn ang="0">
                  <a:pos x="1364" y="12"/>
                </a:cxn>
                <a:cxn ang="0">
                  <a:pos x="137" y="3"/>
                </a:cxn>
                <a:cxn ang="0">
                  <a:pos x="540" y="32"/>
                </a:cxn>
                <a:cxn ang="0">
                  <a:pos x="105" y="71"/>
                </a:cxn>
                <a:cxn ang="0">
                  <a:pos x="361" y="65"/>
                </a:cxn>
                <a:cxn ang="0">
                  <a:pos x="453" y="83"/>
                </a:cxn>
                <a:cxn ang="0">
                  <a:pos x="248" y="112"/>
                </a:cxn>
                <a:cxn ang="0">
                  <a:pos x="772" y="119"/>
                </a:cxn>
                <a:cxn ang="0">
                  <a:pos x="372" y="159"/>
                </a:cxn>
                <a:cxn ang="0">
                  <a:pos x="540" y="175"/>
                </a:cxn>
                <a:cxn ang="0">
                  <a:pos x="288" y="205"/>
                </a:cxn>
                <a:cxn ang="0">
                  <a:pos x="352" y="235"/>
                </a:cxn>
                <a:cxn ang="0">
                  <a:pos x="532" y="222"/>
                </a:cxn>
                <a:cxn ang="0">
                  <a:pos x="716" y="229"/>
                </a:cxn>
                <a:cxn ang="0">
                  <a:pos x="528" y="252"/>
                </a:cxn>
                <a:cxn ang="0">
                  <a:pos x="376" y="256"/>
                </a:cxn>
                <a:cxn ang="0">
                  <a:pos x="392" y="276"/>
                </a:cxn>
                <a:cxn ang="0">
                  <a:pos x="272" y="272"/>
                </a:cxn>
                <a:cxn ang="0">
                  <a:pos x="532" y="302"/>
                </a:cxn>
                <a:cxn ang="0">
                  <a:pos x="956" y="279"/>
                </a:cxn>
                <a:cxn ang="0">
                  <a:pos x="644" y="292"/>
                </a:cxn>
                <a:cxn ang="0">
                  <a:pos x="688" y="316"/>
                </a:cxn>
                <a:cxn ang="0">
                  <a:pos x="376" y="326"/>
                </a:cxn>
                <a:cxn ang="0">
                  <a:pos x="728" y="339"/>
                </a:cxn>
                <a:cxn ang="0">
                  <a:pos x="393" y="367"/>
                </a:cxn>
                <a:cxn ang="0">
                  <a:pos x="664" y="376"/>
                </a:cxn>
                <a:cxn ang="0">
                  <a:pos x="397" y="415"/>
                </a:cxn>
                <a:cxn ang="0">
                  <a:pos x="652" y="422"/>
                </a:cxn>
                <a:cxn ang="0">
                  <a:pos x="580" y="439"/>
                </a:cxn>
              </a:cxnLst>
              <a:rect l="0" t="0" r="r" b="b"/>
              <a:pathLst>
                <a:path w="1964" h="452">
                  <a:moveTo>
                    <a:pt x="580" y="439"/>
                  </a:moveTo>
                  <a:cubicBezTo>
                    <a:pt x="635" y="445"/>
                    <a:pt x="871" y="452"/>
                    <a:pt x="892" y="449"/>
                  </a:cubicBezTo>
                  <a:cubicBezTo>
                    <a:pt x="913" y="446"/>
                    <a:pt x="714" y="428"/>
                    <a:pt x="708" y="421"/>
                  </a:cubicBezTo>
                  <a:cubicBezTo>
                    <a:pt x="702" y="415"/>
                    <a:pt x="854" y="419"/>
                    <a:pt x="856" y="412"/>
                  </a:cubicBezTo>
                  <a:cubicBezTo>
                    <a:pt x="858" y="406"/>
                    <a:pt x="719" y="386"/>
                    <a:pt x="719" y="381"/>
                  </a:cubicBezTo>
                  <a:cubicBezTo>
                    <a:pt x="718" y="377"/>
                    <a:pt x="802" y="387"/>
                    <a:pt x="852" y="386"/>
                  </a:cubicBezTo>
                  <a:cubicBezTo>
                    <a:pt x="902" y="385"/>
                    <a:pt x="1013" y="374"/>
                    <a:pt x="1020" y="376"/>
                  </a:cubicBezTo>
                  <a:cubicBezTo>
                    <a:pt x="1028" y="378"/>
                    <a:pt x="857" y="395"/>
                    <a:pt x="896" y="399"/>
                  </a:cubicBezTo>
                  <a:cubicBezTo>
                    <a:pt x="935" y="404"/>
                    <a:pt x="1254" y="399"/>
                    <a:pt x="1252" y="402"/>
                  </a:cubicBezTo>
                  <a:cubicBezTo>
                    <a:pt x="1251" y="406"/>
                    <a:pt x="912" y="415"/>
                    <a:pt x="888" y="419"/>
                  </a:cubicBezTo>
                  <a:cubicBezTo>
                    <a:pt x="864" y="423"/>
                    <a:pt x="1104" y="421"/>
                    <a:pt x="1108" y="426"/>
                  </a:cubicBezTo>
                  <a:cubicBezTo>
                    <a:pt x="1113" y="431"/>
                    <a:pt x="844" y="445"/>
                    <a:pt x="916" y="448"/>
                  </a:cubicBezTo>
                  <a:cubicBezTo>
                    <a:pt x="988" y="451"/>
                    <a:pt x="1452" y="450"/>
                    <a:pt x="1540" y="443"/>
                  </a:cubicBezTo>
                  <a:cubicBezTo>
                    <a:pt x="1629" y="435"/>
                    <a:pt x="1430" y="415"/>
                    <a:pt x="1444" y="406"/>
                  </a:cubicBezTo>
                  <a:cubicBezTo>
                    <a:pt x="1458" y="397"/>
                    <a:pt x="1681" y="396"/>
                    <a:pt x="1625" y="389"/>
                  </a:cubicBezTo>
                  <a:cubicBezTo>
                    <a:pt x="1568" y="382"/>
                    <a:pt x="1096" y="368"/>
                    <a:pt x="1104" y="362"/>
                  </a:cubicBezTo>
                  <a:cubicBezTo>
                    <a:pt x="1113" y="357"/>
                    <a:pt x="1655" y="362"/>
                    <a:pt x="1677" y="356"/>
                  </a:cubicBezTo>
                  <a:cubicBezTo>
                    <a:pt x="1698" y="350"/>
                    <a:pt x="1220" y="336"/>
                    <a:pt x="1232" y="326"/>
                  </a:cubicBezTo>
                  <a:cubicBezTo>
                    <a:pt x="1244" y="315"/>
                    <a:pt x="1757" y="300"/>
                    <a:pt x="1749" y="292"/>
                  </a:cubicBezTo>
                  <a:cubicBezTo>
                    <a:pt x="1741" y="284"/>
                    <a:pt x="1190" y="284"/>
                    <a:pt x="1184" y="279"/>
                  </a:cubicBezTo>
                  <a:cubicBezTo>
                    <a:pt x="1178" y="274"/>
                    <a:pt x="1684" y="271"/>
                    <a:pt x="1713" y="263"/>
                  </a:cubicBezTo>
                  <a:cubicBezTo>
                    <a:pt x="1742" y="255"/>
                    <a:pt x="1345" y="237"/>
                    <a:pt x="1360" y="229"/>
                  </a:cubicBezTo>
                  <a:cubicBezTo>
                    <a:pt x="1375" y="221"/>
                    <a:pt x="1838" y="217"/>
                    <a:pt x="1805" y="212"/>
                  </a:cubicBezTo>
                  <a:cubicBezTo>
                    <a:pt x="1771" y="208"/>
                    <a:pt x="1303" y="212"/>
                    <a:pt x="1160" y="202"/>
                  </a:cubicBezTo>
                  <a:cubicBezTo>
                    <a:pt x="1017" y="192"/>
                    <a:pt x="828" y="158"/>
                    <a:pt x="948" y="152"/>
                  </a:cubicBezTo>
                  <a:cubicBezTo>
                    <a:pt x="1068" y="146"/>
                    <a:pt x="1871" y="167"/>
                    <a:pt x="1881" y="163"/>
                  </a:cubicBezTo>
                  <a:cubicBezTo>
                    <a:pt x="1891" y="159"/>
                    <a:pt x="1009" y="134"/>
                    <a:pt x="1008" y="125"/>
                  </a:cubicBezTo>
                  <a:cubicBezTo>
                    <a:pt x="1007" y="116"/>
                    <a:pt x="1876" y="117"/>
                    <a:pt x="1877" y="107"/>
                  </a:cubicBezTo>
                  <a:cubicBezTo>
                    <a:pt x="1878" y="97"/>
                    <a:pt x="1007" y="71"/>
                    <a:pt x="1012" y="62"/>
                  </a:cubicBezTo>
                  <a:cubicBezTo>
                    <a:pt x="1017" y="53"/>
                    <a:pt x="1846" y="59"/>
                    <a:pt x="1905" y="51"/>
                  </a:cubicBezTo>
                  <a:cubicBezTo>
                    <a:pt x="1964" y="43"/>
                    <a:pt x="1659" y="20"/>
                    <a:pt x="1364" y="12"/>
                  </a:cubicBezTo>
                  <a:cubicBezTo>
                    <a:pt x="1069" y="4"/>
                    <a:pt x="274" y="0"/>
                    <a:pt x="137" y="3"/>
                  </a:cubicBezTo>
                  <a:cubicBezTo>
                    <a:pt x="0" y="6"/>
                    <a:pt x="545" y="21"/>
                    <a:pt x="540" y="32"/>
                  </a:cubicBezTo>
                  <a:cubicBezTo>
                    <a:pt x="535" y="43"/>
                    <a:pt x="135" y="66"/>
                    <a:pt x="105" y="71"/>
                  </a:cubicBezTo>
                  <a:cubicBezTo>
                    <a:pt x="75" y="76"/>
                    <a:pt x="303" y="63"/>
                    <a:pt x="361" y="65"/>
                  </a:cubicBezTo>
                  <a:cubicBezTo>
                    <a:pt x="419" y="67"/>
                    <a:pt x="472" y="75"/>
                    <a:pt x="453" y="83"/>
                  </a:cubicBezTo>
                  <a:cubicBezTo>
                    <a:pt x="434" y="91"/>
                    <a:pt x="195" y="106"/>
                    <a:pt x="248" y="112"/>
                  </a:cubicBezTo>
                  <a:cubicBezTo>
                    <a:pt x="301" y="118"/>
                    <a:pt x="751" y="111"/>
                    <a:pt x="772" y="119"/>
                  </a:cubicBezTo>
                  <a:cubicBezTo>
                    <a:pt x="793" y="126"/>
                    <a:pt x="410" y="149"/>
                    <a:pt x="372" y="159"/>
                  </a:cubicBezTo>
                  <a:cubicBezTo>
                    <a:pt x="333" y="168"/>
                    <a:pt x="554" y="168"/>
                    <a:pt x="540" y="175"/>
                  </a:cubicBezTo>
                  <a:cubicBezTo>
                    <a:pt x="526" y="183"/>
                    <a:pt x="319" y="195"/>
                    <a:pt x="288" y="205"/>
                  </a:cubicBezTo>
                  <a:cubicBezTo>
                    <a:pt x="256" y="215"/>
                    <a:pt x="311" y="233"/>
                    <a:pt x="352" y="235"/>
                  </a:cubicBezTo>
                  <a:cubicBezTo>
                    <a:pt x="392" y="238"/>
                    <a:pt x="471" y="223"/>
                    <a:pt x="532" y="222"/>
                  </a:cubicBezTo>
                  <a:cubicBezTo>
                    <a:pt x="593" y="221"/>
                    <a:pt x="717" y="224"/>
                    <a:pt x="716" y="229"/>
                  </a:cubicBezTo>
                  <a:cubicBezTo>
                    <a:pt x="715" y="234"/>
                    <a:pt x="585" y="248"/>
                    <a:pt x="528" y="252"/>
                  </a:cubicBezTo>
                  <a:cubicBezTo>
                    <a:pt x="471" y="257"/>
                    <a:pt x="398" y="252"/>
                    <a:pt x="376" y="256"/>
                  </a:cubicBezTo>
                  <a:cubicBezTo>
                    <a:pt x="353" y="259"/>
                    <a:pt x="409" y="273"/>
                    <a:pt x="392" y="276"/>
                  </a:cubicBezTo>
                  <a:cubicBezTo>
                    <a:pt x="374" y="278"/>
                    <a:pt x="248" y="268"/>
                    <a:pt x="272" y="272"/>
                  </a:cubicBezTo>
                  <a:cubicBezTo>
                    <a:pt x="295" y="277"/>
                    <a:pt x="418" y="301"/>
                    <a:pt x="532" y="302"/>
                  </a:cubicBezTo>
                  <a:cubicBezTo>
                    <a:pt x="646" y="303"/>
                    <a:pt x="937" y="281"/>
                    <a:pt x="956" y="279"/>
                  </a:cubicBezTo>
                  <a:cubicBezTo>
                    <a:pt x="975" y="277"/>
                    <a:pt x="689" y="286"/>
                    <a:pt x="644" y="292"/>
                  </a:cubicBezTo>
                  <a:cubicBezTo>
                    <a:pt x="599" y="298"/>
                    <a:pt x="733" y="310"/>
                    <a:pt x="688" y="316"/>
                  </a:cubicBezTo>
                  <a:cubicBezTo>
                    <a:pt x="643" y="321"/>
                    <a:pt x="369" y="322"/>
                    <a:pt x="376" y="326"/>
                  </a:cubicBezTo>
                  <a:cubicBezTo>
                    <a:pt x="382" y="330"/>
                    <a:pt x="725" y="332"/>
                    <a:pt x="728" y="339"/>
                  </a:cubicBezTo>
                  <a:cubicBezTo>
                    <a:pt x="731" y="346"/>
                    <a:pt x="404" y="361"/>
                    <a:pt x="393" y="367"/>
                  </a:cubicBezTo>
                  <a:cubicBezTo>
                    <a:pt x="382" y="373"/>
                    <a:pt x="663" y="368"/>
                    <a:pt x="664" y="376"/>
                  </a:cubicBezTo>
                  <a:cubicBezTo>
                    <a:pt x="665" y="384"/>
                    <a:pt x="399" y="407"/>
                    <a:pt x="397" y="415"/>
                  </a:cubicBezTo>
                  <a:cubicBezTo>
                    <a:pt x="395" y="423"/>
                    <a:pt x="622" y="418"/>
                    <a:pt x="652" y="422"/>
                  </a:cubicBezTo>
                  <a:cubicBezTo>
                    <a:pt x="682" y="426"/>
                    <a:pt x="595" y="436"/>
                    <a:pt x="580" y="439"/>
                  </a:cubicBezTo>
                  <a:close/>
                </a:path>
              </a:pathLst>
            </a:custGeom>
            <a:solidFill>
              <a:srgbClr val="99CCFF"/>
            </a:solidFill>
            <a:ln w="12700" cap="flat" cmpd="sng">
              <a:solidFill>
                <a:srgbClr val="7030A0"/>
              </a:solidFill>
              <a:prstDash val="solid"/>
              <a:round/>
              <a:headEnd/>
              <a:tailEnd/>
            </a:ln>
            <a:effectLst/>
          </p:spPr>
          <p:txBody>
            <a:bodyPr lIns="36000" tIns="36000" rIns="36000" bIns="36000" anchor="ctr">
              <a:spAutoFit/>
            </a:bodyPr>
            <a:lstStyle/>
            <a:p>
              <a:pPr>
                <a:defRPr/>
              </a:pPr>
              <a:endParaRPr lang="fr-FR"/>
            </a:p>
          </p:txBody>
        </p:sp>
        <p:sp>
          <p:nvSpPr>
            <p:cNvPr id="128" name="Freeform 87"/>
            <p:cNvSpPr>
              <a:spLocks/>
            </p:cNvSpPr>
            <p:nvPr/>
          </p:nvSpPr>
          <p:spPr bwMode="auto">
            <a:xfrm>
              <a:off x="1509" y="2309"/>
              <a:ext cx="1206" cy="304"/>
            </a:xfrm>
            <a:custGeom>
              <a:avLst/>
              <a:gdLst/>
              <a:ahLst/>
              <a:cxnLst>
                <a:cxn ang="0">
                  <a:pos x="313" y="442"/>
                </a:cxn>
                <a:cxn ang="0">
                  <a:pos x="480" y="448"/>
                </a:cxn>
                <a:cxn ang="0">
                  <a:pos x="429" y="424"/>
                </a:cxn>
                <a:cxn ang="0">
                  <a:pos x="564" y="415"/>
                </a:cxn>
                <a:cxn ang="0">
                  <a:pos x="439" y="384"/>
                </a:cxn>
                <a:cxn ang="0">
                  <a:pos x="561" y="388"/>
                </a:cxn>
                <a:cxn ang="0">
                  <a:pos x="714" y="378"/>
                </a:cxn>
                <a:cxn ang="0">
                  <a:pos x="568" y="432"/>
                </a:cxn>
                <a:cxn ang="0">
                  <a:pos x="743" y="425"/>
                </a:cxn>
                <a:cxn ang="0">
                  <a:pos x="772" y="418"/>
                </a:cxn>
                <a:cxn ang="0">
                  <a:pos x="794" y="428"/>
                </a:cxn>
                <a:cxn ang="0">
                  <a:pos x="652" y="442"/>
                </a:cxn>
                <a:cxn ang="0">
                  <a:pos x="855" y="436"/>
                </a:cxn>
                <a:cxn ang="0">
                  <a:pos x="953" y="419"/>
                </a:cxn>
                <a:cxn ang="0">
                  <a:pos x="798" y="395"/>
                </a:cxn>
                <a:cxn ang="0">
                  <a:pos x="902" y="386"/>
                </a:cxn>
                <a:cxn ang="0">
                  <a:pos x="981" y="371"/>
                </a:cxn>
                <a:cxn ang="0">
                  <a:pos x="692" y="341"/>
                </a:cxn>
                <a:cxn ang="0">
                  <a:pos x="878" y="331"/>
                </a:cxn>
                <a:cxn ang="0">
                  <a:pos x="1001" y="303"/>
                </a:cxn>
                <a:cxn ang="0">
                  <a:pos x="896" y="274"/>
                </a:cxn>
                <a:cxn ang="0">
                  <a:pos x="626" y="288"/>
                </a:cxn>
                <a:cxn ang="0">
                  <a:pos x="849" y="258"/>
                </a:cxn>
                <a:cxn ang="0">
                  <a:pos x="659" y="238"/>
                </a:cxn>
                <a:cxn ang="0">
                  <a:pos x="918" y="231"/>
                </a:cxn>
                <a:cxn ang="0">
                  <a:pos x="1033" y="215"/>
                </a:cxn>
                <a:cxn ang="0">
                  <a:pos x="973" y="198"/>
                </a:cxn>
                <a:cxn ang="0">
                  <a:pos x="389" y="204"/>
                </a:cxn>
                <a:cxn ang="0">
                  <a:pos x="947" y="181"/>
                </a:cxn>
                <a:cxn ang="0">
                  <a:pos x="1045" y="167"/>
                </a:cxn>
                <a:cxn ang="0">
                  <a:pos x="999" y="158"/>
                </a:cxn>
                <a:cxn ang="0">
                  <a:pos x="648" y="154"/>
                </a:cxn>
                <a:cxn ang="0">
                  <a:pos x="995" y="144"/>
                </a:cxn>
                <a:cxn ang="0">
                  <a:pos x="1077" y="131"/>
                </a:cxn>
                <a:cxn ang="0">
                  <a:pos x="703" y="128"/>
                </a:cxn>
                <a:cxn ang="0">
                  <a:pos x="1097" y="83"/>
                </a:cxn>
                <a:cxn ang="0">
                  <a:pos x="707" y="64"/>
                </a:cxn>
                <a:cxn ang="0">
                  <a:pos x="1133" y="35"/>
                </a:cxn>
                <a:cxn ang="0">
                  <a:pos x="1028" y="14"/>
                </a:cxn>
                <a:cxn ang="0">
                  <a:pos x="64" y="4"/>
                </a:cxn>
                <a:cxn ang="0">
                  <a:pos x="641" y="37"/>
                </a:cxn>
                <a:cxn ang="0">
                  <a:pos x="101" y="37"/>
                </a:cxn>
                <a:cxn ang="0">
                  <a:pos x="113" y="67"/>
                </a:cxn>
                <a:cxn ang="0">
                  <a:pos x="539" y="84"/>
                </a:cxn>
                <a:cxn ang="0">
                  <a:pos x="167" y="91"/>
                </a:cxn>
                <a:cxn ang="0">
                  <a:pos x="167" y="121"/>
                </a:cxn>
                <a:cxn ang="0">
                  <a:pos x="546" y="148"/>
                </a:cxn>
                <a:cxn ang="0">
                  <a:pos x="203" y="144"/>
                </a:cxn>
                <a:cxn ang="0">
                  <a:pos x="291" y="224"/>
                </a:cxn>
                <a:cxn ang="0">
                  <a:pos x="294" y="258"/>
                </a:cxn>
                <a:cxn ang="0">
                  <a:pos x="484" y="258"/>
                </a:cxn>
                <a:cxn ang="0">
                  <a:pos x="608" y="254"/>
                </a:cxn>
                <a:cxn ang="0">
                  <a:pos x="528" y="288"/>
                </a:cxn>
                <a:cxn ang="0">
                  <a:pos x="331" y="278"/>
                </a:cxn>
                <a:cxn ang="0">
                  <a:pos x="316" y="328"/>
                </a:cxn>
                <a:cxn ang="0">
                  <a:pos x="448" y="341"/>
                </a:cxn>
                <a:cxn ang="0">
                  <a:pos x="298" y="358"/>
                </a:cxn>
                <a:cxn ang="0">
                  <a:pos x="389" y="378"/>
                </a:cxn>
                <a:cxn ang="0">
                  <a:pos x="302" y="401"/>
                </a:cxn>
                <a:cxn ang="0">
                  <a:pos x="378" y="425"/>
                </a:cxn>
                <a:cxn ang="0">
                  <a:pos x="313" y="442"/>
                </a:cxn>
              </a:cxnLst>
              <a:rect l="0" t="0" r="r" b="b"/>
              <a:pathLst>
                <a:path w="1206" h="451">
                  <a:moveTo>
                    <a:pt x="313" y="442"/>
                  </a:moveTo>
                  <a:cubicBezTo>
                    <a:pt x="330" y="445"/>
                    <a:pt x="461" y="451"/>
                    <a:pt x="480" y="448"/>
                  </a:cubicBezTo>
                  <a:cubicBezTo>
                    <a:pt x="500" y="445"/>
                    <a:pt x="415" y="429"/>
                    <a:pt x="429" y="424"/>
                  </a:cubicBezTo>
                  <a:cubicBezTo>
                    <a:pt x="443" y="418"/>
                    <a:pt x="563" y="421"/>
                    <a:pt x="564" y="415"/>
                  </a:cubicBezTo>
                  <a:cubicBezTo>
                    <a:pt x="566" y="408"/>
                    <a:pt x="440" y="388"/>
                    <a:pt x="439" y="384"/>
                  </a:cubicBezTo>
                  <a:cubicBezTo>
                    <a:pt x="438" y="379"/>
                    <a:pt x="515" y="389"/>
                    <a:pt x="561" y="388"/>
                  </a:cubicBezTo>
                  <a:cubicBezTo>
                    <a:pt x="606" y="387"/>
                    <a:pt x="713" y="371"/>
                    <a:pt x="714" y="378"/>
                  </a:cubicBezTo>
                  <a:cubicBezTo>
                    <a:pt x="715" y="385"/>
                    <a:pt x="563" y="424"/>
                    <a:pt x="568" y="432"/>
                  </a:cubicBezTo>
                  <a:cubicBezTo>
                    <a:pt x="573" y="439"/>
                    <a:pt x="709" y="427"/>
                    <a:pt x="743" y="425"/>
                  </a:cubicBezTo>
                  <a:cubicBezTo>
                    <a:pt x="777" y="423"/>
                    <a:pt x="764" y="418"/>
                    <a:pt x="772" y="418"/>
                  </a:cubicBezTo>
                  <a:cubicBezTo>
                    <a:pt x="781" y="419"/>
                    <a:pt x="814" y="424"/>
                    <a:pt x="794" y="428"/>
                  </a:cubicBezTo>
                  <a:cubicBezTo>
                    <a:pt x="774" y="432"/>
                    <a:pt x="642" y="440"/>
                    <a:pt x="652" y="442"/>
                  </a:cubicBezTo>
                  <a:cubicBezTo>
                    <a:pt x="662" y="443"/>
                    <a:pt x="805" y="440"/>
                    <a:pt x="855" y="436"/>
                  </a:cubicBezTo>
                  <a:cubicBezTo>
                    <a:pt x="905" y="432"/>
                    <a:pt x="963" y="426"/>
                    <a:pt x="953" y="419"/>
                  </a:cubicBezTo>
                  <a:cubicBezTo>
                    <a:pt x="943" y="412"/>
                    <a:pt x="807" y="401"/>
                    <a:pt x="798" y="395"/>
                  </a:cubicBezTo>
                  <a:cubicBezTo>
                    <a:pt x="789" y="389"/>
                    <a:pt x="872" y="390"/>
                    <a:pt x="902" y="386"/>
                  </a:cubicBezTo>
                  <a:cubicBezTo>
                    <a:pt x="932" y="382"/>
                    <a:pt x="1016" y="378"/>
                    <a:pt x="981" y="371"/>
                  </a:cubicBezTo>
                  <a:cubicBezTo>
                    <a:pt x="946" y="364"/>
                    <a:pt x="709" y="348"/>
                    <a:pt x="692" y="341"/>
                  </a:cubicBezTo>
                  <a:cubicBezTo>
                    <a:pt x="675" y="334"/>
                    <a:pt x="827" y="337"/>
                    <a:pt x="878" y="331"/>
                  </a:cubicBezTo>
                  <a:cubicBezTo>
                    <a:pt x="929" y="325"/>
                    <a:pt x="998" y="312"/>
                    <a:pt x="1001" y="303"/>
                  </a:cubicBezTo>
                  <a:cubicBezTo>
                    <a:pt x="1004" y="294"/>
                    <a:pt x="958" y="276"/>
                    <a:pt x="896" y="274"/>
                  </a:cubicBezTo>
                  <a:cubicBezTo>
                    <a:pt x="834" y="272"/>
                    <a:pt x="634" y="291"/>
                    <a:pt x="626" y="288"/>
                  </a:cubicBezTo>
                  <a:cubicBezTo>
                    <a:pt x="618" y="285"/>
                    <a:pt x="843" y="266"/>
                    <a:pt x="849" y="258"/>
                  </a:cubicBezTo>
                  <a:cubicBezTo>
                    <a:pt x="854" y="249"/>
                    <a:pt x="648" y="242"/>
                    <a:pt x="659" y="238"/>
                  </a:cubicBezTo>
                  <a:cubicBezTo>
                    <a:pt x="671" y="233"/>
                    <a:pt x="856" y="235"/>
                    <a:pt x="918" y="231"/>
                  </a:cubicBezTo>
                  <a:cubicBezTo>
                    <a:pt x="980" y="227"/>
                    <a:pt x="1024" y="220"/>
                    <a:pt x="1033" y="215"/>
                  </a:cubicBezTo>
                  <a:cubicBezTo>
                    <a:pt x="1042" y="210"/>
                    <a:pt x="1080" y="200"/>
                    <a:pt x="973" y="198"/>
                  </a:cubicBezTo>
                  <a:cubicBezTo>
                    <a:pt x="866" y="196"/>
                    <a:pt x="393" y="207"/>
                    <a:pt x="389" y="204"/>
                  </a:cubicBezTo>
                  <a:cubicBezTo>
                    <a:pt x="385" y="202"/>
                    <a:pt x="838" y="187"/>
                    <a:pt x="947" y="181"/>
                  </a:cubicBezTo>
                  <a:cubicBezTo>
                    <a:pt x="1056" y="175"/>
                    <a:pt x="1037" y="171"/>
                    <a:pt x="1045" y="167"/>
                  </a:cubicBezTo>
                  <a:cubicBezTo>
                    <a:pt x="1053" y="163"/>
                    <a:pt x="1065" y="160"/>
                    <a:pt x="999" y="158"/>
                  </a:cubicBezTo>
                  <a:cubicBezTo>
                    <a:pt x="933" y="156"/>
                    <a:pt x="649" y="156"/>
                    <a:pt x="648" y="154"/>
                  </a:cubicBezTo>
                  <a:cubicBezTo>
                    <a:pt x="648" y="152"/>
                    <a:pt x="924" y="148"/>
                    <a:pt x="995" y="144"/>
                  </a:cubicBezTo>
                  <a:cubicBezTo>
                    <a:pt x="1066" y="140"/>
                    <a:pt x="1126" y="134"/>
                    <a:pt x="1077" y="131"/>
                  </a:cubicBezTo>
                  <a:cubicBezTo>
                    <a:pt x="1028" y="128"/>
                    <a:pt x="700" y="136"/>
                    <a:pt x="703" y="128"/>
                  </a:cubicBezTo>
                  <a:cubicBezTo>
                    <a:pt x="706" y="120"/>
                    <a:pt x="1096" y="94"/>
                    <a:pt x="1097" y="83"/>
                  </a:cubicBezTo>
                  <a:cubicBezTo>
                    <a:pt x="1098" y="72"/>
                    <a:pt x="701" y="72"/>
                    <a:pt x="707" y="64"/>
                  </a:cubicBezTo>
                  <a:cubicBezTo>
                    <a:pt x="713" y="56"/>
                    <a:pt x="1080" y="43"/>
                    <a:pt x="1133" y="35"/>
                  </a:cubicBezTo>
                  <a:cubicBezTo>
                    <a:pt x="1186" y="27"/>
                    <a:pt x="1206" y="19"/>
                    <a:pt x="1028" y="14"/>
                  </a:cubicBezTo>
                  <a:cubicBezTo>
                    <a:pt x="850" y="9"/>
                    <a:pt x="129" y="0"/>
                    <a:pt x="64" y="4"/>
                  </a:cubicBezTo>
                  <a:cubicBezTo>
                    <a:pt x="0" y="8"/>
                    <a:pt x="635" y="32"/>
                    <a:pt x="641" y="37"/>
                  </a:cubicBezTo>
                  <a:cubicBezTo>
                    <a:pt x="647" y="43"/>
                    <a:pt x="189" y="32"/>
                    <a:pt x="101" y="37"/>
                  </a:cubicBezTo>
                  <a:cubicBezTo>
                    <a:pt x="13" y="42"/>
                    <a:pt x="40" y="60"/>
                    <a:pt x="113" y="67"/>
                  </a:cubicBezTo>
                  <a:cubicBezTo>
                    <a:pt x="186" y="75"/>
                    <a:pt x="530" y="80"/>
                    <a:pt x="539" y="84"/>
                  </a:cubicBezTo>
                  <a:cubicBezTo>
                    <a:pt x="548" y="88"/>
                    <a:pt x="229" y="85"/>
                    <a:pt x="167" y="91"/>
                  </a:cubicBezTo>
                  <a:cubicBezTo>
                    <a:pt x="105" y="97"/>
                    <a:pt x="103" y="111"/>
                    <a:pt x="167" y="121"/>
                  </a:cubicBezTo>
                  <a:cubicBezTo>
                    <a:pt x="230" y="130"/>
                    <a:pt x="540" y="144"/>
                    <a:pt x="546" y="148"/>
                  </a:cubicBezTo>
                  <a:cubicBezTo>
                    <a:pt x="552" y="151"/>
                    <a:pt x="246" y="131"/>
                    <a:pt x="203" y="144"/>
                  </a:cubicBezTo>
                  <a:cubicBezTo>
                    <a:pt x="161" y="157"/>
                    <a:pt x="275" y="205"/>
                    <a:pt x="291" y="224"/>
                  </a:cubicBezTo>
                  <a:cubicBezTo>
                    <a:pt x="306" y="243"/>
                    <a:pt x="262" y="252"/>
                    <a:pt x="294" y="258"/>
                  </a:cubicBezTo>
                  <a:cubicBezTo>
                    <a:pt x="327" y="263"/>
                    <a:pt x="432" y="258"/>
                    <a:pt x="484" y="258"/>
                  </a:cubicBezTo>
                  <a:cubicBezTo>
                    <a:pt x="536" y="257"/>
                    <a:pt x="601" y="249"/>
                    <a:pt x="608" y="254"/>
                  </a:cubicBezTo>
                  <a:cubicBezTo>
                    <a:pt x="615" y="259"/>
                    <a:pt x="574" y="284"/>
                    <a:pt x="528" y="288"/>
                  </a:cubicBezTo>
                  <a:cubicBezTo>
                    <a:pt x="482" y="292"/>
                    <a:pt x="366" y="271"/>
                    <a:pt x="331" y="278"/>
                  </a:cubicBezTo>
                  <a:cubicBezTo>
                    <a:pt x="296" y="285"/>
                    <a:pt x="297" y="317"/>
                    <a:pt x="316" y="328"/>
                  </a:cubicBezTo>
                  <a:cubicBezTo>
                    <a:pt x="336" y="339"/>
                    <a:pt x="451" y="336"/>
                    <a:pt x="448" y="341"/>
                  </a:cubicBezTo>
                  <a:cubicBezTo>
                    <a:pt x="445" y="346"/>
                    <a:pt x="308" y="352"/>
                    <a:pt x="298" y="358"/>
                  </a:cubicBezTo>
                  <a:cubicBezTo>
                    <a:pt x="288" y="364"/>
                    <a:pt x="389" y="371"/>
                    <a:pt x="389" y="378"/>
                  </a:cubicBezTo>
                  <a:cubicBezTo>
                    <a:pt x="390" y="385"/>
                    <a:pt x="303" y="394"/>
                    <a:pt x="302" y="401"/>
                  </a:cubicBezTo>
                  <a:cubicBezTo>
                    <a:pt x="300" y="409"/>
                    <a:pt x="376" y="418"/>
                    <a:pt x="378" y="425"/>
                  </a:cubicBezTo>
                  <a:cubicBezTo>
                    <a:pt x="380" y="432"/>
                    <a:pt x="326" y="438"/>
                    <a:pt x="313" y="442"/>
                  </a:cubicBezTo>
                  <a:close/>
                </a:path>
              </a:pathLst>
            </a:custGeom>
            <a:solidFill>
              <a:srgbClr val="99CCFF"/>
            </a:solidFill>
            <a:ln w="12700" cap="flat" cmpd="sng">
              <a:solidFill>
                <a:srgbClr val="7030A0"/>
              </a:solidFill>
              <a:prstDash val="solid"/>
              <a:round/>
              <a:headEnd/>
              <a:tailEnd/>
            </a:ln>
            <a:effectLst/>
          </p:spPr>
          <p:txBody>
            <a:bodyPr wrap="none" lIns="36000" tIns="36000" rIns="36000" bIns="36000" anchor="ctr">
              <a:spAutoFit/>
            </a:bodyPr>
            <a:lstStyle/>
            <a:p>
              <a:pPr>
                <a:defRPr/>
              </a:pPr>
              <a:endParaRPr lang="fr-FR"/>
            </a:p>
          </p:txBody>
        </p:sp>
      </p:grpSp>
      <p:sp>
        <p:nvSpPr>
          <p:cNvPr id="125" name="Freeform 79"/>
          <p:cNvSpPr>
            <a:spLocks noChangeAspect="1"/>
          </p:cNvSpPr>
          <p:nvPr/>
        </p:nvSpPr>
        <p:spPr bwMode="auto">
          <a:xfrm>
            <a:off x="6286512" y="3000372"/>
            <a:ext cx="2065338" cy="3124200"/>
          </a:xfrm>
          <a:custGeom>
            <a:avLst/>
            <a:gdLst/>
            <a:ahLst/>
            <a:cxnLst>
              <a:cxn ang="0">
                <a:pos x="142" y="580"/>
              </a:cxn>
              <a:cxn ang="0">
                <a:pos x="90" y="620"/>
              </a:cxn>
              <a:cxn ang="0">
                <a:pos x="82" y="644"/>
              </a:cxn>
              <a:cxn ang="0">
                <a:pos x="126" y="660"/>
              </a:cxn>
              <a:cxn ang="0">
                <a:pos x="170" y="656"/>
              </a:cxn>
              <a:cxn ang="0">
                <a:pos x="194" y="676"/>
              </a:cxn>
              <a:cxn ang="0">
                <a:pos x="218" y="656"/>
              </a:cxn>
              <a:cxn ang="0">
                <a:pos x="282" y="660"/>
              </a:cxn>
              <a:cxn ang="0">
                <a:pos x="371" y="642"/>
              </a:cxn>
              <a:cxn ang="0">
                <a:pos x="320" y="609"/>
              </a:cxn>
              <a:cxn ang="0">
                <a:pos x="407" y="612"/>
              </a:cxn>
              <a:cxn ang="0">
                <a:pos x="362" y="582"/>
              </a:cxn>
              <a:cxn ang="0">
                <a:pos x="306" y="568"/>
              </a:cxn>
              <a:cxn ang="0">
                <a:pos x="286" y="544"/>
              </a:cxn>
              <a:cxn ang="0">
                <a:pos x="281" y="471"/>
              </a:cxn>
              <a:cxn ang="0">
                <a:pos x="266" y="420"/>
              </a:cxn>
              <a:cxn ang="0">
                <a:pos x="286" y="356"/>
              </a:cxn>
              <a:cxn ang="0">
                <a:pos x="282" y="324"/>
              </a:cxn>
              <a:cxn ang="0">
                <a:pos x="282" y="284"/>
              </a:cxn>
              <a:cxn ang="0">
                <a:pos x="290" y="244"/>
              </a:cxn>
              <a:cxn ang="0">
                <a:pos x="318" y="208"/>
              </a:cxn>
              <a:cxn ang="0">
                <a:pos x="294" y="180"/>
              </a:cxn>
              <a:cxn ang="0">
                <a:pos x="286" y="156"/>
              </a:cxn>
              <a:cxn ang="0">
                <a:pos x="286" y="124"/>
              </a:cxn>
              <a:cxn ang="0">
                <a:pos x="286" y="96"/>
              </a:cxn>
              <a:cxn ang="0">
                <a:pos x="362" y="72"/>
              </a:cxn>
              <a:cxn ang="0">
                <a:pos x="419" y="48"/>
              </a:cxn>
              <a:cxn ang="0">
                <a:pos x="359" y="33"/>
              </a:cxn>
              <a:cxn ang="0">
                <a:pos x="446" y="8"/>
              </a:cxn>
              <a:cxn ang="0">
                <a:pos x="354" y="8"/>
              </a:cxn>
              <a:cxn ang="0">
                <a:pos x="323" y="0"/>
              </a:cxn>
              <a:cxn ang="0">
                <a:pos x="278" y="8"/>
              </a:cxn>
              <a:cxn ang="0">
                <a:pos x="254" y="8"/>
              </a:cxn>
              <a:cxn ang="0">
                <a:pos x="214" y="16"/>
              </a:cxn>
              <a:cxn ang="0">
                <a:pos x="118" y="12"/>
              </a:cxn>
              <a:cxn ang="0">
                <a:pos x="82" y="24"/>
              </a:cxn>
              <a:cxn ang="0">
                <a:pos x="11" y="33"/>
              </a:cxn>
              <a:cxn ang="0">
                <a:pos x="150" y="52"/>
              </a:cxn>
              <a:cxn ang="0">
                <a:pos x="70" y="64"/>
              </a:cxn>
              <a:cxn ang="0">
                <a:pos x="138" y="80"/>
              </a:cxn>
              <a:cxn ang="0">
                <a:pos x="182" y="104"/>
              </a:cxn>
              <a:cxn ang="0">
                <a:pos x="214" y="112"/>
              </a:cxn>
              <a:cxn ang="0">
                <a:pos x="194" y="156"/>
              </a:cxn>
              <a:cxn ang="0">
                <a:pos x="182" y="220"/>
              </a:cxn>
              <a:cxn ang="0">
                <a:pos x="162" y="248"/>
              </a:cxn>
              <a:cxn ang="0">
                <a:pos x="173" y="276"/>
              </a:cxn>
              <a:cxn ang="0">
                <a:pos x="178" y="336"/>
              </a:cxn>
              <a:cxn ang="0">
                <a:pos x="154" y="392"/>
              </a:cxn>
              <a:cxn ang="0">
                <a:pos x="142" y="472"/>
              </a:cxn>
              <a:cxn ang="0">
                <a:pos x="134" y="536"/>
              </a:cxn>
              <a:cxn ang="0">
                <a:pos x="142" y="580"/>
              </a:cxn>
            </a:cxnLst>
            <a:rect l="0" t="0" r="r" b="b"/>
            <a:pathLst>
              <a:path w="447" h="676">
                <a:moveTo>
                  <a:pt x="142" y="580"/>
                </a:moveTo>
                <a:cubicBezTo>
                  <a:pt x="135" y="594"/>
                  <a:pt x="100" y="609"/>
                  <a:pt x="90" y="620"/>
                </a:cubicBezTo>
                <a:cubicBezTo>
                  <a:pt x="80" y="631"/>
                  <a:pt x="76" y="637"/>
                  <a:pt x="82" y="644"/>
                </a:cubicBezTo>
                <a:cubicBezTo>
                  <a:pt x="88" y="651"/>
                  <a:pt x="111" y="658"/>
                  <a:pt x="126" y="660"/>
                </a:cubicBezTo>
                <a:cubicBezTo>
                  <a:pt x="141" y="662"/>
                  <a:pt x="159" y="653"/>
                  <a:pt x="170" y="656"/>
                </a:cubicBezTo>
                <a:cubicBezTo>
                  <a:pt x="181" y="659"/>
                  <a:pt x="186" y="676"/>
                  <a:pt x="194" y="676"/>
                </a:cubicBezTo>
                <a:cubicBezTo>
                  <a:pt x="202" y="676"/>
                  <a:pt x="203" y="659"/>
                  <a:pt x="218" y="656"/>
                </a:cubicBezTo>
                <a:cubicBezTo>
                  <a:pt x="233" y="653"/>
                  <a:pt x="257" y="662"/>
                  <a:pt x="282" y="660"/>
                </a:cubicBezTo>
                <a:cubicBezTo>
                  <a:pt x="307" y="658"/>
                  <a:pt x="365" y="650"/>
                  <a:pt x="371" y="642"/>
                </a:cubicBezTo>
                <a:cubicBezTo>
                  <a:pt x="377" y="634"/>
                  <a:pt x="314" y="614"/>
                  <a:pt x="320" y="609"/>
                </a:cubicBezTo>
                <a:cubicBezTo>
                  <a:pt x="326" y="604"/>
                  <a:pt x="400" y="616"/>
                  <a:pt x="407" y="612"/>
                </a:cubicBezTo>
                <a:cubicBezTo>
                  <a:pt x="414" y="608"/>
                  <a:pt x="379" y="589"/>
                  <a:pt x="362" y="582"/>
                </a:cubicBezTo>
                <a:cubicBezTo>
                  <a:pt x="345" y="575"/>
                  <a:pt x="319" y="574"/>
                  <a:pt x="306" y="568"/>
                </a:cubicBezTo>
                <a:cubicBezTo>
                  <a:pt x="293" y="562"/>
                  <a:pt x="290" y="560"/>
                  <a:pt x="286" y="544"/>
                </a:cubicBezTo>
                <a:cubicBezTo>
                  <a:pt x="282" y="528"/>
                  <a:pt x="284" y="492"/>
                  <a:pt x="281" y="471"/>
                </a:cubicBezTo>
                <a:cubicBezTo>
                  <a:pt x="278" y="450"/>
                  <a:pt x="265" y="439"/>
                  <a:pt x="266" y="420"/>
                </a:cubicBezTo>
                <a:cubicBezTo>
                  <a:pt x="267" y="401"/>
                  <a:pt x="283" y="372"/>
                  <a:pt x="286" y="356"/>
                </a:cubicBezTo>
                <a:cubicBezTo>
                  <a:pt x="289" y="340"/>
                  <a:pt x="283" y="336"/>
                  <a:pt x="282" y="324"/>
                </a:cubicBezTo>
                <a:cubicBezTo>
                  <a:pt x="281" y="312"/>
                  <a:pt x="281" y="297"/>
                  <a:pt x="282" y="284"/>
                </a:cubicBezTo>
                <a:cubicBezTo>
                  <a:pt x="283" y="271"/>
                  <a:pt x="284" y="257"/>
                  <a:pt x="290" y="244"/>
                </a:cubicBezTo>
                <a:cubicBezTo>
                  <a:pt x="296" y="231"/>
                  <a:pt x="317" y="219"/>
                  <a:pt x="318" y="208"/>
                </a:cubicBezTo>
                <a:cubicBezTo>
                  <a:pt x="319" y="197"/>
                  <a:pt x="299" y="189"/>
                  <a:pt x="294" y="180"/>
                </a:cubicBezTo>
                <a:cubicBezTo>
                  <a:pt x="289" y="171"/>
                  <a:pt x="287" y="165"/>
                  <a:pt x="286" y="156"/>
                </a:cubicBezTo>
                <a:cubicBezTo>
                  <a:pt x="285" y="147"/>
                  <a:pt x="286" y="134"/>
                  <a:pt x="286" y="124"/>
                </a:cubicBezTo>
                <a:cubicBezTo>
                  <a:pt x="286" y="114"/>
                  <a:pt x="273" y="105"/>
                  <a:pt x="286" y="96"/>
                </a:cubicBezTo>
                <a:cubicBezTo>
                  <a:pt x="299" y="87"/>
                  <a:pt x="340" y="80"/>
                  <a:pt x="362" y="72"/>
                </a:cubicBezTo>
                <a:cubicBezTo>
                  <a:pt x="384" y="64"/>
                  <a:pt x="419" y="54"/>
                  <a:pt x="419" y="48"/>
                </a:cubicBezTo>
                <a:cubicBezTo>
                  <a:pt x="419" y="42"/>
                  <a:pt x="355" y="40"/>
                  <a:pt x="359" y="33"/>
                </a:cubicBezTo>
                <a:cubicBezTo>
                  <a:pt x="363" y="26"/>
                  <a:pt x="447" y="12"/>
                  <a:pt x="446" y="8"/>
                </a:cubicBezTo>
                <a:cubicBezTo>
                  <a:pt x="445" y="4"/>
                  <a:pt x="374" y="9"/>
                  <a:pt x="354" y="8"/>
                </a:cubicBezTo>
                <a:cubicBezTo>
                  <a:pt x="334" y="7"/>
                  <a:pt x="336" y="0"/>
                  <a:pt x="323" y="0"/>
                </a:cubicBezTo>
                <a:cubicBezTo>
                  <a:pt x="310" y="0"/>
                  <a:pt x="289" y="7"/>
                  <a:pt x="278" y="8"/>
                </a:cubicBezTo>
                <a:cubicBezTo>
                  <a:pt x="267" y="9"/>
                  <a:pt x="265" y="7"/>
                  <a:pt x="254" y="8"/>
                </a:cubicBezTo>
                <a:cubicBezTo>
                  <a:pt x="243" y="9"/>
                  <a:pt x="237" y="15"/>
                  <a:pt x="214" y="16"/>
                </a:cubicBezTo>
                <a:cubicBezTo>
                  <a:pt x="191" y="17"/>
                  <a:pt x="140" y="11"/>
                  <a:pt x="118" y="12"/>
                </a:cubicBezTo>
                <a:cubicBezTo>
                  <a:pt x="96" y="13"/>
                  <a:pt x="100" y="21"/>
                  <a:pt x="82" y="24"/>
                </a:cubicBezTo>
                <a:cubicBezTo>
                  <a:pt x="64" y="27"/>
                  <a:pt x="0" y="28"/>
                  <a:pt x="11" y="33"/>
                </a:cubicBezTo>
                <a:cubicBezTo>
                  <a:pt x="22" y="38"/>
                  <a:pt x="140" y="47"/>
                  <a:pt x="150" y="52"/>
                </a:cubicBezTo>
                <a:cubicBezTo>
                  <a:pt x="160" y="57"/>
                  <a:pt x="72" y="59"/>
                  <a:pt x="70" y="64"/>
                </a:cubicBezTo>
                <a:cubicBezTo>
                  <a:pt x="68" y="69"/>
                  <a:pt x="120" y="73"/>
                  <a:pt x="138" y="80"/>
                </a:cubicBezTo>
                <a:cubicBezTo>
                  <a:pt x="156" y="87"/>
                  <a:pt x="169" y="99"/>
                  <a:pt x="182" y="104"/>
                </a:cubicBezTo>
                <a:cubicBezTo>
                  <a:pt x="195" y="109"/>
                  <a:pt x="212" y="103"/>
                  <a:pt x="214" y="112"/>
                </a:cubicBezTo>
                <a:cubicBezTo>
                  <a:pt x="216" y="121"/>
                  <a:pt x="199" y="138"/>
                  <a:pt x="194" y="156"/>
                </a:cubicBezTo>
                <a:cubicBezTo>
                  <a:pt x="189" y="174"/>
                  <a:pt x="187" y="205"/>
                  <a:pt x="182" y="220"/>
                </a:cubicBezTo>
                <a:cubicBezTo>
                  <a:pt x="177" y="235"/>
                  <a:pt x="164" y="239"/>
                  <a:pt x="162" y="248"/>
                </a:cubicBezTo>
                <a:cubicBezTo>
                  <a:pt x="160" y="257"/>
                  <a:pt x="170" y="261"/>
                  <a:pt x="173" y="276"/>
                </a:cubicBezTo>
                <a:cubicBezTo>
                  <a:pt x="176" y="291"/>
                  <a:pt x="181" y="317"/>
                  <a:pt x="178" y="336"/>
                </a:cubicBezTo>
                <a:cubicBezTo>
                  <a:pt x="175" y="355"/>
                  <a:pt x="160" y="369"/>
                  <a:pt x="154" y="392"/>
                </a:cubicBezTo>
                <a:cubicBezTo>
                  <a:pt x="148" y="415"/>
                  <a:pt x="145" y="448"/>
                  <a:pt x="142" y="472"/>
                </a:cubicBezTo>
                <a:cubicBezTo>
                  <a:pt x="139" y="496"/>
                  <a:pt x="133" y="519"/>
                  <a:pt x="134" y="536"/>
                </a:cubicBezTo>
                <a:cubicBezTo>
                  <a:pt x="135" y="553"/>
                  <a:pt x="149" y="566"/>
                  <a:pt x="142" y="580"/>
                </a:cubicBezTo>
                <a:close/>
              </a:path>
            </a:pathLst>
          </a:custGeom>
          <a:solidFill>
            <a:schemeClr val="accent2"/>
          </a:solidFill>
          <a:ln w="12700" cap="flat" cmpd="sng">
            <a:solidFill>
              <a:srgbClr val="FF0000"/>
            </a:solidFill>
            <a:prstDash val="solid"/>
            <a:round/>
            <a:headEnd/>
            <a:tailEnd/>
          </a:ln>
          <a:effectLst/>
        </p:spPr>
        <p:txBody>
          <a:bodyPr wrap="none" lIns="36000" tIns="36000" rIns="36000" bIns="36000" anchor="ctr">
            <a:spAutoFit/>
          </a:bodyPr>
          <a:lstStyle/>
          <a:p>
            <a:pPr>
              <a:defRPr/>
            </a:pPr>
            <a:endParaRPr lang="fr-FR"/>
          </a:p>
        </p:txBody>
      </p:sp>
      <p:sp>
        <p:nvSpPr>
          <p:cNvPr id="2" name="Espace réservé du pied de page 1"/>
          <p:cNvSpPr>
            <a:spLocks noGrp="1"/>
          </p:cNvSpPr>
          <p:nvPr>
            <p:ph type="ftr" sz="quarter" idx="11"/>
          </p:nvPr>
        </p:nvSpPr>
        <p:spPr>
          <a:xfrm>
            <a:off x="2667000" y="6132496"/>
            <a:ext cx="3352800" cy="365125"/>
          </a:xfrm>
        </p:spPr>
        <p:txBody>
          <a:bodyPr/>
          <a:lstStyle/>
          <a:p>
            <a:r>
              <a:rPr lang="fr-FR" smtClean="0">
                <a:latin typeface="+mj-lt"/>
              </a:rPr>
              <a:t>Séminaire Sécurité -  Pilote privé et ULM - 2024</a:t>
            </a:r>
            <a:endParaRPr lang="fr-FR">
              <a:latin typeface="+mj-lt"/>
            </a:endParaRPr>
          </a:p>
        </p:txBody>
      </p:sp>
      <p:sp>
        <p:nvSpPr>
          <p:cNvPr id="3" name="Text Box 2"/>
          <p:cNvSpPr txBox="1">
            <a:spLocks noChangeArrowheads="1"/>
          </p:cNvSpPr>
          <p:nvPr/>
        </p:nvSpPr>
        <p:spPr bwMode="auto">
          <a:xfrm>
            <a:off x="0" y="1071546"/>
            <a:ext cx="7924800" cy="369332"/>
          </a:xfrm>
          <a:prstGeom prst="rect">
            <a:avLst/>
          </a:prstGeom>
          <a:noFill/>
          <a:ln w="9525">
            <a:noFill/>
            <a:miter lim="800000"/>
            <a:headEnd/>
            <a:tailEnd/>
          </a:ln>
        </p:spPr>
        <p:txBody>
          <a:bodyPr>
            <a:spAutoFit/>
          </a:bodyPr>
          <a:lstStyle/>
          <a:p>
            <a:pPr algn="l"/>
            <a:r>
              <a:rPr lang="fr-FR" u="sng" dirty="0">
                <a:solidFill>
                  <a:schemeClr val="tx1"/>
                </a:solidFill>
                <a:effectLst/>
                <a:latin typeface="+mj-lt"/>
              </a:rPr>
              <a:t>Classification </a:t>
            </a:r>
            <a:r>
              <a:rPr lang="fr-FR" u="sng" dirty="0" smtClean="0">
                <a:solidFill>
                  <a:schemeClr val="tx1"/>
                </a:solidFill>
                <a:effectLst/>
                <a:latin typeface="+mj-lt"/>
              </a:rPr>
              <a:t>internationale :</a:t>
            </a:r>
            <a:endParaRPr lang="en-GB" u="sng" dirty="0">
              <a:solidFill>
                <a:schemeClr val="tx1"/>
              </a:solidFill>
              <a:effectLst/>
              <a:latin typeface="+mj-lt"/>
            </a:endParaRPr>
          </a:p>
        </p:txBody>
      </p:sp>
      <p:sp>
        <p:nvSpPr>
          <p:cNvPr id="4" name="Text Box 4"/>
          <p:cNvSpPr txBox="1">
            <a:spLocks noChangeArrowheads="1"/>
          </p:cNvSpPr>
          <p:nvPr/>
        </p:nvSpPr>
        <p:spPr bwMode="auto">
          <a:xfrm>
            <a:off x="285720" y="1562072"/>
            <a:ext cx="8478838" cy="349702"/>
          </a:xfrm>
          <a:prstGeom prst="rect">
            <a:avLst/>
          </a:prstGeom>
          <a:noFill/>
          <a:ln w="9525">
            <a:noFill/>
            <a:miter lim="800000"/>
            <a:headEnd/>
            <a:tailEnd/>
          </a:ln>
        </p:spPr>
        <p:txBody>
          <a:bodyPr lIns="36000" tIns="36000" rIns="36000" bIns="36000">
            <a:spAutoFit/>
          </a:bodyPr>
          <a:lstStyle/>
          <a:p>
            <a:pPr marL="342900" indent="-342900" algn="l">
              <a:spcBef>
                <a:spcPct val="20000"/>
              </a:spcBef>
              <a:buClr>
                <a:schemeClr val="accent2"/>
              </a:buClr>
              <a:buSzPct val="80000"/>
              <a:buFont typeface="Wingdings" pitchFamily="2" charset="2"/>
              <a:buNone/>
            </a:pPr>
            <a:r>
              <a:rPr lang="fr-FR" dirty="0">
                <a:solidFill>
                  <a:schemeClr val="tx1"/>
                </a:solidFill>
                <a:effectLst/>
                <a:latin typeface="+mj-lt"/>
              </a:rPr>
              <a:t>3 critères :        </a:t>
            </a:r>
            <a:r>
              <a:rPr lang="fr-FR" b="1" dirty="0">
                <a:solidFill>
                  <a:srgbClr val="339933"/>
                </a:solidFill>
                <a:effectLst/>
                <a:latin typeface="+mj-lt"/>
              </a:rPr>
              <a:t>hauteur de la base </a:t>
            </a:r>
            <a:r>
              <a:rPr lang="fr-FR" dirty="0">
                <a:solidFill>
                  <a:schemeClr val="tx1"/>
                </a:solidFill>
                <a:effectLst/>
                <a:latin typeface="+mj-lt"/>
              </a:rPr>
              <a:t>         </a:t>
            </a:r>
            <a:r>
              <a:rPr lang="fr-FR" dirty="0" smtClean="0">
                <a:solidFill>
                  <a:schemeClr val="tx1"/>
                </a:solidFill>
                <a:effectLst/>
                <a:latin typeface="+mj-lt"/>
              </a:rPr>
              <a:t>  </a:t>
            </a:r>
            <a:r>
              <a:rPr lang="fr-FR" b="1" dirty="0" smtClean="0">
                <a:solidFill>
                  <a:srgbClr val="FF9900"/>
                </a:solidFill>
                <a:effectLst/>
                <a:latin typeface="+mj-lt"/>
              </a:rPr>
              <a:t>forme</a:t>
            </a:r>
            <a:r>
              <a:rPr lang="fr-FR" dirty="0" smtClean="0">
                <a:solidFill>
                  <a:schemeClr val="tx1"/>
                </a:solidFill>
                <a:effectLst/>
                <a:latin typeface="+mj-lt"/>
              </a:rPr>
              <a:t>                et                  </a:t>
            </a:r>
            <a:r>
              <a:rPr lang="fr-FR" b="1" dirty="0">
                <a:solidFill>
                  <a:srgbClr val="FF0000"/>
                </a:solidFill>
                <a:effectLst/>
                <a:latin typeface="+mj-lt"/>
              </a:rPr>
              <a:t>épaisseur</a:t>
            </a:r>
            <a:endParaRPr lang="fr-FR" dirty="0">
              <a:solidFill>
                <a:srgbClr val="FF0000"/>
              </a:solidFill>
              <a:effectLst/>
              <a:latin typeface="+mj-lt"/>
            </a:endParaRPr>
          </a:p>
        </p:txBody>
      </p:sp>
      <p:sp>
        <p:nvSpPr>
          <p:cNvPr id="5" name="Rectangle 5"/>
          <p:cNvSpPr>
            <a:spLocks noChangeArrowheads="1"/>
          </p:cNvSpPr>
          <p:nvPr/>
        </p:nvSpPr>
        <p:spPr bwMode="auto">
          <a:xfrm>
            <a:off x="1428728" y="1500174"/>
            <a:ext cx="2286016" cy="457200"/>
          </a:xfrm>
          <a:prstGeom prst="rect">
            <a:avLst/>
          </a:prstGeom>
          <a:noFill/>
          <a:ln w="38100">
            <a:solidFill>
              <a:schemeClr val="folHlink"/>
            </a:solidFill>
            <a:miter lim="800000"/>
            <a:headEnd/>
            <a:tailEnd/>
          </a:ln>
          <a:effectLst/>
        </p:spPr>
        <p:txBody>
          <a:bodyPr wrap="none" anchor="ctr"/>
          <a:lstStyle/>
          <a:p>
            <a:pPr>
              <a:defRPr/>
            </a:pPr>
            <a:endParaRPr lang="fr-FR">
              <a:latin typeface="+mj-lt"/>
            </a:endParaRPr>
          </a:p>
        </p:txBody>
      </p:sp>
      <p:sp>
        <p:nvSpPr>
          <p:cNvPr id="6" name="Rectangle 6"/>
          <p:cNvSpPr>
            <a:spLocks noChangeArrowheads="1"/>
          </p:cNvSpPr>
          <p:nvPr/>
        </p:nvSpPr>
        <p:spPr bwMode="auto">
          <a:xfrm>
            <a:off x="4000496" y="1490634"/>
            <a:ext cx="785818" cy="457200"/>
          </a:xfrm>
          <a:prstGeom prst="rect">
            <a:avLst/>
          </a:prstGeom>
          <a:noFill/>
          <a:ln w="38100">
            <a:solidFill>
              <a:srgbClr val="FF9900"/>
            </a:solidFill>
            <a:miter lim="800000"/>
            <a:headEnd/>
            <a:tailEnd/>
          </a:ln>
        </p:spPr>
        <p:txBody>
          <a:bodyPr wrap="none" anchor="ctr"/>
          <a:lstStyle/>
          <a:p>
            <a:pPr eaLnBrk="0" hangingPunct="0"/>
            <a:endParaRPr lang="fr-FR">
              <a:solidFill>
                <a:srgbClr val="FF9900"/>
              </a:solidFill>
              <a:effectLst/>
              <a:latin typeface="+mj-lt"/>
            </a:endParaRPr>
          </a:p>
        </p:txBody>
      </p:sp>
      <p:sp>
        <p:nvSpPr>
          <p:cNvPr id="7" name="Rectangle 7"/>
          <p:cNvSpPr>
            <a:spLocks noChangeArrowheads="1"/>
          </p:cNvSpPr>
          <p:nvPr/>
        </p:nvSpPr>
        <p:spPr bwMode="auto">
          <a:xfrm>
            <a:off x="6500826" y="1490634"/>
            <a:ext cx="1143008" cy="457200"/>
          </a:xfrm>
          <a:prstGeom prst="rect">
            <a:avLst/>
          </a:prstGeom>
          <a:noFill/>
          <a:ln w="38100">
            <a:solidFill>
              <a:srgbClr val="FF5050"/>
            </a:solidFill>
            <a:miter lim="800000"/>
            <a:headEnd/>
            <a:tailEnd/>
          </a:ln>
          <a:effectLst/>
        </p:spPr>
        <p:txBody>
          <a:bodyPr wrap="none" anchor="ctr"/>
          <a:lstStyle/>
          <a:p>
            <a:pPr>
              <a:defRPr/>
            </a:pPr>
            <a:endParaRPr lang="fr-FR">
              <a:latin typeface="+mj-lt"/>
            </a:endParaRPr>
          </a:p>
        </p:txBody>
      </p:sp>
      <p:grpSp>
        <p:nvGrpSpPr>
          <p:cNvPr id="8" name="Group 8"/>
          <p:cNvGrpSpPr>
            <a:grpSpLocks/>
          </p:cNvGrpSpPr>
          <p:nvPr/>
        </p:nvGrpSpPr>
        <p:grpSpPr bwMode="auto">
          <a:xfrm>
            <a:off x="228600" y="2519346"/>
            <a:ext cx="8061325" cy="4117975"/>
            <a:chOff x="106" y="1258"/>
            <a:chExt cx="5078" cy="2594"/>
          </a:xfrm>
        </p:grpSpPr>
        <p:grpSp>
          <p:nvGrpSpPr>
            <p:cNvPr id="9" name="Group 9"/>
            <p:cNvGrpSpPr>
              <a:grpSpLocks/>
            </p:cNvGrpSpPr>
            <p:nvPr/>
          </p:nvGrpSpPr>
          <p:grpSpPr bwMode="auto">
            <a:xfrm>
              <a:off x="106" y="1258"/>
              <a:ext cx="5078" cy="2594"/>
              <a:chOff x="106" y="1258"/>
              <a:chExt cx="5078" cy="2594"/>
            </a:xfrm>
          </p:grpSpPr>
          <p:sp>
            <p:nvSpPr>
              <p:cNvPr id="14" name="Rectangle 10"/>
              <p:cNvSpPr>
                <a:spLocks noChangeArrowheads="1"/>
              </p:cNvSpPr>
              <p:nvPr/>
            </p:nvSpPr>
            <p:spPr bwMode="auto">
              <a:xfrm>
                <a:off x="141" y="1450"/>
                <a:ext cx="5043" cy="816"/>
              </a:xfrm>
              <a:prstGeom prst="rect">
                <a:avLst/>
              </a:prstGeom>
              <a:noFill/>
              <a:ln w="9525">
                <a:noFill/>
                <a:miter lim="800000"/>
                <a:headEnd/>
                <a:tailEnd/>
              </a:ln>
              <a:effectLst/>
            </p:spPr>
            <p:txBody>
              <a:bodyPr wrap="none" anchor="ctr"/>
              <a:lstStyle/>
              <a:p>
                <a:pPr>
                  <a:defRPr/>
                </a:pPr>
                <a:endParaRPr lang="fr-FR">
                  <a:latin typeface="+mj-lt"/>
                </a:endParaRPr>
              </a:p>
            </p:txBody>
          </p:sp>
          <p:sp>
            <p:nvSpPr>
              <p:cNvPr id="15" name="Rectangle 11"/>
              <p:cNvSpPr>
                <a:spLocks noChangeArrowheads="1"/>
              </p:cNvSpPr>
              <p:nvPr/>
            </p:nvSpPr>
            <p:spPr bwMode="auto">
              <a:xfrm>
                <a:off x="141" y="2266"/>
                <a:ext cx="5043" cy="624"/>
              </a:xfrm>
              <a:prstGeom prst="rect">
                <a:avLst/>
              </a:prstGeom>
              <a:noFill/>
              <a:ln w="9525">
                <a:noFill/>
                <a:miter lim="800000"/>
                <a:headEnd/>
                <a:tailEnd/>
              </a:ln>
              <a:effectLst/>
            </p:spPr>
            <p:txBody>
              <a:bodyPr wrap="none" anchor="ctr"/>
              <a:lstStyle/>
              <a:p>
                <a:pPr>
                  <a:defRPr/>
                </a:pPr>
                <a:endParaRPr lang="fr-FR">
                  <a:latin typeface="+mj-lt"/>
                </a:endParaRPr>
              </a:p>
            </p:txBody>
          </p:sp>
          <p:sp>
            <p:nvSpPr>
              <p:cNvPr id="16" name="Rectangle 12"/>
              <p:cNvSpPr>
                <a:spLocks noChangeArrowheads="1"/>
              </p:cNvSpPr>
              <p:nvPr/>
            </p:nvSpPr>
            <p:spPr bwMode="auto">
              <a:xfrm>
                <a:off x="141" y="2890"/>
                <a:ext cx="5043" cy="864"/>
              </a:xfrm>
              <a:prstGeom prst="rect">
                <a:avLst/>
              </a:prstGeom>
              <a:noFill/>
              <a:ln w="9525">
                <a:noFill/>
                <a:miter lim="800000"/>
                <a:headEnd/>
                <a:tailEnd/>
              </a:ln>
              <a:effectLst/>
            </p:spPr>
            <p:txBody>
              <a:bodyPr wrap="none" anchor="ctr"/>
              <a:lstStyle/>
              <a:p>
                <a:pPr>
                  <a:defRPr/>
                </a:pPr>
                <a:endParaRPr lang="fr-FR">
                  <a:latin typeface="+mj-lt"/>
                </a:endParaRPr>
              </a:p>
            </p:txBody>
          </p:sp>
          <p:sp>
            <p:nvSpPr>
              <p:cNvPr id="17" name="Line 13"/>
              <p:cNvSpPr>
                <a:spLocks noChangeShapeType="1"/>
              </p:cNvSpPr>
              <p:nvPr/>
            </p:nvSpPr>
            <p:spPr bwMode="auto">
              <a:xfrm flipV="1">
                <a:off x="106" y="1258"/>
                <a:ext cx="0" cy="2496"/>
              </a:xfrm>
              <a:prstGeom prst="line">
                <a:avLst/>
              </a:prstGeom>
              <a:noFill/>
              <a:ln w="9525">
                <a:solidFill>
                  <a:schemeClr val="tx1"/>
                </a:solidFill>
                <a:round/>
                <a:headEnd/>
                <a:tailEnd type="triangle" w="med" len="med"/>
              </a:ln>
              <a:effectLst/>
            </p:spPr>
            <p:txBody>
              <a:bodyPr wrap="none" anchor="ctr"/>
              <a:lstStyle/>
              <a:p>
                <a:pPr>
                  <a:defRPr/>
                </a:pPr>
                <a:endParaRPr lang="fr-FR">
                  <a:latin typeface="+mj-lt"/>
                </a:endParaRPr>
              </a:p>
            </p:txBody>
          </p:sp>
          <p:sp>
            <p:nvSpPr>
              <p:cNvPr id="18" name="Text Box 14"/>
              <p:cNvSpPr txBox="1">
                <a:spLocks noChangeArrowheads="1"/>
              </p:cNvSpPr>
              <p:nvPr/>
            </p:nvSpPr>
            <p:spPr bwMode="auto">
              <a:xfrm>
                <a:off x="144" y="3600"/>
                <a:ext cx="595" cy="252"/>
              </a:xfrm>
              <a:prstGeom prst="rect">
                <a:avLst/>
              </a:prstGeom>
              <a:noFill/>
              <a:ln w="9525">
                <a:noFill/>
                <a:miter lim="800000"/>
                <a:headEnd/>
                <a:tailEnd/>
              </a:ln>
            </p:spPr>
            <p:txBody>
              <a:bodyPr wrap="none">
                <a:spAutoFit/>
              </a:bodyPr>
              <a:lstStyle/>
              <a:p>
                <a:pPr algn="l" eaLnBrk="0" hangingPunct="0"/>
                <a:r>
                  <a:rPr lang="fr-FR" sz="2000">
                    <a:solidFill>
                      <a:schemeClr val="tx1"/>
                    </a:solidFill>
                    <a:effectLst/>
                    <a:latin typeface="+mj-lt"/>
                  </a:rPr>
                  <a:t>surface</a:t>
                </a:r>
                <a:endParaRPr lang="fr-FR">
                  <a:solidFill>
                    <a:schemeClr val="tx1"/>
                  </a:solidFill>
                  <a:effectLst/>
                  <a:latin typeface="+mj-lt"/>
                </a:endParaRPr>
              </a:p>
            </p:txBody>
          </p:sp>
          <p:sp>
            <p:nvSpPr>
              <p:cNvPr id="19" name="Text Box 15"/>
              <p:cNvSpPr txBox="1">
                <a:spLocks noChangeArrowheads="1"/>
              </p:cNvSpPr>
              <p:nvPr/>
            </p:nvSpPr>
            <p:spPr bwMode="auto">
              <a:xfrm>
                <a:off x="144" y="2784"/>
                <a:ext cx="437" cy="252"/>
              </a:xfrm>
              <a:prstGeom prst="rect">
                <a:avLst/>
              </a:prstGeom>
              <a:noFill/>
              <a:ln w="9525">
                <a:noFill/>
                <a:miter lim="800000"/>
                <a:headEnd/>
                <a:tailEnd/>
              </a:ln>
            </p:spPr>
            <p:txBody>
              <a:bodyPr wrap="none">
                <a:spAutoFit/>
              </a:bodyPr>
              <a:lstStyle/>
              <a:p>
                <a:pPr algn="l" eaLnBrk="0" hangingPunct="0"/>
                <a:r>
                  <a:rPr lang="fr-FR" sz="2000">
                    <a:solidFill>
                      <a:schemeClr val="tx1"/>
                    </a:solidFill>
                    <a:effectLst/>
                    <a:latin typeface="+mj-lt"/>
                  </a:rPr>
                  <a:t>2 km</a:t>
                </a:r>
                <a:endParaRPr lang="fr-FR">
                  <a:solidFill>
                    <a:schemeClr val="tx1"/>
                  </a:solidFill>
                  <a:effectLst/>
                  <a:latin typeface="+mj-lt"/>
                </a:endParaRPr>
              </a:p>
            </p:txBody>
          </p:sp>
          <p:sp>
            <p:nvSpPr>
              <p:cNvPr id="20" name="Text Box 16"/>
              <p:cNvSpPr txBox="1">
                <a:spLocks noChangeArrowheads="1"/>
              </p:cNvSpPr>
              <p:nvPr/>
            </p:nvSpPr>
            <p:spPr bwMode="auto">
              <a:xfrm>
                <a:off x="150" y="2151"/>
                <a:ext cx="670" cy="252"/>
              </a:xfrm>
              <a:prstGeom prst="rect">
                <a:avLst/>
              </a:prstGeom>
              <a:noFill/>
              <a:ln w="9525">
                <a:noFill/>
                <a:miter lim="800000"/>
                <a:headEnd/>
                <a:tailEnd/>
              </a:ln>
            </p:spPr>
            <p:txBody>
              <a:bodyPr wrap="none">
                <a:spAutoFit/>
              </a:bodyPr>
              <a:lstStyle/>
              <a:p>
                <a:pPr algn="l" eaLnBrk="0" hangingPunct="0"/>
                <a:r>
                  <a:rPr lang="fr-FR" sz="2000">
                    <a:solidFill>
                      <a:schemeClr val="tx1"/>
                    </a:solidFill>
                    <a:effectLst/>
                    <a:latin typeface="+mj-lt"/>
                  </a:rPr>
                  <a:t>4 à 8 km</a:t>
                </a:r>
                <a:endParaRPr lang="fr-FR">
                  <a:solidFill>
                    <a:schemeClr val="tx1"/>
                  </a:solidFill>
                  <a:effectLst/>
                  <a:latin typeface="+mj-lt"/>
                </a:endParaRPr>
              </a:p>
            </p:txBody>
          </p:sp>
          <p:sp>
            <p:nvSpPr>
              <p:cNvPr id="21" name="Text Box 17"/>
              <p:cNvSpPr txBox="1">
                <a:spLocks noChangeArrowheads="1"/>
              </p:cNvSpPr>
              <p:nvPr/>
            </p:nvSpPr>
            <p:spPr bwMode="auto">
              <a:xfrm>
                <a:off x="144" y="1296"/>
                <a:ext cx="788" cy="252"/>
              </a:xfrm>
              <a:prstGeom prst="rect">
                <a:avLst/>
              </a:prstGeom>
              <a:noFill/>
              <a:ln w="9525">
                <a:noFill/>
                <a:miter lim="800000"/>
                <a:headEnd/>
                <a:tailEnd/>
              </a:ln>
            </p:spPr>
            <p:txBody>
              <a:bodyPr wrap="none">
                <a:spAutoFit/>
              </a:bodyPr>
              <a:lstStyle/>
              <a:p>
                <a:pPr algn="l" eaLnBrk="0" hangingPunct="0"/>
                <a:r>
                  <a:rPr lang="fr-FR" sz="2000">
                    <a:solidFill>
                      <a:schemeClr val="tx1"/>
                    </a:solidFill>
                    <a:effectLst/>
                    <a:latin typeface="+mj-lt"/>
                  </a:rPr>
                  <a:t>8 à 18 km </a:t>
                </a:r>
                <a:endParaRPr lang="fr-FR">
                  <a:solidFill>
                    <a:schemeClr val="tx1"/>
                  </a:solidFill>
                  <a:effectLst/>
                  <a:latin typeface="+mj-lt"/>
                </a:endParaRPr>
              </a:p>
            </p:txBody>
          </p:sp>
          <p:sp>
            <p:nvSpPr>
              <p:cNvPr id="22" name="Text Box 18"/>
              <p:cNvSpPr txBox="1">
                <a:spLocks noChangeArrowheads="1"/>
              </p:cNvSpPr>
              <p:nvPr/>
            </p:nvSpPr>
            <p:spPr bwMode="auto">
              <a:xfrm>
                <a:off x="144" y="3216"/>
                <a:ext cx="694" cy="250"/>
              </a:xfrm>
              <a:prstGeom prst="rect">
                <a:avLst/>
              </a:prstGeom>
              <a:noFill/>
              <a:ln w="9525">
                <a:noFill/>
                <a:miter lim="800000"/>
                <a:headEnd/>
                <a:tailEnd/>
              </a:ln>
            </p:spPr>
            <p:txBody>
              <a:bodyPr wrap="none">
                <a:spAutoFit/>
              </a:bodyPr>
              <a:lstStyle/>
              <a:p>
                <a:pPr algn="l" eaLnBrk="0" hangingPunct="0"/>
                <a:r>
                  <a:rPr lang="fr-FR" sz="2000" dirty="0">
                    <a:solidFill>
                      <a:srgbClr val="00B050"/>
                    </a:solidFill>
                    <a:effectLst/>
                    <a:latin typeface="+mj-lt"/>
                  </a:rPr>
                  <a:t>inférieur</a:t>
                </a:r>
                <a:endParaRPr lang="fr-FR" dirty="0">
                  <a:solidFill>
                    <a:srgbClr val="00B050"/>
                  </a:solidFill>
                  <a:effectLst/>
                  <a:latin typeface="+mj-lt"/>
                </a:endParaRPr>
              </a:p>
            </p:txBody>
          </p:sp>
          <p:sp>
            <p:nvSpPr>
              <p:cNvPr id="23" name="Text Box 19"/>
              <p:cNvSpPr txBox="1">
                <a:spLocks noChangeArrowheads="1"/>
              </p:cNvSpPr>
              <p:nvPr/>
            </p:nvSpPr>
            <p:spPr bwMode="auto">
              <a:xfrm>
                <a:off x="141" y="2417"/>
                <a:ext cx="566" cy="252"/>
              </a:xfrm>
              <a:prstGeom prst="rect">
                <a:avLst/>
              </a:prstGeom>
              <a:noFill/>
              <a:ln w="9525">
                <a:noFill/>
                <a:miter lim="800000"/>
                <a:headEnd/>
                <a:tailEnd/>
              </a:ln>
            </p:spPr>
            <p:txBody>
              <a:bodyPr wrap="none">
                <a:spAutoFit/>
              </a:bodyPr>
              <a:lstStyle/>
              <a:p>
                <a:pPr algn="l" eaLnBrk="0" hangingPunct="0"/>
                <a:r>
                  <a:rPr lang="fr-FR" sz="2000" dirty="0">
                    <a:solidFill>
                      <a:srgbClr val="7030A0"/>
                    </a:solidFill>
                    <a:effectLst/>
                    <a:latin typeface="+mj-lt"/>
                  </a:rPr>
                  <a:t>moyen</a:t>
                </a:r>
                <a:endParaRPr lang="fr-FR" dirty="0">
                  <a:solidFill>
                    <a:srgbClr val="7030A0"/>
                  </a:solidFill>
                  <a:effectLst/>
                  <a:latin typeface="+mj-lt"/>
                </a:endParaRPr>
              </a:p>
            </p:txBody>
          </p:sp>
          <p:sp>
            <p:nvSpPr>
              <p:cNvPr id="24" name="Text Box 20"/>
              <p:cNvSpPr txBox="1">
                <a:spLocks noChangeArrowheads="1"/>
              </p:cNvSpPr>
              <p:nvPr/>
            </p:nvSpPr>
            <p:spPr bwMode="auto">
              <a:xfrm>
                <a:off x="141" y="1745"/>
                <a:ext cx="746" cy="252"/>
              </a:xfrm>
              <a:prstGeom prst="rect">
                <a:avLst/>
              </a:prstGeom>
              <a:noFill/>
              <a:ln w="9525">
                <a:noFill/>
                <a:miter lim="800000"/>
                <a:headEnd/>
                <a:tailEnd/>
              </a:ln>
            </p:spPr>
            <p:txBody>
              <a:bodyPr wrap="none">
                <a:spAutoFit/>
              </a:bodyPr>
              <a:lstStyle/>
              <a:p>
                <a:pPr algn="l" eaLnBrk="0" hangingPunct="0"/>
                <a:r>
                  <a:rPr lang="fr-FR" sz="2000" dirty="0">
                    <a:solidFill>
                      <a:srgbClr val="0070C0"/>
                    </a:solidFill>
                    <a:effectLst/>
                    <a:latin typeface="+mj-lt"/>
                  </a:rPr>
                  <a:t>supérieur</a:t>
                </a:r>
                <a:endParaRPr lang="fr-FR" dirty="0">
                  <a:solidFill>
                    <a:srgbClr val="0070C0"/>
                  </a:solidFill>
                  <a:effectLst/>
                  <a:latin typeface="+mj-lt"/>
                </a:endParaRPr>
              </a:p>
            </p:txBody>
          </p:sp>
        </p:grpSp>
        <p:sp>
          <p:nvSpPr>
            <p:cNvPr id="10" name="Line 21"/>
            <p:cNvSpPr>
              <a:spLocks noChangeShapeType="1"/>
            </p:cNvSpPr>
            <p:nvPr/>
          </p:nvSpPr>
          <p:spPr bwMode="auto">
            <a:xfrm>
              <a:off x="960" y="1344"/>
              <a:ext cx="4224" cy="0"/>
            </a:xfrm>
            <a:prstGeom prst="line">
              <a:avLst/>
            </a:prstGeom>
            <a:noFill/>
            <a:ln w="9525">
              <a:solidFill>
                <a:schemeClr val="tx1"/>
              </a:solidFill>
              <a:round/>
              <a:headEnd/>
              <a:tailEnd/>
            </a:ln>
            <a:effectLst/>
          </p:spPr>
          <p:txBody>
            <a:bodyPr wrap="none" anchor="ctr"/>
            <a:lstStyle/>
            <a:p>
              <a:pPr>
                <a:defRPr/>
              </a:pPr>
              <a:endParaRPr lang="fr-FR">
                <a:latin typeface="+mj-lt"/>
              </a:endParaRPr>
            </a:p>
          </p:txBody>
        </p:sp>
        <p:sp>
          <p:nvSpPr>
            <p:cNvPr id="11" name="Line 22"/>
            <p:cNvSpPr>
              <a:spLocks noChangeShapeType="1"/>
            </p:cNvSpPr>
            <p:nvPr/>
          </p:nvSpPr>
          <p:spPr bwMode="auto">
            <a:xfrm>
              <a:off x="912" y="2304"/>
              <a:ext cx="2928" cy="0"/>
            </a:xfrm>
            <a:prstGeom prst="line">
              <a:avLst/>
            </a:prstGeom>
            <a:noFill/>
            <a:ln w="9525">
              <a:solidFill>
                <a:schemeClr val="tx1"/>
              </a:solidFill>
              <a:round/>
              <a:headEnd/>
              <a:tailEnd/>
            </a:ln>
            <a:effectLst/>
          </p:spPr>
          <p:txBody>
            <a:bodyPr wrap="none" anchor="ctr"/>
            <a:lstStyle/>
            <a:p>
              <a:pPr>
                <a:defRPr/>
              </a:pPr>
              <a:endParaRPr lang="fr-FR">
                <a:latin typeface="+mj-lt"/>
              </a:endParaRPr>
            </a:p>
          </p:txBody>
        </p:sp>
        <p:sp>
          <p:nvSpPr>
            <p:cNvPr id="12" name="Line 23"/>
            <p:cNvSpPr>
              <a:spLocks noChangeShapeType="1"/>
            </p:cNvSpPr>
            <p:nvPr/>
          </p:nvSpPr>
          <p:spPr bwMode="auto">
            <a:xfrm>
              <a:off x="912" y="2928"/>
              <a:ext cx="2928" cy="0"/>
            </a:xfrm>
            <a:prstGeom prst="line">
              <a:avLst/>
            </a:prstGeom>
            <a:noFill/>
            <a:ln w="9525">
              <a:solidFill>
                <a:schemeClr val="tx1"/>
              </a:solidFill>
              <a:round/>
              <a:headEnd/>
              <a:tailEnd/>
            </a:ln>
            <a:effectLst/>
          </p:spPr>
          <p:txBody>
            <a:bodyPr wrap="none" anchor="ctr"/>
            <a:lstStyle/>
            <a:p>
              <a:pPr>
                <a:defRPr/>
              </a:pPr>
              <a:endParaRPr lang="fr-FR">
                <a:latin typeface="+mj-lt"/>
              </a:endParaRPr>
            </a:p>
          </p:txBody>
        </p:sp>
        <p:sp>
          <p:nvSpPr>
            <p:cNvPr id="13" name="Line 24"/>
            <p:cNvSpPr>
              <a:spLocks noChangeShapeType="1"/>
            </p:cNvSpPr>
            <p:nvPr/>
          </p:nvSpPr>
          <p:spPr bwMode="auto">
            <a:xfrm flipH="1">
              <a:off x="912" y="3744"/>
              <a:ext cx="4272" cy="0"/>
            </a:xfrm>
            <a:prstGeom prst="line">
              <a:avLst/>
            </a:prstGeom>
            <a:noFill/>
            <a:ln w="9525">
              <a:solidFill>
                <a:schemeClr val="tx1"/>
              </a:solidFill>
              <a:round/>
              <a:headEnd/>
              <a:tailEnd/>
            </a:ln>
            <a:effectLst/>
          </p:spPr>
          <p:txBody>
            <a:bodyPr wrap="none" anchor="ctr"/>
            <a:lstStyle/>
            <a:p>
              <a:pPr>
                <a:defRPr/>
              </a:pPr>
              <a:endParaRPr lang="fr-FR">
                <a:latin typeface="+mj-lt"/>
              </a:endParaRPr>
            </a:p>
          </p:txBody>
        </p:sp>
      </p:grpSp>
      <p:sp>
        <p:nvSpPr>
          <p:cNvPr id="25" name="Rectangle 25"/>
          <p:cNvSpPr>
            <a:spLocks noChangeArrowheads="1"/>
          </p:cNvSpPr>
          <p:nvPr/>
        </p:nvSpPr>
        <p:spPr bwMode="auto">
          <a:xfrm>
            <a:off x="6059488" y="2152634"/>
            <a:ext cx="2159000" cy="4267200"/>
          </a:xfrm>
          <a:prstGeom prst="rect">
            <a:avLst/>
          </a:prstGeom>
          <a:noFill/>
          <a:ln w="9525">
            <a:solidFill>
              <a:schemeClr val="tx1"/>
            </a:solidFill>
            <a:miter lim="800000"/>
            <a:headEnd/>
            <a:tailEnd/>
          </a:ln>
          <a:effectLst/>
        </p:spPr>
        <p:txBody>
          <a:bodyPr wrap="none" anchor="ctr"/>
          <a:lstStyle/>
          <a:p>
            <a:pPr>
              <a:defRPr/>
            </a:pPr>
            <a:endParaRPr lang="fr-FR">
              <a:latin typeface="+mj-lt"/>
            </a:endParaRPr>
          </a:p>
        </p:txBody>
      </p:sp>
      <p:grpSp>
        <p:nvGrpSpPr>
          <p:cNvPr id="26" name="Group 26"/>
          <p:cNvGrpSpPr>
            <a:grpSpLocks/>
          </p:cNvGrpSpPr>
          <p:nvPr/>
        </p:nvGrpSpPr>
        <p:grpSpPr bwMode="auto">
          <a:xfrm>
            <a:off x="8286776" y="1204882"/>
            <a:ext cx="636588" cy="5149575"/>
            <a:chOff x="5159" y="553"/>
            <a:chExt cx="401" cy="3216"/>
          </a:xfrm>
        </p:grpSpPr>
        <p:grpSp>
          <p:nvGrpSpPr>
            <p:cNvPr id="27" name="Group 27"/>
            <p:cNvGrpSpPr>
              <a:grpSpLocks/>
            </p:cNvGrpSpPr>
            <p:nvPr/>
          </p:nvGrpSpPr>
          <p:grpSpPr bwMode="auto">
            <a:xfrm>
              <a:off x="5159" y="1440"/>
              <a:ext cx="401" cy="2329"/>
              <a:chOff x="2640" y="480"/>
              <a:chExt cx="401" cy="2736"/>
            </a:xfrm>
          </p:grpSpPr>
          <p:sp>
            <p:nvSpPr>
              <p:cNvPr id="29" name="Rectangle 28"/>
              <p:cNvSpPr>
                <a:spLocks noChangeArrowheads="1"/>
              </p:cNvSpPr>
              <p:nvPr/>
            </p:nvSpPr>
            <p:spPr bwMode="auto">
              <a:xfrm>
                <a:off x="2640" y="528"/>
                <a:ext cx="384" cy="2688"/>
              </a:xfrm>
              <a:prstGeom prst="rect">
                <a:avLst/>
              </a:prstGeom>
              <a:noFill/>
              <a:ln w="9525">
                <a:solidFill>
                  <a:srgbClr val="B2B2B2"/>
                </a:solidFill>
                <a:miter lim="800000"/>
                <a:headEnd/>
                <a:tailEnd/>
              </a:ln>
              <a:effectLst/>
            </p:spPr>
            <p:txBody>
              <a:bodyPr wrap="none" anchor="ctr"/>
              <a:lstStyle/>
              <a:p>
                <a:pPr>
                  <a:defRPr/>
                </a:pPr>
                <a:endParaRPr lang="fr-FR">
                  <a:latin typeface="+mj-lt"/>
                </a:endParaRPr>
              </a:p>
            </p:txBody>
          </p:sp>
          <p:grpSp>
            <p:nvGrpSpPr>
              <p:cNvPr id="30" name="Group 29"/>
              <p:cNvGrpSpPr>
                <a:grpSpLocks/>
              </p:cNvGrpSpPr>
              <p:nvPr/>
            </p:nvGrpSpPr>
            <p:grpSpPr bwMode="auto">
              <a:xfrm>
                <a:off x="2640" y="2448"/>
                <a:ext cx="353" cy="737"/>
                <a:chOff x="2640" y="2448"/>
                <a:chExt cx="353" cy="737"/>
              </a:xfrm>
            </p:grpSpPr>
            <p:sp>
              <p:nvSpPr>
                <p:cNvPr id="68" name="Oval 30"/>
                <p:cNvSpPr>
                  <a:spLocks noChangeAspect="1" noChangeArrowheads="1"/>
                </p:cNvSpPr>
                <p:nvPr/>
              </p:nvSpPr>
              <p:spPr bwMode="auto">
                <a:xfrm>
                  <a:off x="2688" y="2592"/>
                  <a:ext cx="113" cy="113"/>
                </a:xfrm>
                <a:prstGeom prst="ellipse">
                  <a:avLst/>
                </a:prstGeom>
                <a:solidFill>
                  <a:srgbClr val="99CCFF"/>
                </a:solidFill>
                <a:ln w="9525">
                  <a:noFill/>
                  <a:round/>
                  <a:headEnd/>
                  <a:tailEnd/>
                </a:ln>
                <a:effectLst/>
              </p:spPr>
              <p:txBody>
                <a:bodyPr wrap="none" anchor="ctr"/>
                <a:lstStyle/>
                <a:p>
                  <a:pPr>
                    <a:defRPr/>
                  </a:pPr>
                  <a:endParaRPr lang="fr-FR">
                    <a:latin typeface="+mj-lt"/>
                  </a:endParaRPr>
                </a:p>
              </p:txBody>
            </p:sp>
            <p:sp>
              <p:nvSpPr>
                <p:cNvPr id="69" name="Oval 31"/>
                <p:cNvSpPr>
                  <a:spLocks noChangeAspect="1" noChangeArrowheads="1"/>
                </p:cNvSpPr>
                <p:nvPr/>
              </p:nvSpPr>
              <p:spPr bwMode="auto">
                <a:xfrm>
                  <a:off x="2736" y="2736"/>
                  <a:ext cx="113" cy="113"/>
                </a:xfrm>
                <a:prstGeom prst="ellipse">
                  <a:avLst/>
                </a:prstGeom>
                <a:solidFill>
                  <a:srgbClr val="99CCFF"/>
                </a:solidFill>
                <a:ln w="9525">
                  <a:noFill/>
                  <a:round/>
                  <a:headEnd/>
                  <a:tailEnd/>
                </a:ln>
                <a:effectLst/>
              </p:spPr>
              <p:txBody>
                <a:bodyPr wrap="none" anchor="ctr"/>
                <a:lstStyle/>
                <a:p>
                  <a:pPr>
                    <a:defRPr/>
                  </a:pPr>
                  <a:endParaRPr lang="fr-FR">
                    <a:latin typeface="+mj-lt"/>
                  </a:endParaRPr>
                </a:p>
              </p:txBody>
            </p:sp>
            <p:sp>
              <p:nvSpPr>
                <p:cNvPr id="70" name="Oval 32"/>
                <p:cNvSpPr>
                  <a:spLocks noChangeAspect="1" noChangeArrowheads="1"/>
                </p:cNvSpPr>
                <p:nvPr/>
              </p:nvSpPr>
              <p:spPr bwMode="auto">
                <a:xfrm>
                  <a:off x="2832" y="2832"/>
                  <a:ext cx="113" cy="113"/>
                </a:xfrm>
                <a:prstGeom prst="ellipse">
                  <a:avLst/>
                </a:prstGeom>
                <a:solidFill>
                  <a:srgbClr val="99CCFF"/>
                </a:solidFill>
                <a:ln w="9525">
                  <a:noFill/>
                  <a:round/>
                  <a:headEnd/>
                  <a:tailEnd/>
                </a:ln>
                <a:effectLst/>
              </p:spPr>
              <p:txBody>
                <a:bodyPr wrap="none" anchor="ctr"/>
                <a:lstStyle/>
                <a:p>
                  <a:pPr>
                    <a:defRPr/>
                  </a:pPr>
                  <a:endParaRPr lang="fr-FR">
                    <a:latin typeface="+mj-lt"/>
                  </a:endParaRPr>
                </a:p>
              </p:txBody>
            </p:sp>
            <p:sp>
              <p:nvSpPr>
                <p:cNvPr id="71" name="Oval 33"/>
                <p:cNvSpPr>
                  <a:spLocks noChangeAspect="1" noChangeArrowheads="1"/>
                </p:cNvSpPr>
                <p:nvPr/>
              </p:nvSpPr>
              <p:spPr bwMode="auto">
                <a:xfrm>
                  <a:off x="2688" y="2832"/>
                  <a:ext cx="113" cy="113"/>
                </a:xfrm>
                <a:prstGeom prst="ellipse">
                  <a:avLst/>
                </a:prstGeom>
                <a:solidFill>
                  <a:srgbClr val="99CCFF"/>
                </a:solidFill>
                <a:ln w="9525">
                  <a:noFill/>
                  <a:round/>
                  <a:headEnd/>
                  <a:tailEnd/>
                </a:ln>
                <a:effectLst/>
              </p:spPr>
              <p:txBody>
                <a:bodyPr wrap="none" anchor="ctr"/>
                <a:lstStyle/>
                <a:p>
                  <a:pPr>
                    <a:defRPr/>
                  </a:pPr>
                  <a:endParaRPr lang="fr-FR">
                    <a:latin typeface="+mj-lt"/>
                  </a:endParaRPr>
                </a:p>
              </p:txBody>
            </p:sp>
            <p:sp>
              <p:nvSpPr>
                <p:cNvPr id="72" name="Oval 34"/>
                <p:cNvSpPr>
                  <a:spLocks noChangeAspect="1" noChangeArrowheads="1"/>
                </p:cNvSpPr>
                <p:nvPr/>
              </p:nvSpPr>
              <p:spPr bwMode="auto">
                <a:xfrm>
                  <a:off x="2832" y="2976"/>
                  <a:ext cx="113" cy="113"/>
                </a:xfrm>
                <a:prstGeom prst="ellipse">
                  <a:avLst/>
                </a:prstGeom>
                <a:solidFill>
                  <a:srgbClr val="99CCFF"/>
                </a:solidFill>
                <a:ln w="9525">
                  <a:noFill/>
                  <a:round/>
                  <a:headEnd/>
                  <a:tailEnd/>
                </a:ln>
                <a:effectLst/>
              </p:spPr>
              <p:txBody>
                <a:bodyPr wrap="none" anchor="ctr"/>
                <a:lstStyle/>
                <a:p>
                  <a:pPr>
                    <a:defRPr/>
                  </a:pPr>
                  <a:endParaRPr lang="fr-FR">
                    <a:latin typeface="+mj-lt"/>
                  </a:endParaRPr>
                </a:p>
              </p:txBody>
            </p:sp>
            <p:sp>
              <p:nvSpPr>
                <p:cNvPr id="73" name="Oval 35"/>
                <p:cNvSpPr>
                  <a:spLocks noChangeAspect="1" noChangeArrowheads="1"/>
                </p:cNvSpPr>
                <p:nvPr/>
              </p:nvSpPr>
              <p:spPr bwMode="auto">
                <a:xfrm>
                  <a:off x="2688" y="3072"/>
                  <a:ext cx="113" cy="113"/>
                </a:xfrm>
                <a:prstGeom prst="ellipse">
                  <a:avLst/>
                </a:prstGeom>
                <a:solidFill>
                  <a:srgbClr val="99CCFF"/>
                </a:solidFill>
                <a:ln w="9525">
                  <a:noFill/>
                  <a:round/>
                  <a:headEnd/>
                  <a:tailEnd/>
                </a:ln>
                <a:effectLst/>
              </p:spPr>
              <p:txBody>
                <a:bodyPr wrap="none" anchor="ctr"/>
                <a:lstStyle/>
                <a:p>
                  <a:pPr>
                    <a:defRPr/>
                  </a:pPr>
                  <a:endParaRPr lang="fr-FR">
                    <a:latin typeface="+mj-lt"/>
                  </a:endParaRPr>
                </a:p>
              </p:txBody>
            </p:sp>
            <p:sp>
              <p:nvSpPr>
                <p:cNvPr id="74" name="Oval 36"/>
                <p:cNvSpPr>
                  <a:spLocks noChangeAspect="1" noChangeArrowheads="1"/>
                </p:cNvSpPr>
                <p:nvPr/>
              </p:nvSpPr>
              <p:spPr bwMode="auto">
                <a:xfrm>
                  <a:off x="2880" y="2736"/>
                  <a:ext cx="113" cy="113"/>
                </a:xfrm>
                <a:prstGeom prst="ellipse">
                  <a:avLst/>
                </a:prstGeom>
                <a:solidFill>
                  <a:srgbClr val="99CCFF"/>
                </a:solidFill>
                <a:ln w="9525">
                  <a:noFill/>
                  <a:round/>
                  <a:headEnd/>
                  <a:tailEnd/>
                </a:ln>
                <a:effectLst/>
              </p:spPr>
              <p:txBody>
                <a:bodyPr wrap="none" anchor="ctr"/>
                <a:lstStyle/>
                <a:p>
                  <a:pPr>
                    <a:defRPr/>
                  </a:pPr>
                  <a:endParaRPr lang="fr-FR">
                    <a:latin typeface="+mj-lt"/>
                  </a:endParaRPr>
                </a:p>
              </p:txBody>
            </p:sp>
            <p:sp>
              <p:nvSpPr>
                <p:cNvPr id="75" name="Oval 37"/>
                <p:cNvSpPr>
                  <a:spLocks noChangeAspect="1" noChangeArrowheads="1"/>
                </p:cNvSpPr>
                <p:nvPr/>
              </p:nvSpPr>
              <p:spPr bwMode="auto">
                <a:xfrm>
                  <a:off x="2784" y="2448"/>
                  <a:ext cx="113" cy="113"/>
                </a:xfrm>
                <a:prstGeom prst="ellipse">
                  <a:avLst/>
                </a:prstGeom>
                <a:solidFill>
                  <a:srgbClr val="99CCFF"/>
                </a:solidFill>
                <a:ln w="9525">
                  <a:noFill/>
                  <a:round/>
                  <a:headEnd/>
                  <a:tailEnd/>
                </a:ln>
                <a:effectLst/>
              </p:spPr>
              <p:txBody>
                <a:bodyPr wrap="none" anchor="ctr"/>
                <a:lstStyle/>
                <a:p>
                  <a:pPr>
                    <a:defRPr/>
                  </a:pPr>
                  <a:endParaRPr lang="fr-FR">
                    <a:latin typeface="+mj-lt"/>
                  </a:endParaRPr>
                </a:p>
              </p:txBody>
            </p:sp>
            <p:sp>
              <p:nvSpPr>
                <p:cNvPr id="76" name="Oval 38"/>
                <p:cNvSpPr>
                  <a:spLocks noChangeAspect="1" noChangeArrowheads="1"/>
                </p:cNvSpPr>
                <p:nvPr/>
              </p:nvSpPr>
              <p:spPr bwMode="auto">
                <a:xfrm>
                  <a:off x="2640" y="2448"/>
                  <a:ext cx="113" cy="113"/>
                </a:xfrm>
                <a:prstGeom prst="ellipse">
                  <a:avLst/>
                </a:prstGeom>
                <a:solidFill>
                  <a:srgbClr val="99CCFF"/>
                </a:solidFill>
                <a:ln w="9525">
                  <a:noFill/>
                  <a:round/>
                  <a:headEnd/>
                  <a:tailEnd/>
                </a:ln>
                <a:effectLst/>
              </p:spPr>
              <p:txBody>
                <a:bodyPr wrap="none" anchor="ctr"/>
                <a:lstStyle/>
                <a:p>
                  <a:pPr>
                    <a:defRPr/>
                  </a:pPr>
                  <a:endParaRPr lang="fr-FR">
                    <a:latin typeface="+mj-lt"/>
                  </a:endParaRPr>
                </a:p>
              </p:txBody>
            </p:sp>
            <p:sp>
              <p:nvSpPr>
                <p:cNvPr id="77" name="Oval 39"/>
                <p:cNvSpPr>
                  <a:spLocks noChangeAspect="1" noChangeArrowheads="1"/>
                </p:cNvSpPr>
                <p:nvPr/>
              </p:nvSpPr>
              <p:spPr bwMode="auto">
                <a:xfrm>
                  <a:off x="2880" y="2544"/>
                  <a:ext cx="113" cy="113"/>
                </a:xfrm>
                <a:prstGeom prst="ellipse">
                  <a:avLst/>
                </a:prstGeom>
                <a:solidFill>
                  <a:srgbClr val="99CCFF"/>
                </a:solidFill>
                <a:ln w="9525">
                  <a:noFill/>
                  <a:round/>
                  <a:headEnd/>
                  <a:tailEnd/>
                </a:ln>
                <a:effectLst/>
              </p:spPr>
              <p:txBody>
                <a:bodyPr wrap="none" anchor="ctr"/>
                <a:lstStyle/>
                <a:p>
                  <a:pPr>
                    <a:defRPr/>
                  </a:pPr>
                  <a:endParaRPr lang="fr-FR">
                    <a:latin typeface="+mj-lt"/>
                  </a:endParaRPr>
                </a:p>
              </p:txBody>
            </p:sp>
            <p:sp>
              <p:nvSpPr>
                <p:cNvPr id="78" name="Oval 40"/>
                <p:cNvSpPr>
                  <a:spLocks noChangeAspect="1" noChangeArrowheads="1"/>
                </p:cNvSpPr>
                <p:nvPr/>
              </p:nvSpPr>
              <p:spPr bwMode="auto">
                <a:xfrm>
                  <a:off x="2880" y="3072"/>
                  <a:ext cx="113" cy="113"/>
                </a:xfrm>
                <a:prstGeom prst="ellipse">
                  <a:avLst/>
                </a:prstGeom>
                <a:solidFill>
                  <a:srgbClr val="99CCFF"/>
                </a:solidFill>
                <a:ln w="9525">
                  <a:noFill/>
                  <a:round/>
                  <a:headEnd/>
                  <a:tailEnd/>
                </a:ln>
                <a:effectLst/>
              </p:spPr>
              <p:txBody>
                <a:bodyPr wrap="none" anchor="ctr"/>
                <a:lstStyle/>
                <a:p>
                  <a:pPr>
                    <a:defRPr/>
                  </a:pPr>
                  <a:endParaRPr lang="fr-FR">
                    <a:latin typeface="+mj-lt"/>
                  </a:endParaRPr>
                </a:p>
              </p:txBody>
            </p:sp>
          </p:grpSp>
          <p:sp>
            <p:nvSpPr>
              <p:cNvPr id="31" name="Oval 41"/>
              <p:cNvSpPr>
                <a:spLocks noChangeAspect="1" noChangeArrowheads="1"/>
              </p:cNvSpPr>
              <p:nvPr/>
            </p:nvSpPr>
            <p:spPr bwMode="auto">
              <a:xfrm>
                <a:off x="2688" y="1776"/>
                <a:ext cx="113" cy="113"/>
              </a:xfrm>
              <a:prstGeom prst="ellipse">
                <a:avLst/>
              </a:prstGeom>
              <a:solidFill>
                <a:srgbClr val="3366FF"/>
              </a:solidFill>
              <a:ln w="9525">
                <a:noFill/>
                <a:round/>
                <a:headEnd/>
                <a:tailEnd/>
              </a:ln>
              <a:effectLst/>
            </p:spPr>
            <p:txBody>
              <a:bodyPr wrap="none" anchor="ctr"/>
              <a:lstStyle/>
              <a:p>
                <a:pPr>
                  <a:defRPr/>
                </a:pPr>
                <a:endParaRPr lang="fr-FR">
                  <a:latin typeface="+mj-lt"/>
                </a:endParaRPr>
              </a:p>
            </p:txBody>
          </p:sp>
          <p:sp>
            <p:nvSpPr>
              <p:cNvPr id="32" name="Oval 42"/>
              <p:cNvSpPr>
                <a:spLocks noChangeAspect="1" noChangeArrowheads="1"/>
              </p:cNvSpPr>
              <p:nvPr/>
            </p:nvSpPr>
            <p:spPr bwMode="auto">
              <a:xfrm>
                <a:off x="2736" y="1920"/>
                <a:ext cx="113" cy="113"/>
              </a:xfrm>
              <a:prstGeom prst="ellipse">
                <a:avLst/>
              </a:prstGeom>
              <a:solidFill>
                <a:srgbClr val="3366FF"/>
              </a:solidFill>
              <a:ln w="9525">
                <a:noFill/>
                <a:round/>
                <a:headEnd/>
                <a:tailEnd/>
              </a:ln>
              <a:effectLst/>
            </p:spPr>
            <p:txBody>
              <a:bodyPr wrap="none" anchor="ctr"/>
              <a:lstStyle/>
              <a:p>
                <a:pPr>
                  <a:defRPr/>
                </a:pPr>
                <a:endParaRPr lang="fr-FR">
                  <a:latin typeface="+mj-lt"/>
                </a:endParaRPr>
              </a:p>
            </p:txBody>
          </p:sp>
          <p:sp>
            <p:nvSpPr>
              <p:cNvPr id="33" name="Oval 43"/>
              <p:cNvSpPr>
                <a:spLocks noChangeAspect="1" noChangeArrowheads="1"/>
              </p:cNvSpPr>
              <p:nvPr/>
            </p:nvSpPr>
            <p:spPr bwMode="auto">
              <a:xfrm>
                <a:off x="2832" y="2016"/>
                <a:ext cx="113" cy="113"/>
              </a:xfrm>
              <a:prstGeom prst="ellipse">
                <a:avLst/>
              </a:prstGeom>
              <a:solidFill>
                <a:srgbClr val="3366FF"/>
              </a:solidFill>
              <a:ln w="9525">
                <a:noFill/>
                <a:round/>
                <a:headEnd/>
                <a:tailEnd/>
              </a:ln>
              <a:effectLst/>
            </p:spPr>
            <p:txBody>
              <a:bodyPr wrap="none" anchor="ctr"/>
              <a:lstStyle/>
              <a:p>
                <a:pPr>
                  <a:defRPr/>
                </a:pPr>
                <a:endParaRPr lang="fr-FR">
                  <a:latin typeface="+mj-lt"/>
                </a:endParaRPr>
              </a:p>
            </p:txBody>
          </p:sp>
          <p:sp>
            <p:nvSpPr>
              <p:cNvPr id="34" name="Oval 44"/>
              <p:cNvSpPr>
                <a:spLocks noChangeAspect="1" noChangeArrowheads="1"/>
              </p:cNvSpPr>
              <p:nvPr/>
            </p:nvSpPr>
            <p:spPr bwMode="auto">
              <a:xfrm>
                <a:off x="2688" y="2016"/>
                <a:ext cx="113" cy="113"/>
              </a:xfrm>
              <a:prstGeom prst="ellipse">
                <a:avLst/>
              </a:prstGeom>
              <a:solidFill>
                <a:srgbClr val="3366FF"/>
              </a:solidFill>
              <a:ln w="9525">
                <a:noFill/>
                <a:round/>
                <a:headEnd/>
                <a:tailEnd/>
              </a:ln>
              <a:effectLst/>
            </p:spPr>
            <p:txBody>
              <a:bodyPr wrap="none" anchor="ctr"/>
              <a:lstStyle/>
              <a:p>
                <a:pPr>
                  <a:defRPr/>
                </a:pPr>
                <a:endParaRPr lang="fr-FR">
                  <a:latin typeface="+mj-lt"/>
                </a:endParaRPr>
              </a:p>
            </p:txBody>
          </p:sp>
          <p:sp>
            <p:nvSpPr>
              <p:cNvPr id="35" name="Oval 45"/>
              <p:cNvSpPr>
                <a:spLocks noChangeAspect="1" noChangeArrowheads="1"/>
              </p:cNvSpPr>
              <p:nvPr/>
            </p:nvSpPr>
            <p:spPr bwMode="auto">
              <a:xfrm>
                <a:off x="2832" y="2160"/>
                <a:ext cx="113" cy="113"/>
              </a:xfrm>
              <a:prstGeom prst="ellipse">
                <a:avLst/>
              </a:prstGeom>
              <a:solidFill>
                <a:srgbClr val="3366FF"/>
              </a:solidFill>
              <a:ln w="9525">
                <a:noFill/>
                <a:round/>
                <a:headEnd/>
                <a:tailEnd/>
              </a:ln>
              <a:effectLst/>
            </p:spPr>
            <p:txBody>
              <a:bodyPr wrap="none" anchor="ctr"/>
              <a:lstStyle/>
              <a:p>
                <a:pPr>
                  <a:defRPr/>
                </a:pPr>
                <a:endParaRPr lang="fr-FR">
                  <a:latin typeface="+mj-lt"/>
                </a:endParaRPr>
              </a:p>
            </p:txBody>
          </p:sp>
          <p:sp>
            <p:nvSpPr>
              <p:cNvPr id="36" name="Oval 46"/>
              <p:cNvSpPr>
                <a:spLocks noChangeAspect="1" noChangeArrowheads="1"/>
              </p:cNvSpPr>
              <p:nvPr/>
            </p:nvSpPr>
            <p:spPr bwMode="auto">
              <a:xfrm>
                <a:off x="2688" y="2256"/>
                <a:ext cx="113" cy="113"/>
              </a:xfrm>
              <a:prstGeom prst="ellipse">
                <a:avLst/>
              </a:prstGeom>
              <a:solidFill>
                <a:srgbClr val="3366FF"/>
              </a:solidFill>
              <a:ln w="9525">
                <a:noFill/>
                <a:round/>
                <a:headEnd/>
                <a:tailEnd/>
              </a:ln>
              <a:effectLst/>
            </p:spPr>
            <p:txBody>
              <a:bodyPr wrap="none" anchor="ctr"/>
              <a:lstStyle/>
              <a:p>
                <a:pPr>
                  <a:defRPr/>
                </a:pPr>
                <a:endParaRPr lang="fr-FR">
                  <a:latin typeface="+mj-lt"/>
                </a:endParaRPr>
              </a:p>
            </p:txBody>
          </p:sp>
          <p:sp>
            <p:nvSpPr>
              <p:cNvPr id="37" name="Oval 47"/>
              <p:cNvSpPr>
                <a:spLocks noChangeAspect="1" noChangeArrowheads="1"/>
              </p:cNvSpPr>
              <p:nvPr/>
            </p:nvSpPr>
            <p:spPr bwMode="auto">
              <a:xfrm>
                <a:off x="2880" y="1920"/>
                <a:ext cx="113" cy="113"/>
              </a:xfrm>
              <a:prstGeom prst="ellipse">
                <a:avLst/>
              </a:prstGeom>
              <a:solidFill>
                <a:srgbClr val="3366FF"/>
              </a:solidFill>
              <a:ln w="9525">
                <a:noFill/>
                <a:round/>
                <a:headEnd/>
                <a:tailEnd/>
              </a:ln>
              <a:effectLst/>
            </p:spPr>
            <p:txBody>
              <a:bodyPr wrap="none" anchor="ctr"/>
              <a:lstStyle/>
              <a:p>
                <a:pPr>
                  <a:defRPr/>
                </a:pPr>
                <a:endParaRPr lang="fr-FR">
                  <a:latin typeface="+mj-lt"/>
                </a:endParaRPr>
              </a:p>
            </p:txBody>
          </p:sp>
          <p:sp>
            <p:nvSpPr>
              <p:cNvPr id="38" name="Oval 48"/>
              <p:cNvSpPr>
                <a:spLocks noChangeAspect="1" noChangeArrowheads="1"/>
              </p:cNvSpPr>
              <p:nvPr/>
            </p:nvSpPr>
            <p:spPr bwMode="auto">
              <a:xfrm>
                <a:off x="2784" y="1632"/>
                <a:ext cx="113" cy="113"/>
              </a:xfrm>
              <a:prstGeom prst="ellipse">
                <a:avLst/>
              </a:prstGeom>
              <a:solidFill>
                <a:srgbClr val="3366FF"/>
              </a:solidFill>
              <a:ln w="9525">
                <a:noFill/>
                <a:round/>
                <a:headEnd/>
                <a:tailEnd/>
              </a:ln>
              <a:effectLst/>
            </p:spPr>
            <p:txBody>
              <a:bodyPr wrap="none" anchor="ctr"/>
              <a:lstStyle/>
              <a:p>
                <a:pPr>
                  <a:defRPr/>
                </a:pPr>
                <a:endParaRPr lang="fr-FR">
                  <a:latin typeface="+mj-lt"/>
                </a:endParaRPr>
              </a:p>
            </p:txBody>
          </p:sp>
          <p:sp>
            <p:nvSpPr>
              <p:cNvPr id="39" name="Oval 49"/>
              <p:cNvSpPr>
                <a:spLocks noChangeAspect="1" noChangeArrowheads="1"/>
              </p:cNvSpPr>
              <p:nvPr/>
            </p:nvSpPr>
            <p:spPr bwMode="auto">
              <a:xfrm>
                <a:off x="2640" y="1632"/>
                <a:ext cx="113" cy="113"/>
              </a:xfrm>
              <a:prstGeom prst="ellipse">
                <a:avLst/>
              </a:prstGeom>
              <a:solidFill>
                <a:srgbClr val="3366FF"/>
              </a:solidFill>
              <a:ln w="9525">
                <a:noFill/>
                <a:round/>
                <a:headEnd/>
                <a:tailEnd/>
              </a:ln>
              <a:effectLst/>
            </p:spPr>
            <p:txBody>
              <a:bodyPr wrap="none" anchor="ctr"/>
              <a:lstStyle/>
              <a:p>
                <a:pPr>
                  <a:defRPr/>
                </a:pPr>
                <a:endParaRPr lang="fr-FR">
                  <a:latin typeface="+mj-lt"/>
                </a:endParaRPr>
              </a:p>
            </p:txBody>
          </p:sp>
          <p:sp>
            <p:nvSpPr>
              <p:cNvPr id="40" name="Oval 50"/>
              <p:cNvSpPr>
                <a:spLocks noChangeAspect="1" noChangeArrowheads="1"/>
              </p:cNvSpPr>
              <p:nvPr/>
            </p:nvSpPr>
            <p:spPr bwMode="auto">
              <a:xfrm>
                <a:off x="2880" y="1728"/>
                <a:ext cx="113" cy="113"/>
              </a:xfrm>
              <a:prstGeom prst="ellipse">
                <a:avLst/>
              </a:prstGeom>
              <a:solidFill>
                <a:srgbClr val="3366FF"/>
              </a:solidFill>
              <a:ln w="9525">
                <a:noFill/>
                <a:round/>
                <a:headEnd/>
                <a:tailEnd/>
              </a:ln>
              <a:effectLst/>
            </p:spPr>
            <p:txBody>
              <a:bodyPr wrap="none" anchor="ctr"/>
              <a:lstStyle/>
              <a:p>
                <a:pPr>
                  <a:defRPr/>
                </a:pPr>
                <a:endParaRPr lang="fr-FR">
                  <a:latin typeface="+mj-lt"/>
                </a:endParaRPr>
              </a:p>
            </p:txBody>
          </p:sp>
          <p:sp>
            <p:nvSpPr>
              <p:cNvPr id="41" name="Oval 51"/>
              <p:cNvSpPr>
                <a:spLocks noChangeAspect="1" noChangeArrowheads="1"/>
              </p:cNvSpPr>
              <p:nvPr/>
            </p:nvSpPr>
            <p:spPr bwMode="auto">
              <a:xfrm>
                <a:off x="2880" y="2256"/>
                <a:ext cx="113" cy="113"/>
              </a:xfrm>
              <a:prstGeom prst="ellipse">
                <a:avLst/>
              </a:prstGeom>
              <a:solidFill>
                <a:srgbClr val="3366FF"/>
              </a:solidFill>
              <a:ln w="9525">
                <a:noFill/>
                <a:round/>
                <a:headEnd/>
                <a:tailEnd/>
              </a:ln>
              <a:effectLst/>
            </p:spPr>
            <p:txBody>
              <a:bodyPr wrap="none" anchor="ctr"/>
              <a:lstStyle/>
              <a:p>
                <a:pPr>
                  <a:defRPr/>
                </a:pPr>
                <a:endParaRPr lang="fr-FR">
                  <a:latin typeface="+mj-lt"/>
                </a:endParaRPr>
              </a:p>
            </p:txBody>
          </p:sp>
          <p:sp>
            <p:nvSpPr>
              <p:cNvPr id="42" name="AutoShape 52"/>
              <p:cNvSpPr>
                <a:spLocks noChangeAspect="1" noChangeArrowheads="1"/>
              </p:cNvSpPr>
              <p:nvPr/>
            </p:nvSpPr>
            <p:spPr bwMode="auto">
              <a:xfrm>
                <a:off x="2688" y="576"/>
                <a:ext cx="120" cy="114"/>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43" name="AutoShape 53"/>
              <p:cNvSpPr>
                <a:spLocks noChangeAspect="1" noChangeArrowheads="1"/>
              </p:cNvSpPr>
              <p:nvPr/>
            </p:nvSpPr>
            <p:spPr bwMode="auto">
              <a:xfrm>
                <a:off x="2784" y="672"/>
                <a:ext cx="120" cy="114"/>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44" name="AutoShape 54"/>
              <p:cNvSpPr>
                <a:spLocks noChangeAspect="1" noChangeArrowheads="1"/>
              </p:cNvSpPr>
              <p:nvPr/>
            </p:nvSpPr>
            <p:spPr bwMode="auto">
              <a:xfrm>
                <a:off x="2880" y="768"/>
                <a:ext cx="120" cy="114"/>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45" name="AutoShape 55"/>
              <p:cNvSpPr>
                <a:spLocks noChangeAspect="1" noChangeArrowheads="1"/>
              </p:cNvSpPr>
              <p:nvPr/>
            </p:nvSpPr>
            <p:spPr bwMode="auto">
              <a:xfrm>
                <a:off x="2784" y="912"/>
                <a:ext cx="120" cy="114"/>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46" name="AutoShape 56"/>
              <p:cNvSpPr>
                <a:spLocks noChangeAspect="1" noChangeArrowheads="1"/>
              </p:cNvSpPr>
              <p:nvPr/>
            </p:nvSpPr>
            <p:spPr bwMode="auto">
              <a:xfrm>
                <a:off x="2784" y="1104"/>
                <a:ext cx="120" cy="114"/>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47" name="AutoShape 57"/>
              <p:cNvSpPr>
                <a:spLocks noChangeAspect="1" noChangeArrowheads="1"/>
              </p:cNvSpPr>
              <p:nvPr/>
            </p:nvSpPr>
            <p:spPr bwMode="auto">
              <a:xfrm>
                <a:off x="2688" y="1200"/>
                <a:ext cx="120" cy="114"/>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48" name="AutoShape 58"/>
              <p:cNvSpPr>
                <a:spLocks noChangeAspect="1" noChangeArrowheads="1"/>
              </p:cNvSpPr>
              <p:nvPr/>
            </p:nvSpPr>
            <p:spPr bwMode="auto">
              <a:xfrm>
                <a:off x="2688" y="866"/>
                <a:ext cx="120" cy="113"/>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49" name="AutoShape 59"/>
              <p:cNvSpPr>
                <a:spLocks noChangeAspect="1" noChangeArrowheads="1"/>
              </p:cNvSpPr>
              <p:nvPr/>
            </p:nvSpPr>
            <p:spPr bwMode="auto">
              <a:xfrm>
                <a:off x="2688" y="1008"/>
                <a:ext cx="120" cy="114"/>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50" name="AutoShape 60"/>
              <p:cNvSpPr>
                <a:spLocks noChangeAspect="1" noChangeArrowheads="1"/>
              </p:cNvSpPr>
              <p:nvPr/>
            </p:nvSpPr>
            <p:spPr bwMode="auto">
              <a:xfrm>
                <a:off x="2880" y="1008"/>
                <a:ext cx="120" cy="114"/>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51" name="AutoShape 61"/>
              <p:cNvSpPr>
                <a:spLocks noChangeAspect="1" noChangeArrowheads="1"/>
              </p:cNvSpPr>
              <p:nvPr/>
            </p:nvSpPr>
            <p:spPr bwMode="auto">
              <a:xfrm>
                <a:off x="2880" y="1152"/>
                <a:ext cx="120" cy="114"/>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52" name="AutoShape 62"/>
              <p:cNvSpPr>
                <a:spLocks noChangeAspect="1" noChangeArrowheads="1"/>
              </p:cNvSpPr>
              <p:nvPr/>
            </p:nvSpPr>
            <p:spPr bwMode="auto">
              <a:xfrm>
                <a:off x="2736" y="1344"/>
                <a:ext cx="120" cy="114"/>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53" name="AutoShape 63"/>
              <p:cNvSpPr>
                <a:spLocks noChangeAspect="1" noChangeArrowheads="1"/>
              </p:cNvSpPr>
              <p:nvPr/>
            </p:nvSpPr>
            <p:spPr bwMode="auto">
              <a:xfrm>
                <a:off x="2880" y="1440"/>
                <a:ext cx="120" cy="114"/>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54" name="AutoShape 64"/>
              <p:cNvSpPr>
                <a:spLocks noChangeAspect="1" noChangeArrowheads="1"/>
              </p:cNvSpPr>
              <p:nvPr/>
            </p:nvSpPr>
            <p:spPr bwMode="auto">
              <a:xfrm>
                <a:off x="2784" y="1776"/>
                <a:ext cx="120" cy="114"/>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55" name="Oval 65"/>
              <p:cNvSpPr>
                <a:spLocks noChangeAspect="1" noChangeArrowheads="1"/>
              </p:cNvSpPr>
              <p:nvPr/>
            </p:nvSpPr>
            <p:spPr bwMode="auto">
              <a:xfrm>
                <a:off x="2880" y="1297"/>
                <a:ext cx="113" cy="113"/>
              </a:xfrm>
              <a:prstGeom prst="ellipse">
                <a:avLst/>
              </a:prstGeom>
              <a:solidFill>
                <a:srgbClr val="3366FF"/>
              </a:solidFill>
              <a:ln w="9525">
                <a:noFill/>
                <a:round/>
                <a:headEnd/>
                <a:tailEnd/>
              </a:ln>
              <a:effectLst/>
            </p:spPr>
            <p:txBody>
              <a:bodyPr wrap="none" anchor="ctr"/>
              <a:lstStyle/>
              <a:p>
                <a:pPr>
                  <a:defRPr/>
                </a:pPr>
                <a:endParaRPr lang="fr-FR">
                  <a:latin typeface="+mj-lt"/>
                </a:endParaRPr>
              </a:p>
            </p:txBody>
          </p:sp>
          <p:sp>
            <p:nvSpPr>
              <p:cNvPr id="56" name="AutoShape 66"/>
              <p:cNvSpPr>
                <a:spLocks noChangeAspect="1" noChangeArrowheads="1"/>
              </p:cNvSpPr>
              <p:nvPr/>
            </p:nvSpPr>
            <p:spPr bwMode="auto">
              <a:xfrm>
                <a:off x="2688" y="1537"/>
                <a:ext cx="120" cy="114"/>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57" name="AutoShape 67"/>
              <p:cNvSpPr>
                <a:spLocks noChangeAspect="1" noChangeArrowheads="1"/>
              </p:cNvSpPr>
              <p:nvPr/>
            </p:nvSpPr>
            <p:spPr bwMode="auto">
              <a:xfrm>
                <a:off x="2688" y="1440"/>
                <a:ext cx="120" cy="114"/>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58" name="Oval 68"/>
              <p:cNvSpPr>
                <a:spLocks noChangeAspect="1" noChangeArrowheads="1"/>
              </p:cNvSpPr>
              <p:nvPr/>
            </p:nvSpPr>
            <p:spPr bwMode="auto">
              <a:xfrm>
                <a:off x="2784" y="1392"/>
                <a:ext cx="113" cy="113"/>
              </a:xfrm>
              <a:prstGeom prst="ellipse">
                <a:avLst/>
              </a:prstGeom>
              <a:solidFill>
                <a:srgbClr val="3366FF"/>
              </a:solidFill>
              <a:ln w="9525">
                <a:noFill/>
                <a:round/>
                <a:headEnd/>
                <a:tailEnd/>
              </a:ln>
              <a:effectLst/>
            </p:spPr>
            <p:txBody>
              <a:bodyPr wrap="none" anchor="ctr"/>
              <a:lstStyle/>
              <a:p>
                <a:pPr>
                  <a:defRPr/>
                </a:pPr>
                <a:endParaRPr lang="fr-FR">
                  <a:latin typeface="+mj-lt"/>
                </a:endParaRPr>
              </a:p>
            </p:txBody>
          </p:sp>
          <p:sp>
            <p:nvSpPr>
              <p:cNvPr id="59" name="Oval 69"/>
              <p:cNvSpPr>
                <a:spLocks noChangeAspect="1" noChangeArrowheads="1"/>
              </p:cNvSpPr>
              <p:nvPr/>
            </p:nvSpPr>
            <p:spPr bwMode="auto">
              <a:xfrm>
                <a:off x="2928" y="1584"/>
                <a:ext cx="113" cy="113"/>
              </a:xfrm>
              <a:prstGeom prst="ellipse">
                <a:avLst/>
              </a:prstGeom>
              <a:solidFill>
                <a:srgbClr val="3366FF"/>
              </a:solidFill>
              <a:ln w="9525">
                <a:noFill/>
                <a:round/>
                <a:headEnd/>
                <a:tailEnd/>
              </a:ln>
              <a:effectLst/>
            </p:spPr>
            <p:txBody>
              <a:bodyPr wrap="none" anchor="ctr"/>
              <a:lstStyle/>
              <a:p>
                <a:pPr>
                  <a:defRPr/>
                </a:pPr>
                <a:endParaRPr lang="fr-FR">
                  <a:latin typeface="+mj-lt"/>
                </a:endParaRPr>
              </a:p>
            </p:txBody>
          </p:sp>
          <p:sp>
            <p:nvSpPr>
              <p:cNvPr id="60" name="Oval 70"/>
              <p:cNvSpPr>
                <a:spLocks noChangeAspect="1" noChangeArrowheads="1"/>
              </p:cNvSpPr>
              <p:nvPr/>
            </p:nvSpPr>
            <p:spPr bwMode="auto">
              <a:xfrm>
                <a:off x="2640" y="1104"/>
                <a:ext cx="113" cy="113"/>
              </a:xfrm>
              <a:prstGeom prst="ellipse">
                <a:avLst/>
              </a:prstGeom>
              <a:solidFill>
                <a:srgbClr val="3366FF"/>
              </a:solidFill>
              <a:ln w="9525">
                <a:noFill/>
                <a:round/>
                <a:headEnd/>
                <a:tailEnd/>
              </a:ln>
              <a:effectLst/>
            </p:spPr>
            <p:txBody>
              <a:bodyPr wrap="none" anchor="ctr"/>
              <a:lstStyle/>
              <a:p>
                <a:pPr>
                  <a:defRPr/>
                </a:pPr>
                <a:endParaRPr lang="fr-FR">
                  <a:latin typeface="+mj-lt"/>
                </a:endParaRPr>
              </a:p>
            </p:txBody>
          </p:sp>
          <p:sp>
            <p:nvSpPr>
              <p:cNvPr id="61" name="AutoShape 71"/>
              <p:cNvSpPr>
                <a:spLocks noChangeAspect="1" noChangeArrowheads="1"/>
              </p:cNvSpPr>
              <p:nvPr/>
            </p:nvSpPr>
            <p:spPr bwMode="auto">
              <a:xfrm>
                <a:off x="2880" y="528"/>
                <a:ext cx="120" cy="114"/>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62" name="AutoShape 72"/>
              <p:cNvSpPr>
                <a:spLocks noChangeAspect="1" noChangeArrowheads="1"/>
              </p:cNvSpPr>
              <p:nvPr/>
            </p:nvSpPr>
            <p:spPr bwMode="auto">
              <a:xfrm>
                <a:off x="2688" y="480"/>
                <a:ext cx="120" cy="114"/>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63" name="AutoShape 73"/>
              <p:cNvSpPr>
                <a:spLocks noChangeAspect="1" noChangeArrowheads="1"/>
              </p:cNvSpPr>
              <p:nvPr/>
            </p:nvSpPr>
            <p:spPr bwMode="auto">
              <a:xfrm>
                <a:off x="2880" y="625"/>
                <a:ext cx="120" cy="114"/>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64" name="AutoShape 74"/>
              <p:cNvSpPr>
                <a:spLocks noChangeAspect="1" noChangeArrowheads="1"/>
              </p:cNvSpPr>
              <p:nvPr/>
            </p:nvSpPr>
            <p:spPr bwMode="auto">
              <a:xfrm>
                <a:off x="2688" y="720"/>
                <a:ext cx="120" cy="114"/>
              </a:xfrm>
              <a:prstGeom prst="star5">
                <a:avLst/>
              </a:prstGeom>
              <a:solidFill>
                <a:schemeClr val="accent1"/>
              </a:solidFill>
              <a:ln w="9525">
                <a:noFill/>
                <a:miter lim="800000"/>
                <a:headEnd/>
                <a:tailEnd/>
              </a:ln>
              <a:effectLst/>
            </p:spPr>
            <p:txBody>
              <a:bodyPr wrap="none" anchor="ctr"/>
              <a:lstStyle/>
              <a:p>
                <a:pPr>
                  <a:defRPr/>
                </a:pPr>
                <a:endParaRPr lang="fr-FR">
                  <a:latin typeface="+mj-lt"/>
                </a:endParaRPr>
              </a:p>
            </p:txBody>
          </p:sp>
          <p:sp>
            <p:nvSpPr>
              <p:cNvPr id="65" name="Oval 75"/>
              <p:cNvSpPr>
                <a:spLocks noChangeAspect="1" noChangeArrowheads="1"/>
              </p:cNvSpPr>
              <p:nvPr/>
            </p:nvSpPr>
            <p:spPr bwMode="auto">
              <a:xfrm>
                <a:off x="2688" y="2160"/>
                <a:ext cx="113" cy="113"/>
              </a:xfrm>
              <a:prstGeom prst="ellipse">
                <a:avLst/>
              </a:prstGeom>
              <a:solidFill>
                <a:srgbClr val="3366FF"/>
              </a:solidFill>
              <a:ln w="9525">
                <a:noFill/>
                <a:round/>
                <a:headEnd/>
                <a:tailEnd/>
              </a:ln>
              <a:effectLst/>
            </p:spPr>
            <p:txBody>
              <a:bodyPr wrap="none" anchor="ctr"/>
              <a:lstStyle/>
              <a:p>
                <a:pPr>
                  <a:defRPr/>
                </a:pPr>
                <a:endParaRPr lang="fr-FR">
                  <a:latin typeface="+mj-lt"/>
                </a:endParaRPr>
              </a:p>
            </p:txBody>
          </p:sp>
          <p:sp>
            <p:nvSpPr>
              <p:cNvPr id="66" name="Line 76"/>
              <p:cNvSpPr>
                <a:spLocks noChangeShapeType="1"/>
              </p:cNvSpPr>
              <p:nvPr/>
            </p:nvSpPr>
            <p:spPr bwMode="auto">
              <a:xfrm>
                <a:off x="2640" y="2400"/>
                <a:ext cx="384" cy="0"/>
              </a:xfrm>
              <a:prstGeom prst="line">
                <a:avLst/>
              </a:prstGeom>
              <a:noFill/>
              <a:ln w="9525">
                <a:solidFill>
                  <a:srgbClr val="B2B2B2"/>
                </a:solidFill>
                <a:round/>
                <a:headEnd/>
                <a:tailEnd/>
              </a:ln>
              <a:effectLst/>
            </p:spPr>
            <p:txBody>
              <a:bodyPr wrap="none" anchor="ctr"/>
              <a:lstStyle/>
              <a:p>
                <a:pPr>
                  <a:defRPr/>
                </a:pPr>
                <a:endParaRPr lang="fr-FR">
                  <a:latin typeface="+mj-lt"/>
                </a:endParaRPr>
              </a:p>
            </p:txBody>
          </p:sp>
          <p:sp>
            <p:nvSpPr>
              <p:cNvPr id="67" name="Text Box 77"/>
              <p:cNvSpPr txBox="1">
                <a:spLocks noChangeArrowheads="1"/>
              </p:cNvSpPr>
              <p:nvPr/>
            </p:nvSpPr>
            <p:spPr bwMode="auto">
              <a:xfrm>
                <a:off x="2640" y="2252"/>
                <a:ext cx="240" cy="271"/>
              </a:xfrm>
              <a:prstGeom prst="rect">
                <a:avLst/>
              </a:prstGeom>
              <a:noFill/>
              <a:ln w="9525">
                <a:noFill/>
                <a:miter lim="800000"/>
                <a:headEnd/>
                <a:tailEnd/>
              </a:ln>
            </p:spPr>
            <p:txBody>
              <a:bodyPr wrap="none">
                <a:spAutoFit/>
              </a:bodyPr>
              <a:lstStyle/>
              <a:p>
                <a:pPr algn="l" eaLnBrk="0" hangingPunct="0"/>
                <a:r>
                  <a:rPr lang="fr-FR" b="1">
                    <a:solidFill>
                      <a:schemeClr val="tx1"/>
                    </a:solidFill>
                    <a:effectLst/>
                    <a:latin typeface="+mj-lt"/>
                  </a:rPr>
                  <a:t>0°</a:t>
                </a:r>
                <a:endParaRPr lang="fr-FR">
                  <a:solidFill>
                    <a:schemeClr val="tx1"/>
                  </a:solidFill>
                  <a:effectLst/>
                  <a:latin typeface="+mj-lt"/>
                </a:endParaRPr>
              </a:p>
            </p:txBody>
          </p:sp>
        </p:grpSp>
        <p:sp>
          <p:nvSpPr>
            <p:cNvPr id="28" name="Text Box 78"/>
            <p:cNvSpPr txBox="1">
              <a:spLocks noChangeArrowheads="1"/>
            </p:cNvSpPr>
            <p:nvPr/>
          </p:nvSpPr>
          <p:spPr bwMode="auto">
            <a:xfrm rot="16200000">
              <a:off x="4893" y="888"/>
              <a:ext cx="922" cy="252"/>
            </a:xfrm>
            <a:prstGeom prst="rect">
              <a:avLst/>
            </a:prstGeom>
            <a:noFill/>
            <a:ln w="9525">
              <a:noFill/>
              <a:miter lim="800000"/>
              <a:headEnd/>
              <a:tailEnd/>
            </a:ln>
          </p:spPr>
          <p:txBody>
            <a:bodyPr wrap="none">
              <a:spAutoFit/>
            </a:bodyPr>
            <a:lstStyle/>
            <a:p>
              <a:pPr algn="l" eaLnBrk="0" hangingPunct="0"/>
              <a:r>
                <a:rPr lang="fr-FR" sz="2000">
                  <a:solidFill>
                    <a:schemeClr val="tx1"/>
                  </a:solidFill>
                  <a:effectLst/>
                  <a:latin typeface="+mj-lt"/>
                </a:rPr>
                <a:t>composition</a:t>
              </a:r>
            </a:p>
          </p:txBody>
        </p:sp>
      </p:grpSp>
      <p:sp>
        <p:nvSpPr>
          <p:cNvPr id="80" name="Rectangle 82"/>
          <p:cNvSpPr>
            <a:spLocks noChangeArrowheads="1"/>
          </p:cNvSpPr>
          <p:nvPr/>
        </p:nvSpPr>
        <p:spPr bwMode="auto">
          <a:xfrm>
            <a:off x="4454525" y="2152634"/>
            <a:ext cx="1619250" cy="4267200"/>
          </a:xfrm>
          <a:prstGeom prst="rect">
            <a:avLst/>
          </a:prstGeom>
          <a:noFill/>
          <a:ln w="9525">
            <a:solidFill>
              <a:schemeClr val="tx1"/>
            </a:solidFill>
            <a:miter lim="800000"/>
            <a:headEnd/>
            <a:tailEnd/>
          </a:ln>
          <a:effectLst/>
        </p:spPr>
        <p:txBody>
          <a:bodyPr wrap="none" anchor="ctr"/>
          <a:lstStyle/>
          <a:p>
            <a:pPr>
              <a:defRPr/>
            </a:pPr>
            <a:endParaRPr lang="fr-FR">
              <a:latin typeface="+mj-lt"/>
            </a:endParaRPr>
          </a:p>
        </p:txBody>
      </p:sp>
      <p:sp>
        <p:nvSpPr>
          <p:cNvPr id="81" name="Rectangle 83"/>
          <p:cNvSpPr>
            <a:spLocks noChangeArrowheads="1"/>
          </p:cNvSpPr>
          <p:nvPr/>
        </p:nvSpPr>
        <p:spPr bwMode="auto">
          <a:xfrm>
            <a:off x="2835275" y="2154221"/>
            <a:ext cx="1619250" cy="4267200"/>
          </a:xfrm>
          <a:prstGeom prst="rect">
            <a:avLst/>
          </a:prstGeom>
          <a:noFill/>
          <a:ln w="9525">
            <a:solidFill>
              <a:schemeClr val="tx1"/>
            </a:solidFill>
            <a:miter lim="800000"/>
            <a:headEnd/>
            <a:tailEnd/>
          </a:ln>
          <a:effectLst/>
        </p:spPr>
        <p:txBody>
          <a:bodyPr wrap="none" anchor="ctr"/>
          <a:lstStyle/>
          <a:p>
            <a:pPr>
              <a:defRPr/>
            </a:pPr>
            <a:endParaRPr lang="fr-FR">
              <a:latin typeface="+mj-lt"/>
            </a:endParaRPr>
          </a:p>
        </p:txBody>
      </p:sp>
      <p:sp>
        <p:nvSpPr>
          <p:cNvPr id="85" name="Text Box 89"/>
          <p:cNvSpPr txBox="1">
            <a:spLocks noChangeArrowheads="1"/>
          </p:cNvSpPr>
          <p:nvPr/>
        </p:nvSpPr>
        <p:spPr bwMode="auto">
          <a:xfrm>
            <a:off x="6553200" y="2214546"/>
            <a:ext cx="1079142" cy="400110"/>
          </a:xfrm>
          <a:prstGeom prst="rect">
            <a:avLst/>
          </a:prstGeom>
          <a:noFill/>
          <a:ln w="9525">
            <a:noFill/>
            <a:miter lim="800000"/>
            <a:headEnd/>
            <a:tailEnd/>
          </a:ln>
        </p:spPr>
        <p:txBody>
          <a:bodyPr wrap="none">
            <a:spAutoFit/>
          </a:bodyPr>
          <a:lstStyle/>
          <a:p>
            <a:pPr algn="l" eaLnBrk="0" hangingPunct="0"/>
            <a:r>
              <a:rPr lang="fr-FR" sz="2000" b="1">
                <a:solidFill>
                  <a:srgbClr val="FF0000"/>
                </a:solidFill>
                <a:effectLst/>
                <a:latin typeface="+mj-lt"/>
              </a:rPr>
              <a:t>NIMBUS</a:t>
            </a:r>
            <a:endParaRPr lang="fr-FR" sz="2000">
              <a:solidFill>
                <a:schemeClr val="tx1"/>
              </a:solidFill>
              <a:effectLst/>
              <a:latin typeface="+mj-lt"/>
            </a:endParaRPr>
          </a:p>
        </p:txBody>
      </p:sp>
      <p:sp>
        <p:nvSpPr>
          <p:cNvPr id="86" name="Text Box 90"/>
          <p:cNvSpPr txBox="1">
            <a:spLocks noChangeArrowheads="1"/>
          </p:cNvSpPr>
          <p:nvPr/>
        </p:nvSpPr>
        <p:spPr bwMode="auto">
          <a:xfrm>
            <a:off x="4495800" y="2214546"/>
            <a:ext cx="1270028" cy="400110"/>
          </a:xfrm>
          <a:prstGeom prst="rect">
            <a:avLst/>
          </a:prstGeom>
          <a:noFill/>
          <a:ln w="9525">
            <a:noFill/>
            <a:miter lim="800000"/>
            <a:headEnd/>
            <a:tailEnd/>
          </a:ln>
        </p:spPr>
        <p:txBody>
          <a:bodyPr wrap="none">
            <a:spAutoFit/>
          </a:bodyPr>
          <a:lstStyle/>
          <a:p>
            <a:pPr algn="l" eaLnBrk="0" hangingPunct="0"/>
            <a:r>
              <a:rPr lang="fr-FR" sz="2000" b="1">
                <a:solidFill>
                  <a:srgbClr val="FF9900"/>
                </a:solidFill>
                <a:effectLst/>
                <a:latin typeface="+mj-lt"/>
              </a:rPr>
              <a:t>CUMULUS</a:t>
            </a:r>
            <a:endParaRPr lang="fr-FR" sz="2000">
              <a:solidFill>
                <a:schemeClr val="tx1"/>
              </a:solidFill>
              <a:effectLst/>
              <a:latin typeface="+mj-lt"/>
            </a:endParaRPr>
          </a:p>
        </p:txBody>
      </p:sp>
      <p:grpSp>
        <p:nvGrpSpPr>
          <p:cNvPr id="87" name="Group 92"/>
          <p:cNvGrpSpPr>
            <a:grpSpLocks/>
          </p:cNvGrpSpPr>
          <p:nvPr/>
        </p:nvGrpSpPr>
        <p:grpSpPr bwMode="auto">
          <a:xfrm>
            <a:off x="4724400" y="3052746"/>
            <a:ext cx="1066800" cy="457200"/>
            <a:chOff x="944" y="1488"/>
            <a:chExt cx="1480" cy="600"/>
          </a:xfrm>
        </p:grpSpPr>
        <p:sp>
          <p:nvSpPr>
            <p:cNvPr id="88" name="Freeform 93"/>
            <p:cNvSpPr>
              <a:spLocks/>
            </p:cNvSpPr>
            <p:nvPr/>
          </p:nvSpPr>
          <p:spPr bwMode="auto">
            <a:xfrm>
              <a:off x="944" y="1671"/>
              <a:ext cx="456" cy="217"/>
            </a:xfrm>
            <a:custGeom>
              <a:avLst/>
              <a:gdLst/>
              <a:ahLst/>
              <a:cxnLst>
                <a:cxn ang="0">
                  <a:pos x="160" y="56"/>
                </a:cxn>
                <a:cxn ang="0">
                  <a:pos x="16" y="152"/>
                </a:cxn>
                <a:cxn ang="0">
                  <a:pos x="256" y="200"/>
                </a:cxn>
                <a:cxn ang="0">
                  <a:pos x="448" y="56"/>
                </a:cxn>
                <a:cxn ang="0">
                  <a:pos x="304" y="8"/>
                </a:cxn>
                <a:cxn ang="0">
                  <a:pos x="160" y="56"/>
                </a:cxn>
              </a:cxnLst>
              <a:rect l="0" t="0" r="r" b="b"/>
              <a:pathLst>
                <a:path w="456" h="216">
                  <a:moveTo>
                    <a:pt x="160" y="56"/>
                  </a:moveTo>
                  <a:cubicBezTo>
                    <a:pt x="112" y="80"/>
                    <a:pt x="0" y="128"/>
                    <a:pt x="16" y="152"/>
                  </a:cubicBezTo>
                  <a:cubicBezTo>
                    <a:pt x="32" y="176"/>
                    <a:pt x="184" y="216"/>
                    <a:pt x="256" y="200"/>
                  </a:cubicBezTo>
                  <a:cubicBezTo>
                    <a:pt x="328" y="184"/>
                    <a:pt x="440" y="88"/>
                    <a:pt x="448" y="56"/>
                  </a:cubicBezTo>
                  <a:cubicBezTo>
                    <a:pt x="456" y="24"/>
                    <a:pt x="344" y="16"/>
                    <a:pt x="304" y="8"/>
                  </a:cubicBezTo>
                  <a:cubicBezTo>
                    <a:pt x="264" y="0"/>
                    <a:pt x="208" y="32"/>
                    <a:pt x="160" y="56"/>
                  </a:cubicBezTo>
                  <a:close/>
                </a:path>
              </a:pathLst>
            </a:custGeom>
            <a:solidFill>
              <a:srgbClr val="99CCFF"/>
            </a:solidFill>
            <a:ln w="9525">
              <a:solidFill>
                <a:srgbClr val="002060"/>
              </a:solidFill>
              <a:round/>
              <a:headEnd/>
              <a:tailEnd/>
            </a:ln>
            <a:effectLst/>
          </p:spPr>
          <p:txBody>
            <a:bodyPr wrap="none" anchor="ctr"/>
            <a:lstStyle/>
            <a:p>
              <a:pPr>
                <a:defRPr/>
              </a:pPr>
              <a:endParaRPr lang="fr-FR">
                <a:latin typeface="+mj-lt"/>
              </a:endParaRPr>
            </a:p>
          </p:txBody>
        </p:sp>
        <p:sp>
          <p:nvSpPr>
            <p:cNvPr id="89" name="Freeform 94"/>
            <p:cNvSpPr>
              <a:spLocks/>
            </p:cNvSpPr>
            <p:nvPr/>
          </p:nvSpPr>
          <p:spPr bwMode="auto">
            <a:xfrm>
              <a:off x="1199" y="1488"/>
              <a:ext cx="456" cy="217"/>
            </a:xfrm>
            <a:custGeom>
              <a:avLst/>
              <a:gdLst/>
              <a:ahLst/>
              <a:cxnLst>
                <a:cxn ang="0">
                  <a:pos x="160" y="56"/>
                </a:cxn>
                <a:cxn ang="0">
                  <a:pos x="16" y="152"/>
                </a:cxn>
                <a:cxn ang="0">
                  <a:pos x="256" y="200"/>
                </a:cxn>
                <a:cxn ang="0">
                  <a:pos x="448" y="56"/>
                </a:cxn>
                <a:cxn ang="0">
                  <a:pos x="304" y="8"/>
                </a:cxn>
                <a:cxn ang="0">
                  <a:pos x="160" y="56"/>
                </a:cxn>
              </a:cxnLst>
              <a:rect l="0" t="0" r="r" b="b"/>
              <a:pathLst>
                <a:path w="456" h="216">
                  <a:moveTo>
                    <a:pt x="160" y="56"/>
                  </a:moveTo>
                  <a:cubicBezTo>
                    <a:pt x="112" y="80"/>
                    <a:pt x="0" y="128"/>
                    <a:pt x="16" y="152"/>
                  </a:cubicBezTo>
                  <a:cubicBezTo>
                    <a:pt x="32" y="176"/>
                    <a:pt x="184" y="216"/>
                    <a:pt x="256" y="200"/>
                  </a:cubicBezTo>
                  <a:cubicBezTo>
                    <a:pt x="328" y="184"/>
                    <a:pt x="440" y="88"/>
                    <a:pt x="448" y="56"/>
                  </a:cubicBezTo>
                  <a:cubicBezTo>
                    <a:pt x="456" y="24"/>
                    <a:pt x="344" y="16"/>
                    <a:pt x="304" y="8"/>
                  </a:cubicBezTo>
                  <a:cubicBezTo>
                    <a:pt x="264" y="0"/>
                    <a:pt x="208" y="32"/>
                    <a:pt x="160" y="56"/>
                  </a:cubicBezTo>
                  <a:close/>
                </a:path>
              </a:pathLst>
            </a:custGeom>
            <a:solidFill>
              <a:srgbClr val="99CCFF"/>
            </a:solidFill>
            <a:ln w="9525">
              <a:solidFill>
                <a:srgbClr val="002060"/>
              </a:solidFill>
              <a:round/>
              <a:headEnd/>
              <a:tailEnd/>
            </a:ln>
            <a:effectLst/>
          </p:spPr>
          <p:txBody>
            <a:bodyPr wrap="none" anchor="ctr"/>
            <a:lstStyle/>
            <a:p>
              <a:pPr>
                <a:defRPr/>
              </a:pPr>
              <a:endParaRPr lang="fr-FR">
                <a:latin typeface="+mj-lt"/>
              </a:endParaRPr>
            </a:p>
          </p:txBody>
        </p:sp>
        <p:sp>
          <p:nvSpPr>
            <p:cNvPr id="90" name="Freeform 95"/>
            <p:cNvSpPr>
              <a:spLocks/>
            </p:cNvSpPr>
            <p:nvPr/>
          </p:nvSpPr>
          <p:spPr bwMode="auto">
            <a:xfrm>
              <a:off x="1151" y="1775"/>
              <a:ext cx="456" cy="217"/>
            </a:xfrm>
            <a:custGeom>
              <a:avLst/>
              <a:gdLst/>
              <a:ahLst/>
              <a:cxnLst>
                <a:cxn ang="0">
                  <a:pos x="160" y="56"/>
                </a:cxn>
                <a:cxn ang="0">
                  <a:pos x="16" y="152"/>
                </a:cxn>
                <a:cxn ang="0">
                  <a:pos x="256" y="200"/>
                </a:cxn>
                <a:cxn ang="0">
                  <a:pos x="448" y="56"/>
                </a:cxn>
                <a:cxn ang="0">
                  <a:pos x="304" y="8"/>
                </a:cxn>
                <a:cxn ang="0">
                  <a:pos x="160" y="56"/>
                </a:cxn>
              </a:cxnLst>
              <a:rect l="0" t="0" r="r" b="b"/>
              <a:pathLst>
                <a:path w="456" h="216">
                  <a:moveTo>
                    <a:pt x="160" y="56"/>
                  </a:moveTo>
                  <a:cubicBezTo>
                    <a:pt x="112" y="80"/>
                    <a:pt x="0" y="128"/>
                    <a:pt x="16" y="152"/>
                  </a:cubicBezTo>
                  <a:cubicBezTo>
                    <a:pt x="32" y="176"/>
                    <a:pt x="184" y="216"/>
                    <a:pt x="256" y="200"/>
                  </a:cubicBezTo>
                  <a:cubicBezTo>
                    <a:pt x="328" y="184"/>
                    <a:pt x="440" y="88"/>
                    <a:pt x="448" y="56"/>
                  </a:cubicBezTo>
                  <a:cubicBezTo>
                    <a:pt x="456" y="24"/>
                    <a:pt x="344" y="16"/>
                    <a:pt x="304" y="8"/>
                  </a:cubicBezTo>
                  <a:cubicBezTo>
                    <a:pt x="264" y="0"/>
                    <a:pt x="208" y="32"/>
                    <a:pt x="160" y="56"/>
                  </a:cubicBezTo>
                  <a:close/>
                </a:path>
              </a:pathLst>
            </a:custGeom>
            <a:solidFill>
              <a:srgbClr val="99CCFF"/>
            </a:solidFill>
            <a:ln w="9525">
              <a:solidFill>
                <a:srgbClr val="002060"/>
              </a:solidFill>
              <a:round/>
              <a:headEnd/>
              <a:tailEnd/>
            </a:ln>
            <a:effectLst/>
          </p:spPr>
          <p:txBody>
            <a:bodyPr wrap="none" anchor="ctr"/>
            <a:lstStyle/>
            <a:p>
              <a:pPr>
                <a:defRPr/>
              </a:pPr>
              <a:endParaRPr lang="fr-FR">
                <a:latin typeface="+mj-lt"/>
              </a:endParaRPr>
            </a:p>
          </p:txBody>
        </p:sp>
        <p:sp>
          <p:nvSpPr>
            <p:cNvPr id="91" name="Freeform 96"/>
            <p:cNvSpPr>
              <a:spLocks/>
            </p:cNvSpPr>
            <p:nvPr/>
          </p:nvSpPr>
          <p:spPr bwMode="auto">
            <a:xfrm>
              <a:off x="1488" y="1871"/>
              <a:ext cx="456" cy="217"/>
            </a:xfrm>
            <a:custGeom>
              <a:avLst/>
              <a:gdLst/>
              <a:ahLst/>
              <a:cxnLst>
                <a:cxn ang="0">
                  <a:pos x="160" y="56"/>
                </a:cxn>
                <a:cxn ang="0">
                  <a:pos x="16" y="152"/>
                </a:cxn>
                <a:cxn ang="0">
                  <a:pos x="256" y="200"/>
                </a:cxn>
                <a:cxn ang="0">
                  <a:pos x="448" y="56"/>
                </a:cxn>
                <a:cxn ang="0">
                  <a:pos x="304" y="8"/>
                </a:cxn>
                <a:cxn ang="0">
                  <a:pos x="160" y="56"/>
                </a:cxn>
              </a:cxnLst>
              <a:rect l="0" t="0" r="r" b="b"/>
              <a:pathLst>
                <a:path w="456" h="216">
                  <a:moveTo>
                    <a:pt x="160" y="56"/>
                  </a:moveTo>
                  <a:cubicBezTo>
                    <a:pt x="112" y="80"/>
                    <a:pt x="0" y="128"/>
                    <a:pt x="16" y="152"/>
                  </a:cubicBezTo>
                  <a:cubicBezTo>
                    <a:pt x="32" y="176"/>
                    <a:pt x="184" y="216"/>
                    <a:pt x="256" y="200"/>
                  </a:cubicBezTo>
                  <a:cubicBezTo>
                    <a:pt x="328" y="184"/>
                    <a:pt x="440" y="88"/>
                    <a:pt x="448" y="56"/>
                  </a:cubicBezTo>
                  <a:cubicBezTo>
                    <a:pt x="456" y="24"/>
                    <a:pt x="344" y="16"/>
                    <a:pt x="304" y="8"/>
                  </a:cubicBezTo>
                  <a:cubicBezTo>
                    <a:pt x="264" y="0"/>
                    <a:pt x="208" y="32"/>
                    <a:pt x="160" y="56"/>
                  </a:cubicBezTo>
                  <a:close/>
                </a:path>
              </a:pathLst>
            </a:custGeom>
            <a:solidFill>
              <a:srgbClr val="99CCFF"/>
            </a:solidFill>
            <a:ln w="9525">
              <a:solidFill>
                <a:srgbClr val="002060"/>
              </a:solidFill>
              <a:round/>
              <a:headEnd/>
              <a:tailEnd/>
            </a:ln>
            <a:effectLst/>
          </p:spPr>
          <p:txBody>
            <a:bodyPr wrap="none" anchor="ctr"/>
            <a:lstStyle/>
            <a:p>
              <a:pPr>
                <a:defRPr/>
              </a:pPr>
              <a:endParaRPr lang="fr-FR">
                <a:latin typeface="+mj-lt"/>
              </a:endParaRPr>
            </a:p>
          </p:txBody>
        </p:sp>
        <p:sp>
          <p:nvSpPr>
            <p:cNvPr id="92" name="Freeform 97"/>
            <p:cNvSpPr>
              <a:spLocks/>
            </p:cNvSpPr>
            <p:nvPr/>
          </p:nvSpPr>
          <p:spPr bwMode="auto">
            <a:xfrm>
              <a:off x="1871" y="1775"/>
              <a:ext cx="456" cy="217"/>
            </a:xfrm>
            <a:custGeom>
              <a:avLst/>
              <a:gdLst/>
              <a:ahLst/>
              <a:cxnLst>
                <a:cxn ang="0">
                  <a:pos x="160" y="56"/>
                </a:cxn>
                <a:cxn ang="0">
                  <a:pos x="16" y="152"/>
                </a:cxn>
                <a:cxn ang="0">
                  <a:pos x="256" y="200"/>
                </a:cxn>
                <a:cxn ang="0">
                  <a:pos x="448" y="56"/>
                </a:cxn>
                <a:cxn ang="0">
                  <a:pos x="304" y="8"/>
                </a:cxn>
                <a:cxn ang="0">
                  <a:pos x="160" y="56"/>
                </a:cxn>
              </a:cxnLst>
              <a:rect l="0" t="0" r="r" b="b"/>
              <a:pathLst>
                <a:path w="456" h="216">
                  <a:moveTo>
                    <a:pt x="160" y="56"/>
                  </a:moveTo>
                  <a:cubicBezTo>
                    <a:pt x="112" y="80"/>
                    <a:pt x="0" y="128"/>
                    <a:pt x="16" y="152"/>
                  </a:cubicBezTo>
                  <a:cubicBezTo>
                    <a:pt x="32" y="176"/>
                    <a:pt x="184" y="216"/>
                    <a:pt x="256" y="200"/>
                  </a:cubicBezTo>
                  <a:cubicBezTo>
                    <a:pt x="328" y="184"/>
                    <a:pt x="440" y="88"/>
                    <a:pt x="448" y="56"/>
                  </a:cubicBezTo>
                  <a:cubicBezTo>
                    <a:pt x="456" y="24"/>
                    <a:pt x="344" y="16"/>
                    <a:pt x="304" y="8"/>
                  </a:cubicBezTo>
                  <a:cubicBezTo>
                    <a:pt x="264" y="0"/>
                    <a:pt x="208" y="32"/>
                    <a:pt x="160" y="56"/>
                  </a:cubicBezTo>
                  <a:close/>
                </a:path>
              </a:pathLst>
            </a:custGeom>
            <a:solidFill>
              <a:srgbClr val="99CCFF"/>
            </a:solidFill>
            <a:ln w="9525">
              <a:solidFill>
                <a:srgbClr val="002060"/>
              </a:solidFill>
              <a:round/>
              <a:headEnd/>
              <a:tailEnd/>
            </a:ln>
            <a:effectLst/>
          </p:spPr>
          <p:txBody>
            <a:bodyPr wrap="none" anchor="ctr"/>
            <a:lstStyle/>
            <a:p>
              <a:pPr>
                <a:defRPr/>
              </a:pPr>
              <a:endParaRPr lang="fr-FR">
                <a:latin typeface="+mj-lt"/>
              </a:endParaRPr>
            </a:p>
          </p:txBody>
        </p:sp>
        <p:sp>
          <p:nvSpPr>
            <p:cNvPr id="93" name="Freeform 98"/>
            <p:cNvSpPr>
              <a:spLocks/>
            </p:cNvSpPr>
            <p:nvPr/>
          </p:nvSpPr>
          <p:spPr bwMode="auto">
            <a:xfrm>
              <a:off x="1968" y="1536"/>
              <a:ext cx="456" cy="217"/>
            </a:xfrm>
            <a:custGeom>
              <a:avLst/>
              <a:gdLst/>
              <a:ahLst/>
              <a:cxnLst>
                <a:cxn ang="0">
                  <a:pos x="160" y="56"/>
                </a:cxn>
                <a:cxn ang="0">
                  <a:pos x="16" y="152"/>
                </a:cxn>
                <a:cxn ang="0">
                  <a:pos x="256" y="200"/>
                </a:cxn>
                <a:cxn ang="0">
                  <a:pos x="448" y="56"/>
                </a:cxn>
                <a:cxn ang="0">
                  <a:pos x="304" y="8"/>
                </a:cxn>
                <a:cxn ang="0">
                  <a:pos x="160" y="56"/>
                </a:cxn>
              </a:cxnLst>
              <a:rect l="0" t="0" r="r" b="b"/>
              <a:pathLst>
                <a:path w="456" h="216">
                  <a:moveTo>
                    <a:pt x="160" y="56"/>
                  </a:moveTo>
                  <a:cubicBezTo>
                    <a:pt x="112" y="80"/>
                    <a:pt x="0" y="128"/>
                    <a:pt x="16" y="152"/>
                  </a:cubicBezTo>
                  <a:cubicBezTo>
                    <a:pt x="32" y="176"/>
                    <a:pt x="184" y="216"/>
                    <a:pt x="256" y="200"/>
                  </a:cubicBezTo>
                  <a:cubicBezTo>
                    <a:pt x="328" y="184"/>
                    <a:pt x="440" y="88"/>
                    <a:pt x="448" y="56"/>
                  </a:cubicBezTo>
                  <a:cubicBezTo>
                    <a:pt x="456" y="24"/>
                    <a:pt x="344" y="16"/>
                    <a:pt x="304" y="8"/>
                  </a:cubicBezTo>
                  <a:cubicBezTo>
                    <a:pt x="264" y="0"/>
                    <a:pt x="208" y="32"/>
                    <a:pt x="160" y="56"/>
                  </a:cubicBezTo>
                  <a:close/>
                </a:path>
              </a:pathLst>
            </a:custGeom>
            <a:solidFill>
              <a:srgbClr val="99CCFF"/>
            </a:solidFill>
            <a:ln w="9525">
              <a:solidFill>
                <a:srgbClr val="002060"/>
              </a:solidFill>
              <a:round/>
              <a:headEnd/>
              <a:tailEnd/>
            </a:ln>
            <a:effectLst/>
          </p:spPr>
          <p:txBody>
            <a:bodyPr wrap="none" anchor="ctr"/>
            <a:lstStyle/>
            <a:p>
              <a:pPr>
                <a:defRPr/>
              </a:pPr>
              <a:endParaRPr lang="fr-FR">
                <a:latin typeface="+mj-lt"/>
              </a:endParaRPr>
            </a:p>
          </p:txBody>
        </p:sp>
        <p:sp>
          <p:nvSpPr>
            <p:cNvPr id="94" name="Freeform 99"/>
            <p:cNvSpPr>
              <a:spLocks/>
            </p:cNvSpPr>
            <p:nvPr/>
          </p:nvSpPr>
          <p:spPr bwMode="auto">
            <a:xfrm>
              <a:off x="1488" y="1680"/>
              <a:ext cx="456" cy="217"/>
            </a:xfrm>
            <a:custGeom>
              <a:avLst/>
              <a:gdLst/>
              <a:ahLst/>
              <a:cxnLst>
                <a:cxn ang="0">
                  <a:pos x="160" y="56"/>
                </a:cxn>
                <a:cxn ang="0">
                  <a:pos x="16" y="152"/>
                </a:cxn>
                <a:cxn ang="0">
                  <a:pos x="256" y="200"/>
                </a:cxn>
                <a:cxn ang="0">
                  <a:pos x="448" y="56"/>
                </a:cxn>
                <a:cxn ang="0">
                  <a:pos x="304" y="8"/>
                </a:cxn>
                <a:cxn ang="0">
                  <a:pos x="160" y="56"/>
                </a:cxn>
              </a:cxnLst>
              <a:rect l="0" t="0" r="r" b="b"/>
              <a:pathLst>
                <a:path w="456" h="216">
                  <a:moveTo>
                    <a:pt x="160" y="56"/>
                  </a:moveTo>
                  <a:cubicBezTo>
                    <a:pt x="112" y="80"/>
                    <a:pt x="0" y="128"/>
                    <a:pt x="16" y="152"/>
                  </a:cubicBezTo>
                  <a:cubicBezTo>
                    <a:pt x="32" y="176"/>
                    <a:pt x="184" y="216"/>
                    <a:pt x="256" y="200"/>
                  </a:cubicBezTo>
                  <a:cubicBezTo>
                    <a:pt x="328" y="184"/>
                    <a:pt x="440" y="88"/>
                    <a:pt x="448" y="56"/>
                  </a:cubicBezTo>
                  <a:cubicBezTo>
                    <a:pt x="456" y="24"/>
                    <a:pt x="344" y="16"/>
                    <a:pt x="304" y="8"/>
                  </a:cubicBezTo>
                  <a:cubicBezTo>
                    <a:pt x="264" y="0"/>
                    <a:pt x="208" y="32"/>
                    <a:pt x="160" y="56"/>
                  </a:cubicBezTo>
                  <a:close/>
                </a:path>
              </a:pathLst>
            </a:custGeom>
            <a:solidFill>
              <a:srgbClr val="99CCFF"/>
            </a:solidFill>
            <a:ln w="9525">
              <a:solidFill>
                <a:srgbClr val="002060"/>
              </a:solidFill>
              <a:round/>
              <a:headEnd/>
              <a:tailEnd/>
            </a:ln>
            <a:effectLst/>
          </p:spPr>
          <p:txBody>
            <a:bodyPr wrap="none" anchor="ctr"/>
            <a:lstStyle/>
            <a:p>
              <a:pPr>
                <a:defRPr/>
              </a:pPr>
              <a:endParaRPr lang="fr-FR">
                <a:latin typeface="+mj-lt"/>
              </a:endParaRPr>
            </a:p>
          </p:txBody>
        </p:sp>
        <p:sp>
          <p:nvSpPr>
            <p:cNvPr id="95" name="Freeform 100"/>
            <p:cNvSpPr>
              <a:spLocks/>
            </p:cNvSpPr>
            <p:nvPr/>
          </p:nvSpPr>
          <p:spPr bwMode="auto">
            <a:xfrm>
              <a:off x="1488" y="1536"/>
              <a:ext cx="456" cy="217"/>
            </a:xfrm>
            <a:custGeom>
              <a:avLst/>
              <a:gdLst/>
              <a:ahLst/>
              <a:cxnLst>
                <a:cxn ang="0">
                  <a:pos x="160" y="56"/>
                </a:cxn>
                <a:cxn ang="0">
                  <a:pos x="16" y="152"/>
                </a:cxn>
                <a:cxn ang="0">
                  <a:pos x="256" y="200"/>
                </a:cxn>
                <a:cxn ang="0">
                  <a:pos x="448" y="56"/>
                </a:cxn>
                <a:cxn ang="0">
                  <a:pos x="304" y="8"/>
                </a:cxn>
                <a:cxn ang="0">
                  <a:pos x="160" y="56"/>
                </a:cxn>
              </a:cxnLst>
              <a:rect l="0" t="0" r="r" b="b"/>
              <a:pathLst>
                <a:path w="456" h="216">
                  <a:moveTo>
                    <a:pt x="160" y="56"/>
                  </a:moveTo>
                  <a:cubicBezTo>
                    <a:pt x="112" y="80"/>
                    <a:pt x="0" y="128"/>
                    <a:pt x="16" y="152"/>
                  </a:cubicBezTo>
                  <a:cubicBezTo>
                    <a:pt x="32" y="176"/>
                    <a:pt x="184" y="216"/>
                    <a:pt x="256" y="200"/>
                  </a:cubicBezTo>
                  <a:cubicBezTo>
                    <a:pt x="328" y="184"/>
                    <a:pt x="440" y="88"/>
                    <a:pt x="448" y="56"/>
                  </a:cubicBezTo>
                  <a:cubicBezTo>
                    <a:pt x="456" y="24"/>
                    <a:pt x="344" y="16"/>
                    <a:pt x="304" y="8"/>
                  </a:cubicBezTo>
                  <a:cubicBezTo>
                    <a:pt x="264" y="0"/>
                    <a:pt x="208" y="32"/>
                    <a:pt x="160" y="56"/>
                  </a:cubicBezTo>
                  <a:close/>
                </a:path>
              </a:pathLst>
            </a:custGeom>
            <a:solidFill>
              <a:srgbClr val="99CCFF"/>
            </a:solidFill>
            <a:ln w="9525">
              <a:solidFill>
                <a:srgbClr val="002060"/>
              </a:solidFill>
              <a:round/>
              <a:headEnd/>
              <a:tailEnd/>
            </a:ln>
            <a:effectLst/>
          </p:spPr>
          <p:txBody>
            <a:bodyPr wrap="none" anchor="ctr"/>
            <a:lstStyle/>
            <a:p>
              <a:pPr>
                <a:defRPr/>
              </a:pPr>
              <a:endParaRPr lang="fr-FR">
                <a:latin typeface="+mj-lt"/>
              </a:endParaRPr>
            </a:p>
          </p:txBody>
        </p:sp>
      </p:grpSp>
      <p:sp>
        <p:nvSpPr>
          <p:cNvPr id="96" name="Text Box 91"/>
          <p:cNvSpPr txBox="1">
            <a:spLocks noChangeArrowheads="1"/>
          </p:cNvSpPr>
          <p:nvPr/>
        </p:nvSpPr>
        <p:spPr bwMode="auto">
          <a:xfrm>
            <a:off x="2895600" y="2214546"/>
            <a:ext cx="1125501" cy="400110"/>
          </a:xfrm>
          <a:prstGeom prst="rect">
            <a:avLst/>
          </a:prstGeom>
          <a:noFill/>
          <a:ln w="9525">
            <a:noFill/>
            <a:miter lim="800000"/>
            <a:headEnd/>
            <a:tailEnd/>
          </a:ln>
        </p:spPr>
        <p:txBody>
          <a:bodyPr wrap="none">
            <a:spAutoFit/>
          </a:bodyPr>
          <a:lstStyle/>
          <a:p>
            <a:pPr algn="l" eaLnBrk="0" hangingPunct="0"/>
            <a:r>
              <a:rPr lang="fr-FR" sz="2000" b="1">
                <a:solidFill>
                  <a:srgbClr val="FF9900"/>
                </a:solidFill>
                <a:effectLst/>
                <a:latin typeface="+mj-lt"/>
              </a:rPr>
              <a:t>STRATUS</a:t>
            </a:r>
            <a:endParaRPr lang="fr-FR" sz="2000">
              <a:solidFill>
                <a:schemeClr val="tx1"/>
              </a:solidFill>
              <a:effectLst/>
              <a:latin typeface="+mj-lt"/>
            </a:endParaRPr>
          </a:p>
        </p:txBody>
      </p:sp>
      <p:sp>
        <p:nvSpPr>
          <p:cNvPr id="97" name="Text Box 101"/>
          <p:cNvSpPr txBox="1">
            <a:spLocks noChangeArrowheads="1"/>
          </p:cNvSpPr>
          <p:nvPr/>
        </p:nvSpPr>
        <p:spPr bwMode="auto">
          <a:xfrm>
            <a:off x="3886200" y="2824146"/>
            <a:ext cx="1053494" cy="400110"/>
          </a:xfrm>
          <a:prstGeom prst="rect">
            <a:avLst/>
          </a:prstGeom>
          <a:noFill/>
          <a:ln w="9525">
            <a:noFill/>
            <a:miter lim="800000"/>
            <a:headEnd/>
            <a:tailEnd/>
          </a:ln>
        </p:spPr>
        <p:txBody>
          <a:bodyPr wrap="none">
            <a:spAutoFit/>
          </a:bodyPr>
          <a:lstStyle/>
          <a:p>
            <a:pPr algn="l" eaLnBrk="0" hangingPunct="0"/>
            <a:r>
              <a:rPr lang="fr-FR" sz="2000" dirty="0">
                <a:solidFill>
                  <a:schemeClr val="tx1"/>
                </a:solidFill>
                <a:effectLst/>
                <a:latin typeface="+mj-lt"/>
              </a:rPr>
              <a:t>Cirrus CI</a:t>
            </a:r>
          </a:p>
        </p:txBody>
      </p:sp>
      <p:sp>
        <p:nvSpPr>
          <p:cNvPr id="98" name="Freeform 103"/>
          <p:cNvSpPr>
            <a:spLocks/>
          </p:cNvSpPr>
          <p:nvPr/>
        </p:nvSpPr>
        <p:spPr bwMode="auto">
          <a:xfrm>
            <a:off x="2819400" y="3205146"/>
            <a:ext cx="1600200" cy="228600"/>
          </a:xfrm>
          <a:custGeom>
            <a:avLst/>
            <a:gdLst/>
            <a:ahLst/>
            <a:cxnLst>
              <a:cxn ang="0">
                <a:pos x="512" y="56"/>
              </a:cxn>
              <a:cxn ang="0">
                <a:pos x="176" y="152"/>
              </a:cxn>
              <a:cxn ang="0">
                <a:pos x="464" y="200"/>
              </a:cxn>
              <a:cxn ang="0">
                <a:pos x="32" y="248"/>
              </a:cxn>
              <a:cxn ang="0">
                <a:pos x="656" y="296"/>
              </a:cxn>
              <a:cxn ang="0">
                <a:pos x="1088" y="248"/>
              </a:cxn>
              <a:cxn ang="0">
                <a:pos x="1568" y="248"/>
              </a:cxn>
              <a:cxn ang="0">
                <a:pos x="2096" y="200"/>
              </a:cxn>
              <a:cxn ang="0">
                <a:pos x="1472" y="152"/>
              </a:cxn>
              <a:cxn ang="0">
                <a:pos x="1808" y="104"/>
              </a:cxn>
              <a:cxn ang="0">
                <a:pos x="1136" y="8"/>
              </a:cxn>
              <a:cxn ang="0">
                <a:pos x="512" y="56"/>
              </a:cxn>
            </a:cxnLst>
            <a:rect l="0" t="0" r="r" b="b"/>
            <a:pathLst>
              <a:path w="2112" h="296">
                <a:moveTo>
                  <a:pt x="512" y="56"/>
                </a:moveTo>
                <a:cubicBezTo>
                  <a:pt x="352" y="80"/>
                  <a:pt x="184" y="128"/>
                  <a:pt x="176" y="152"/>
                </a:cubicBezTo>
                <a:cubicBezTo>
                  <a:pt x="168" y="176"/>
                  <a:pt x="488" y="184"/>
                  <a:pt x="464" y="200"/>
                </a:cubicBezTo>
                <a:cubicBezTo>
                  <a:pt x="440" y="216"/>
                  <a:pt x="0" y="232"/>
                  <a:pt x="32" y="248"/>
                </a:cubicBezTo>
                <a:cubicBezTo>
                  <a:pt x="64" y="264"/>
                  <a:pt x="480" y="296"/>
                  <a:pt x="656" y="296"/>
                </a:cubicBezTo>
                <a:cubicBezTo>
                  <a:pt x="832" y="296"/>
                  <a:pt x="936" y="256"/>
                  <a:pt x="1088" y="248"/>
                </a:cubicBezTo>
                <a:cubicBezTo>
                  <a:pt x="1240" y="240"/>
                  <a:pt x="1400" y="256"/>
                  <a:pt x="1568" y="248"/>
                </a:cubicBezTo>
                <a:cubicBezTo>
                  <a:pt x="1736" y="240"/>
                  <a:pt x="2112" y="216"/>
                  <a:pt x="2096" y="200"/>
                </a:cubicBezTo>
                <a:cubicBezTo>
                  <a:pt x="2080" y="184"/>
                  <a:pt x="1520" y="168"/>
                  <a:pt x="1472" y="152"/>
                </a:cubicBezTo>
                <a:cubicBezTo>
                  <a:pt x="1424" y="136"/>
                  <a:pt x="1864" y="128"/>
                  <a:pt x="1808" y="104"/>
                </a:cubicBezTo>
                <a:cubicBezTo>
                  <a:pt x="1752" y="80"/>
                  <a:pt x="1344" y="16"/>
                  <a:pt x="1136" y="8"/>
                </a:cubicBezTo>
                <a:cubicBezTo>
                  <a:pt x="928" y="0"/>
                  <a:pt x="672" y="32"/>
                  <a:pt x="512" y="56"/>
                </a:cubicBezTo>
                <a:close/>
              </a:path>
            </a:pathLst>
          </a:custGeom>
          <a:solidFill>
            <a:srgbClr val="99CCFF"/>
          </a:solidFill>
          <a:ln w="9525">
            <a:solidFill>
              <a:srgbClr val="002060"/>
            </a:solidFill>
            <a:round/>
            <a:headEnd/>
            <a:tailEnd/>
          </a:ln>
          <a:effectLst/>
        </p:spPr>
        <p:txBody>
          <a:bodyPr wrap="none" anchor="ctr"/>
          <a:lstStyle/>
          <a:p>
            <a:pPr>
              <a:defRPr/>
            </a:pPr>
            <a:endParaRPr lang="fr-FR">
              <a:latin typeface="+mj-lt"/>
            </a:endParaRPr>
          </a:p>
        </p:txBody>
      </p:sp>
      <p:sp>
        <p:nvSpPr>
          <p:cNvPr id="99" name="Text Box 102"/>
          <p:cNvSpPr txBox="1">
            <a:spLocks noChangeArrowheads="1"/>
          </p:cNvSpPr>
          <p:nvPr/>
        </p:nvSpPr>
        <p:spPr bwMode="auto">
          <a:xfrm>
            <a:off x="2857488" y="3357562"/>
            <a:ext cx="1402756" cy="707886"/>
          </a:xfrm>
          <a:prstGeom prst="rect">
            <a:avLst/>
          </a:prstGeom>
          <a:noFill/>
          <a:ln w="9525">
            <a:noFill/>
            <a:miter lim="800000"/>
            <a:headEnd/>
            <a:tailEnd/>
          </a:ln>
        </p:spPr>
        <p:txBody>
          <a:bodyPr wrap="none">
            <a:spAutoFit/>
          </a:bodyPr>
          <a:lstStyle/>
          <a:p>
            <a:pPr eaLnBrk="0" hangingPunct="0"/>
            <a:r>
              <a:rPr lang="fr-FR" sz="2000" dirty="0">
                <a:solidFill>
                  <a:schemeClr val="tx1"/>
                </a:solidFill>
                <a:effectLst/>
                <a:latin typeface="+mj-lt"/>
              </a:rPr>
              <a:t>Cirrostratus</a:t>
            </a:r>
          </a:p>
          <a:p>
            <a:pPr eaLnBrk="0" hangingPunct="0"/>
            <a:r>
              <a:rPr lang="fr-FR" sz="2000" dirty="0">
                <a:solidFill>
                  <a:schemeClr val="tx1"/>
                </a:solidFill>
                <a:effectLst/>
                <a:latin typeface="+mj-lt"/>
              </a:rPr>
              <a:t>CS</a:t>
            </a:r>
          </a:p>
        </p:txBody>
      </p:sp>
      <p:grpSp>
        <p:nvGrpSpPr>
          <p:cNvPr id="100" name="Group 104"/>
          <p:cNvGrpSpPr>
            <a:grpSpLocks/>
          </p:cNvGrpSpPr>
          <p:nvPr/>
        </p:nvGrpSpPr>
        <p:grpSpPr bwMode="auto">
          <a:xfrm>
            <a:off x="4648200" y="4271946"/>
            <a:ext cx="1265238" cy="820738"/>
            <a:chOff x="2928" y="2400"/>
            <a:chExt cx="797" cy="517"/>
          </a:xfrm>
        </p:grpSpPr>
        <p:sp>
          <p:nvSpPr>
            <p:cNvPr id="101" name="Freeform 105"/>
            <p:cNvSpPr>
              <a:spLocks/>
            </p:cNvSpPr>
            <p:nvPr/>
          </p:nvSpPr>
          <p:spPr bwMode="auto">
            <a:xfrm>
              <a:off x="3360" y="2559"/>
              <a:ext cx="365" cy="320"/>
            </a:xfrm>
            <a:custGeom>
              <a:avLst/>
              <a:gdLst/>
              <a:ahLst/>
              <a:cxnLst>
                <a:cxn ang="0">
                  <a:pos x="22" y="536"/>
                </a:cxn>
                <a:cxn ang="0">
                  <a:pos x="214" y="536"/>
                </a:cxn>
                <a:cxn ang="0">
                  <a:pos x="214" y="488"/>
                </a:cxn>
                <a:cxn ang="0">
                  <a:pos x="262" y="440"/>
                </a:cxn>
                <a:cxn ang="0">
                  <a:pos x="214" y="392"/>
                </a:cxn>
                <a:cxn ang="0">
                  <a:pos x="262" y="344"/>
                </a:cxn>
                <a:cxn ang="0">
                  <a:pos x="214" y="296"/>
                </a:cxn>
                <a:cxn ang="0">
                  <a:pos x="262" y="200"/>
                </a:cxn>
                <a:cxn ang="0">
                  <a:pos x="214" y="152"/>
                </a:cxn>
                <a:cxn ang="0">
                  <a:pos x="214" y="56"/>
                </a:cxn>
                <a:cxn ang="0">
                  <a:pos x="166" y="8"/>
                </a:cxn>
                <a:cxn ang="0">
                  <a:pos x="118" y="104"/>
                </a:cxn>
                <a:cxn ang="0">
                  <a:pos x="78" y="156"/>
                </a:cxn>
                <a:cxn ang="0">
                  <a:pos x="106" y="204"/>
                </a:cxn>
                <a:cxn ang="0">
                  <a:pos x="54" y="268"/>
                </a:cxn>
                <a:cxn ang="0">
                  <a:pos x="78" y="356"/>
                </a:cxn>
                <a:cxn ang="0">
                  <a:pos x="46" y="388"/>
                </a:cxn>
                <a:cxn ang="0">
                  <a:pos x="78" y="436"/>
                </a:cxn>
                <a:cxn ang="0">
                  <a:pos x="10" y="484"/>
                </a:cxn>
                <a:cxn ang="0">
                  <a:pos x="18" y="536"/>
                </a:cxn>
                <a:cxn ang="0">
                  <a:pos x="22" y="536"/>
                </a:cxn>
              </a:cxnLst>
              <a:rect l="0" t="0" r="r" b="b"/>
              <a:pathLst>
                <a:path w="262" h="544">
                  <a:moveTo>
                    <a:pt x="22" y="536"/>
                  </a:moveTo>
                  <a:cubicBezTo>
                    <a:pt x="102" y="540"/>
                    <a:pt x="182" y="544"/>
                    <a:pt x="214" y="536"/>
                  </a:cubicBezTo>
                  <a:cubicBezTo>
                    <a:pt x="246" y="528"/>
                    <a:pt x="206" y="504"/>
                    <a:pt x="214" y="488"/>
                  </a:cubicBezTo>
                  <a:cubicBezTo>
                    <a:pt x="222" y="472"/>
                    <a:pt x="262" y="456"/>
                    <a:pt x="262" y="440"/>
                  </a:cubicBezTo>
                  <a:cubicBezTo>
                    <a:pt x="262" y="424"/>
                    <a:pt x="214" y="408"/>
                    <a:pt x="214" y="392"/>
                  </a:cubicBezTo>
                  <a:cubicBezTo>
                    <a:pt x="214" y="376"/>
                    <a:pt x="262" y="360"/>
                    <a:pt x="262" y="344"/>
                  </a:cubicBezTo>
                  <a:cubicBezTo>
                    <a:pt x="262" y="328"/>
                    <a:pt x="214" y="320"/>
                    <a:pt x="214" y="296"/>
                  </a:cubicBezTo>
                  <a:cubicBezTo>
                    <a:pt x="214" y="272"/>
                    <a:pt x="262" y="224"/>
                    <a:pt x="262" y="200"/>
                  </a:cubicBezTo>
                  <a:cubicBezTo>
                    <a:pt x="262" y="176"/>
                    <a:pt x="222" y="176"/>
                    <a:pt x="214" y="152"/>
                  </a:cubicBezTo>
                  <a:cubicBezTo>
                    <a:pt x="206" y="128"/>
                    <a:pt x="222" y="80"/>
                    <a:pt x="214" y="56"/>
                  </a:cubicBezTo>
                  <a:cubicBezTo>
                    <a:pt x="206" y="32"/>
                    <a:pt x="182" y="0"/>
                    <a:pt x="166" y="8"/>
                  </a:cubicBezTo>
                  <a:cubicBezTo>
                    <a:pt x="150" y="16"/>
                    <a:pt x="133" y="79"/>
                    <a:pt x="118" y="104"/>
                  </a:cubicBezTo>
                  <a:cubicBezTo>
                    <a:pt x="103" y="129"/>
                    <a:pt x="80" y="139"/>
                    <a:pt x="78" y="156"/>
                  </a:cubicBezTo>
                  <a:cubicBezTo>
                    <a:pt x="76" y="173"/>
                    <a:pt x="110" y="185"/>
                    <a:pt x="106" y="204"/>
                  </a:cubicBezTo>
                  <a:cubicBezTo>
                    <a:pt x="102" y="223"/>
                    <a:pt x="59" y="243"/>
                    <a:pt x="54" y="268"/>
                  </a:cubicBezTo>
                  <a:cubicBezTo>
                    <a:pt x="49" y="293"/>
                    <a:pt x="79" y="336"/>
                    <a:pt x="78" y="356"/>
                  </a:cubicBezTo>
                  <a:cubicBezTo>
                    <a:pt x="77" y="376"/>
                    <a:pt x="46" y="375"/>
                    <a:pt x="46" y="388"/>
                  </a:cubicBezTo>
                  <a:cubicBezTo>
                    <a:pt x="46" y="401"/>
                    <a:pt x="84" y="420"/>
                    <a:pt x="78" y="436"/>
                  </a:cubicBezTo>
                  <a:cubicBezTo>
                    <a:pt x="72" y="452"/>
                    <a:pt x="20" y="467"/>
                    <a:pt x="10" y="484"/>
                  </a:cubicBezTo>
                  <a:cubicBezTo>
                    <a:pt x="0" y="501"/>
                    <a:pt x="16" y="527"/>
                    <a:pt x="18" y="536"/>
                  </a:cubicBezTo>
                  <a:lnTo>
                    <a:pt x="22" y="536"/>
                  </a:lnTo>
                  <a:close/>
                </a:path>
              </a:pathLst>
            </a:custGeom>
            <a:solidFill>
              <a:srgbClr val="99CCFF"/>
            </a:solidFill>
            <a:ln w="9525">
              <a:solidFill>
                <a:srgbClr val="7030A0"/>
              </a:solidFill>
              <a:round/>
              <a:headEnd/>
              <a:tailEnd/>
            </a:ln>
            <a:effectLst/>
          </p:spPr>
          <p:txBody>
            <a:bodyPr wrap="none" anchor="ctr"/>
            <a:lstStyle/>
            <a:p>
              <a:pPr>
                <a:defRPr/>
              </a:pPr>
              <a:endParaRPr lang="fr-FR">
                <a:latin typeface="+mj-lt"/>
              </a:endParaRPr>
            </a:p>
          </p:txBody>
        </p:sp>
        <p:sp>
          <p:nvSpPr>
            <p:cNvPr id="102" name="Freeform 106"/>
            <p:cNvSpPr>
              <a:spLocks/>
            </p:cNvSpPr>
            <p:nvPr/>
          </p:nvSpPr>
          <p:spPr bwMode="auto">
            <a:xfrm>
              <a:off x="2928" y="2400"/>
              <a:ext cx="288" cy="517"/>
            </a:xfrm>
            <a:custGeom>
              <a:avLst/>
              <a:gdLst/>
              <a:ahLst/>
              <a:cxnLst>
                <a:cxn ang="0">
                  <a:pos x="22" y="536"/>
                </a:cxn>
                <a:cxn ang="0">
                  <a:pos x="214" y="536"/>
                </a:cxn>
                <a:cxn ang="0">
                  <a:pos x="214" y="488"/>
                </a:cxn>
                <a:cxn ang="0">
                  <a:pos x="262" y="440"/>
                </a:cxn>
                <a:cxn ang="0">
                  <a:pos x="214" y="392"/>
                </a:cxn>
                <a:cxn ang="0">
                  <a:pos x="262" y="344"/>
                </a:cxn>
                <a:cxn ang="0">
                  <a:pos x="214" y="296"/>
                </a:cxn>
                <a:cxn ang="0">
                  <a:pos x="262" y="200"/>
                </a:cxn>
                <a:cxn ang="0">
                  <a:pos x="214" y="152"/>
                </a:cxn>
                <a:cxn ang="0">
                  <a:pos x="214" y="56"/>
                </a:cxn>
                <a:cxn ang="0">
                  <a:pos x="166" y="8"/>
                </a:cxn>
                <a:cxn ang="0">
                  <a:pos x="118" y="104"/>
                </a:cxn>
                <a:cxn ang="0">
                  <a:pos x="78" y="156"/>
                </a:cxn>
                <a:cxn ang="0">
                  <a:pos x="106" y="204"/>
                </a:cxn>
                <a:cxn ang="0">
                  <a:pos x="54" y="268"/>
                </a:cxn>
                <a:cxn ang="0">
                  <a:pos x="78" y="356"/>
                </a:cxn>
                <a:cxn ang="0">
                  <a:pos x="46" y="388"/>
                </a:cxn>
                <a:cxn ang="0">
                  <a:pos x="78" y="436"/>
                </a:cxn>
                <a:cxn ang="0">
                  <a:pos x="10" y="484"/>
                </a:cxn>
                <a:cxn ang="0">
                  <a:pos x="18" y="536"/>
                </a:cxn>
                <a:cxn ang="0">
                  <a:pos x="22" y="536"/>
                </a:cxn>
              </a:cxnLst>
              <a:rect l="0" t="0" r="r" b="b"/>
              <a:pathLst>
                <a:path w="262" h="544">
                  <a:moveTo>
                    <a:pt x="22" y="536"/>
                  </a:moveTo>
                  <a:cubicBezTo>
                    <a:pt x="102" y="540"/>
                    <a:pt x="182" y="544"/>
                    <a:pt x="214" y="536"/>
                  </a:cubicBezTo>
                  <a:cubicBezTo>
                    <a:pt x="246" y="528"/>
                    <a:pt x="206" y="504"/>
                    <a:pt x="214" y="488"/>
                  </a:cubicBezTo>
                  <a:cubicBezTo>
                    <a:pt x="222" y="472"/>
                    <a:pt x="262" y="456"/>
                    <a:pt x="262" y="440"/>
                  </a:cubicBezTo>
                  <a:cubicBezTo>
                    <a:pt x="262" y="424"/>
                    <a:pt x="214" y="408"/>
                    <a:pt x="214" y="392"/>
                  </a:cubicBezTo>
                  <a:cubicBezTo>
                    <a:pt x="214" y="376"/>
                    <a:pt x="262" y="360"/>
                    <a:pt x="262" y="344"/>
                  </a:cubicBezTo>
                  <a:cubicBezTo>
                    <a:pt x="262" y="328"/>
                    <a:pt x="214" y="320"/>
                    <a:pt x="214" y="296"/>
                  </a:cubicBezTo>
                  <a:cubicBezTo>
                    <a:pt x="214" y="272"/>
                    <a:pt x="262" y="224"/>
                    <a:pt x="262" y="200"/>
                  </a:cubicBezTo>
                  <a:cubicBezTo>
                    <a:pt x="262" y="176"/>
                    <a:pt x="222" y="176"/>
                    <a:pt x="214" y="152"/>
                  </a:cubicBezTo>
                  <a:cubicBezTo>
                    <a:pt x="206" y="128"/>
                    <a:pt x="222" y="80"/>
                    <a:pt x="214" y="56"/>
                  </a:cubicBezTo>
                  <a:cubicBezTo>
                    <a:pt x="206" y="32"/>
                    <a:pt x="182" y="0"/>
                    <a:pt x="166" y="8"/>
                  </a:cubicBezTo>
                  <a:cubicBezTo>
                    <a:pt x="150" y="16"/>
                    <a:pt x="133" y="79"/>
                    <a:pt x="118" y="104"/>
                  </a:cubicBezTo>
                  <a:cubicBezTo>
                    <a:pt x="103" y="129"/>
                    <a:pt x="80" y="139"/>
                    <a:pt x="78" y="156"/>
                  </a:cubicBezTo>
                  <a:cubicBezTo>
                    <a:pt x="76" y="173"/>
                    <a:pt x="110" y="185"/>
                    <a:pt x="106" y="204"/>
                  </a:cubicBezTo>
                  <a:cubicBezTo>
                    <a:pt x="102" y="223"/>
                    <a:pt x="59" y="243"/>
                    <a:pt x="54" y="268"/>
                  </a:cubicBezTo>
                  <a:cubicBezTo>
                    <a:pt x="49" y="293"/>
                    <a:pt x="79" y="336"/>
                    <a:pt x="78" y="356"/>
                  </a:cubicBezTo>
                  <a:cubicBezTo>
                    <a:pt x="77" y="376"/>
                    <a:pt x="46" y="375"/>
                    <a:pt x="46" y="388"/>
                  </a:cubicBezTo>
                  <a:cubicBezTo>
                    <a:pt x="46" y="401"/>
                    <a:pt x="84" y="420"/>
                    <a:pt x="78" y="436"/>
                  </a:cubicBezTo>
                  <a:cubicBezTo>
                    <a:pt x="72" y="452"/>
                    <a:pt x="20" y="467"/>
                    <a:pt x="10" y="484"/>
                  </a:cubicBezTo>
                  <a:cubicBezTo>
                    <a:pt x="0" y="501"/>
                    <a:pt x="16" y="527"/>
                    <a:pt x="18" y="536"/>
                  </a:cubicBezTo>
                  <a:lnTo>
                    <a:pt x="22" y="536"/>
                  </a:lnTo>
                  <a:close/>
                </a:path>
              </a:pathLst>
            </a:custGeom>
            <a:solidFill>
              <a:srgbClr val="99CCFF"/>
            </a:solidFill>
            <a:ln w="9525">
              <a:solidFill>
                <a:srgbClr val="7030A0"/>
              </a:solidFill>
              <a:round/>
              <a:headEnd/>
              <a:tailEnd/>
            </a:ln>
            <a:effectLst/>
          </p:spPr>
          <p:txBody>
            <a:bodyPr wrap="none" anchor="ctr"/>
            <a:lstStyle/>
            <a:p>
              <a:pPr>
                <a:defRPr/>
              </a:pPr>
              <a:endParaRPr lang="fr-FR">
                <a:latin typeface="+mj-lt"/>
              </a:endParaRPr>
            </a:p>
          </p:txBody>
        </p:sp>
      </p:grpSp>
      <p:sp>
        <p:nvSpPr>
          <p:cNvPr id="103" name="Text Box 109"/>
          <p:cNvSpPr txBox="1">
            <a:spLocks noChangeArrowheads="1"/>
          </p:cNvSpPr>
          <p:nvPr/>
        </p:nvSpPr>
        <p:spPr bwMode="auto">
          <a:xfrm>
            <a:off x="3048000" y="5795946"/>
            <a:ext cx="1217256" cy="400110"/>
          </a:xfrm>
          <a:prstGeom prst="rect">
            <a:avLst/>
          </a:prstGeom>
          <a:noFill/>
          <a:ln w="9525">
            <a:noFill/>
            <a:miter lim="800000"/>
            <a:headEnd/>
            <a:tailEnd/>
          </a:ln>
        </p:spPr>
        <p:txBody>
          <a:bodyPr wrap="none">
            <a:spAutoFit/>
          </a:bodyPr>
          <a:lstStyle/>
          <a:p>
            <a:pPr algn="l" eaLnBrk="0" hangingPunct="0"/>
            <a:r>
              <a:rPr lang="fr-FR" sz="2000">
                <a:solidFill>
                  <a:schemeClr val="tx1"/>
                </a:solidFill>
                <a:effectLst/>
                <a:latin typeface="+mj-lt"/>
              </a:rPr>
              <a:t>Stratus ST</a:t>
            </a:r>
          </a:p>
        </p:txBody>
      </p:sp>
      <p:grpSp>
        <p:nvGrpSpPr>
          <p:cNvPr id="104" name="Group 110"/>
          <p:cNvGrpSpPr>
            <a:grpSpLocks/>
          </p:cNvGrpSpPr>
          <p:nvPr/>
        </p:nvGrpSpPr>
        <p:grpSpPr bwMode="auto">
          <a:xfrm>
            <a:off x="4600575" y="5186346"/>
            <a:ext cx="1341438" cy="1016000"/>
            <a:chOff x="2898" y="2976"/>
            <a:chExt cx="845" cy="640"/>
          </a:xfrm>
        </p:grpSpPr>
        <p:sp>
          <p:nvSpPr>
            <p:cNvPr id="105" name="Freeform 111"/>
            <p:cNvSpPr>
              <a:spLocks/>
            </p:cNvSpPr>
            <p:nvPr/>
          </p:nvSpPr>
          <p:spPr bwMode="auto">
            <a:xfrm>
              <a:off x="3552" y="3279"/>
              <a:ext cx="191" cy="320"/>
            </a:xfrm>
            <a:custGeom>
              <a:avLst/>
              <a:gdLst/>
              <a:ahLst/>
              <a:cxnLst>
                <a:cxn ang="0">
                  <a:pos x="22" y="536"/>
                </a:cxn>
                <a:cxn ang="0">
                  <a:pos x="214" y="536"/>
                </a:cxn>
                <a:cxn ang="0">
                  <a:pos x="214" y="488"/>
                </a:cxn>
                <a:cxn ang="0">
                  <a:pos x="262" y="440"/>
                </a:cxn>
                <a:cxn ang="0">
                  <a:pos x="214" y="392"/>
                </a:cxn>
                <a:cxn ang="0">
                  <a:pos x="262" y="344"/>
                </a:cxn>
                <a:cxn ang="0">
                  <a:pos x="214" y="296"/>
                </a:cxn>
                <a:cxn ang="0">
                  <a:pos x="262" y="200"/>
                </a:cxn>
                <a:cxn ang="0">
                  <a:pos x="214" y="152"/>
                </a:cxn>
                <a:cxn ang="0">
                  <a:pos x="214" y="56"/>
                </a:cxn>
                <a:cxn ang="0">
                  <a:pos x="166" y="8"/>
                </a:cxn>
                <a:cxn ang="0">
                  <a:pos x="118" y="104"/>
                </a:cxn>
                <a:cxn ang="0">
                  <a:pos x="78" y="156"/>
                </a:cxn>
                <a:cxn ang="0">
                  <a:pos x="106" y="204"/>
                </a:cxn>
                <a:cxn ang="0">
                  <a:pos x="54" y="268"/>
                </a:cxn>
                <a:cxn ang="0">
                  <a:pos x="78" y="356"/>
                </a:cxn>
                <a:cxn ang="0">
                  <a:pos x="46" y="388"/>
                </a:cxn>
                <a:cxn ang="0">
                  <a:pos x="78" y="436"/>
                </a:cxn>
                <a:cxn ang="0">
                  <a:pos x="10" y="484"/>
                </a:cxn>
                <a:cxn ang="0">
                  <a:pos x="18" y="536"/>
                </a:cxn>
                <a:cxn ang="0">
                  <a:pos x="22" y="536"/>
                </a:cxn>
              </a:cxnLst>
              <a:rect l="0" t="0" r="r" b="b"/>
              <a:pathLst>
                <a:path w="262" h="544">
                  <a:moveTo>
                    <a:pt x="22" y="536"/>
                  </a:moveTo>
                  <a:cubicBezTo>
                    <a:pt x="102" y="540"/>
                    <a:pt x="182" y="544"/>
                    <a:pt x="214" y="536"/>
                  </a:cubicBezTo>
                  <a:cubicBezTo>
                    <a:pt x="246" y="528"/>
                    <a:pt x="206" y="504"/>
                    <a:pt x="214" y="488"/>
                  </a:cubicBezTo>
                  <a:cubicBezTo>
                    <a:pt x="222" y="472"/>
                    <a:pt x="262" y="456"/>
                    <a:pt x="262" y="440"/>
                  </a:cubicBezTo>
                  <a:cubicBezTo>
                    <a:pt x="262" y="424"/>
                    <a:pt x="214" y="408"/>
                    <a:pt x="214" y="392"/>
                  </a:cubicBezTo>
                  <a:cubicBezTo>
                    <a:pt x="214" y="376"/>
                    <a:pt x="262" y="360"/>
                    <a:pt x="262" y="344"/>
                  </a:cubicBezTo>
                  <a:cubicBezTo>
                    <a:pt x="262" y="328"/>
                    <a:pt x="214" y="320"/>
                    <a:pt x="214" y="296"/>
                  </a:cubicBezTo>
                  <a:cubicBezTo>
                    <a:pt x="214" y="272"/>
                    <a:pt x="262" y="224"/>
                    <a:pt x="262" y="200"/>
                  </a:cubicBezTo>
                  <a:cubicBezTo>
                    <a:pt x="262" y="176"/>
                    <a:pt x="222" y="176"/>
                    <a:pt x="214" y="152"/>
                  </a:cubicBezTo>
                  <a:cubicBezTo>
                    <a:pt x="206" y="128"/>
                    <a:pt x="222" y="80"/>
                    <a:pt x="214" y="56"/>
                  </a:cubicBezTo>
                  <a:cubicBezTo>
                    <a:pt x="206" y="32"/>
                    <a:pt x="182" y="0"/>
                    <a:pt x="166" y="8"/>
                  </a:cubicBezTo>
                  <a:cubicBezTo>
                    <a:pt x="150" y="16"/>
                    <a:pt x="133" y="79"/>
                    <a:pt x="118" y="104"/>
                  </a:cubicBezTo>
                  <a:cubicBezTo>
                    <a:pt x="103" y="129"/>
                    <a:pt x="80" y="139"/>
                    <a:pt x="78" y="156"/>
                  </a:cubicBezTo>
                  <a:cubicBezTo>
                    <a:pt x="76" y="173"/>
                    <a:pt x="110" y="185"/>
                    <a:pt x="106" y="204"/>
                  </a:cubicBezTo>
                  <a:cubicBezTo>
                    <a:pt x="102" y="223"/>
                    <a:pt x="59" y="243"/>
                    <a:pt x="54" y="268"/>
                  </a:cubicBezTo>
                  <a:cubicBezTo>
                    <a:pt x="49" y="293"/>
                    <a:pt x="79" y="336"/>
                    <a:pt x="78" y="356"/>
                  </a:cubicBezTo>
                  <a:cubicBezTo>
                    <a:pt x="77" y="376"/>
                    <a:pt x="46" y="375"/>
                    <a:pt x="46" y="388"/>
                  </a:cubicBezTo>
                  <a:cubicBezTo>
                    <a:pt x="46" y="401"/>
                    <a:pt x="84" y="420"/>
                    <a:pt x="78" y="436"/>
                  </a:cubicBezTo>
                  <a:cubicBezTo>
                    <a:pt x="72" y="452"/>
                    <a:pt x="20" y="467"/>
                    <a:pt x="10" y="484"/>
                  </a:cubicBezTo>
                  <a:cubicBezTo>
                    <a:pt x="0" y="501"/>
                    <a:pt x="16" y="527"/>
                    <a:pt x="18" y="536"/>
                  </a:cubicBezTo>
                  <a:lnTo>
                    <a:pt x="22" y="536"/>
                  </a:lnTo>
                  <a:close/>
                </a:path>
              </a:pathLst>
            </a:custGeom>
            <a:solidFill>
              <a:srgbClr val="99CCFF"/>
            </a:solidFill>
            <a:ln w="9525">
              <a:solidFill>
                <a:srgbClr val="FFC000"/>
              </a:solidFill>
              <a:round/>
              <a:headEnd/>
              <a:tailEnd/>
            </a:ln>
            <a:effectLst/>
          </p:spPr>
          <p:txBody>
            <a:bodyPr wrap="none" anchor="ctr"/>
            <a:lstStyle/>
            <a:p>
              <a:pPr>
                <a:defRPr/>
              </a:pPr>
              <a:endParaRPr lang="fr-FR">
                <a:latin typeface="+mj-lt"/>
              </a:endParaRPr>
            </a:p>
          </p:txBody>
        </p:sp>
        <p:sp>
          <p:nvSpPr>
            <p:cNvPr id="106" name="Freeform 112"/>
            <p:cNvSpPr>
              <a:spLocks/>
            </p:cNvSpPr>
            <p:nvPr/>
          </p:nvSpPr>
          <p:spPr bwMode="auto">
            <a:xfrm>
              <a:off x="3216" y="3178"/>
              <a:ext cx="222" cy="421"/>
            </a:xfrm>
            <a:custGeom>
              <a:avLst/>
              <a:gdLst/>
              <a:ahLst/>
              <a:cxnLst>
                <a:cxn ang="0">
                  <a:pos x="22" y="536"/>
                </a:cxn>
                <a:cxn ang="0">
                  <a:pos x="214" y="536"/>
                </a:cxn>
                <a:cxn ang="0">
                  <a:pos x="214" y="488"/>
                </a:cxn>
                <a:cxn ang="0">
                  <a:pos x="262" y="440"/>
                </a:cxn>
                <a:cxn ang="0">
                  <a:pos x="214" y="392"/>
                </a:cxn>
                <a:cxn ang="0">
                  <a:pos x="262" y="344"/>
                </a:cxn>
                <a:cxn ang="0">
                  <a:pos x="214" y="296"/>
                </a:cxn>
                <a:cxn ang="0">
                  <a:pos x="262" y="200"/>
                </a:cxn>
                <a:cxn ang="0">
                  <a:pos x="214" y="152"/>
                </a:cxn>
                <a:cxn ang="0">
                  <a:pos x="214" y="56"/>
                </a:cxn>
                <a:cxn ang="0">
                  <a:pos x="166" y="8"/>
                </a:cxn>
                <a:cxn ang="0">
                  <a:pos x="118" y="104"/>
                </a:cxn>
                <a:cxn ang="0">
                  <a:pos x="78" y="156"/>
                </a:cxn>
                <a:cxn ang="0">
                  <a:pos x="106" y="204"/>
                </a:cxn>
                <a:cxn ang="0">
                  <a:pos x="54" y="268"/>
                </a:cxn>
                <a:cxn ang="0">
                  <a:pos x="78" y="356"/>
                </a:cxn>
                <a:cxn ang="0">
                  <a:pos x="46" y="388"/>
                </a:cxn>
                <a:cxn ang="0">
                  <a:pos x="78" y="436"/>
                </a:cxn>
                <a:cxn ang="0">
                  <a:pos x="10" y="484"/>
                </a:cxn>
                <a:cxn ang="0">
                  <a:pos x="18" y="536"/>
                </a:cxn>
                <a:cxn ang="0">
                  <a:pos x="22" y="536"/>
                </a:cxn>
              </a:cxnLst>
              <a:rect l="0" t="0" r="r" b="b"/>
              <a:pathLst>
                <a:path w="262" h="544">
                  <a:moveTo>
                    <a:pt x="22" y="536"/>
                  </a:moveTo>
                  <a:cubicBezTo>
                    <a:pt x="102" y="540"/>
                    <a:pt x="182" y="544"/>
                    <a:pt x="214" y="536"/>
                  </a:cubicBezTo>
                  <a:cubicBezTo>
                    <a:pt x="246" y="528"/>
                    <a:pt x="206" y="504"/>
                    <a:pt x="214" y="488"/>
                  </a:cubicBezTo>
                  <a:cubicBezTo>
                    <a:pt x="222" y="472"/>
                    <a:pt x="262" y="456"/>
                    <a:pt x="262" y="440"/>
                  </a:cubicBezTo>
                  <a:cubicBezTo>
                    <a:pt x="262" y="424"/>
                    <a:pt x="214" y="408"/>
                    <a:pt x="214" y="392"/>
                  </a:cubicBezTo>
                  <a:cubicBezTo>
                    <a:pt x="214" y="376"/>
                    <a:pt x="262" y="360"/>
                    <a:pt x="262" y="344"/>
                  </a:cubicBezTo>
                  <a:cubicBezTo>
                    <a:pt x="262" y="328"/>
                    <a:pt x="214" y="320"/>
                    <a:pt x="214" y="296"/>
                  </a:cubicBezTo>
                  <a:cubicBezTo>
                    <a:pt x="214" y="272"/>
                    <a:pt x="262" y="224"/>
                    <a:pt x="262" y="200"/>
                  </a:cubicBezTo>
                  <a:cubicBezTo>
                    <a:pt x="262" y="176"/>
                    <a:pt x="222" y="176"/>
                    <a:pt x="214" y="152"/>
                  </a:cubicBezTo>
                  <a:cubicBezTo>
                    <a:pt x="206" y="128"/>
                    <a:pt x="222" y="80"/>
                    <a:pt x="214" y="56"/>
                  </a:cubicBezTo>
                  <a:cubicBezTo>
                    <a:pt x="206" y="32"/>
                    <a:pt x="182" y="0"/>
                    <a:pt x="166" y="8"/>
                  </a:cubicBezTo>
                  <a:cubicBezTo>
                    <a:pt x="150" y="16"/>
                    <a:pt x="133" y="79"/>
                    <a:pt x="118" y="104"/>
                  </a:cubicBezTo>
                  <a:cubicBezTo>
                    <a:pt x="103" y="129"/>
                    <a:pt x="80" y="139"/>
                    <a:pt x="78" y="156"/>
                  </a:cubicBezTo>
                  <a:cubicBezTo>
                    <a:pt x="76" y="173"/>
                    <a:pt x="110" y="185"/>
                    <a:pt x="106" y="204"/>
                  </a:cubicBezTo>
                  <a:cubicBezTo>
                    <a:pt x="102" y="223"/>
                    <a:pt x="59" y="243"/>
                    <a:pt x="54" y="268"/>
                  </a:cubicBezTo>
                  <a:cubicBezTo>
                    <a:pt x="49" y="293"/>
                    <a:pt x="79" y="336"/>
                    <a:pt x="78" y="356"/>
                  </a:cubicBezTo>
                  <a:cubicBezTo>
                    <a:pt x="77" y="376"/>
                    <a:pt x="46" y="375"/>
                    <a:pt x="46" y="388"/>
                  </a:cubicBezTo>
                  <a:cubicBezTo>
                    <a:pt x="46" y="401"/>
                    <a:pt x="84" y="420"/>
                    <a:pt x="78" y="436"/>
                  </a:cubicBezTo>
                  <a:cubicBezTo>
                    <a:pt x="72" y="452"/>
                    <a:pt x="20" y="467"/>
                    <a:pt x="10" y="484"/>
                  </a:cubicBezTo>
                  <a:cubicBezTo>
                    <a:pt x="0" y="501"/>
                    <a:pt x="16" y="527"/>
                    <a:pt x="18" y="536"/>
                  </a:cubicBezTo>
                  <a:lnTo>
                    <a:pt x="22" y="536"/>
                  </a:lnTo>
                  <a:close/>
                </a:path>
              </a:pathLst>
            </a:custGeom>
            <a:solidFill>
              <a:srgbClr val="99CCFF"/>
            </a:solidFill>
            <a:ln w="9525">
              <a:solidFill>
                <a:srgbClr val="FFC000"/>
              </a:solidFill>
              <a:round/>
              <a:headEnd/>
              <a:tailEnd/>
            </a:ln>
            <a:effectLst/>
          </p:spPr>
          <p:txBody>
            <a:bodyPr wrap="none" anchor="ctr"/>
            <a:lstStyle/>
            <a:p>
              <a:pPr>
                <a:defRPr/>
              </a:pPr>
              <a:endParaRPr lang="fr-FR">
                <a:latin typeface="+mj-lt"/>
              </a:endParaRPr>
            </a:p>
          </p:txBody>
        </p:sp>
        <p:sp>
          <p:nvSpPr>
            <p:cNvPr id="107" name="Freeform 113"/>
            <p:cNvSpPr>
              <a:spLocks/>
            </p:cNvSpPr>
            <p:nvPr/>
          </p:nvSpPr>
          <p:spPr bwMode="auto">
            <a:xfrm>
              <a:off x="2898" y="2976"/>
              <a:ext cx="222" cy="640"/>
            </a:xfrm>
            <a:custGeom>
              <a:avLst/>
              <a:gdLst/>
              <a:ahLst/>
              <a:cxnLst>
                <a:cxn ang="0">
                  <a:pos x="22" y="536"/>
                </a:cxn>
                <a:cxn ang="0">
                  <a:pos x="214" y="536"/>
                </a:cxn>
                <a:cxn ang="0">
                  <a:pos x="214" y="488"/>
                </a:cxn>
                <a:cxn ang="0">
                  <a:pos x="262" y="440"/>
                </a:cxn>
                <a:cxn ang="0">
                  <a:pos x="214" y="392"/>
                </a:cxn>
                <a:cxn ang="0">
                  <a:pos x="262" y="344"/>
                </a:cxn>
                <a:cxn ang="0">
                  <a:pos x="214" y="296"/>
                </a:cxn>
                <a:cxn ang="0">
                  <a:pos x="262" y="200"/>
                </a:cxn>
                <a:cxn ang="0">
                  <a:pos x="214" y="152"/>
                </a:cxn>
                <a:cxn ang="0">
                  <a:pos x="214" y="56"/>
                </a:cxn>
                <a:cxn ang="0">
                  <a:pos x="166" y="8"/>
                </a:cxn>
                <a:cxn ang="0">
                  <a:pos x="118" y="104"/>
                </a:cxn>
                <a:cxn ang="0">
                  <a:pos x="78" y="156"/>
                </a:cxn>
                <a:cxn ang="0">
                  <a:pos x="106" y="204"/>
                </a:cxn>
                <a:cxn ang="0">
                  <a:pos x="54" y="268"/>
                </a:cxn>
                <a:cxn ang="0">
                  <a:pos x="78" y="356"/>
                </a:cxn>
                <a:cxn ang="0">
                  <a:pos x="46" y="388"/>
                </a:cxn>
                <a:cxn ang="0">
                  <a:pos x="78" y="436"/>
                </a:cxn>
                <a:cxn ang="0">
                  <a:pos x="10" y="484"/>
                </a:cxn>
                <a:cxn ang="0">
                  <a:pos x="18" y="536"/>
                </a:cxn>
                <a:cxn ang="0">
                  <a:pos x="22" y="536"/>
                </a:cxn>
              </a:cxnLst>
              <a:rect l="0" t="0" r="r" b="b"/>
              <a:pathLst>
                <a:path w="262" h="544">
                  <a:moveTo>
                    <a:pt x="22" y="536"/>
                  </a:moveTo>
                  <a:cubicBezTo>
                    <a:pt x="102" y="540"/>
                    <a:pt x="182" y="544"/>
                    <a:pt x="214" y="536"/>
                  </a:cubicBezTo>
                  <a:cubicBezTo>
                    <a:pt x="246" y="528"/>
                    <a:pt x="206" y="504"/>
                    <a:pt x="214" y="488"/>
                  </a:cubicBezTo>
                  <a:cubicBezTo>
                    <a:pt x="222" y="472"/>
                    <a:pt x="262" y="456"/>
                    <a:pt x="262" y="440"/>
                  </a:cubicBezTo>
                  <a:cubicBezTo>
                    <a:pt x="262" y="424"/>
                    <a:pt x="214" y="408"/>
                    <a:pt x="214" y="392"/>
                  </a:cubicBezTo>
                  <a:cubicBezTo>
                    <a:pt x="214" y="376"/>
                    <a:pt x="262" y="360"/>
                    <a:pt x="262" y="344"/>
                  </a:cubicBezTo>
                  <a:cubicBezTo>
                    <a:pt x="262" y="328"/>
                    <a:pt x="214" y="320"/>
                    <a:pt x="214" y="296"/>
                  </a:cubicBezTo>
                  <a:cubicBezTo>
                    <a:pt x="214" y="272"/>
                    <a:pt x="262" y="224"/>
                    <a:pt x="262" y="200"/>
                  </a:cubicBezTo>
                  <a:cubicBezTo>
                    <a:pt x="262" y="176"/>
                    <a:pt x="222" y="176"/>
                    <a:pt x="214" y="152"/>
                  </a:cubicBezTo>
                  <a:cubicBezTo>
                    <a:pt x="206" y="128"/>
                    <a:pt x="222" y="80"/>
                    <a:pt x="214" y="56"/>
                  </a:cubicBezTo>
                  <a:cubicBezTo>
                    <a:pt x="206" y="32"/>
                    <a:pt x="182" y="0"/>
                    <a:pt x="166" y="8"/>
                  </a:cubicBezTo>
                  <a:cubicBezTo>
                    <a:pt x="150" y="16"/>
                    <a:pt x="133" y="79"/>
                    <a:pt x="118" y="104"/>
                  </a:cubicBezTo>
                  <a:cubicBezTo>
                    <a:pt x="103" y="129"/>
                    <a:pt x="80" y="139"/>
                    <a:pt x="78" y="156"/>
                  </a:cubicBezTo>
                  <a:cubicBezTo>
                    <a:pt x="76" y="173"/>
                    <a:pt x="110" y="185"/>
                    <a:pt x="106" y="204"/>
                  </a:cubicBezTo>
                  <a:cubicBezTo>
                    <a:pt x="102" y="223"/>
                    <a:pt x="59" y="243"/>
                    <a:pt x="54" y="268"/>
                  </a:cubicBezTo>
                  <a:cubicBezTo>
                    <a:pt x="49" y="293"/>
                    <a:pt x="79" y="336"/>
                    <a:pt x="78" y="356"/>
                  </a:cubicBezTo>
                  <a:cubicBezTo>
                    <a:pt x="77" y="376"/>
                    <a:pt x="46" y="375"/>
                    <a:pt x="46" y="388"/>
                  </a:cubicBezTo>
                  <a:cubicBezTo>
                    <a:pt x="46" y="401"/>
                    <a:pt x="84" y="420"/>
                    <a:pt x="78" y="436"/>
                  </a:cubicBezTo>
                  <a:cubicBezTo>
                    <a:pt x="72" y="452"/>
                    <a:pt x="20" y="467"/>
                    <a:pt x="10" y="484"/>
                  </a:cubicBezTo>
                  <a:cubicBezTo>
                    <a:pt x="0" y="501"/>
                    <a:pt x="16" y="527"/>
                    <a:pt x="18" y="536"/>
                  </a:cubicBezTo>
                  <a:lnTo>
                    <a:pt x="22" y="536"/>
                  </a:lnTo>
                  <a:close/>
                </a:path>
              </a:pathLst>
            </a:custGeom>
            <a:solidFill>
              <a:srgbClr val="99CCFF"/>
            </a:solidFill>
            <a:ln w="9525">
              <a:solidFill>
                <a:srgbClr val="FFC000"/>
              </a:solidFill>
              <a:round/>
              <a:headEnd/>
              <a:tailEnd/>
            </a:ln>
            <a:effectLst/>
          </p:spPr>
          <p:txBody>
            <a:bodyPr wrap="none" anchor="ctr"/>
            <a:lstStyle/>
            <a:p>
              <a:pPr>
                <a:defRPr/>
              </a:pPr>
              <a:endParaRPr lang="fr-FR">
                <a:latin typeface="+mj-lt"/>
              </a:endParaRPr>
            </a:p>
          </p:txBody>
        </p:sp>
      </p:grpSp>
      <p:sp>
        <p:nvSpPr>
          <p:cNvPr id="108" name="Freeform 114"/>
          <p:cNvSpPr>
            <a:spLocks/>
          </p:cNvSpPr>
          <p:nvPr/>
        </p:nvSpPr>
        <p:spPr bwMode="auto">
          <a:xfrm>
            <a:off x="2819400" y="6176946"/>
            <a:ext cx="1600200" cy="152400"/>
          </a:xfrm>
          <a:custGeom>
            <a:avLst/>
            <a:gdLst/>
            <a:ahLst/>
            <a:cxnLst>
              <a:cxn ang="0">
                <a:pos x="512" y="56"/>
              </a:cxn>
              <a:cxn ang="0">
                <a:pos x="176" y="152"/>
              </a:cxn>
              <a:cxn ang="0">
                <a:pos x="464" y="200"/>
              </a:cxn>
              <a:cxn ang="0">
                <a:pos x="32" y="248"/>
              </a:cxn>
              <a:cxn ang="0">
                <a:pos x="656" y="296"/>
              </a:cxn>
              <a:cxn ang="0">
                <a:pos x="1088" y="248"/>
              </a:cxn>
              <a:cxn ang="0">
                <a:pos x="1568" y="248"/>
              </a:cxn>
              <a:cxn ang="0">
                <a:pos x="2096" y="200"/>
              </a:cxn>
              <a:cxn ang="0">
                <a:pos x="1472" y="152"/>
              </a:cxn>
              <a:cxn ang="0">
                <a:pos x="1808" y="104"/>
              </a:cxn>
              <a:cxn ang="0">
                <a:pos x="1136" y="8"/>
              </a:cxn>
              <a:cxn ang="0">
                <a:pos x="512" y="56"/>
              </a:cxn>
            </a:cxnLst>
            <a:rect l="0" t="0" r="r" b="b"/>
            <a:pathLst>
              <a:path w="2112" h="296">
                <a:moveTo>
                  <a:pt x="512" y="56"/>
                </a:moveTo>
                <a:cubicBezTo>
                  <a:pt x="352" y="80"/>
                  <a:pt x="184" y="128"/>
                  <a:pt x="176" y="152"/>
                </a:cubicBezTo>
                <a:cubicBezTo>
                  <a:pt x="168" y="176"/>
                  <a:pt x="488" y="184"/>
                  <a:pt x="464" y="200"/>
                </a:cubicBezTo>
                <a:cubicBezTo>
                  <a:pt x="440" y="216"/>
                  <a:pt x="0" y="232"/>
                  <a:pt x="32" y="248"/>
                </a:cubicBezTo>
                <a:cubicBezTo>
                  <a:pt x="64" y="264"/>
                  <a:pt x="480" y="296"/>
                  <a:pt x="656" y="296"/>
                </a:cubicBezTo>
                <a:cubicBezTo>
                  <a:pt x="832" y="296"/>
                  <a:pt x="936" y="256"/>
                  <a:pt x="1088" y="248"/>
                </a:cubicBezTo>
                <a:cubicBezTo>
                  <a:pt x="1240" y="240"/>
                  <a:pt x="1400" y="256"/>
                  <a:pt x="1568" y="248"/>
                </a:cubicBezTo>
                <a:cubicBezTo>
                  <a:pt x="1736" y="240"/>
                  <a:pt x="2112" y="216"/>
                  <a:pt x="2096" y="200"/>
                </a:cubicBezTo>
                <a:cubicBezTo>
                  <a:pt x="2080" y="184"/>
                  <a:pt x="1520" y="168"/>
                  <a:pt x="1472" y="152"/>
                </a:cubicBezTo>
                <a:cubicBezTo>
                  <a:pt x="1424" y="136"/>
                  <a:pt x="1864" y="128"/>
                  <a:pt x="1808" y="104"/>
                </a:cubicBezTo>
                <a:cubicBezTo>
                  <a:pt x="1752" y="80"/>
                  <a:pt x="1344" y="16"/>
                  <a:pt x="1136" y="8"/>
                </a:cubicBezTo>
                <a:cubicBezTo>
                  <a:pt x="928" y="0"/>
                  <a:pt x="672" y="32"/>
                  <a:pt x="512" y="56"/>
                </a:cubicBezTo>
                <a:close/>
              </a:path>
            </a:pathLst>
          </a:custGeom>
          <a:solidFill>
            <a:srgbClr val="99CCFF"/>
          </a:solidFill>
          <a:ln w="9525">
            <a:solidFill>
              <a:srgbClr val="00B050"/>
            </a:solidFill>
            <a:round/>
            <a:headEnd/>
            <a:tailEnd/>
          </a:ln>
          <a:effectLst/>
        </p:spPr>
        <p:txBody>
          <a:bodyPr wrap="none" anchor="ctr"/>
          <a:lstStyle/>
          <a:p>
            <a:pPr>
              <a:defRPr/>
            </a:pPr>
            <a:endParaRPr lang="fr-FR">
              <a:latin typeface="+mj-lt"/>
            </a:endParaRPr>
          </a:p>
        </p:txBody>
      </p:sp>
      <p:grpSp>
        <p:nvGrpSpPr>
          <p:cNvPr id="109" name="Group 116"/>
          <p:cNvGrpSpPr>
            <a:grpSpLocks/>
          </p:cNvGrpSpPr>
          <p:nvPr/>
        </p:nvGrpSpPr>
        <p:grpSpPr bwMode="auto">
          <a:xfrm>
            <a:off x="3276600" y="5338746"/>
            <a:ext cx="1752600" cy="508000"/>
            <a:chOff x="2064" y="3072"/>
            <a:chExt cx="1104" cy="320"/>
          </a:xfrm>
        </p:grpSpPr>
        <p:sp>
          <p:nvSpPr>
            <p:cNvPr id="110" name="Freeform 117"/>
            <p:cNvSpPr>
              <a:spLocks/>
            </p:cNvSpPr>
            <p:nvPr/>
          </p:nvSpPr>
          <p:spPr bwMode="auto">
            <a:xfrm>
              <a:off x="2064" y="3201"/>
              <a:ext cx="1104" cy="171"/>
            </a:xfrm>
            <a:custGeom>
              <a:avLst/>
              <a:gdLst/>
              <a:ahLst/>
              <a:cxnLst>
                <a:cxn ang="0">
                  <a:pos x="512" y="56"/>
                </a:cxn>
                <a:cxn ang="0">
                  <a:pos x="176" y="152"/>
                </a:cxn>
                <a:cxn ang="0">
                  <a:pos x="464" y="200"/>
                </a:cxn>
                <a:cxn ang="0">
                  <a:pos x="32" y="248"/>
                </a:cxn>
                <a:cxn ang="0">
                  <a:pos x="656" y="296"/>
                </a:cxn>
                <a:cxn ang="0">
                  <a:pos x="1088" y="248"/>
                </a:cxn>
                <a:cxn ang="0">
                  <a:pos x="1568" y="248"/>
                </a:cxn>
                <a:cxn ang="0">
                  <a:pos x="2096" y="200"/>
                </a:cxn>
                <a:cxn ang="0">
                  <a:pos x="1472" y="152"/>
                </a:cxn>
                <a:cxn ang="0">
                  <a:pos x="1808" y="104"/>
                </a:cxn>
                <a:cxn ang="0">
                  <a:pos x="1136" y="8"/>
                </a:cxn>
                <a:cxn ang="0">
                  <a:pos x="512" y="56"/>
                </a:cxn>
              </a:cxnLst>
              <a:rect l="0" t="0" r="r" b="b"/>
              <a:pathLst>
                <a:path w="2112" h="296">
                  <a:moveTo>
                    <a:pt x="512" y="56"/>
                  </a:moveTo>
                  <a:cubicBezTo>
                    <a:pt x="352" y="80"/>
                    <a:pt x="184" y="128"/>
                    <a:pt x="176" y="152"/>
                  </a:cubicBezTo>
                  <a:cubicBezTo>
                    <a:pt x="168" y="176"/>
                    <a:pt x="488" y="184"/>
                    <a:pt x="464" y="200"/>
                  </a:cubicBezTo>
                  <a:cubicBezTo>
                    <a:pt x="440" y="216"/>
                    <a:pt x="0" y="232"/>
                    <a:pt x="32" y="248"/>
                  </a:cubicBezTo>
                  <a:cubicBezTo>
                    <a:pt x="64" y="264"/>
                    <a:pt x="480" y="296"/>
                    <a:pt x="656" y="296"/>
                  </a:cubicBezTo>
                  <a:cubicBezTo>
                    <a:pt x="832" y="296"/>
                    <a:pt x="936" y="256"/>
                    <a:pt x="1088" y="248"/>
                  </a:cubicBezTo>
                  <a:cubicBezTo>
                    <a:pt x="1240" y="240"/>
                    <a:pt x="1400" y="256"/>
                    <a:pt x="1568" y="248"/>
                  </a:cubicBezTo>
                  <a:cubicBezTo>
                    <a:pt x="1736" y="240"/>
                    <a:pt x="2112" y="216"/>
                    <a:pt x="2096" y="200"/>
                  </a:cubicBezTo>
                  <a:cubicBezTo>
                    <a:pt x="2080" y="184"/>
                    <a:pt x="1520" y="168"/>
                    <a:pt x="1472" y="152"/>
                  </a:cubicBezTo>
                  <a:cubicBezTo>
                    <a:pt x="1424" y="136"/>
                    <a:pt x="1864" y="128"/>
                    <a:pt x="1808" y="104"/>
                  </a:cubicBezTo>
                  <a:cubicBezTo>
                    <a:pt x="1752" y="80"/>
                    <a:pt x="1344" y="16"/>
                    <a:pt x="1136" y="8"/>
                  </a:cubicBezTo>
                  <a:cubicBezTo>
                    <a:pt x="928" y="0"/>
                    <a:pt x="672" y="32"/>
                    <a:pt x="512" y="56"/>
                  </a:cubicBezTo>
                  <a:close/>
                </a:path>
              </a:pathLst>
            </a:custGeom>
            <a:solidFill>
              <a:srgbClr val="99CCFF"/>
            </a:solidFill>
            <a:ln w="9525">
              <a:solidFill>
                <a:srgbClr val="FFC000"/>
              </a:solidFill>
              <a:round/>
              <a:headEnd/>
              <a:tailEnd/>
            </a:ln>
            <a:effectLst/>
          </p:spPr>
          <p:txBody>
            <a:bodyPr wrap="none" anchor="ctr"/>
            <a:lstStyle/>
            <a:p>
              <a:pPr>
                <a:defRPr/>
              </a:pPr>
              <a:endParaRPr lang="fr-FR">
                <a:latin typeface="+mj-lt"/>
              </a:endParaRPr>
            </a:p>
          </p:txBody>
        </p:sp>
        <p:sp>
          <p:nvSpPr>
            <p:cNvPr id="111" name="Freeform 118"/>
            <p:cNvSpPr>
              <a:spLocks/>
            </p:cNvSpPr>
            <p:nvPr/>
          </p:nvSpPr>
          <p:spPr bwMode="auto">
            <a:xfrm>
              <a:off x="2736" y="3120"/>
              <a:ext cx="191" cy="272"/>
            </a:xfrm>
            <a:custGeom>
              <a:avLst/>
              <a:gdLst/>
              <a:ahLst/>
              <a:cxnLst>
                <a:cxn ang="0">
                  <a:pos x="22" y="536"/>
                </a:cxn>
                <a:cxn ang="0">
                  <a:pos x="214" y="536"/>
                </a:cxn>
                <a:cxn ang="0">
                  <a:pos x="214" y="488"/>
                </a:cxn>
                <a:cxn ang="0">
                  <a:pos x="262" y="440"/>
                </a:cxn>
                <a:cxn ang="0">
                  <a:pos x="214" y="392"/>
                </a:cxn>
                <a:cxn ang="0">
                  <a:pos x="262" y="344"/>
                </a:cxn>
                <a:cxn ang="0">
                  <a:pos x="214" y="296"/>
                </a:cxn>
                <a:cxn ang="0">
                  <a:pos x="262" y="200"/>
                </a:cxn>
                <a:cxn ang="0">
                  <a:pos x="214" y="152"/>
                </a:cxn>
                <a:cxn ang="0">
                  <a:pos x="214" y="56"/>
                </a:cxn>
                <a:cxn ang="0">
                  <a:pos x="166" y="8"/>
                </a:cxn>
                <a:cxn ang="0">
                  <a:pos x="118" y="104"/>
                </a:cxn>
                <a:cxn ang="0">
                  <a:pos x="78" y="156"/>
                </a:cxn>
                <a:cxn ang="0">
                  <a:pos x="106" y="204"/>
                </a:cxn>
                <a:cxn ang="0">
                  <a:pos x="54" y="268"/>
                </a:cxn>
                <a:cxn ang="0">
                  <a:pos x="78" y="356"/>
                </a:cxn>
                <a:cxn ang="0">
                  <a:pos x="46" y="388"/>
                </a:cxn>
                <a:cxn ang="0">
                  <a:pos x="78" y="436"/>
                </a:cxn>
                <a:cxn ang="0">
                  <a:pos x="10" y="484"/>
                </a:cxn>
                <a:cxn ang="0">
                  <a:pos x="18" y="536"/>
                </a:cxn>
                <a:cxn ang="0">
                  <a:pos x="22" y="536"/>
                </a:cxn>
              </a:cxnLst>
              <a:rect l="0" t="0" r="r" b="b"/>
              <a:pathLst>
                <a:path w="262" h="544">
                  <a:moveTo>
                    <a:pt x="22" y="536"/>
                  </a:moveTo>
                  <a:cubicBezTo>
                    <a:pt x="102" y="540"/>
                    <a:pt x="182" y="544"/>
                    <a:pt x="214" y="536"/>
                  </a:cubicBezTo>
                  <a:cubicBezTo>
                    <a:pt x="246" y="528"/>
                    <a:pt x="206" y="504"/>
                    <a:pt x="214" y="488"/>
                  </a:cubicBezTo>
                  <a:cubicBezTo>
                    <a:pt x="222" y="472"/>
                    <a:pt x="262" y="456"/>
                    <a:pt x="262" y="440"/>
                  </a:cubicBezTo>
                  <a:cubicBezTo>
                    <a:pt x="262" y="424"/>
                    <a:pt x="214" y="408"/>
                    <a:pt x="214" y="392"/>
                  </a:cubicBezTo>
                  <a:cubicBezTo>
                    <a:pt x="214" y="376"/>
                    <a:pt x="262" y="360"/>
                    <a:pt x="262" y="344"/>
                  </a:cubicBezTo>
                  <a:cubicBezTo>
                    <a:pt x="262" y="328"/>
                    <a:pt x="214" y="320"/>
                    <a:pt x="214" y="296"/>
                  </a:cubicBezTo>
                  <a:cubicBezTo>
                    <a:pt x="214" y="272"/>
                    <a:pt x="262" y="224"/>
                    <a:pt x="262" y="200"/>
                  </a:cubicBezTo>
                  <a:cubicBezTo>
                    <a:pt x="262" y="176"/>
                    <a:pt x="222" y="176"/>
                    <a:pt x="214" y="152"/>
                  </a:cubicBezTo>
                  <a:cubicBezTo>
                    <a:pt x="206" y="128"/>
                    <a:pt x="222" y="80"/>
                    <a:pt x="214" y="56"/>
                  </a:cubicBezTo>
                  <a:cubicBezTo>
                    <a:pt x="206" y="32"/>
                    <a:pt x="182" y="0"/>
                    <a:pt x="166" y="8"/>
                  </a:cubicBezTo>
                  <a:cubicBezTo>
                    <a:pt x="150" y="16"/>
                    <a:pt x="133" y="79"/>
                    <a:pt x="118" y="104"/>
                  </a:cubicBezTo>
                  <a:cubicBezTo>
                    <a:pt x="103" y="129"/>
                    <a:pt x="80" y="139"/>
                    <a:pt x="78" y="156"/>
                  </a:cubicBezTo>
                  <a:cubicBezTo>
                    <a:pt x="76" y="173"/>
                    <a:pt x="110" y="185"/>
                    <a:pt x="106" y="204"/>
                  </a:cubicBezTo>
                  <a:cubicBezTo>
                    <a:pt x="102" y="223"/>
                    <a:pt x="59" y="243"/>
                    <a:pt x="54" y="268"/>
                  </a:cubicBezTo>
                  <a:cubicBezTo>
                    <a:pt x="49" y="293"/>
                    <a:pt x="79" y="336"/>
                    <a:pt x="78" y="356"/>
                  </a:cubicBezTo>
                  <a:cubicBezTo>
                    <a:pt x="77" y="376"/>
                    <a:pt x="46" y="375"/>
                    <a:pt x="46" y="388"/>
                  </a:cubicBezTo>
                  <a:cubicBezTo>
                    <a:pt x="46" y="401"/>
                    <a:pt x="84" y="420"/>
                    <a:pt x="78" y="436"/>
                  </a:cubicBezTo>
                  <a:cubicBezTo>
                    <a:pt x="72" y="452"/>
                    <a:pt x="20" y="467"/>
                    <a:pt x="10" y="484"/>
                  </a:cubicBezTo>
                  <a:cubicBezTo>
                    <a:pt x="0" y="501"/>
                    <a:pt x="16" y="527"/>
                    <a:pt x="18" y="536"/>
                  </a:cubicBezTo>
                  <a:lnTo>
                    <a:pt x="22" y="536"/>
                  </a:lnTo>
                  <a:close/>
                </a:path>
              </a:pathLst>
            </a:custGeom>
            <a:solidFill>
              <a:srgbClr val="99CCFF"/>
            </a:solidFill>
            <a:ln w="9525">
              <a:solidFill>
                <a:srgbClr val="FFC000"/>
              </a:solidFill>
              <a:round/>
              <a:headEnd/>
              <a:tailEnd/>
            </a:ln>
            <a:effectLst/>
          </p:spPr>
          <p:txBody>
            <a:bodyPr wrap="none" anchor="ctr"/>
            <a:lstStyle/>
            <a:p>
              <a:pPr>
                <a:defRPr/>
              </a:pPr>
              <a:endParaRPr lang="fr-FR">
                <a:latin typeface="+mj-lt"/>
              </a:endParaRPr>
            </a:p>
          </p:txBody>
        </p:sp>
        <p:sp>
          <p:nvSpPr>
            <p:cNvPr id="112" name="Freeform 119"/>
            <p:cNvSpPr>
              <a:spLocks/>
            </p:cNvSpPr>
            <p:nvPr/>
          </p:nvSpPr>
          <p:spPr bwMode="auto">
            <a:xfrm>
              <a:off x="2400" y="3072"/>
              <a:ext cx="222" cy="320"/>
            </a:xfrm>
            <a:custGeom>
              <a:avLst/>
              <a:gdLst/>
              <a:ahLst/>
              <a:cxnLst>
                <a:cxn ang="0">
                  <a:pos x="22" y="536"/>
                </a:cxn>
                <a:cxn ang="0">
                  <a:pos x="214" y="536"/>
                </a:cxn>
                <a:cxn ang="0">
                  <a:pos x="214" y="488"/>
                </a:cxn>
                <a:cxn ang="0">
                  <a:pos x="262" y="440"/>
                </a:cxn>
                <a:cxn ang="0">
                  <a:pos x="214" y="392"/>
                </a:cxn>
                <a:cxn ang="0">
                  <a:pos x="262" y="344"/>
                </a:cxn>
                <a:cxn ang="0">
                  <a:pos x="214" y="296"/>
                </a:cxn>
                <a:cxn ang="0">
                  <a:pos x="262" y="200"/>
                </a:cxn>
                <a:cxn ang="0">
                  <a:pos x="214" y="152"/>
                </a:cxn>
                <a:cxn ang="0">
                  <a:pos x="214" y="56"/>
                </a:cxn>
                <a:cxn ang="0">
                  <a:pos x="166" y="8"/>
                </a:cxn>
                <a:cxn ang="0">
                  <a:pos x="118" y="104"/>
                </a:cxn>
                <a:cxn ang="0">
                  <a:pos x="78" y="156"/>
                </a:cxn>
                <a:cxn ang="0">
                  <a:pos x="106" y="204"/>
                </a:cxn>
                <a:cxn ang="0">
                  <a:pos x="54" y="268"/>
                </a:cxn>
                <a:cxn ang="0">
                  <a:pos x="78" y="356"/>
                </a:cxn>
                <a:cxn ang="0">
                  <a:pos x="46" y="388"/>
                </a:cxn>
                <a:cxn ang="0">
                  <a:pos x="78" y="436"/>
                </a:cxn>
                <a:cxn ang="0">
                  <a:pos x="10" y="484"/>
                </a:cxn>
                <a:cxn ang="0">
                  <a:pos x="18" y="536"/>
                </a:cxn>
                <a:cxn ang="0">
                  <a:pos x="22" y="536"/>
                </a:cxn>
              </a:cxnLst>
              <a:rect l="0" t="0" r="r" b="b"/>
              <a:pathLst>
                <a:path w="262" h="544">
                  <a:moveTo>
                    <a:pt x="22" y="536"/>
                  </a:moveTo>
                  <a:cubicBezTo>
                    <a:pt x="102" y="540"/>
                    <a:pt x="182" y="544"/>
                    <a:pt x="214" y="536"/>
                  </a:cubicBezTo>
                  <a:cubicBezTo>
                    <a:pt x="246" y="528"/>
                    <a:pt x="206" y="504"/>
                    <a:pt x="214" y="488"/>
                  </a:cubicBezTo>
                  <a:cubicBezTo>
                    <a:pt x="222" y="472"/>
                    <a:pt x="262" y="456"/>
                    <a:pt x="262" y="440"/>
                  </a:cubicBezTo>
                  <a:cubicBezTo>
                    <a:pt x="262" y="424"/>
                    <a:pt x="214" y="408"/>
                    <a:pt x="214" y="392"/>
                  </a:cubicBezTo>
                  <a:cubicBezTo>
                    <a:pt x="214" y="376"/>
                    <a:pt x="262" y="360"/>
                    <a:pt x="262" y="344"/>
                  </a:cubicBezTo>
                  <a:cubicBezTo>
                    <a:pt x="262" y="328"/>
                    <a:pt x="214" y="320"/>
                    <a:pt x="214" y="296"/>
                  </a:cubicBezTo>
                  <a:cubicBezTo>
                    <a:pt x="214" y="272"/>
                    <a:pt x="262" y="224"/>
                    <a:pt x="262" y="200"/>
                  </a:cubicBezTo>
                  <a:cubicBezTo>
                    <a:pt x="262" y="176"/>
                    <a:pt x="222" y="176"/>
                    <a:pt x="214" y="152"/>
                  </a:cubicBezTo>
                  <a:cubicBezTo>
                    <a:pt x="206" y="128"/>
                    <a:pt x="222" y="80"/>
                    <a:pt x="214" y="56"/>
                  </a:cubicBezTo>
                  <a:cubicBezTo>
                    <a:pt x="206" y="32"/>
                    <a:pt x="182" y="0"/>
                    <a:pt x="166" y="8"/>
                  </a:cubicBezTo>
                  <a:cubicBezTo>
                    <a:pt x="150" y="16"/>
                    <a:pt x="133" y="79"/>
                    <a:pt x="118" y="104"/>
                  </a:cubicBezTo>
                  <a:cubicBezTo>
                    <a:pt x="103" y="129"/>
                    <a:pt x="80" y="139"/>
                    <a:pt x="78" y="156"/>
                  </a:cubicBezTo>
                  <a:cubicBezTo>
                    <a:pt x="76" y="173"/>
                    <a:pt x="110" y="185"/>
                    <a:pt x="106" y="204"/>
                  </a:cubicBezTo>
                  <a:cubicBezTo>
                    <a:pt x="102" y="223"/>
                    <a:pt x="59" y="243"/>
                    <a:pt x="54" y="268"/>
                  </a:cubicBezTo>
                  <a:cubicBezTo>
                    <a:pt x="49" y="293"/>
                    <a:pt x="79" y="336"/>
                    <a:pt x="78" y="356"/>
                  </a:cubicBezTo>
                  <a:cubicBezTo>
                    <a:pt x="77" y="376"/>
                    <a:pt x="46" y="375"/>
                    <a:pt x="46" y="388"/>
                  </a:cubicBezTo>
                  <a:cubicBezTo>
                    <a:pt x="46" y="401"/>
                    <a:pt x="84" y="420"/>
                    <a:pt x="78" y="436"/>
                  </a:cubicBezTo>
                  <a:cubicBezTo>
                    <a:pt x="72" y="452"/>
                    <a:pt x="20" y="467"/>
                    <a:pt x="10" y="484"/>
                  </a:cubicBezTo>
                  <a:cubicBezTo>
                    <a:pt x="0" y="501"/>
                    <a:pt x="16" y="527"/>
                    <a:pt x="18" y="536"/>
                  </a:cubicBezTo>
                  <a:lnTo>
                    <a:pt x="22" y="536"/>
                  </a:lnTo>
                  <a:close/>
                </a:path>
              </a:pathLst>
            </a:custGeom>
            <a:solidFill>
              <a:srgbClr val="99CCFF"/>
            </a:solidFill>
            <a:ln w="9525">
              <a:solidFill>
                <a:srgbClr val="FFC000"/>
              </a:solidFill>
              <a:round/>
              <a:headEnd/>
              <a:tailEnd/>
            </a:ln>
            <a:effectLst/>
          </p:spPr>
          <p:txBody>
            <a:bodyPr wrap="none" anchor="ctr"/>
            <a:lstStyle/>
            <a:p>
              <a:pPr>
                <a:defRPr/>
              </a:pPr>
              <a:endParaRPr lang="fr-FR">
                <a:latin typeface="+mj-lt"/>
              </a:endParaRPr>
            </a:p>
          </p:txBody>
        </p:sp>
      </p:grpSp>
      <p:sp>
        <p:nvSpPr>
          <p:cNvPr id="113" name="Freeform 120"/>
          <p:cNvSpPr>
            <a:spLocks/>
          </p:cNvSpPr>
          <p:nvPr/>
        </p:nvSpPr>
        <p:spPr bwMode="auto">
          <a:xfrm>
            <a:off x="2819400" y="4195746"/>
            <a:ext cx="1676400" cy="381000"/>
          </a:xfrm>
          <a:custGeom>
            <a:avLst/>
            <a:gdLst/>
            <a:ahLst/>
            <a:cxnLst>
              <a:cxn ang="0">
                <a:pos x="512" y="56"/>
              </a:cxn>
              <a:cxn ang="0">
                <a:pos x="176" y="152"/>
              </a:cxn>
              <a:cxn ang="0">
                <a:pos x="464" y="200"/>
              </a:cxn>
              <a:cxn ang="0">
                <a:pos x="32" y="248"/>
              </a:cxn>
              <a:cxn ang="0">
                <a:pos x="656" y="296"/>
              </a:cxn>
              <a:cxn ang="0">
                <a:pos x="1088" y="248"/>
              </a:cxn>
              <a:cxn ang="0">
                <a:pos x="1568" y="248"/>
              </a:cxn>
              <a:cxn ang="0">
                <a:pos x="2096" y="200"/>
              </a:cxn>
              <a:cxn ang="0">
                <a:pos x="1472" y="152"/>
              </a:cxn>
              <a:cxn ang="0">
                <a:pos x="1808" y="104"/>
              </a:cxn>
              <a:cxn ang="0">
                <a:pos x="1136" y="8"/>
              </a:cxn>
              <a:cxn ang="0">
                <a:pos x="512" y="56"/>
              </a:cxn>
            </a:cxnLst>
            <a:rect l="0" t="0" r="r" b="b"/>
            <a:pathLst>
              <a:path w="2112" h="296">
                <a:moveTo>
                  <a:pt x="512" y="56"/>
                </a:moveTo>
                <a:cubicBezTo>
                  <a:pt x="352" y="80"/>
                  <a:pt x="184" y="128"/>
                  <a:pt x="176" y="152"/>
                </a:cubicBezTo>
                <a:cubicBezTo>
                  <a:pt x="168" y="176"/>
                  <a:pt x="488" y="184"/>
                  <a:pt x="464" y="200"/>
                </a:cubicBezTo>
                <a:cubicBezTo>
                  <a:pt x="440" y="216"/>
                  <a:pt x="0" y="232"/>
                  <a:pt x="32" y="248"/>
                </a:cubicBezTo>
                <a:cubicBezTo>
                  <a:pt x="64" y="264"/>
                  <a:pt x="480" y="296"/>
                  <a:pt x="656" y="296"/>
                </a:cubicBezTo>
                <a:cubicBezTo>
                  <a:pt x="832" y="296"/>
                  <a:pt x="936" y="256"/>
                  <a:pt x="1088" y="248"/>
                </a:cubicBezTo>
                <a:cubicBezTo>
                  <a:pt x="1240" y="240"/>
                  <a:pt x="1400" y="256"/>
                  <a:pt x="1568" y="248"/>
                </a:cubicBezTo>
                <a:cubicBezTo>
                  <a:pt x="1736" y="240"/>
                  <a:pt x="2112" y="216"/>
                  <a:pt x="2096" y="200"/>
                </a:cubicBezTo>
                <a:cubicBezTo>
                  <a:pt x="2080" y="184"/>
                  <a:pt x="1520" y="168"/>
                  <a:pt x="1472" y="152"/>
                </a:cubicBezTo>
                <a:cubicBezTo>
                  <a:pt x="1424" y="136"/>
                  <a:pt x="1864" y="128"/>
                  <a:pt x="1808" y="104"/>
                </a:cubicBezTo>
                <a:cubicBezTo>
                  <a:pt x="1752" y="80"/>
                  <a:pt x="1344" y="16"/>
                  <a:pt x="1136" y="8"/>
                </a:cubicBezTo>
                <a:cubicBezTo>
                  <a:pt x="928" y="0"/>
                  <a:pt x="672" y="32"/>
                  <a:pt x="512" y="56"/>
                </a:cubicBezTo>
                <a:close/>
              </a:path>
            </a:pathLst>
          </a:custGeom>
          <a:solidFill>
            <a:srgbClr val="99CCFF"/>
          </a:solidFill>
          <a:ln w="9525">
            <a:solidFill>
              <a:srgbClr val="7030A0"/>
            </a:solidFill>
            <a:round/>
            <a:headEnd/>
            <a:tailEnd/>
          </a:ln>
          <a:effectLst/>
        </p:spPr>
        <p:txBody>
          <a:bodyPr wrap="none" anchor="ctr"/>
          <a:lstStyle/>
          <a:p>
            <a:pPr>
              <a:defRPr/>
            </a:pPr>
            <a:endParaRPr lang="fr-FR">
              <a:latin typeface="+mj-lt"/>
            </a:endParaRPr>
          </a:p>
        </p:txBody>
      </p:sp>
      <p:sp>
        <p:nvSpPr>
          <p:cNvPr id="114" name="Text Box 121"/>
          <p:cNvSpPr txBox="1">
            <a:spLocks noChangeArrowheads="1"/>
          </p:cNvSpPr>
          <p:nvPr/>
        </p:nvSpPr>
        <p:spPr bwMode="auto">
          <a:xfrm>
            <a:off x="1546225" y="3267059"/>
            <a:ext cx="1152525" cy="387350"/>
          </a:xfrm>
          <a:prstGeom prst="rect">
            <a:avLst/>
          </a:prstGeom>
          <a:noFill/>
          <a:ln w="9525">
            <a:solidFill>
              <a:srgbClr val="0070C0"/>
            </a:solidFill>
            <a:miter lim="800000"/>
            <a:headEnd/>
            <a:tailEnd/>
          </a:ln>
        </p:spPr>
        <p:txBody>
          <a:bodyPr lIns="36000" tIns="36000" rIns="36000" bIns="36000">
            <a:spAutoFit/>
          </a:bodyPr>
          <a:lstStyle/>
          <a:p>
            <a:pPr algn="ctr" eaLnBrk="0" hangingPunct="0"/>
            <a:r>
              <a:rPr lang="fr-FR" sz="2000" dirty="0">
                <a:solidFill>
                  <a:schemeClr val="tx1"/>
                </a:solidFill>
                <a:effectLst/>
                <a:latin typeface="+mj-lt"/>
              </a:rPr>
              <a:t>  </a:t>
            </a:r>
            <a:r>
              <a:rPr lang="fr-FR" sz="2000" b="1" dirty="0">
                <a:solidFill>
                  <a:srgbClr val="0070C0"/>
                </a:solidFill>
                <a:effectLst/>
                <a:latin typeface="+mj-lt"/>
              </a:rPr>
              <a:t>CIRRO</a:t>
            </a:r>
            <a:endParaRPr lang="fr-FR" sz="2000" dirty="0">
              <a:solidFill>
                <a:srgbClr val="0070C0"/>
              </a:solidFill>
              <a:effectLst/>
              <a:latin typeface="+mj-lt"/>
            </a:endParaRPr>
          </a:p>
        </p:txBody>
      </p:sp>
      <p:sp>
        <p:nvSpPr>
          <p:cNvPr id="115" name="Text Box 122"/>
          <p:cNvSpPr txBox="1">
            <a:spLocks noChangeArrowheads="1"/>
          </p:cNvSpPr>
          <p:nvPr/>
        </p:nvSpPr>
        <p:spPr bwMode="auto">
          <a:xfrm>
            <a:off x="1546225" y="4348146"/>
            <a:ext cx="1025511" cy="387350"/>
          </a:xfrm>
          <a:prstGeom prst="rect">
            <a:avLst/>
          </a:prstGeom>
          <a:noFill/>
          <a:ln w="9525">
            <a:solidFill>
              <a:srgbClr val="7030A0"/>
            </a:solidFill>
            <a:miter lim="800000"/>
            <a:headEnd/>
            <a:tailEnd/>
          </a:ln>
        </p:spPr>
        <p:txBody>
          <a:bodyPr wrap="square" lIns="36000" tIns="36000" rIns="36000" bIns="36000">
            <a:spAutoFit/>
          </a:bodyPr>
          <a:lstStyle/>
          <a:p>
            <a:pPr algn="ctr" eaLnBrk="0" hangingPunct="0"/>
            <a:r>
              <a:rPr lang="fr-FR" sz="2000" dirty="0">
                <a:solidFill>
                  <a:schemeClr val="tx1"/>
                </a:solidFill>
                <a:effectLst/>
                <a:latin typeface="+mj-lt"/>
              </a:rPr>
              <a:t> </a:t>
            </a:r>
            <a:r>
              <a:rPr lang="fr-FR" sz="2000" b="1" dirty="0">
                <a:solidFill>
                  <a:schemeClr val="folHlink"/>
                </a:solidFill>
                <a:effectLst/>
                <a:latin typeface="+mj-lt"/>
              </a:rPr>
              <a:t> </a:t>
            </a:r>
            <a:r>
              <a:rPr lang="fr-FR" sz="2000" b="1" dirty="0" smtClean="0">
                <a:solidFill>
                  <a:schemeClr val="folHlink"/>
                </a:solidFill>
                <a:effectLst/>
                <a:latin typeface="+mj-lt"/>
              </a:rPr>
              <a:t>  </a:t>
            </a:r>
            <a:r>
              <a:rPr lang="fr-FR" sz="2000" b="1" dirty="0" smtClean="0">
                <a:solidFill>
                  <a:srgbClr val="7030A0"/>
                </a:solidFill>
                <a:effectLst/>
                <a:latin typeface="+mj-lt"/>
              </a:rPr>
              <a:t>ALTO</a:t>
            </a:r>
            <a:r>
              <a:rPr lang="fr-FR" sz="2000" dirty="0" smtClean="0">
                <a:solidFill>
                  <a:schemeClr val="tx1"/>
                </a:solidFill>
                <a:effectLst/>
                <a:latin typeface="+mj-lt"/>
              </a:rPr>
              <a:t>  </a:t>
            </a:r>
            <a:endParaRPr lang="fr-FR" sz="2000" dirty="0">
              <a:solidFill>
                <a:schemeClr val="tx1"/>
              </a:solidFill>
              <a:effectLst/>
              <a:latin typeface="+mj-lt"/>
            </a:endParaRPr>
          </a:p>
        </p:txBody>
      </p:sp>
      <p:sp>
        <p:nvSpPr>
          <p:cNvPr id="117" name="Text Box 84"/>
          <p:cNvSpPr txBox="1">
            <a:spLocks noChangeArrowheads="1"/>
          </p:cNvSpPr>
          <p:nvPr/>
        </p:nvSpPr>
        <p:spPr bwMode="auto">
          <a:xfrm>
            <a:off x="4429124" y="3357562"/>
            <a:ext cx="1568763" cy="707886"/>
          </a:xfrm>
          <a:prstGeom prst="rect">
            <a:avLst/>
          </a:prstGeom>
          <a:noFill/>
          <a:ln w="9525">
            <a:noFill/>
            <a:miter lim="800000"/>
            <a:headEnd/>
            <a:tailEnd/>
          </a:ln>
        </p:spPr>
        <p:txBody>
          <a:bodyPr wrap="none">
            <a:spAutoFit/>
          </a:bodyPr>
          <a:lstStyle/>
          <a:p>
            <a:pPr eaLnBrk="0" hangingPunct="0"/>
            <a:r>
              <a:rPr lang="fr-FR" sz="2000" dirty="0">
                <a:solidFill>
                  <a:schemeClr val="tx1"/>
                </a:solidFill>
                <a:effectLst/>
                <a:latin typeface="+mj-lt"/>
              </a:rPr>
              <a:t>Cirrocumulus</a:t>
            </a:r>
          </a:p>
          <a:p>
            <a:pPr eaLnBrk="0" hangingPunct="0"/>
            <a:r>
              <a:rPr lang="fr-FR" sz="2000" dirty="0">
                <a:solidFill>
                  <a:schemeClr val="tx1"/>
                </a:solidFill>
                <a:effectLst/>
                <a:latin typeface="+mj-lt"/>
              </a:rPr>
              <a:t>CC</a:t>
            </a:r>
          </a:p>
        </p:txBody>
      </p:sp>
      <p:sp>
        <p:nvSpPr>
          <p:cNvPr id="118" name="Text Box 107"/>
          <p:cNvSpPr txBox="1">
            <a:spLocks noChangeArrowheads="1"/>
          </p:cNvSpPr>
          <p:nvPr/>
        </p:nvSpPr>
        <p:spPr bwMode="auto">
          <a:xfrm>
            <a:off x="2895600" y="4424346"/>
            <a:ext cx="1324209" cy="707886"/>
          </a:xfrm>
          <a:prstGeom prst="rect">
            <a:avLst/>
          </a:prstGeom>
          <a:noFill/>
          <a:ln w="9525">
            <a:noFill/>
            <a:miter lim="800000"/>
            <a:headEnd/>
            <a:tailEnd/>
          </a:ln>
        </p:spPr>
        <p:txBody>
          <a:bodyPr wrap="none">
            <a:spAutoFit/>
          </a:bodyPr>
          <a:lstStyle/>
          <a:p>
            <a:pPr eaLnBrk="0" hangingPunct="0"/>
            <a:r>
              <a:rPr lang="fr-FR" sz="2000">
                <a:solidFill>
                  <a:schemeClr val="tx1"/>
                </a:solidFill>
                <a:effectLst/>
                <a:latin typeface="+mj-lt"/>
              </a:rPr>
              <a:t>Altostratus</a:t>
            </a:r>
          </a:p>
          <a:p>
            <a:pPr eaLnBrk="0" hangingPunct="0"/>
            <a:r>
              <a:rPr lang="fr-FR" sz="2000">
                <a:solidFill>
                  <a:schemeClr val="tx1"/>
                </a:solidFill>
                <a:effectLst/>
                <a:latin typeface="+mj-lt"/>
              </a:rPr>
              <a:t>AS</a:t>
            </a:r>
          </a:p>
        </p:txBody>
      </p:sp>
      <p:sp>
        <p:nvSpPr>
          <p:cNvPr id="119" name="Text Box 115"/>
          <p:cNvSpPr txBox="1">
            <a:spLocks noChangeArrowheads="1"/>
          </p:cNvSpPr>
          <p:nvPr/>
        </p:nvSpPr>
        <p:spPr bwMode="auto">
          <a:xfrm>
            <a:off x="2895600" y="5110146"/>
            <a:ext cx="1692579" cy="707886"/>
          </a:xfrm>
          <a:prstGeom prst="rect">
            <a:avLst/>
          </a:prstGeom>
          <a:noFill/>
          <a:ln w="9525">
            <a:noFill/>
            <a:miter lim="800000"/>
            <a:headEnd/>
            <a:tailEnd/>
          </a:ln>
        </p:spPr>
        <p:txBody>
          <a:bodyPr wrap="none">
            <a:spAutoFit/>
          </a:bodyPr>
          <a:lstStyle/>
          <a:p>
            <a:pPr eaLnBrk="0" hangingPunct="0"/>
            <a:r>
              <a:rPr lang="fr-FR" sz="2000" dirty="0">
                <a:solidFill>
                  <a:schemeClr val="tx1"/>
                </a:solidFill>
                <a:effectLst/>
                <a:latin typeface="+mj-lt"/>
              </a:rPr>
              <a:t>Stratocumulus</a:t>
            </a:r>
          </a:p>
          <a:p>
            <a:pPr eaLnBrk="0" hangingPunct="0"/>
            <a:r>
              <a:rPr lang="fr-FR" sz="2000" dirty="0">
                <a:solidFill>
                  <a:schemeClr val="tx1"/>
                </a:solidFill>
                <a:effectLst/>
                <a:latin typeface="+mj-lt"/>
              </a:rPr>
              <a:t>SC</a:t>
            </a:r>
          </a:p>
        </p:txBody>
      </p:sp>
      <p:sp>
        <p:nvSpPr>
          <p:cNvPr id="120" name="Text Box 108"/>
          <p:cNvSpPr txBox="1">
            <a:spLocks noChangeArrowheads="1"/>
          </p:cNvSpPr>
          <p:nvPr/>
        </p:nvSpPr>
        <p:spPr bwMode="auto">
          <a:xfrm>
            <a:off x="4495800" y="5872146"/>
            <a:ext cx="1449436" cy="400110"/>
          </a:xfrm>
          <a:prstGeom prst="rect">
            <a:avLst/>
          </a:prstGeom>
          <a:noFill/>
          <a:ln w="9525">
            <a:noFill/>
            <a:miter lim="800000"/>
            <a:headEnd/>
            <a:tailEnd/>
          </a:ln>
        </p:spPr>
        <p:txBody>
          <a:bodyPr wrap="none">
            <a:spAutoFit/>
          </a:bodyPr>
          <a:lstStyle/>
          <a:p>
            <a:pPr algn="l" eaLnBrk="0" hangingPunct="0"/>
            <a:r>
              <a:rPr lang="fr-FR" sz="2000">
                <a:solidFill>
                  <a:schemeClr val="tx1"/>
                </a:solidFill>
                <a:effectLst/>
                <a:latin typeface="+mj-lt"/>
              </a:rPr>
              <a:t>Cumulus CU</a:t>
            </a:r>
          </a:p>
        </p:txBody>
      </p:sp>
      <p:sp>
        <p:nvSpPr>
          <p:cNvPr id="121" name="Text Box 81"/>
          <p:cNvSpPr txBox="1">
            <a:spLocks noChangeArrowheads="1"/>
          </p:cNvSpPr>
          <p:nvPr/>
        </p:nvSpPr>
        <p:spPr bwMode="auto">
          <a:xfrm>
            <a:off x="6357950" y="2928934"/>
            <a:ext cx="1758815" cy="707886"/>
          </a:xfrm>
          <a:prstGeom prst="rect">
            <a:avLst/>
          </a:prstGeom>
          <a:noFill/>
          <a:ln w="9525">
            <a:noFill/>
            <a:miter lim="800000"/>
            <a:headEnd/>
            <a:tailEnd/>
          </a:ln>
        </p:spPr>
        <p:txBody>
          <a:bodyPr wrap="none">
            <a:spAutoFit/>
          </a:bodyPr>
          <a:lstStyle/>
          <a:p>
            <a:pPr eaLnBrk="0" hangingPunct="0"/>
            <a:r>
              <a:rPr lang="fr-FR" sz="2000" dirty="0">
                <a:solidFill>
                  <a:schemeClr val="tx1"/>
                </a:solidFill>
                <a:effectLst/>
                <a:latin typeface="+mj-lt"/>
              </a:rPr>
              <a:t>Cumulonimbus</a:t>
            </a:r>
          </a:p>
          <a:p>
            <a:pPr eaLnBrk="0" hangingPunct="0"/>
            <a:r>
              <a:rPr lang="fr-FR" sz="2000" dirty="0">
                <a:solidFill>
                  <a:schemeClr val="tx1"/>
                </a:solidFill>
                <a:effectLst/>
                <a:latin typeface="+mj-lt"/>
              </a:rPr>
              <a:t>CB</a:t>
            </a:r>
          </a:p>
        </p:txBody>
      </p:sp>
      <p:sp>
        <p:nvSpPr>
          <p:cNvPr id="122" name="Text Box 80"/>
          <p:cNvSpPr txBox="1">
            <a:spLocks noChangeArrowheads="1"/>
          </p:cNvSpPr>
          <p:nvPr/>
        </p:nvSpPr>
        <p:spPr bwMode="auto">
          <a:xfrm>
            <a:off x="6215074" y="4500570"/>
            <a:ext cx="1596014" cy="707886"/>
          </a:xfrm>
          <a:prstGeom prst="rect">
            <a:avLst/>
          </a:prstGeom>
          <a:noFill/>
          <a:ln w="9525">
            <a:noFill/>
            <a:miter lim="800000"/>
            <a:headEnd/>
            <a:tailEnd/>
          </a:ln>
        </p:spPr>
        <p:txBody>
          <a:bodyPr wrap="none">
            <a:spAutoFit/>
          </a:bodyPr>
          <a:lstStyle/>
          <a:p>
            <a:pPr eaLnBrk="0" hangingPunct="0"/>
            <a:r>
              <a:rPr lang="fr-FR" sz="2000" dirty="0">
                <a:solidFill>
                  <a:schemeClr val="tx1"/>
                </a:solidFill>
                <a:effectLst/>
                <a:latin typeface="+mj-lt"/>
              </a:rPr>
              <a:t>Nimbostratus</a:t>
            </a:r>
          </a:p>
          <a:p>
            <a:pPr eaLnBrk="0" hangingPunct="0"/>
            <a:r>
              <a:rPr lang="fr-FR" sz="2000" dirty="0">
                <a:solidFill>
                  <a:schemeClr val="tx1"/>
                </a:solidFill>
                <a:effectLst/>
                <a:latin typeface="+mj-lt"/>
              </a:rPr>
              <a:t>NS</a:t>
            </a:r>
          </a:p>
        </p:txBody>
      </p:sp>
      <p:sp>
        <p:nvSpPr>
          <p:cNvPr id="123" name="Text Box 88"/>
          <p:cNvSpPr txBox="1">
            <a:spLocks noChangeArrowheads="1"/>
          </p:cNvSpPr>
          <p:nvPr/>
        </p:nvSpPr>
        <p:spPr bwMode="auto">
          <a:xfrm>
            <a:off x="4429124" y="4419592"/>
            <a:ext cx="1490216" cy="707886"/>
          </a:xfrm>
          <a:prstGeom prst="rect">
            <a:avLst/>
          </a:prstGeom>
          <a:noFill/>
          <a:ln w="9525">
            <a:noFill/>
            <a:miter lim="800000"/>
            <a:headEnd/>
            <a:tailEnd/>
          </a:ln>
        </p:spPr>
        <p:txBody>
          <a:bodyPr wrap="none">
            <a:spAutoFit/>
          </a:bodyPr>
          <a:lstStyle/>
          <a:p>
            <a:pPr eaLnBrk="0" hangingPunct="0"/>
            <a:r>
              <a:rPr lang="fr-FR" sz="2000" dirty="0">
                <a:solidFill>
                  <a:schemeClr val="tx1"/>
                </a:solidFill>
                <a:effectLst/>
                <a:latin typeface="+mj-lt"/>
              </a:rPr>
              <a:t>Altocumulus</a:t>
            </a:r>
          </a:p>
          <a:p>
            <a:pPr eaLnBrk="0" hangingPunct="0"/>
            <a:r>
              <a:rPr lang="fr-FR" sz="2000" dirty="0">
                <a:solidFill>
                  <a:schemeClr val="tx1"/>
                </a:solidFill>
                <a:effectLst/>
                <a:latin typeface="+mj-lt"/>
              </a:rPr>
              <a:t>AC</a:t>
            </a:r>
          </a:p>
        </p:txBody>
      </p:sp>
      <p:sp>
        <p:nvSpPr>
          <p:cNvPr id="129"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NUAGES : FORMATION ET CONSTITUTION</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ou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wipe(left)">
                                      <p:cBhvr>
                                        <p:cTn id="22" dur="500"/>
                                        <p:tgtEl>
                                          <p:spTgt spid="1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wipe(left)">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ou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wipe(up)">
                                      <p:cBhvr>
                                        <p:cTn id="37" dur="500"/>
                                        <p:tgtEl>
                                          <p:spTgt spid="81"/>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96">
                                            <p:txEl>
                                              <p:pRg st="0" end="0"/>
                                            </p:txEl>
                                          </p:spTgt>
                                        </p:tgtEl>
                                        <p:attrNameLst>
                                          <p:attrName>style.visibility</p:attrName>
                                        </p:attrNameLst>
                                      </p:cBhvr>
                                      <p:to>
                                        <p:strVal val="visible"/>
                                      </p:to>
                                    </p:set>
                                    <p:animEffect transition="in" filter="wipe(left)">
                                      <p:cBhvr>
                                        <p:cTn id="41" dur="500"/>
                                        <p:tgtEl>
                                          <p:spTgt spid="9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wipe(up)">
                                      <p:cBhvr>
                                        <p:cTn id="46" dur="500"/>
                                        <p:tgtEl>
                                          <p:spTgt spid="8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86">
                                            <p:txEl>
                                              <p:pRg st="0" end="0"/>
                                            </p:txEl>
                                          </p:spTgt>
                                        </p:tgtEl>
                                        <p:attrNameLst>
                                          <p:attrName>style.visibility</p:attrName>
                                        </p:attrNameLst>
                                      </p:cBhvr>
                                      <p:to>
                                        <p:strVal val="visible"/>
                                      </p:to>
                                    </p:set>
                                    <p:animEffect transition="in" filter="wipe(left)">
                                      <p:cBhvr>
                                        <p:cTn id="50" dur="500"/>
                                        <p:tgtEl>
                                          <p:spTgt spid="86">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98"/>
                                        </p:tgtEl>
                                        <p:attrNameLst>
                                          <p:attrName>style.visibility</p:attrName>
                                        </p:attrNameLst>
                                      </p:cBhvr>
                                      <p:to>
                                        <p:strVal val="visible"/>
                                      </p:to>
                                    </p:set>
                                    <p:animEffect transition="in" filter="wipe(left)">
                                      <p:cBhvr>
                                        <p:cTn id="55" dur="500"/>
                                        <p:tgtEl>
                                          <p:spTgt spid="98"/>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97">
                                            <p:txEl>
                                              <p:pRg st="0" end="0"/>
                                            </p:txEl>
                                          </p:spTgt>
                                        </p:tgtEl>
                                        <p:attrNameLst>
                                          <p:attrName>style.visibility</p:attrName>
                                        </p:attrNameLst>
                                      </p:cBhvr>
                                      <p:to>
                                        <p:strVal val="visible"/>
                                      </p:to>
                                    </p:set>
                                    <p:animEffect transition="in" filter="wipe(left)">
                                      <p:cBhvr>
                                        <p:cTn id="59" dur="500"/>
                                        <p:tgtEl>
                                          <p:spTgt spid="97">
                                            <p:txEl>
                                              <p:pRg st="0" end="0"/>
                                            </p:txEl>
                                          </p:spTgt>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99">
                                            <p:txEl>
                                              <p:pRg st="0" end="0"/>
                                            </p:txEl>
                                          </p:spTgt>
                                        </p:tgtEl>
                                        <p:attrNameLst>
                                          <p:attrName>style.visibility</p:attrName>
                                        </p:attrNameLst>
                                      </p:cBhvr>
                                      <p:to>
                                        <p:strVal val="visible"/>
                                      </p:to>
                                    </p:set>
                                    <p:animEffect transition="in" filter="wipe(left)">
                                      <p:cBhvr>
                                        <p:cTn id="63" dur="500"/>
                                        <p:tgtEl>
                                          <p:spTgt spid="99">
                                            <p:txEl>
                                              <p:pRg st="0" end="0"/>
                                            </p:txEl>
                                          </p:spTgt>
                                        </p:tgtEl>
                                      </p:cBhvr>
                                    </p:animEffect>
                                  </p:childTnLst>
                                </p:cTn>
                              </p:par>
                            </p:childTnLst>
                          </p:cTn>
                        </p:par>
                        <p:par>
                          <p:cTn id="64" fill="hold">
                            <p:stCondLst>
                              <p:cond delay="1500"/>
                            </p:stCondLst>
                            <p:childTnLst>
                              <p:par>
                                <p:cTn id="65" presetID="22" presetClass="entr" presetSubtype="8" fill="hold" grpId="0" nodeType="afterEffect">
                                  <p:stCondLst>
                                    <p:cond delay="0"/>
                                  </p:stCondLst>
                                  <p:childTnLst>
                                    <p:set>
                                      <p:cBhvr>
                                        <p:cTn id="66" dur="1" fill="hold">
                                          <p:stCondLst>
                                            <p:cond delay="0"/>
                                          </p:stCondLst>
                                        </p:cTn>
                                        <p:tgtEl>
                                          <p:spTgt spid="99">
                                            <p:txEl>
                                              <p:pRg st="1" end="1"/>
                                            </p:txEl>
                                          </p:spTgt>
                                        </p:tgtEl>
                                        <p:attrNameLst>
                                          <p:attrName>style.visibility</p:attrName>
                                        </p:attrNameLst>
                                      </p:cBhvr>
                                      <p:to>
                                        <p:strVal val="visible"/>
                                      </p:to>
                                    </p:set>
                                    <p:animEffect transition="in" filter="wipe(left)">
                                      <p:cBhvr>
                                        <p:cTn id="67" dur="500"/>
                                        <p:tgtEl>
                                          <p:spTgt spid="99">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87"/>
                                        </p:tgtEl>
                                        <p:attrNameLst>
                                          <p:attrName>style.visibility</p:attrName>
                                        </p:attrNameLst>
                                      </p:cBhvr>
                                      <p:to>
                                        <p:strVal val="visible"/>
                                      </p:to>
                                    </p:set>
                                    <p:animEffect transition="in" filter="wipe(left)">
                                      <p:cBhvr>
                                        <p:cTn id="72" dur="500"/>
                                        <p:tgtEl>
                                          <p:spTgt spid="87"/>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117">
                                            <p:txEl>
                                              <p:pRg st="0" end="0"/>
                                            </p:txEl>
                                          </p:spTgt>
                                        </p:tgtEl>
                                        <p:attrNameLst>
                                          <p:attrName>style.visibility</p:attrName>
                                        </p:attrNameLst>
                                      </p:cBhvr>
                                      <p:to>
                                        <p:strVal val="visible"/>
                                      </p:to>
                                    </p:set>
                                    <p:animEffect transition="in" filter="wipe(left)">
                                      <p:cBhvr>
                                        <p:cTn id="76" dur="500"/>
                                        <p:tgtEl>
                                          <p:spTgt spid="117">
                                            <p:txEl>
                                              <p:pRg st="0" end="0"/>
                                            </p:txEl>
                                          </p:spTgt>
                                        </p:tgtEl>
                                      </p:cBhvr>
                                    </p:animEffect>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117">
                                            <p:txEl>
                                              <p:pRg st="1" end="1"/>
                                            </p:txEl>
                                          </p:spTgt>
                                        </p:tgtEl>
                                        <p:attrNameLst>
                                          <p:attrName>style.visibility</p:attrName>
                                        </p:attrNameLst>
                                      </p:cBhvr>
                                      <p:to>
                                        <p:strVal val="visible"/>
                                      </p:to>
                                    </p:set>
                                    <p:animEffect transition="in" filter="wipe(left)">
                                      <p:cBhvr>
                                        <p:cTn id="80" dur="500"/>
                                        <p:tgtEl>
                                          <p:spTgt spid="117">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13"/>
                                        </p:tgtEl>
                                        <p:attrNameLst>
                                          <p:attrName>style.visibility</p:attrName>
                                        </p:attrNameLst>
                                      </p:cBhvr>
                                      <p:to>
                                        <p:strVal val="visible"/>
                                      </p:to>
                                    </p:set>
                                    <p:animEffect transition="in" filter="wipe(left)">
                                      <p:cBhvr>
                                        <p:cTn id="85" dur="500"/>
                                        <p:tgtEl>
                                          <p:spTgt spid="113"/>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118">
                                            <p:txEl>
                                              <p:pRg st="0" end="0"/>
                                            </p:txEl>
                                          </p:spTgt>
                                        </p:tgtEl>
                                        <p:attrNameLst>
                                          <p:attrName>style.visibility</p:attrName>
                                        </p:attrNameLst>
                                      </p:cBhvr>
                                      <p:to>
                                        <p:strVal val="visible"/>
                                      </p:to>
                                    </p:set>
                                    <p:animEffect transition="in" filter="wipe(left)">
                                      <p:cBhvr>
                                        <p:cTn id="89" dur="500"/>
                                        <p:tgtEl>
                                          <p:spTgt spid="118">
                                            <p:txEl>
                                              <p:pRg st="0" end="0"/>
                                            </p:txEl>
                                          </p:spTgt>
                                        </p:tgtEl>
                                      </p:cBhvr>
                                    </p:animEffect>
                                  </p:childTnLst>
                                </p:cTn>
                              </p:par>
                            </p:childTnLst>
                          </p:cTn>
                        </p:par>
                        <p:par>
                          <p:cTn id="90" fill="hold">
                            <p:stCondLst>
                              <p:cond delay="1000"/>
                            </p:stCondLst>
                            <p:childTnLst>
                              <p:par>
                                <p:cTn id="91" presetID="22" presetClass="entr" presetSubtype="8" fill="hold" grpId="0" nodeType="afterEffect">
                                  <p:stCondLst>
                                    <p:cond delay="0"/>
                                  </p:stCondLst>
                                  <p:childTnLst>
                                    <p:set>
                                      <p:cBhvr>
                                        <p:cTn id="92" dur="1" fill="hold">
                                          <p:stCondLst>
                                            <p:cond delay="0"/>
                                          </p:stCondLst>
                                        </p:cTn>
                                        <p:tgtEl>
                                          <p:spTgt spid="118">
                                            <p:txEl>
                                              <p:pRg st="1" end="1"/>
                                            </p:txEl>
                                          </p:spTgt>
                                        </p:tgtEl>
                                        <p:attrNameLst>
                                          <p:attrName>style.visibility</p:attrName>
                                        </p:attrNameLst>
                                      </p:cBhvr>
                                      <p:to>
                                        <p:strVal val="visible"/>
                                      </p:to>
                                    </p:set>
                                    <p:animEffect transition="in" filter="wipe(left)">
                                      <p:cBhvr>
                                        <p:cTn id="93" dur="500"/>
                                        <p:tgtEl>
                                          <p:spTgt spid="118">
                                            <p:txEl>
                                              <p:pRg st="1" end="1"/>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100"/>
                                        </p:tgtEl>
                                        <p:attrNameLst>
                                          <p:attrName>style.visibility</p:attrName>
                                        </p:attrNameLst>
                                      </p:cBhvr>
                                      <p:to>
                                        <p:strVal val="visible"/>
                                      </p:to>
                                    </p:set>
                                    <p:animEffect transition="in" filter="wipe(down)">
                                      <p:cBhvr>
                                        <p:cTn id="98" dur="500"/>
                                        <p:tgtEl>
                                          <p:spTgt spid="100"/>
                                        </p:tgtEl>
                                      </p:cBhvr>
                                    </p:animEffect>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123">
                                            <p:txEl>
                                              <p:pRg st="0" end="0"/>
                                            </p:txEl>
                                          </p:spTgt>
                                        </p:tgtEl>
                                        <p:attrNameLst>
                                          <p:attrName>style.visibility</p:attrName>
                                        </p:attrNameLst>
                                      </p:cBhvr>
                                      <p:to>
                                        <p:strVal val="visible"/>
                                      </p:to>
                                    </p:set>
                                    <p:animEffect transition="in" filter="wipe(left)">
                                      <p:cBhvr>
                                        <p:cTn id="102" dur="500"/>
                                        <p:tgtEl>
                                          <p:spTgt spid="123">
                                            <p:txEl>
                                              <p:pRg st="0" end="0"/>
                                            </p:txEl>
                                          </p:spTgt>
                                        </p:tgtEl>
                                      </p:cBhvr>
                                    </p:animEffect>
                                  </p:childTnLst>
                                </p:cTn>
                              </p:par>
                            </p:childTnLst>
                          </p:cTn>
                        </p:par>
                        <p:par>
                          <p:cTn id="103" fill="hold">
                            <p:stCondLst>
                              <p:cond delay="1000"/>
                            </p:stCondLst>
                            <p:childTnLst>
                              <p:par>
                                <p:cTn id="104" presetID="22" presetClass="entr" presetSubtype="8" fill="hold" grpId="0" nodeType="afterEffect">
                                  <p:stCondLst>
                                    <p:cond delay="0"/>
                                  </p:stCondLst>
                                  <p:childTnLst>
                                    <p:set>
                                      <p:cBhvr>
                                        <p:cTn id="105" dur="1" fill="hold">
                                          <p:stCondLst>
                                            <p:cond delay="0"/>
                                          </p:stCondLst>
                                        </p:cTn>
                                        <p:tgtEl>
                                          <p:spTgt spid="123">
                                            <p:txEl>
                                              <p:pRg st="1" end="1"/>
                                            </p:txEl>
                                          </p:spTgt>
                                        </p:tgtEl>
                                        <p:attrNameLst>
                                          <p:attrName>style.visibility</p:attrName>
                                        </p:attrNameLst>
                                      </p:cBhvr>
                                      <p:to>
                                        <p:strVal val="visible"/>
                                      </p:to>
                                    </p:set>
                                    <p:animEffect transition="in" filter="wipe(left)">
                                      <p:cBhvr>
                                        <p:cTn id="106" dur="500"/>
                                        <p:tgtEl>
                                          <p:spTgt spid="123">
                                            <p:txEl>
                                              <p:pRg st="1" end="1"/>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108"/>
                                        </p:tgtEl>
                                        <p:attrNameLst>
                                          <p:attrName>style.visibility</p:attrName>
                                        </p:attrNameLst>
                                      </p:cBhvr>
                                      <p:to>
                                        <p:strVal val="visible"/>
                                      </p:to>
                                    </p:set>
                                    <p:animEffect transition="in" filter="wipe(left)">
                                      <p:cBhvr>
                                        <p:cTn id="111" dur="500"/>
                                        <p:tgtEl>
                                          <p:spTgt spid="108"/>
                                        </p:tgtEl>
                                      </p:cBhvr>
                                    </p:animEffect>
                                  </p:childTnLst>
                                </p:cTn>
                              </p:par>
                            </p:childTnLst>
                          </p:cTn>
                        </p:par>
                        <p:par>
                          <p:cTn id="112" fill="hold">
                            <p:stCondLst>
                              <p:cond delay="500"/>
                            </p:stCondLst>
                            <p:childTnLst>
                              <p:par>
                                <p:cTn id="113" presetID="22" presetClass="entr" presetSubtype="8" fill="hold" grpId="0" nodeType="afterEffect">
                                  <p:stCondLst>
                                    <p:cond delay="0"/>
                                  </p:stCondLst>
                                  <p:childTnLst>
                                    <p:set>
                                      <p:cBhvr>
                                        <p:cTn id="114" dur="1" fill="hold">
                                          <p:stCondLst>
                                            <p:cond delay="0"/>
                                          </p:stCondLst>
                                        </p:cTn>
                                        <p:tgtEl>
                                          <p:spTgt spid="103">
                                            <p:txEl>
                                              <p:pRg st="0" end="0"/>
                                            </p:txEl>
                                          </p:spTgt>
                                        </p:tgtEl>
                                        <p:attrNameLst>
                                          <p:attrName>style.visibility</p:attrName>
                                        </p:attrNameLst>
                                      </p:cBhvr>
                                      <p:to>
                                        <p:strVal val="visible"/>
                                      </p:to>
                                    </p:set>
                                    <p:animEffect transition="in" filter="wipe(left)">
                                      <p:cBhvr>
                                        <p:cTn id="115" dur="500"/>
                                        <p:tgtEl>
                                          <p:spTgt spid="103">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104"/>
                                        </p:tgtEl>
                                        <p:attrNameLst>
                                          <p:attrName>style.visibility</p:attrName>
                                        </p:attrNameLst>
                                      </p:cBhvr>
                                      <p:to>
                                        <p:strVal val="visible"/>
                                      </p:to>
                                    </p:set>
                                    <p:animEffect transition="in" filter="wipe(down)">
                                      <p:cBhvr>
                                        <p:cTn id="120" dur="500"/>
                                        <p:tgtEl>
                                          <p:spTgt spid="104"/>
                                        </p:tgtEl>
                                      </p:cBhvr>
                                    </p:animEffect>
                                  </p:childTnLst>
                                </p:cTn>
                              </p:par>
                            </p:childTnLst>
                          </p:cTn>
                        </p:par>
                        <p:par>
                          <p:cTn id="121" fill="hold">
                            <p:stCondLst>
                              <p:cond delay="500"/>
                            </p:stCondLst>
                            <p:childTnLst>
                              <p:par>
                                <p:cTn id="122" presetID="22" presetClass="entr" presetSubtype="8" fill="hold" grpId="0" nodeType="afterEffect">
                                  <p:stCondLst>
                                    <p:cond delay="0"/>
                                  </p:stCondLst>
                                  <p:childTnLst>
                                    <p:set>
                                      <p:cBhvr>
                                        <p:cTn id="123" dur="1" fill="hold">
                                          <p:stCondLst>
                                            <p:cond delay="0"/>
                                          </p:stCondLst>
                                        </p:cTn>
                                        <p:tgtEl>
                                          <p:spTgt spid="120">
                                            <p:txEl>
                                              <p:pRg st="0" end="0"/>
                                            </p:txEl>
                                          </p:spTgt>
                                        </p:tgtEl>
                                        <p:attrNameLst>
                                          <p:attrName>style.visibility</p:attrName>
                                        </p:attrNameLst>
                                      </p:cBhvr>
                                      <p:to>
                                        <p:strVal val="visible"/>
                                      </p:to>
                                    </p:set>
                                    <p:animEffect transition="in" filter="wipe(left)">
                                      <p:cBhvr>
                                        <p:cTn id="124" dur="500"/>
                                        <p:tgtEl>
                                          <p:spTgt spid="120">
                                            <p:txEl>
                                              <p:pRg st="0" end="0"/>
                                            </p:txEl>
                                          </p:spTgt>
                                        </p:tgtEl>
                                      </p:cBhvr>
                                    </p:animEffect>
                                  </p:childTnLst>
                                </p:cTn>
                              </p:par>
                            </p:childTnLst>
                          </p:cTn>
                        </p:par>
                        <p:par>
                          <p:cTn id="125" fill="hold">
                            <p:stCondLst>
                              <p:cond delay="1000"/>
                            </p:stCondLst>
                            <p:childTnLst>
                              <p:par>
                                <p:cTn id="126" presetID="22" presetClass="entr" presetSubtype="8" fill="hold" grpId="0" nodeType="afterEffect">
                                  <p:stCondLst>
                                    <p:cond delay="0"/>
                                  </p:stCondLst>
                                  <p:childTnLst>
                                    <p:set>
                                      <p:cBhvr>
                                        <p:cTn id="127" dur="1" fill="hold">
                                          <p:stCondLst>
                                            <p:cond delay="0"/>
                                          </p:stCondLst>
                                        </p:cTn>
                                        <p:tgtEl>
                                          <p:spTgt spid="119">
                                            <p:txEl>
                                              <p:pRg st="0" end="0"/>
                                            </p:txEl>
                                          </p:spTgt>
                                        </p:tgtEl>
                                        <p:attrNameLst>
                                          <p:attrName>style.visibility</p:attrName>
                                        </p:attrNameLst>
                                      </p:cBhvr>
                                      <p:to>
                                        <p:strVal val="visible"/>
                                      </p:to>
                                    </p:set>
                                    <p:animEffect transition="in" filter="wipe(left)">
                                      <p:cBhvr>
                                        <p:cTn id="128" dur="500"/>
                                        <p:tgtEl>
                                          <p:spTgt spid="119">
                                            <p:txEl>
                                              <p:pRg st="0" end="0"/>
                                            </p:txEl>
                                          </p:spTgt>
                                        </p:tgtEl>
                                      </p:cBhvr>
                                    </p:animEffect>
                                  </p:childTnLst>
                                </p:cTn>
                              </p:par>
                            </p:childTnLst>
                          </p:cTn>
                        </p:par>
                        <p:par>
                          <p:cTn id="129" fill="hold">
                            <p:stCondLst>
                              <p:cond delay="1500"/>
                            </p:stCondLst>
                            <p:childTnLst>
                              <p:par>
                                <p:cTn id="130" presetID="22" presetClass="entr" presetSubtype="8" fill="hold" grpId="0" nodeType="afterEffect">
                                  <p:stCondLst>
                                    <p:cond delay="0"/>
                                  </p:stCondLst>
                                  <p:childTnLst>
                                    <p:set>
                                      <p:cBhvr>
                                        <p:cTn id="131" dur="1" fill="hold">
                                          <p:stCondLst>
                                            <p:cond delay="0"/>
                                          </p:stCondLst>
                                        </p:cTn>
                                        <p:tgtEl>
                                          <p:spTgt spid="119">
                                            <p:txEl>
                                              <p:pRg st="1" end="1"/>
                                            </p:txEl>
                                          </p:spTgt>
                                        </p:tgtEl>
                                        <p:attrNameLst>
                                          <p:attrName>style.visibility</p:attrName>
                                        </p:attrNameLst>
                                      </p:cBhvr>
                                      <p:to>
                                        <p:strVal val="visible"/>
                                      </p:to>
                                    </p:set>
                                    <p:animEffect transition="in" filter="wipe(left)">
                                      <p:cBhvr>
                                        <p:cTn id="132" dur="500"/>
                                        <p:tgtEl>
                                          <p:spTgt spid="119">
                                            <p:txEl>
                                              <p:pRg st="1" end="1"/>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109"/>
                                        </p:tgtEl>
                                        <p:attrNameLst>
                                          <p:attrName>style.visibility</p:attrName>
                                        </p:attrNameLst>
                                      </p:cBhvr>
                                      <p:to>
                                        <p:strVal val="visible"/>
                                      </p:to>
                                    </p:set>
                                    <p:animEffect transition="in" filter="wipe(left)">
                                      <p:cBhvr>
                                        <p:cTn id="137" dur="500"/>
                                        <p:tgtEl>
                                          <p:spTgt spid="109"/>
                                        </p:tgtEl>
                                      </p:cBhvr>
                                    </p:animEffect>
                                  </p:childTnLst>
                                </p:cTn>
                              </p:par>
                            </p:childTnLst>
                          </p:cTn>
                        </p:par>
                      </p:childTnLst>
                    </p:cTn>
                  </p:par>
                  <p:par>
                    <p:cTn id="138" fill="hold">
                      <p:stCondLst>
                        <p:cond delay="indefinite"/>
                      </p:stCondLst>
                      <p:childTnLst>
                        <p:par>
                          <p:cTn id="139" fill="hold">
                            <p:stCondLst>
                              <p:cond delay="0"/>
                            </p:stCondLst>
                            <p:childTnLst>
                              <p:par>
                                <p:cTn id="140" presetID="4" presetClass="entr" presetSubtype="32" fill="hold" grpId="0" nodeType="clickEffect">
                                  <p:stCondLst>
                                    <p:cond delay="0"/>
                                  </p:stCondLst>
                                  <p:childTnLst>
                                    <p:set>
                                      <p:cBhvr>
                                        <p:cTn id="141" dur="1" fill="hold">
                                          <p:stCondLst>
                                            <p:cond delay="0"/>
                                          </p:stCondLst>
                                        </p:cTn>
                                        <p:tgtEl>
                                          <p:spTgt spid="7"/>
                                        </p:tgtEl>
                                        <p:attrNameLst>
                                          <p:attrName>style.visibility</p:attrName>
                                        </p:attrNameLst>
                                      </p:cBhvr>
                                      <p:to>
                                        <p:strVal val="visible"/>
                                      </p:to>
                                    </p:set>
                                    <p:animEffect transition="in" filter="box(out)">
                                      <p:cBhvr>
                                        <p:cTn id="142" dur="500"/>
                                        <p:tgtEl>
                                          <p:spTgt spid="7"/>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grpId="0" nodeType="clickEffect">
                                  <p:stCondLst>
                                    <p:cond delay="0"/>
                                  </p:stCondLst>
                                  <p:childTnLst>
                                    <p:set>
                                      <p:cBhvr>
                                        <p:cTn id="146" dur="1" fill="hold">
                                          <p:stCondLst>
                                            <p:cond delay="0"/>
                                          </p:stCondLst>
                                        </p:cTn>
                                        <p:tgtEl>
                                          <p:spTgt spid="25"/>
                                        </p:tgtEl>
                                        <p:attrNameLst>
                                          <p:attrName>style.visibility</p:attrName>
                                        </p:attrNameLst>
                                      </p:cBhvr>
                                      <p:to>
                                        <p:strVal val="visible"/>
                                      </p:to>
                                    </p:set>
                                    <p:animEffect transition="in" filter="wipe(up)">
                                      <p:cBhvr>
                                        <p:cTn id="147" dur="500"/>
                                        <p:tgtEl>
                                          <p:spTgt spid="25"/>
                                        </p:tgtEl>
                                      </p:cBhvr>
                                    </p:animEffect>
                                  </p:childTnLst>
                                </p:cTn>
                              </p:par>
                            </p:childTnLst>
                          </p:cTn>
                        </p:par>
                        <p:par>
                          <p:cTn id="148" fill="hold">
                            <p:stCondLst>
                              <p:cond delay="500"/>
                            </p:stCondLst>
                            <p:childTnLst>
                              <p:par>
                                <p:cTn id="149" presetID="22" presetClass="entr" presetSubtype="8" fill="hold" grpId="0" nodeType="afterEffect">
                                  <p:stCondLst>
                                    <p:cond delay="0"/>
                                  </p:stCondLst>
                                  <p:childTnLst>
                                    <p:set>
                                      <p:cBhvr>
                                        <p:cTn id="150" dur="1" fill="hold">
                                          <p:stCondLst>
                                            <p:cond delay="0"/>
                                          </p:stCondLst>
                                        </p:cTn>
                                        <p:tgtEl>
                                          <p:spTgt spid="85">
                                            <p:txEl>
                                              <p:pRg st="0" end="0"/>
                                            </p:txEl>
                                          </p:spTgt>
                                        </p:tgtEl>
                                        <p:attrNameLst>
                                          <p:attrName>style.visibility</p:attrName>
                                        </p:attrNameLst>
                                      </p:cBhvr>
                                      <p:to>
                                        <p:strVal val="visible"/>
                                      </p:to>
                                    </p:set>
                                    <p:animEffect transition="in" filter="wipe(left)">
                                      <p:cBhvr>
                                        <p:cTn id="151" dur="500"/>
                                        <p:tgtEl>
                                          <p:spTgt spid="85">
                                            <p:txEl>
                                              <p:pRg st="0" end="0"/>
                                            </p:txEl>
                                          </p:spTgt>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nodeType="clickEffect">
                                  <p:stCondLst>
                                    <p:cond delay="0"/>
                                  </p:stCondLst>
                                  <p:childTnLst>
                                    <p:set>
                                      <p:cBhvr>
                                        <p:cTn id="155" dur="1" fill="hold">
                                          <p:stCondLst>
                                            <p:cond delay="0"/>
                                          </p:stCondLst>
                                        </p:cTn>
                                        <p:tgtEl>
                                          <p:spTgt spid="126"/>
                                        </p:tgtEl>
                                        <p:attrNameLst>
                                          <p:attrName>style.visibility</p:attrName>
                                        </p:attrNameLst>
                                      </p:cBhvr>
                                      <p:to>
                                        <p:strVal val="visible"/>
                                      </p:to>
                                    </p:set>
                                    <p:animEffect transition="in" filter="wipe(left)">
                                      <p:cBhvr>
                                        <p:cTn id="156" dur="500"/>
                                        <p:tgtEl>
                                          <p:spTgt spid="126"/>
                                        </p:tgtEl>
                                      </p:cBhvr>
                                    </p:animEffect>
                                  </p:childTnLst>
                                </p:cTn>
                              </p:par>
                            </p:childTnLst>
                          </p:cTn>
                        </p:par>
                        <p:par>
                          <p:cTn id="157" fill="hold">
                            <p:stCondLst>
                              <p:cond delay="500"/>
                            </p:stCondLst>
                            <p:childTnLst>
                              <p:par>
                                <p:cTn id="158" presetID="22" presetClass="entr" presetSubtype="8" fill="hold" grpId="0" nodeType="afterEffect">
                                  <p:stCondLst>
                                    <p:cond delay="0"/>
                                  </p:stCondLst>
                                  <p:childTnLst>
                                    <p:set>
                                      <p:cBhvr>
                                        <p:cTn id="159" dur="1" fill="hold">
                                          <p:stCondLst>
                                            <p:cond delay="0"/>
                                          </p:stCondLst>
                                        </p:cTn>
                                        <p:tgtEl>
                                          <p:spTgt spid="122">
                                            <p:txEl>
                                              <p:pRg st="0" end="0"/>
                                            </p:txEl>
                                          </p:spTgt>
                                        </p:tgtEl>
                                        <p:attrNameLst>
                                          <p:attrName>style.visibility</p:attrName>
                                        </p:attrNameLst>
                                      </p:cBhvr>
                                      <p:to>
                                        <p:strVal val="visible"/>
                                      </p:to>
                                    </p:set>
                                    <p:animEffect transition="in" filter="wipe(left)">
                                      <p:cBhvr>
                                        <p:cTn id="160" dur="500"/>
                                        <p:tgtEl>
                                          <p:spTgt spid="122">
                                            <p:txEl>
                                              <p:pRg st="0" end="0"/>
                                            </p:txEl>
                                          </p:spTgt>
                                        </p:tgtEl>
                                      </p:cBhvr>
                                    </p:animEffect>
                                  </p:childTnLst>
                                </p:cTn>
                              </p:par>
                            </p:childTnLst>
                          </p:cTn>
                        </p:par>
                        <p:par>
                          <p:cTn id="161" fill="hold">
                            <p:stCondLst>
                              <p:cond delay="1000"/>
                            </p:stCondLst>
                            <p:childTnLst>
                              <p:par>
                                <p:cTn id="162" presetID="22" presetClass="entr" presetSubtype="8" fill="hold" grpId="0" nodeType="afterEffect">
                                  <p:stCondLst>
                                    <p:cond delay="0"/>
                                  </p:stCondLst>
                                  <p:childTnLst>
                                    <p:set>
                                      <p:cBhvr>
                                        <p:cTn id="163" dur="1" fill="hold">
                                          <p:stCondLst>
                                            <p:cond delay="0"/>
                                          </p:stCondLst>
                                        </p:cTn>
                                        <p:tgtEl>
                                          <p:spTgt spid="122">
                                            <p:txEl>
                                              <p:pRg st="1" end="1"/>
                                            </p:txEl>
                                          </p:spTgt>
                                        </p:tgtEl>
                                        <p:attrNameLst>
                                          <p:attrName>style.visibility</p:attrName>
                                        </p:attrNameLst>
                                      </p:cBhvr>
                                      <p:to>
                                        <p:strVal val="visible"/>
                                      </p:to>
                                    </p:set>
                                    <p:animEffect transition="in" filter="wipe(left)">
                                      <p:cBhvr>
                                        <p:cTn id="164" dur="500"/>
                                        <p:tgtEl>
                                          <p:spTgt spid="122">
                                            <p:txEl>
                                              <p:pRg st="1" end="1"/>
                                            </p:txEl>
                                          </p:spTgt>
                                        </p:tgtEl>
                                      </p:cBhvr>
                                    </p:animEffect>
                                  </p:childTnLst>
                                </p:cTn>
                              </p:par>
                            </p:childTnLst>
                          </p:cTn>
                        </p:par>
                        <p:par>
                          <p:cTn id="165" fill="hold">
                            <p:stCondLst>
                              <p:cond delay="1500"/>
                            </p:stCondLst>
                            <p:childTnLst>
                              <p:par>
                                <p:cTn id="166" presetID="22" presetClass="entr" presetSubtype="8" fill="hold" grpId="0" nodeType="afterEffect">
                                  <p:stCondLst>
                                    <p:cond delay="0"/>
                                  </p:stCondLst>
                                  <p:childTnLst>
                                    <p:set>
                                      <p:cBhvr>
                                        <p:cTn id="167" dur="1" fill="hold">
                                          <p:stCondLst>
                                            <p:cond delay="0"/>
                                          </p:stCondLst>
                                        </p:cTn>
                                        <p:tgtEl>
                                          <p:spTgt spid="121">
                                            <p:txEl>
                                              <p:pRg st="0" end="0"/>
                                            </p:txEl>
                                          </p:spTgt>
                                        </p:tgtEl>
                                        <p:attrNameLst>
                                          <p:attrName>style.visibility</p:attrName>
                                        </p:attrNameLst>
                                      </p:cBhvr>
                                      <p:to>
                                        <p:strVal val="visible"/>
                                      </p:to>
                                    </p:set>
                                    <p:animEffect transition="in" filter="wipe(left)">
                                      <p:cBhvr>
                                        <p:cTn id="168" dur="500"/>
                                        <p:tgtEl>
                                          <p:spTgt spid="121">
                                            <p:txEl>
                                              <p:pRg st="0" end="0"/>
                                            </p:txEl>
                                          </p:spTgt>
                                        </p:tgtEl>
                                      </p:cBhvr>
                                    </p:animEffect>
                                  </p:childTnLst>
                                </p:cTn>
                              </p:par>
                            </p:childTnLst>
                          </p:cTn>
                        </p:par>
                        <p:par>
                          <p:cTn id="169" fill="hold">
                            <p:stCondLst>
                              <p:cond delay="2000"/>
                            </p:stCondLst>
                            <p:childTnLst>
                              <p:par>
                                <p:cTn id="170" presetID="22" presetClass="entr" presetSubtype="8" fill="hold" grpId="0" nodeType="afterEffect">
                                  <p:stCondLst>
                                    <p:cond delay="0"/>
                                  </p:stCondLst>
                                  <p:childTnLst>
                                    <p:set>
                                      <p:cBhvr>
                                        <p:cTn id="171" dur="1" fill="hold">
                                          <p:stCondLst>
                                            <p:cond delay="0"/>
                                          </p:stCondLst>
                                        </p:cTn>
                                        <p:tgtEl>
                                          <p:spTgt spid="121">
                                            <p:txEl>
                                              <p:pRg st="1" end="1"/>
                                            </p:txEl>
                                          </p:spTgt>
                                        </p:tgtEl>
                                        <p:attrNameLst>
                                          <p:attrName>style.visibility</p:attrName>
                                        </p:attrNameLst>
                                      </p:cBhvr>
                                      <p:to>
                                        <p:strVal val="visible"/>
                                      </p:to>
                                    </p:set>
                                    <p:animEffect transition="in" filter="wipe(left)">
                                      <p:cBhvr>
                                        <p:cTn id="172" dur="500"/>
                                        <p:tgtEl>
                                          <p:spTgt spid="121">
                                            <p:txEl>
                                              <p:pRg st="1" end="1"/>
                                            </p:txEl>
                                          </p:spTgt>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4" fill="hold" grpId="0" nodeType="clickEffect">
                                  <p:stCondLst>
                                    <p:cond delay="0"/>
                                  </p:stCondLst>
                                  <p:childTnLst>
                                    <p:set>
                                      <p:cBhvr>
                                        <p:cTn id="176" dur="1" fill="hold">
                                          <p:stCondLst>
                                            <p:cond delay="0"/>
                                          </p:stCondLst>
                                        </p:cTn>
                                        <p:tgtEl>
                                          <p:spTgt spid="125"/>
                                        </p:tgtEl>
                                        <p:attrNameLst>
                                          <p:attrName>style.visibility</p:attrName>
                                        </p:attrNameLst>
                                      </p:cBhvr>
                                      <p:to>
                                        <p:strVal val="visible"/>
                                      </p:to>
                                    </p:set>
                                    <p:animEffect transition="in" filter="wipe(down)">
                                      <p:cBhvr>
                                        <p:cTn id="177" dur="500"/>
                                        <p:tgtEl>
                                          <p:spTgt spid="125"/>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4" fill="hold" nodeType="clickEffect">
                                  <p:stCondLst>
                                    <p:cond delay="0"/>
                                  </p:stCondLst>
                                  <p:childTnLst>
                                    <p:set>
                                      <p:cBhvr>
                                        <p:cTn id="181" dur="1" fill="hold">
                                          <p:stCondLst>
                                            <p:cond delay="0"/>
                                          </p:stCondLst>
                                        </p:cTn>
                                        <p:tgtEl>
                                          <p:spTgt spid="26"/>
                                        </p:tgtEl>
                                        <p:attrNameLst>
                                          <p:attrName>style.visibility</p:attrName>
                                        </p:attrNameLst>
                                      </p:cBhvr>
                                      <p:to>
                                        <p:strVal val="visible"/>
                                      </p:to>
                                    </p:set>
                                    <p:animEffect transition="in" filter="wipe(down)">
                                      <p:cBhvr>
                                        <p:cTn id="18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4" grpId="0" build="p" autoUpdateAnimBg="0" advAuto="0"/>
      <p:bldP spid="5" grpId="0" animBg="1"/>
      <p:bldP spid="6" grpId="0" animBg="1" autoUpdateAnimBg="0"/>
      <p:bldP spid="7" grpId="0" animBg="1"/>
      <p:bldP spid="25" grpId="0" animBg="1"/>
      <p:bldP spid="80" grpId="0" animBg="1"/>
      <p:bldP spid="81" grpId="0" animBg="1"/>
      <p:bldP spid="85" grpId="0" build="p" autoUpdateAnimBg="0" advAuto="0"/>
      <p:bldP spid="86" grpId="0" build="p" autoUpdateAnimBg="0" advAuto="0"/>
      <p:bldP spid="96" grpId="0" build="p" autoUpdateAnimBg="0" advAuto="0"/>
      <p:bldP spid="97" grpId="0" build="p" autoUpdateAnimBg="0" advAuto="0"/>
      <p:bldP spid="98" grpId="0" animBg="1"/>
      <p:bldP spid="99" grpId="0" uiExpand="1" build="p" autoUpdateAnimBg="0" advAuto="0"/>
      <p:bldP spid="103" grpId="0" build="p" autoUpdateAnimBg="0" advAuto="0"/>
      <p:bldP spid="108" grpId="0" animBg="1"/>
      <p:bldP spid="113" grpId="0" animBg="1"/>
      <p:bldP spid="114" grpId="0" animBg="1" autoUpdateAnimBg="0"/>
      <p:bldP spid="115" grpId="0" animBg="1" autoUpdateAnimBg="0"/>
      <p:bldP spid="117" grpId="0" build="p" autoUpdateAnimBg="0" advAuto="0"/>
      <p:bldP spid="118" grpId="0" build="p" autoUpdateAnimBg="0" advAuto="0"/>
      <p:bldP spid="119" grpId="0" uiExpand="1" build="p" autoUpdateAnimBg="0" advAuto="0"/>
      <p:bldP spid="120" grpId="0" build="p" autoUpdateAnimBg="0" advAuto="0"/>
      <p:bldP spid="121" grpId="0" build="p" autoUpdateAnimBg="0" advAuto="0"/>
      <p:bldP spid="122" grpId="0" build="p" autoUpdateAnimBg="0" advAuto="0"/>
      <p:bldP spid="123" grpId="0" build="p" autoUpdateAnimBg="0"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8"/>
          <p:cNvGrpSpPr>
            <a:grpSpLocks/>
          </p:cNvGrpSpPr>
          <p:nvPr/>
        </p:nvGrpSpPr>
        <p:grpSpPr bwMode="auto">
          <a:xfrm>
            <a:off x="304800" y="4038601"/>
            <a:ext cx="3987801" cy="1935163"/>
            <a:chOff x="192" y="2111"/>
            <a:chExt cx="2512" cy="1219"/>
          </a:xfrm>
        </p:grpSpPr>
        <p:grpSp>
          <p:nvGrpSpPr>
            <p:cNvPr id="69" name="Group 69"/>
            <p:cNvGrpSpPr>
              <a:grpSpLocks/>
            </p:cNvGrpSpPr>
            <p:nvPr/>
          </p:nvGrpSpPr>
          <p:grpSpPr bwMode="auto">
            <a:xfrm>
              <a:off x="192" y="2111"/>
              <a:ext cx="2512" cy="1219"/>
              <a:chOff x="192" y="2111"/>
              <a:chExt cx="2512" cy="1219"/>
            </a:xfrm>
          </p:grpSpPr>
          <p:sp>
            <p:nvSpPr>
              <p:cNvPr id="72" name="Freeform 70"/>
              <p:cNvSpPr>
                <a:spLocks/>
              </p:cNvSpPr>
              <p:nvPr/>
            </p:nvSpPr>
            <p:spPr bwMode="auto">
              <a:xfrm>
                <a:off x="192" y="2249"/>
                <a:ext cx="2512" cy="1069"/>
              </a:xfrm>
              <a:custGeom>
                <a:avLst/>
                <a:gdLst/>
                <a:ahLst/>
                <a:cxnLst>
                  <a:cxn ang="0">
                    <a:pos x="1064" y="1069"/>
                  </a:cxn>
                  <a:cxn ang="0">
                    <a:pos x="2512" y="1055"/>
                  </a:cxn>
                  <a:cxn ang="0">
                    <a:pos x="2496" y="831"/>
                  </a:cxn>
                  <a:cxn ang="0">
                    <a:pos x="2416" y="559"/>
                  </a:cxn>
                  <a:cxn ang="0">
                    <a:pos x="2336" y="431"/>
                  </a:cxn>
                  <a:cxn ang="0">
                    <a:pos x="2232" y="263"/>
                  </a:cxn>
                  <a:cxn ang="0">
                    <a:pos x="2096" y="31"/>
                  </a:cxn>
                  <a:cxn ang="0">
                    <a:pos x="1256" y="79"/>
                  </a:cxn>
                  <a:cxn ang="0">
                    <a:pos x="8" y="311"/>
                  </a:cxn>
                  <a:cxn ang="0">
                    <a:pos x="0" y="493"/>
                  </a:cxn>
                  <a:cxn ang="0">
                    <a:pos x="192" y="493"/>
                  </a:cxn>
                  <a:cxn ang="0">
                    <a:pos x="576" y="541"/>
                  </a:cxn>
                  <a:cxn ang="0">
                    <a:pos x="920" y="741"/>
                  </a:cxn>
                  <a:cxn ang="0">
                    <a:pos x="1072" y="1061"/>
                  </a:cxn>
                  <a:cxn ang="0">
                    <a:pos x="1064" y="1069"/>
                  </a:cxn>
                </a:cxnLst>
                <a:rect l="0" t="0" r="r" b="b"/>
                <a:pathLst>
                  <a:path w="2512" h="1069">
                    <a:moveTo>
                      <a:pt x="1064" y="1069"/>
                    </a:moveTo>
                    <a:lnTo>
                      <a:pt x="2512" y="1055"/>
                    </a:lnTo>
                    <a:lnTo>
                      <a:pt x="2496" y="831"/>
                    </a:lnTo>
                    <a:cubicBezTo>
                      <a:pt x="2480" y="748"/>
                      <a:pt x="2443" y="626"/>
                      <a:pt x="2416" y="559"/>
                    </a:cubicBezTo>
                    <a:cubicBezTo>
                      <a:pt x="2389" y="492"/>
                      <a:pt x="2367" y="480"/>
                      <a:pt x="2336" y="431"/>
                    </a:cubicBezTo>
                    <a:cubicBezTo>
                      <a:pt x="2305" y="382"/>
                      <a:pt x="2272" y="330"/>
                      <a:pt x="2232" y="263"/>
                    </a:cubicBezTo>
                    <a:lnTo>
                      <a:pt x="2096" y="31"/>
                    </a:lnTo>
                    <a:cubicBezTo>
                      <a:pt x="1933" y="0"/>
                      <a:pt x="1604" y="32"/>
                      <a:pt x="1256" y="79"/>
                    </a:cubicBezTo>
                    <a:lnTo>
                      <a:pt x="8" y="311"/>
                    </a:lnTo>
                    <a:lnTo>
                      <a:pt x="0" y="493"/>
                    </a:lnTo>
                    <a:lnTo>
                      <a:pt x="192" y="493"/>
                    </a:lnTo>
                    <a:cubicBezTo>
                      <a:pt x="288" y="501"/>
                      <a:pt x="455" y="500"/>
                      <a:pt x="576" y="541"/>
                    </a:cubicBezTo>
                    <a:cubicBezTo>
                      <a:pt x="697" y="582"/>
                      <a:pt x="837" y="654"/>
                      <a:pt x="920" y="741"/>
                    </a:cubicBezTo>
                    <a:cubicBezTo>
                      <a:pt x="1003" y="828"/>
                      <a:pt x="1040" y="994"/>
                      <a:pt x="1072" y="1061"/>
                    </a:cubicBezTo>
                    <a:lnTo>
                      <a:pt x="1064" y="1069"/>
                    </a:lnTo>
                    <a:close/>
                  </a:path>
                </a:pathLst>
              </a:custGeom>
              <a:solidFill>
                <a:srgbClr val="99CCFF"/>
              </a:solidFill>
              <a:ln w="3175" cap="flat" cmpd="sng">
                <a:noFill/>
                <a:prstDash val="solid"/>
                <a:round/>
                <a:headEnd/>
                <a:tailEnd/>
              </a:ln>
              <a:effectLst/>
            </p:spPr>
            <p:txBody>
              <a:bodyPr wrap="none" lIns="36000" tIns="36000" rIns="36000" bIns="36000" anchor="ctr">
                <a:spAutoFit/>
              </a:bodyPr>
              <a:lstStyle/>
              <a:p>
                <a:endParaRPr lang="fr-FR"/>
              </a:p>
            </p:txBody>
          </p:sp>
          <p:sp>
            <p:nvSpPr>
              <p:cNvPr id="73" name="Text Box 71"/>
              <p:cNvSpPr txBox="1">
                <a:spLocks noChangeArrowheads="1"/>
              </p:cNvSpPr>
              <p:nvPr/>
            </p:nvSpPr>
            <p:spPr bwMode="auto">
              <a:xfrm rot="21168527">
                <a:off x="850" y="2111"/>
                <a:ext cx="1169" cy="220"/>
              </a:xfrm>
              <a:prstGeom prst="rect">
                <a:avLst/>
              </a:prstGeom>
              <a:noFill/>
              <a:ln w="9525">
                <a:noFill/>
                <a:miter lim="800000"/>
                <a:headEnd/>
                <a:tailEnd/>
              </a:ln>
              <a:effectLst/>
            </p:spPr>
            <p:txBody>
              <a:bodyPr wrap="none" lIns="36000" tIns="36000" rIns="36000" bIns="36000" anchor="ctr">
                <a:spAutoFit/>
              </a:bodyPr>
              <a:lstStyle/>
              <a:p>
                <a:pPr eaLnBrk="0" hangingPunct="0"/>
                <a:r>
                  <a:rPr lang="fr-FR" sz="1800" dirty="0">
                    <a:solidFill>
                      <a:srgbClr val="002060"/>
                    </a:solidFill>
                    <a:effectLst/>
                    <a:latin typeface="+mj-lt"/>
                  </a:rPr>
                  <a:t>tropopause polaire</a:t>
                </a:r>
              </a:p>
            </p:txBody>
          </p:sp>
          <p:sp>
            <p:nvSpPr>
              <p:cNvPr id="74" name="Freeform 72"/>
              <p:cNvSpPr>
                <a:spLocks/>
              </p:cNvSpPr>
              <p:nvPr/>
            </p:nvSpPr>
            <p:spPr bwMode="auto">
              <a:xfrm>
                <a:off x="222" y="2250"/>
                <a:ext cx="2082" cy="308"/>
              </a:xfrm>
              <a:custGeom>
                <a:avLst/>
                <a:gdLst/>
                <a:ahLst/>
                <a:cxnLst>
                  <a:cxn ang="0">
                    <a:pos x="0" y="308"/>
                  </a:cxn>
                  <a:cxn ang="0">
                    <a:pos x="1356" y="49"/>
                  </a:cxn>
                  <a:cxn ang="0">
                    <a:pos x="1848" y="13"/>
                  </a:cxn>
                  <a:cxn ang="0">
                    <a:pos x="2082" y="30"/>
                  </a:cxn>
                </a:cxnLst>
                <a:rect l="0" t="0" r="r" b="b"/>
                <a:pathLst>
                  <a:path w="2082" h="308">
                    <a:moveTo>
                      <a:pt x="0" y="308"/>
                    </a:moveTo>
                    <a:cubicBezTo>
                      <a:pt x="224" y="265"/>
                      <a:pt x="1048" y="98"/>
                      <a:pt x="1356" y="49"/>
                    </a:cubicBezTo>
                    <a:cubicBezTo>
                      <a:pt x="1664" y="0"/>
                      <a:pt x="1727" y="16"/>
                      <a:pt x="1848" y="13"/>
                    </a:cubicBezTo>
                    <a:cubicBezTo>
                      <a:pt x="1969" y="10"/>
                      <a:pt x="2033" y="26"/>
                      <a:pt x="2082" y="30"/>
                    </a:cubicBezTo>
                  </a:path>
                </a:pathLst>
              </a:custGeom>
              <a:noFill/>
              <a:ln w="57150" cap="flat" cmpd="sng">
                <a:solidFill>
                  <a:schemeClr val="bg2"/>
                </a:solidFill>
                <a:prstDash val="solid"/>
                <a:round/>
                <a:headEnd type="none" w="med" len="med"/>
                <a:tailEnd type="none" w="med" len="med"/>
              </a:ln>
              <a:effectLst/>
            </p:spPr>
            <p:txBody>
              <a:bodyPr wrap="none" lIns="36000" tIns="36000" rIns="36000" bIns="36000" anchor="ctr">
                <a:spAutoFit/>
              </a:bodyPr>
              <a:lstStyle/>
              <a:p>
                <a:endParaRPr lang="fr-FR"/>
              </a:p>
            </p:txBody>
          </p:sp>
          <p:sp>
            <p:nvSpPr>
              <p:cNvPr id="75" name="AutoShape 73"/>
              <p:cNvSpPr>
                <a:spLocks noChangeArrowheads="1"/>
              </p:cNvSpPr>
              <p:nvPr/>
            </p:nvSpPr>
            <p:spPr bwMode="auto">
              <a:xfrm>
                <a:off x="1584" y="3120"/>
                <a:ext cx="615" cy="210"/>
              </a:xfrm>
              <a:prstGeom prst="rightArrow">
                <a:avLst>
                  <a:gd name="adj1" fmla="val 50000"/>
                  <a:gd name="adj2" fmla="val 73214"/>
                </a:avLst>
              </a:prstGeom>
              <a:solidFill>
                <a:srgbClr val="99CCFF"/>
              </a:solidFill>
              <a:ln w="3175">
                <a:solidFill>
                  <a:schemeClr val="tx1"/>
                </a:solidFill>
                <a:miter lim="800000"/>
                <a:headEnd/>
                <a:tailEnd/>
              </a:ln>
              <a:effectLst/>
            </p:spPr>
            <p:txBody>
              <a:bodyPr lIns="36000" tIns="36000" rIns="36000" bIns="36000" anchor="ctr">
                <a:spAutoFit/>
              </a:bodyPr>
              <a:lstStyle/>
              <a:p>
                <a:endParaRPr lang="fr-FR"/>
              </a:p>
            </p:txBody>
          </p:sp>
        </p:grpSp>
        <p:sp>
          <p:nvSpPr>
            <p:cNvPr id="70" name="Text Box 74"/>
            <p:cNvSpPr txBox="1">
              <a:spLocks noChangeArrowheads="1"/>
            </p:cNvSpPr>
            <p:nvPr/>
          </p:nvSpPr>
          <p:spPr bwMode="auto">
            <a:xfrm>
              <a:off x="270" y="2447"/>
              <a:ext cx="277" cy="180"/>
            </a:xfrm>
            <a:prstGeom prst="rect">
              <a:avLst/>
            </a:prstGeom>
            <a:noFill/>
            <a:ln w="12700">
              <a:noFill/>
              <a:miter lim="800000"/>
              <a:headEnd/>
              <a:tailEnd/>
            </a:ln>
            <a:effectLst/>
          </p:spPr>
          <p:txBody>
            <a:bodyPr wrap="none" lIns="36000" tIns="36000" rIns="36000" bIns="36000" anchor="ctr">
              <a:spAutoFit/>
            </a:bodyPr>
            <a:lstStyle/>
            <a:p>
              <a:pPr eaLnBrk="0" hangingPunct="0">
                <a:lnSpc>
                  <a:spcPct val="70000"/>
                </a:lnSpc>
                <a:spcBef>
                  <a:spcPct val="20000"/>
                </a:spcBef>
              </a:pPr>
              <a:r>
                <a:rPr lang="fr-FR" sz="2000" dirty="0">
                  <a:solidFill>
                    <a:schemeClr val="tx1"/>
                  </a:solidFill>
                  <a:effectLst/>
                </a:rPr>
                <a:t>-45</a:t>
              </a:r>
            </a:p>
          </p:txBody>
        </p:sp>
        <p:sp>
          <p:nvSpPr>
            <p:cNvPr id="71" name="Text Box 75"/>
            <p:cNvSpPr txBox="1">
              <a:spLocks noChangeArrowheads="1"/>
            </p:cNvSpPr>
            <p:nvPr/>
          </p:nvSpPr>
          <p:spPr bwMode="auto">
            <a:xfrm>
              <a:off x="1800" y="2210"/>
              <a:ext cx="277" cy="180"/>
            </a:xfrm>
            <a:prstGeom prst="rect">
              <a:avLst/>
            </a:prstGeom>
            <a:noFill/>
            <a:ln w="12700">
              <a:noFill/>
              <a:miter lim="800000"/>
              <a:headEnd/>
              <a:tailEnd/>
            </a:ln>
            <a:effectLst/>
          </p:spPr>
          <p:txBody>
            <a:bodyPr wrap="none" lIns="36000" tIns="36000" rIns="36000" bIns="36000" anchor="ctr">
              <a:spAutoFit/>
            </a:bodyPr>
            <a:lstStyle/>
            <a:p>
              <a:pPr eaLnBrk="0" hangingPunct="0">
                <a:lnSpc>
                  <a:spcPct val="70000"/>
                </a:lnSpc>
                <a:spcBef>
                  <a:spcPct val="20000"/>
                </a:spcBef>
              </a:pPr>
              <a:r>
                <a:rPr lang="fr-FR" sz="2000">
                  <a:solidFill>
                    <a:schemeClr val="tx1"/>
                  </a:solidFill>
                  <a:effectLst/>
                </a:rPr>
                <a:t>-55</a:t>
              </a:r>
            </a:p>
          </p:txBody>
        </p:sp>
      </p:grpSp>
      <p:sp>
        <p:nvSpPr>
          <p:cNvPr id="80" name="Freeform 80"/>
          <p:cNvSpPr>
            <a:spLocks/>
          </p:cNvSpPr>
          <p:nvPr/>
        </p:nvSpPr>
        <p:spPr bwMode="auto">
          <a:xfrm>
            <a:off x="3663950" y="4394200"/>
            <a:ext cx="601663" cy="1514475"/>
          </a:xfrm>
          <a:custGeom>
            <a:avLst/>
            <a:gdLst/>
            <a:ahLst/>
            <a:cxnLst>
              <a:cxn ang="0">
                <a:pos x="379" y="954"/>
              </a:cxn>
              <a:cxn ang="0">
                <a:pos x="366" y="810"/>
              </a:cxn>
              <a:cxn ang="0">
                <a:pos x="303" y="472"/>
              </a:cxn>
              <a:cxn ang="0">
                <a:pos x="157" y="209"/>
              </a:cxn>
              <a:cxn ang="0">
                <a:pos x="0" y="0"/>
              </a:cxn>
            </a:cxnLst>
            <a:rect l="0" t="0" r="r" b="b"/>
            <a:pathLst>
              <a:path w="379" h="954">
                <a:moveTo>
                  <a:pt x="379" y="954"/>
                </a:moveTo>
                <a:cubicBezTo>
                  <a:pt x="377" y="930"/>
                  <a:pt x="379" y="890"/>
                  <a:pt x="366" y="810"/>
                </a:cubicBezTo>
                <a:cubicBezTo>
                  <a:pt x="353" y="730"/>
                  <a:pt x="338" y="572"/>
                  <a:pt x="303" y="472"/>
                </a:cubicBezTo>
                <a:cubicBezTo>
                  <a:pt x="268" y="372"/>
                  <a:pt x="207" y="288"/>
                  <a:pt x="157" y="209"/>
                </a:cubicBezTo>
                <a:cubicBezTo>
                  <a:pt x="107" y="130"/>
                  <a:pt x="33" y="44"/>
                  <a:pt x="0" y="0"/>
                </a:cubicBezTo>
              </a:path>
            </a:pathLst>
          </a:custGeom>
          <a:noFill/>
          <a:ln w="76200" cap="flat" cmpd="sng">
            <a:solidFill>
              <a:srgbClr val="3399FF"/>
            </a:solidFill>
            <a:prstDash val="solid"/>
            <a:round/>
            <a:headEnd type="none" w="med" len="med"/>
            <a:tailEnd type="none" w="med" len="med"/>
          </a:ln>
          <a:effectLst/>
        </p:spPr>
        <p:txBody>
          <a:bodyPr wrap="none" lIns="36000" tIns="36000" rIns="36000" bIns="36000" anchor="ctr">
            <a:spAutoFit/>
          </a:bodyPr>
          <a:lstStyle/>
          <a:p>
            <a:endParaRPr lang="fr-FR"/>
          </a:p>
        </p:txBody>
      </p:sp>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4" name="Rectangle 4"/>
          <p:cNvSpPr>
            <a:spLocks noChangeArrowheads="1"/>
          </p:cNvSpPr>
          <p:nvPr/>
        </p:nvSpPr>
        <p:spPr bwMode="auto">
          <a:xfrm>
            <a:off x="285720" y="1714488"/>
            <a:ext cx="8478838" cy="682625"/>
          </a:xfrm>
          <a:prstGeom prst="rect">
            <a:avLst/>
          </a:prstGeom>
          <a:noFill/>
          <a:ln w="9525">
            <a:noFill/>
            <a:miter lim="800000"/>
            <a:headEnd/>
            <a:tailEnd/>
          </a:ln>
          <a:effectLst/>
        </p:spPr>
        <p:txBody>
          <a:bodyPr lIns="36000" tIns="36000" rIns="36000" bIns="36000">
            <a:spAutoFit/>
          </a:bodyPr>
          <a:lstStyle/>
          <a:p>
            <a:pPr marL="342900" indent="-342900" algn="l">
              <a:spcBef>
                <a:spcPct val="20000"/>
              </a:spcBef>
              <a:buClr>
                <a:schemeClr val="accent2"/>
              </a:buClr>
              <a:buSzPct val="80000"/>
              <a:buFont typeface="Wingdings" pitchFamily="2" charset="2"/>
              <a:buNone/>
            </a:pPr>
            <a:r>
              <a:rPr lang="fr-FR" sz="2000" dirty="0">
                <a:solidFill>
                  <a:srgbClr val="002060"/>
                </a:solidFill>
                <a:effectLst/>
                <a:latin typeface="+mj-lt"/>
              </a:rPr>
              <a:t>Individualisation d'ensembles troposphériques présentant une certaine "homogénéité" en structure et extension géographique.</a:t>
            </a:r>
          </a:p>
        </p:txBody>
      </p:sp>
      <p:grpSp>
        <p:nvGrpSpPr>
          <p:cNvPr id="5" name="Group 5"/>
          <p:cNvGrpSpPr>
            <a:grpSpLocks/>
          </p:cNvGrpSpPr>
          <p:nvPr/>
        </p:nvGrpSpPr>
        <p:grpSpPr bwMode="auto">
          <a:xfrm>
            <a:off x="0" y="2363788"/>
            <a:ext cx="9058275" cy="3962400"/>
            <a:chOff x="0" y="1056"/>
            <a:chExt cx="5706" cy="2496"/>
          </a:xfrm>
        </p:grpSpPr>
        <p:sp>
          <p:nvSpPr>
            <p:cNvPr id="6" name="Text Box 6"/>
            <p:cNvSpPr txBox="1">
              <a:spLocks noChangeArrowheads="1"/>
            </p:cNvSpPr>
            <p:nvPr/>
          </p:nvSpPr>
          <p:spPr bwMode="auto">
            <a:xfrm>
              <a:off x="2592" y="3306"/>
              <a:ext cx="404" cy="238"/>
            </a:xfrm>
            <a:prstGeom prst="rect">
              <a:avLst/>
            </a:prstGeom>
            <a:noFill/>
            <a:ln w="9525">
              <a:noFill/>
              <a:miter lim="800000"/>
              <a:headEnd/>
              <a:tailEnd/>
            </a:ln>
            <a:effectLst/>
          </p:spPr>
          <p:txBody>
            <a:bodyPr wrap="none" lIns="36000" tIns="36000" rIns="36000" bIns="36000" anchor="ctr">
              <a:spAutoFit/>
            </a:bodyPr>
            <a:lstStyle/>
            <a:p>
              <a:pPr eaLnBrk="0" hangingPunct="0"/>
              <a:r>
                <a:rPr lang="fr-FR" sz="2000">
                  <a:solidFill>
                    <a:schemeClr val="tx1"/>
                  </a:solidFill>
                  <a:effectLst/>
                </a:rPr>
                <a:t>45°N</a:t>
              </a:r>
            </a:p>
          </p:txBody>
        </p:sp>
        <p:sp>
          <p:nvSpPr>
            <p:cNvPr id="7" name="Text Box 7"/>
            <p:cNvSpPr txBox="1">
              <a:spLocks noChangeArrowheads="1"/>
            </p:cNvSpPr>
            <p:nvPr/>
          </p:nvSpPr>
          <p:spPr bwMode="auto">
            <a:xfrm>
              <a:off x="4595" y="3312"/>
              <a:ext cx="1111" cy="240"/>
            </a:xfrm>
            <a:prstGeom prst="rect">
              <a:avLst/>
            </a:prstGeom>
            <a:noFill/>
            <a:ln w="9525">
              <a:noFill/>
              <a:miter lim="800000"/>
              <a:headEnd/>
              <a:tailEnd/>
            </a:ln>
            <a:effectLst/>
          </p:spPr>
          <p:txBody>
            <a:bodyPr wrap="none" lIns="36000" tIns="36000" rIns="36000" bIns="36000" anchor="ctr">
              <a:spAutoFit/>
            </a:bodyPr>
            <a:lstStyle/>
            <a:p>
              <a:pPr eaLnBrk="0" hangingPunct="0"/>
              <a:r>
                <a:rPr lang="fr-FR" sz="2000" dirty="0">
                  <a:solidFill>
                    <a:srgbClr val="002060"/>
                  </a:solidFill>
                  <a:effectLst/>
                  <a:latin typeface="+mj-lt"/>
                </a:rPr>
                <a:t>équateur météo</a:t>
              </a:r>
              <a:endParaRPr lang="fr-FR" dirty="0">
                <a:solidFill>
                  <a:srgbClr val="002060"/>
                </a:solidFill>
                <a:effectLst/>
                <a:latin typeface="+mj-lt"/>
              </a:endParaRPr>
            </a:p>
          </p:txBody>
        </p:sp>
        <p:sp>
          <p:nvSpPr>
            <p:cNvPr id="8" name="Text Box 8"/>
            <p:cNvSpPr txBox="1">
              <a:spLocks noChangeArrowheads="1"/>
            </p:cNvSpPr>
            <p:nvPr/>
          </p:nvSpPr>
          <p:spPr bwMode="auto">
            <a:xfrm>
              <a:off x="3840" y="3312"/>
              <a:ext cx="404" cy="238"/>
            </a:xfrm>
            <a:prstGeom prst="rect">
              <a:avLst/>
            </a:prstGeom>
            <a:noFill/>
            <a:ln w="9525">
              <a:noFill/>
              <a:miter lim="800000"/>
              <a:headEnd/>
              <a:tailEnd/>
            </a:ln>
            <a:effectLst/>
          </p:spPr>
          <p:txBody>
            <a:bodyPr wrap="none" lIns="36000" tIns="36000" rIns="36000" bIns="36000" anchor="ctr">
              <a:spAutoFit/>
            </a:bodyPr>
            <a:lstStyle/>
            <a:p>
              <a:pPr eaLnBrk="0" hangingPunct="0"/>
              <a:r>
                <a:rPr lang="fr-FR" sz="2000">
                  <a:solidFill>
                    <a:schemeClr val="tx1"/>
                  </a:solidFill>
                  <a:effectLst/>
                </a:rPr>
                <a:t>30°N</a:t>
              </a:r>
            </a:p>
          </p:txBody>
        </p:sp>
        <p:sp>
          <p:nvSpPr>
            <p:cNvPr id="9" name="Text Box 9"/>
            <p:cNvSpPr txBox="1">
              <a:spLocks noChangeArrowheads="1"/>
            </p:cNvSpPr>
            <p:nvPr/>
          </p:nvSpPr>
          <p:spPr bwMode="auto">
            <a:xfrm>
              <a:off x="336" y="2112"/>
              <a:ext cx="500" cy="238"/>
            </a:xfrm>
            <a:prstGeom prst="rect">
              <a:avLst/>
            </a:prstGeom>
            <a:noFill/>
            <a:ln w="9525">
              <a:noFill/>
              <a:miter lim="800000"/>
              <a:headEnd/>
              <a:tailEnd/>
            </a:ln>
            <a:effectLst/>
          </p:spPr>
          <p:txBody>
            <a:bodyPr wrap="none" lIns="36000" tIns="36000" rIns="36000" bIns="36000" anchor="ctr">
              <a:spAutoFit/>
            </a:bodyPr>
            <a:lstStyle/>
            <a:p>
              <a:pPr eaLnBrk="0" hangingPunct="0"/>
              <a:r>
                <a:rPr lang="fr-FR" sz="2000" dirty="0">
                  <a:solidFill>
                    <a:schemeClr val="tx1"/>
                  </a:solidFill>
                  <a:effectLst/>
                </a:rPr>
                <a:t>FL300</a:t>
              </a:r>
            </a:p>
          </p:txBody>
        </p:sp>
        <p:sp>
          <p:nvSpPr>
            <p:cNvPr id="10" name="Text Box 10"/>
            <p:cNvSpPr txBox="1">
              <a:spLocks noChangeArrowheads="1"/>
            </p:cNvSpPr>
            <p:nvPr/>
          </p:nvSpPr>
          <p:spPr bwMode="auto">
            <a:xfrm>
              <a:off x="336" y="1680"/>
              <a:ext cx="500" cy="238"/>
            </a:xfrm>
            <a:prstGeom prst="rect">
              <a:avLst/>
            </a:prstGeom>
            <a:noFill/>
            <a:ln w="9525">
              <a:noFill/>
              <a:miter lim="800000"/>
              <a:headEnd/>
              <a:tailEnd/>
            </a:ln>
            <a:effectLst/>
          </p:spPr>
          <p:txBody>
            <a:bodyPr wrap="none" lIns="36000" tIns="36000" rIns="36000" bIns="36000" anchor="ctr">
              <a:spAutoFit/>
            </a:bodyPr>
            <a:lstStyle/>
            <a:p>
              <a:pPr eaLnBrk="0" hangingPunct="0"/>
              <a:r>
                <a:rPr lang="fr-FR" sz="2000">
                  <a:solidFill>
                    <a:schemeClr val="tx1"/>
                  </a:solidFill>
                  <a:effectLst/>
                </a:rPr>
                <a:t>FL400</a:t>
              </a:r>
            </a:p>
          </p:txBody>
        </p:sp>
        <p:grpSp>
          <p:nvGrpSpPr>
            <p:cNvPr id="11" name="Group 11"/>
            <p:cNvGrpSpPr>
              <a:grpSpLocks/>
            </p:cNvGrpSpPr>
            <p:nvPr/>
          </p:nvGrpSpPr>
          <p:grpSpPr bwMode="auto">
            <a:xfrm>
              <a:off x="192" y="1056"/>
              <a:ext cx="5472" cy="2256"/>
              <a:chOff x="192" y="1056"/>
              <a:chExt cx="5472" cy="2256"/>
            </a:xfrm>
          </p:grpSpPr>
          <p:sp>
            <p:nvSpPr>
              <p:cNvPr id="15" name="Line 12"/>
              <p:cNvSpPr>
                <a:spLocks noChangeShapeType="1"/>
              </p:cNvSpPr>
              <p:nvPr/>
            </p:nvSpPr>
            <p:spPr bwMode="auto">
              <a:xfrm>
                <a:off x="192" y="3312"/>
                <a:ext cx="5472" cy="0"/>
              </a:xfrm>
              <a:prstGeom prst="line">
                <a:avLst/>
              </a:prstGeom>
              <a:noFill/>
              <a:ln w="28575">
                <a:solidFill>
                  <a:schemeClr val="tx1"/>
                </a:solidFill>
                <a:round/>
                <a:headEnd/>
                <a:tailEnd/>
              </a:ln>
              <a:effectLst/>
            </p:spPr>
            <p:txBody>
              <a:bodyPr lIns="36000" tIns="36000" rIns="36000" bIns="36000" anchor="ctr">
                <a:spAutoFit/>
              </a:bodyPr>
              <a:lstStyle/>
              <a:p>
                <a:endParaRPr lang="fr-FR"/>
              </a:p>
            </p:txBody>
          </p:sp>
          <p:sp>
            <p:nvSpPr>
              <p:cNvPr id="16" name="Line 13"/>
              <p:cNvSpPr>
                <a:spLocks noChangeShapeType="1"/>
              </p:cNvSpPr>
              <p:nvPr/>
            </p:nvSpPr>
            <p:spPr bwMode="auto">
              <a:xfrm flipV="1">
                <a:off x="192" y="1056"/>
                <a:ext cx="0" cy="2256"/>
              </a:xfrm>
              <a:prstGeom prst="line">
                <a:avLst/>
              </a:prstGeom>
              <a:noFill/>
              <a:ln w="9525">
                <a:solidFill>
                  <a:schemeClr val="tx1"/>
                </a:solidFill>
                <a:round/>
                <a:headEnd/>
                <a:tailEnd/>
              </a:ln>
              <a:effectLst/>
            </p:spPr>
            <p:txBody>
              <a:bodyPr wrap="none" lIns="36000" tIns="36000" rIns="36000" bIns="36000" anchor="ctr">
                <a:spAutoFit/>
              </a:bodyPr>
              <a:lstStyle/>
              <a:p>
                <a:endParaRPr lang="fr-FR"/>
              </a:p>
            </p:txBody>
          </p:sp>
          <p:sp>
            <p:nvSpPr>
              <p:cNvPr id="17" name="Line 14"/>
              <p:cNvSpPr>
                <a:spLocks noChangeShapeType="1"/>
              </p:cNvSpPr>
              <p:nvPr/>
            </p:nvSpPr>
            <p:spPr bwMode="auto">
              <a:xfrm>
                <a:off x="192" y="2256"/>
                <a:ext cx="144" cy="0"/>
              </a:xfrm>
              <a:prstGeom prst="line">
                <a:avLst/>
              </a:prstGeom>
              <a:noFill/>
              <a:ln w="9525">
                <a:solidFill>
                  <a:schemeClr val="tx1"/>
                </a:solidFill>
                <a:round/>
                <a:headEnd/>
                <a:tailEnd/>
              </a:ln>
              <a:effectLst/>
            </p:spPr>
            <p:txBody>
              <a:bodyPr lIns="36000" tIns="36000" rIns="36000" bIns="36000" anchor="ctr">
                <a:spAutoFit/>
              </a:bodyPr>
              <a:lstStyle/>
              <a:p>
                <a:endParaRPr lang="fr-FR"/>
              </a:p>
            </p:txBody>
          </p:sp>
          <p:sp>
            <p:nvSpPr>
              <p:cNvPr id="18" name="Line 15"/>
              <p:cNvSpPr>
                <a:spLocks noChangeShapeType="1"/>
              </p:cNvSpPr>
              <p:nvPr/>
            </p:nvSpPr>
            <p:spPr bwMode="auto">
              <a:xfrm>
                <a:off x="192" y="1824"/>
                <a:ext cx="144" cy="0"/>
              </a:xfrm>
              <a:prstGeom prst="line">
                <a:avLst/>
              </a:prstGeom>
              <a:noFill/>
              <a:ln w="9525">
                <a:solidFill>
                  <a:schemeClr val="tx1"/>
                </a:solidFill>
                <a:round/>
                <a:headEnd/>
                <a:tailEnd/>
              </a:ln>
              <a:effectLst/>
            </p:spPr>
            <p:txBody>
              <a:bodyPr wrap="none" lIns="36000" tIns="36000" rIns="36000" bIns="36000" anchor="ctr">
                <a:spAutoFit/>
              </a:bodyPr>
              <a:lstStyle/>
              <a:p>
                <a:endParaRPr lang="fr-FR"/>
              </a:p>
            </p:txBody>
          </p:sp>
          <p:sp>
            <p:nvSpPr>
              <p:cNvPr id="19" name="Line 16"/>
              <p:cNvSpPr>
                <a:spLocks noChangeShapeType="1"/>
              </p:cNvSpPr>
              <p:nvPr/>
            </p:nvSpPr>
            <p:spPr bwMode="auto">
              <a:xfrm>
                <a:off x="192" y="1440"/>
                <a:ext cx="144" cy="0"/>
              </a:xfrm>
              <a:prstGeom prst="line">
                <a:avLst/>
              </a:prstGeom>
              <a:noFill/>
              <a:ln w="9525">
                <a:solidFill>
                  <a:schemeClr val="tx1"/>
                </a:solidFill>
                <a:round/>
                <a:headEnd/>
                <a:tailEnd/>
              </a:ln>
              <a:effectLst/>
            </p:spPr>
            <p:txBody>
              <a:bodyPr wrap="none" lIns="36000" tIns="36000" rIns="36000" bIns="36000" anchor="ctr">
                <a:spAutoFit/>
              </a:bodyPr>
              <a:lstStyle/>
              <a:p>
                <a:endParaRPr lang="fr-FR"/>
              </a:p>
            </p:txBody>
          </p:sp>
        </p:grpSp>
        <p:sp>
          <p:nvSpPr>
            <p:cNvPr id="12" name="Text Box 17"/>
            <p:cNvSpPr txBox="1">
              <a:spLocks noChangeArrowheads="1"/>
            </p:cNvSpPr>
            <p:nvPr/>
          </p:nvSpPr>
          <p:spPr bwMode="auto">
            <a:xfrm>
              <a:off x="336" y="1296"/>
              <a:ext cx="500" cy="238"/>
            </a:xfrm>
            <a:prstGeom prst="rect">
              <a:avLst/>
            </a:prstGeom>
            <a:noFill/>
            <a:ln w="9525">
              <a:noFill/>
              <a:miter lim="800000"/>
              <a:headEnd/>
              <a:tailEnd/>
            </a:ln>
            <a:effectLst/>
          </p:spPr>
          <p:txBody>
            <a:bodyPr wrap="none" lIns="36000" tIns="36000" rIns="36000" bIns="36000" anchor="ctr">
              <a:spAutoFit/>
            </a:bodyPr>
            <a:lstStyle/>
            <a:p>
              <a:pPr eaLnBrk="0" hangingPunct="0"/>
              <a:r>
                <a:rPr lang="fr-FR" sz="2000">
                  <a:solidFill>
                    <a:schemeClr val="tx1"/>
                  </a:solidFill>
                  <a:effectLst/>
                </a:rPr>
                <a:t>FL500</a:t>
              </a:r>
            </a:p>
          </p:txBody>
        </p:sp>
        <p:sp>
          <p:nvSpPr>
            <p:cNvPr id="13" name="Text Box 18"/>
            <p:cNvSpPr txBox="1">
              <a:spLocks noChangeArrowheads="1"/>
            </p:cNvSpPr>
            <p:nvPr/>
          </p:nvSpPr>
          <p:spPr bwMode="auto">
            <a:xfrm>
              <a:off x="0" y="3312"/>
              <a:ext cx="470" cy="240"/>
            </a:xfrm>
            <a:prstGeom prst="rect">
              <a:avLst/>
            </a:prstGeom>
            <a:noFill/>
            <a:ln w="3175">
              <a:noFill/>
              <a:miter lim="800000"/>
              <a:headEnd/>
              <a:tailEnd/>
            </a:ln>
            <a:effectLst/>
          </p:spPr>
          <p:txBody>
            <a:bodyPr wrap="none" lIns="36000" tIns="36000" rIns="36000" bIns="36000">
              <a:spAutoFit/>
            </a:bodyPr>
            <a:lstStyle/>
            <a:p>
              <a:pPr algn="l" eaLnBrk="0" hangingPunct="0"/>
              <a:r>
                <a:rPr lang="fr-FR" sz="2000" dirty="0">
                  <a:solidFill>
                    <a:srgbClr val="002060"/>
                  </a:solidFill>
                  <a:effectLst/>
                  <a:latin typeface="+mj-lt"/>
                </a:rPr>
                <a:t>Pôle N</a:t>
              </a:r>
              <a:endParaRPr lang="fr-FR" dirty="0">
                <a:solidFill>
                  <a:srgbClr val="002060"/>
                </a:solidFill>
                <a:effectLst/>
                <a:latin typeface="+mj-lt"/>
              </a:endParaRPr>
            </a:p>
          </p:txBody>
        </p:sp>
        <p:sp>
          <p:nvSpPr>
            <p:cNvPr id="14" name="Text Box 19"/>
            <p:cNvSpPr txBox="1">
              <a:spLocks noChangeArrowheads="1"/>
            </p:cNvSpPr>
            <p:nvPr/>
          </p:nvSpPr>
          <p:spPr bwMode="auto">
            <a:xfrm>
              <a:off x="1104" y="3312"/>
              <a:ext cx="404" cy="238"/>
            </a:xfrm>
            <a:prstGeom prst="rect">
              <a:avLst/>
            </a:prstGeom>
            <a:noFill/>
            <a:ln w="3175">
              <a:noFill/>
              <a:miter lim="800000"/>
              <a:headEnd/>
              <a:tailEnd/>
            </a:ln>
            <a:effectLst/>
          </p:spPr>
          <p:txBody>
            <a:bodyPr wrap="none" lIns="36000" tIns="36000" rIns="36000" bIns="36000">
              <a:spAutoFit/>
            </a:bodyPr>
            <a:lstStyle/>
            <a:p>
              <a:pPr algn="l" eaLnBrk="0" hangingPunct="0"/>
              <a:r>
                <a:rPr lang="fr-FR" sz="2000">
                  <a:solidFill>
                    <a:schemeClr val="tx1"/>
                  </a:solidFill>
                  <a:effectLst/>
                </a:rPr>
                <a:t>70°N</a:t>
              </a:r>
              <a:endParaRPr lang="fr-FR">
                <a:solidFill>
                  <a:schemeClr val="tx1"/>
                </a:solidFill>
                <a:effectLst/>
              </a:endParaRPr>
            </a:p>
          </p:txBody>
        </p:sp>
      </p:grpSp>
      <p:grpSp>
        <p:nvGrpSpPr>
          <p:cNvPr id="20" name="Group 20"/>
          <p:cNvGrpSpPr>
            <a:grpSpLocks/>
          </p:cNvGrpSpPr>
          <p:nvPr/>
        </p:nvGrpSpPr>
        <p:grpSpPr bwMode="auto">
          <a:xfrm>
            <a:off x="3659188" y="2819401"/>
            <a:ext cx="5419725" cy="3125788"/>
            <a:chOff x="2305" y="1343"/>
            <a:chExt cx="3414" cy="1969"/>
          </a:xfrm>
        </p:grpSpPr>
        <p:grpSp>
          <p:nvGrpSpPr>
            <p:cNvPr id="21" name="Group 21"/>
            <p:cNvGrpSpPr>
              <a:grpSpLocks/>
            </p:cNvGrpSpPr>
            <p:nvPr/>
          </p:nvGrpSpPr>
          <p:grpSpPr bwMode="auto">
            <a:xfrm>
              <a:off x="2305" y="1343"/>
              <a:ext cx="3414" cy="1969"/>
              <a:chOff x="2305" y="1343"/>
              <a:chExt cx="3414" cy="1969"/>
            </a:xfrm>
          </p:grpSpPr>
          <p:grpSp>
            <p:nvGrpSpPr>
              <p:cNvPr id="24" name="Group 22"/>
              <p:cNvGrpSpPr>
                <a:grpSpLocks/>
              </p:cNvGrpSpPr>
              <p:nvPr/>
            </p:nvGrpSpPr>
            <p:grpSpPr bwMode="auto">
              <a:xfrm>
                <a:off x="2305" y="1343"/>
                <a:ext cx="3414" cy="1969"/>
                <a:chOff x="2305" y="1343"/>
                <a:chExt cx="3414" cy="1969"/>
              </a:xfrm>
            </p:grpSpPr>
            <p:sp>
              <p:nvSpPr>
                <p:cNvPr id="26" name="Freeform 23"/>
                <p:cNvSpPr>
                  <a:spLocks/>
                </p:cNvSpPr>
                <p:nvPr/>
              </p:nvSpPr>
              <p:spPr bwMode="auto">
                <a:xfrm>
                  <a:off x="2305" y="1496"/>
                  <a:ext cx="3335" cy="1816"/>
                </a:xfrm>
                <a:custGeom>
                  <a:avLst/>
                  <a:gdLst/>
                  <a:ahLst/>
                  <a:cxnLst>
                    <a:cxn ang="0">
                      <a:pos x="383" y="1816"/>
                    </a:cxn>
                    <a:cxn ang="0">
                      <a:pos x="369" y="1649"/>
                    </a:cxn>
                    <a:cxn ang="0">
                      <a:pos x="335" y="1384"/>
                    </a:cxn>
                    <a:cxn ang="0">
                      <a:pos x="143" y="1048"/>
                    </a:cxn>
                    <a:cxn ang="0">
                      <a:pos x="7" y="784"/>
                    </a:cxn>
                    <a:cxn ang="0">
                      <a:pos x="183" y="544"/>
                    </a:cxn>
                    <a:cxn ang="0">
                      <a:pos x="863" y="456"/>
                    </a:cxn>
                    <a:cxn ang="0">
                      <a:pos x="1775" y="376"/>
                    </a:cxn>
                    <a:cxn ang="0">
                      <a:pos x="2103" y="192"/>
                    </a:cxn>
                    <a:cxn ang="0">
                      <a:pos x="2511" y="104"/>
                    </a:cxn>
                    <a:cxn ang="0">
                      <a:pos x="3151" y="0"/>
                    </a:cxn>
                    <a:cxn ang="0">
                      <a:pos x="3335" y="0"/>
                    </a:cxn>
                    <a:cxn ang="0">
                      <a:pos x="3311" y="1808"/>
                    </a:cxn>
                    <a:cxn ang="0">
                      <a:pos x="383" y="1816"/>
                    </a:cxn>
                  </a:cxnLst>
                  <a:rect l="0" t="0" r="r" b="b"/>
                  <a:pathLst>
                    <a:path w="3335" h="1816">
                      <a:moveTo>
                        <a:pt x="383" y="1816"/>
                      </a:moveTo>
                      <a:lnTo>
                        <a:pt x="369" y="1649"/>
                      </a:lnTo>
                      <a:lnTo>
                        <a:pt x="335" y="1384"/>
                      </a:lnTo>
                      <a:cubicBezTo>
                        <a:pt x="297" y="1284"/>
                        <a:pt x="198" y="1148"/>
                        <a:pt x="143" y="1048"/>
                      </a:cubicBezTo>
                      <a:cubicBezTo>
                        <a:pt x="88" y="948"/>
                        <a:pt x="0" y="868"/>
                        <a:pt x="7" y="784"/>
                      </a:cubicBezTo>
                      <a:cubicBezTo>
                        <a:pt x="14" y="700"/>
                        <a:pt x="41" y="599"/>
                        <a:pt x="183" y="544"/>
                      </a:cubicBezTo>
                      <a:cubicBezTo>
                        <a:pt x="325" y="489"/>
                        <a:pt x="598" y="484"/>
                        <a:pt x="863" y="456"/>
                      </a:cubicBezTo>
                      <a:cubicBezTo>
                        <a:pt x="1128" y="428"/>
                        <a:pt x="1568" y="420"/>
                        <a:pt x="1775" y="376"/>
                      </a:cubicBezTo>
                      <a:cubicBezTo>
                        <a:pt x="1982" y="332"/>
                        <a:pt x="1980" y="237"/>
                        <a:pt x="2103" y="192"/>
                      </a:cubicBezTo>
                      <a:cubicBezTo>
                        <a:pt x="2226" y="147"/>
                        <a:pt x="2336" y="136"/>
                        <a:pt x="2511" y="104"/>
                      </a:cubicBezTo>
                      <a:cubicBezTo>
                        <a:pt x="2686" y="72"/>
                        <a:pt x="3014" y="17"/>
                        <a:pt x="3151" y="0"/>
                      </a:cubicBezTo>
                      <a:lnTo>
                        <a:pt x="3335" y="0"/>
                      </a:lnTo>
                      <a:lnTo>
                        <a:pt x="3311" y="1808"/>
                      </a:lnTo>
                      <a:lnTo>
                        <a:pt x="383" y="1816"/>
                      </a:lnTo>
                      <a:close/>
                    </a:path>
                  </a:pathLst>
                </a:custGeom>
                <a:gradFill rotWithShape="0">
                  <a:gsLst>
                    <a:gs pos="0">
                      <a:srgbClr val="FF9999"/>
                    </a:gs>
                    <a:gs pos="100000">
                      <a:srgbClr val="FF0000"/>
                    </a:gs>
                  </a:gsLst>
                  <a:lin ang="0" scaled="1"/>
                </a:gradFill>
                <a:ln w="3175" cap="flat" cmpd="sng">
                  <a:noFill/>
                  <a:prstDash val="solid"/>
                  <a:round/>
                  <a:headEnd type="none" w="med" len="med"/>
                  <a:tailEnd type="none" w="med" len="med"/>
                </a:ln>
                <a:effectLst/>
              </p:spPr>
              <p:txBody>
                <a:bodyPr wrap="none" lIns="36000" tIns="36000" rIns="36000" bIns="36000" anchor="ctr">
                  <a:spAutoFit/>
                </a:bodyPr>
                <a:lstStyle/>
                <a:p>
                  <a:endParaRPr lang="fr-FR"/>
                </a:p>
              </p:txBody>
            </p:sp>
            <p:sp>
              <p:nvSpPr>
                <p:cNvPr id="27" name="Text Box 24"/>
                <p:cNvSpPr txBox="1">
                  <a:spLocks noChangeArrowheads="1"/>
                </p:cNvSpPr>
                <p:nvPr/>
              </p:nvSpPr>
              <p:spPr bwMode="auto">
                <a:xfrm rot="21150373">
                  <a:off x="4283" y="1343"/>
                  <a:ext cx="1436" cy="220"/>
                </a:xfrm>
                <a:prstGeom prst="rect">
                  <a:avLst/>
                </a:prstGeom>
                <a:noFill/>
                <a:ln w="9525">
                  <a:noFill/>
                  <a:miter lim="800000"/>
                  <a:headEnd/>
                  <a:tailEnd/>
                </a:ln>
                <a:effectLst/>
              </p:spPr>
              <p:txBody>
                <a:bodyPr wrap="none" lIns="36000" tIns="36000" rIns="36000" bIns="36000" anchor="ctr">
                  <a:spAutoFit/>
                </a:bodyPr>
                <a:lstStyle/>
                <a:p>
                  <a:pPr eaLnBrk="0" hangingPunct="0"/>
                  <a:r>
                    <a:rPr lang="fr-FR" sz="1800" dirty="0">
                      <a:solidFill>
                        <a:srgbClr val="002060"/>
                      </a:solidFill>
                      <a:effectLst/>
                      <a:latin typeface="+mj-lt"/>
                    </a:rPr>
                    <a:t>tropopause équatoriale</a:t>
                  </a:r>
                </a:p>
              </p:txBody>
            </p:sp>
            <p:sp>
              <p:nvSpPr>
                <p:cNvPr id="28" name="Freeform 25"/>
                <p:cNvSpPr>
                  <a:spLocks/>
                </p:cNvSpPr>
                <p:nvPr/>
              </p:nvSpPr>
              <p:spPr bwMode="auto">
                <a:xfrm>
                  <a:off x="2360" y="1872"/>
                  <a:ext cx="1748" cy="256"/>
                </a:xfrm>
                <a:custGeom>
                  <a:avLst/>
                  <a:gdLst/>
                  <a:ahLst/>
                  <a:cxnLst>
                    <a:cxn ang="0">
                      <a:pos x="0" y="256"/>
                    </a:cxn>
                    <a:cxn ang="0">
                      <a:pos x="92" y="168"/>
                    </a:cxn>
                    <a:cxn ang="0">
                      <a:pos x="272" y="150"/>
                    </a:cxn>
                    <a:cxn ang="0">
                      <a:pos x="512" y="114"/>
                    </a:cxn>
                    <a:cxn ang="0">
                      <a:pos x="794" y="90"/>
                    </a:cxn>
                    <a:cxn ang="0">
                      <a:pos x="1040" y="54"/>
                    </a:cxn>
                    <a:cxn ang="0">
                      <a:pos x="1272" y="48"/>
                    </a:cxn>
                    <a:cxn ang="0">
                      <a:pos x="1748" y="0"/>
                    </a:cxn>
                  </a:cxnLst>
                  <a:rect l="0" t="0" r="r" b="b"/>
                  <a:pathLst>
                    <a:path w="1748" h="256">
                      <a:moveTo>
                        <a:pt x="0" y="256"/>
                      </a:moveTo>
                      <a:cubicBezTo>
                        <a:pt x="15" y="240"/>
                        <a:pt x="47" y="186"/>
                        <a:pt x="92" y="168"/>
                      </a:cubicBezTo>
                      <a:cubicBezTo>
                        <a:pt x="137" y="150"/>
                        <a:pt x="202" y="159"/>
                        <a:pt x="272" y="150"/>
                      </a:cubicBezTo>
                      <a:cubicBezTo>
                        <a:pt x="342" y="141"/>
                        <a:pt x="425" y="124"/>
                        <a:pt x="512" y="114"/>
                      </a:cubicBezTo>
                      <a:cubicBezTo>
                        <a:pt x="599" y="104"/>
                        <a:pt x="706" y="100"/>
                        <a:pt x="794" y="90"/>
                      </a:cubicBezTo>
                      <a:cubicBezTo>
                        <a:pt x="882" y="80"/>
                        <a:pt x="960" y="61"/>
                        <a:pt x="1040" y="54"/>
                      </a:cubicBezTo>
                      <a:cubicBezTo>
                        <a:pt x="1120" y="47"/>
                        <a:pt x="1154" y="57"/>
                        <a:pt x="1272" y="48"/>
                      </a:cubicBezTo>
                      <a:cubicBezTo>
                        <a:pt x="1390" y="39"/>
                        <a:pt x="1649" y="10"/>
                        <a:pt x="1748" y="0"/>
                      </a:cubicBezTo>
                    </a:path>
                  </a:pathLst>
                </a:custGeom>
                <a:noFill/>
                <a:ln w="57150" cap="flat" cmpd="sng">
                  <a:solidFill>
                    <a:schemeClr val="bg2"/>
                  </a:solidFill>
                  <a:prstDash val="solid"/>
                  <a:round/>
                  <a:headEnd type="none" w="med" len="med"/>
                  <a:tailEnd type="none" w="med" len="med"/>
                </a:ln>
                <a:effectLst/>
              </p:spPr>
              <p:txBody>
                <a:bodyPr lIns="36000" tIns="36000" rIns="36000" bIns="36000" anchor="ctr">
                  <a:spAutoFit/>
                </a:bodyPr>
                <a:lstStyle/>
                <a:p>
                  <a:endParaRPr lang="fr-FR"/>
                </a:p>
              </p:txBody>
            </p:sp>
            <p:sp>
              <p:nvSpPr>
                <p:cNvPr id="29" name="Text Box 26"/>
                <p:cNvSpPr txBox="1">
                  <a:spLocks noChangeArrowheads="1"/>
                </p:cNvSpPr>
                <p:nvPr/>
              </p:nvSpPr>
              <p:spPr bwMode="auto">
                <a:xfrm rot="21336691">
                  <a:off x="2628" y="1679"/>
                  <a:ext cx="1278" cy="220"/>
                </a:xfrm>
                <a:prstGeom prst="rect">
                  <a:avLst/>
                </a:prstGeom>
                <a:noFill/>
                <a:ln w="9525">
                  <a:noFill/>
                  <a:miter lim="800000"/>
                  <a:headEnd/>
                  <a:tailEnd/>
                </a:ln>
                <a:effectLst/>
              </p:spPr>
              <p:txBody>
                <a:bodyPr wrap="none" lIns="36000" tIns="36000" rIns="36000" bIns="36000" anchor="ctr">
                  <a:spAutoFit/>
                </a:bodyPr>
                <a:lstStyle/>
                <a:p>
                  <a:pPr eaLnBrk="0" hangingPunct="0"/>
                  <a:r>
                    <a:rPr lang="fr-FR" sz="1800" dirty="0">
                      <a:solidFill>
                        <a:srgbClr val="002060"/>
                      </a:solidFill>
                      <a:effectLst/>
                      <a:latin typeface="+mj-lt"/>
                    </a:rPr>
                    <a:t>tropopause tropicale</a:t>
                  </a:r>
                </a:p>
              </p:txBody>
            </p:sp>
          </p:grpSp>
          <p:sp>
            <p:nvSpPr>
              <p:cNvPr id="25" name="Freeform 27"/>
              <p:cNvSpPr>
                <a:spLocks/>
              </p:cNvSpPr>
              <p:nvPr/>
            </p:nvSpPr>
            <p:spPr bwMode="auto">
              <a:xfrm>
                <a:off x="4336" y="1488"/>
                <a:ext cx="1296" cy="248"/>
              </a:xfrm>
              <a:custGeom>
                <a:avLst/>
                <a:gdLst/>
                <a:ahLst/>
                <a:cxnLst>
                  <a:cxn ang="0">
                    <a:pos x="0" y="248"/>
                  </a:cxn>
                  <a:cxn ang="0">
                    <a:pos x="88" y="192"/>
                  </a:cxn>
                  <a:cxn ang="0">
                    <a:pos x="359" y="124"/>
                  </a:cxn>
                  <a:cxn ang="0">
                    <a:pos x="720" y="64"/>
                  </a:cxn>
                  <a:cxn ang="0">
                    <a:pos x="1024" y="16"/>
                  </a:cxn>
                  <a:cxn ang="0">
                    <a:pos x="1296" y="0"/>
                  </a:cxn>
                </a:cxnLst>
                <a:rect l="0" t="0" r="r" b="b"/>
                <a:pathLst>
                  <a:path w="1296" h="248">
                    <a:moveTo>
                      <a:pt x="0" y="248"/>
                    </a:moveTo>
                    <a:cubicBezTo>
                      <a:pt x="15" y="239"/>
                      <a:pt x="28" y="213"/>
                      <a:pt x="88" y="192"/>
                    </a:cubicBezTo>
                    <a:cubicBezTo>
                      <a:pt x="148" y="171"/>
                      <a:pt x="254" y="145"/>
                      <a:pt x="359" y="124"/>
                    </a:cubicBezTo>
                    <a:cubicBezTo>
                      <a:pt x="464" y="103"/>
                      <a:pt x="609" y="82"/>
                      <a:pt x="720" y="64"/>
                    </a:cubicBezTo>
                    <a:cubicBezTo>
                      <a:pt x="831" y="46"/>
                      <a:pt x="928" y="27"/>
                      <a:pt x="1024" y="16"/>
                    </a:cubicBezTo>
                    <a:cubicBezTo>
                      <a:pt x="1120" y="5"/>
                      <a:pt x="1239" y="3"/>
                      <a:pt x="1296" y="0"/>
                    </a:cubicBezTo>
                  </a:path>
                </a:pathLst>
              </a:custGeom>
              <a:noFill/>
              <a:ln w="38100" cap="flat" cmpd="sng">
                <a:solidFill>
                  <a:schemeClr val="bg2"/>
                </a:solidFill>
                <a:prstDash val="solid"/>
                <a:round/>
                <a:headEnd type="none" w="med" len="med"/>
                <a:tailEnd type="none" w="med" len="med"/>
              </a:ln>
              <a:effectLst/>
            </p:spPr>
            <p:txBody>
              <a:bodyPr lIns="36000" tIns="36000" rIns="36000" bIns="36000" anchor="ctr">
                <a:spAutoFit/>
              </a:bodyPr>
              <a:lstStyle/>
              <a:p>
                <a:endParaRPr lang="fr-FR"/>
              </a:p>
            </p:txBody>
          </p:sp>
        </p:grpSp>
        <p:sp>
          <p:nvSpPr>
            <p:cNvPr id="22" name="Text Box 28"/>
            <p:cNvSpPr txBox="1">
              <a:spLocks noChangeArrowheads="1"/>
            </p:cNvSpPr>
            <p:nvPr/>
          </p:nvSpPr>
          <p:spPr bwMode="auto">
            <a:xfrm>
              <a:off x="3699" y="1837"/>
              <a:ext cx="277" cy="180"/>
            </a:xfrm>
            <a:prstGeom prst="rect">
              <a:avLst/>
            </a:prstGeom>
            <a:noFill/>
            <a:ln w="12700">
              <a:noFill/>
              <a:miter lim="800000"/>
              <a:headEnd/>
              <a:tailEnd/>
            </a:ln>
            <a:effectLst/>
          </p:spPr>
          <p:txBody>
            <a:bodyPr wrap="none" lIns="36000" tIns="36000" rIns="36000" bIns="36000" anchor="ctr">
              <a:spAutoFit/>
            </a:bodyPr>
            <a:lstStyle/>
            <a:p>
              <a:pPr eaLnBrk="0" hangingPunct="0">
                <a:lnSpc>
                  <a:spcPct val="70000"/>
                </a:lnSpc>
                <a:spcBef>
                  <a:spcPct val="20000"/>
                </a:spcBef>
              </a:pPr>
              <a:r>
                <a:rPr lang="fr-FR" sz="2000">
                  <a:solidFill>
                    <a:schemeClr val="tx1"/>
                  </a:solidFill>
                  <a:effectLst/>
                </a:rPr>
                <a:t>-65</a:t>
              </a:r>
            </a:p>
          </p:txBody>
        </p:sp>
        <p:sp>
          <p:nvSpPr>
            <p:cNvPr id="23" name="Text Box 29"/>
            <p:cNvSpPr txBox="1">
              <a:spLocks noChangeArrowheads="1"/>
            </p:cNvSpPr>
            <p:nvPr/>
          </p:nvSpPr>
          <p:spPr bwMode="auto">
            <a:xfrm>
              <a:off x="5344" y="1456"/>
              <a:ext cx="277" cy="180"/>
            </a:xfrm>
            <a:prstGeom prst="rect">
              <a:avLst/>
            </a:prstGeom>
            <a:noFill/>
            <a:ln w="12700">
              <a:noFill/>
              <a:miter lim="800000"/>
              <a:headEnd/>
              <a:tailEnd/>
            </a:ln>
            <a:effectLst/>
          </p:spPr>
          <p:txBody>
            <a:bodyPr wrap="none" lIns="36000" tIns="36000" rIns="36000" bIns="36000" anchor="ctr">
              <a:spAutoFit/>
            </a:bodyPr>
            <a:lstStyle/>
            <a:p>
              <a:pPr eaLnBrk="0" hangingPunct="0">
                <a:lnSpc>
                  <a:spcPct val="70000"/>
                </a:lnSpc>
                <a:spcBef>
                  <a:spcPct val="20000"/>
                </a:spcBef>
              </a:pPr>
              <a:r>
                <a:rPr lang="fr-FR" sz="2000" dirty="0">
                  <a:solidFill>
                    <a:schemeClr val="tx1"/>
                  </a:solidFill>
                  <a:effectLst/>
                </a:rPr>
                <a:t>-75</a:t>
              </a:r>
            </a:p>
          </p:txBody>
        </p:sp>
      </p:grpSp>
      <p:grpSp>
        <p:nvGrpSpPr>
          <p:cNvPr id="30" name="Group 30"/>
          <p:cNvGrpSpPr>
            <a:grpSpLocks/>
          </p:cNvGrpSpPr>
          <p:nvPr/>
        </p:nvGrpSpPr>
        <p:grpSpPr bwMode="auto">
          <a:xfrm>
            <a:off x="6477000" y="4040188"/>
            <a:ext cx="541338" cy="1752600"/>
            <a:chOff x="4080" y="2112"/>
            <a:chExt cx="341" cy="1104"/>
          </a:xfrm>
        </p:grpSpPr>
        <p:sp>
          <p:nvSpPr>
            <p:cNvPr id="31" name="Freeform 31"/>
            <p:cNvSpPr>
              <a:spLocks/>
            </p:cNvSpPr>
            <p:nvPr/>
          </p:nvSpPr>
          <p:spPr bwMode="auto">
            <a:xfrm>
              <a:off x="4080" y="2112"/>
              <a:ext cx="1" cy="480"/>
            </a:xfrm>
            <a:custGeom>
              <a:avLst/>
              <a:gdLst/>
              <a:ahLst/>
              <a:cxnLst>
                <a:cxn ang="0">
                  <a:pos x="0" y="0"/>
                </a:cxn>
                <a:cxn ang="0">
                  <a:pos x="0" y="384"/>
                </a:cxn>
                <a:cxn ang="0">
                  <a:pos x="0" y="480"/>
                </a:cxn>
              </a:cxnLst>
              <a:rect l="0" t="0" r="r" b="b"/>
              <a:pathLst>
                <a:path w="1" h="480">
                  <a:moveTo>
                    <a:pt x="0" y="0"/>
                  </a:moveTo>
                  <a:cubicBezTo>
                    <a:pt x="0" y="152"/>
                    <a:pt x="0" y="304"/>
                    <a:pt x="0" y="384"/>
                  </a:cubicBezTo>
                  <a:cubicBezTo>
                    <a:pt x="0" y="464"/>
                    <a:pt x="0" y="464"/>
                    <a:pt x="0" y="480"/>
                  </a:cubicBezTo>
                </a:path>
              </a:pathLst>
            </a:custGeom>
            <a:noFill/>
            <a:ln w="9525" cap="flat" cmpd="sng">
              <a:solidFill>
                <a:schemeClr val="tx1"/>
              </a:solidFill>
              <a:prstDash val="solid"/>
              <a:round/>
              <a:headEnd type="none" w="med" len="med"/>
              <a:tailEnd type="triangle" w="med" len="med"/>
            </a:ln>
            <a:effectLst/>
          </p:spPr>
          <p:txBody>
            <a:bodyPr wrap="none" lIns="36000" tIns="36000" rIns="36000" bIns="36000" anchor="ctr">
              <a:spAutoFit/>
            </a:bodyPr>
            <a:lstStyle/>
            <a:p>
              <a:endParaRPr lang="fr-FR"/>
            </a:p>
          </p:txBody>
        </p:sp>
        <p:sp>
          <p:nvSpPr>
            <p:cNvPr id="32" name="Freeform 32"/>
            <p:cNvSpPr>
              <a:spLocks/>
            </p:cNvSpPr>
            <p:nvPr/>
          </p:nvSpPr>
          <p:spPr bwMode="auto">
            <a:xfrm>
              <a:off x="4128" y="2736"/>
              <a:ext cx="293" cy="480"/>
            </a:xfrm>
            <a:custGeom>
              <a:avLst/>
              <a:gdLst/>
              <a:ahLst/>
              <a:cxnLst>
                <a:cxn ang="0">
                  <a:pos x="0" y="0"/>
                </a:cxn>
                <a:cxn ang="0">
                  <a:pos x="45" y="264"/>
                </a:cxn>
                <a:cxn ang="0">
                  <a:pos x="110" y="447"/>
                </a:cxn>
                <a:cxn ang="0">
                  <a:pos x="293" y="460"/>
                </a:cxn>
              </a:cxnLst>
              <a:rect l="0" t="0" r="r" b="b"/>
              <a:pathLst>
                <a:path w="293" h="480">
                  <a:moveTo>
                    <a:pt x="0" y="0"/>
                  </a:moveTo>
                  <a:cubicBezTo>
                    <a:pt x="8" y="44"/>
                    <a:pt x="27" y="190"/>
                    <a:pt x="45" y="264"/>
                  </a:cubicBezTo>
                  <a:cubicBezTo>
                    <a:pt x="63" y="338"/>
                    <a:pt x="69" y="414"/>
                    <a:pt x="110" y="447"/>
                  </a:cubicBezTo>
                  <a:cubicBezTo>
                    <a:pt x="151" y="480"/>
                    <a:pt x="255" y="457"/>
                    <a:pt x="293" y="460"/>
                  </a:cubicBezTo>
                </a:path>
              </a:pathLst>
            </a:custGeom>
            <a:noFill/>
            <a:ln w="9525" cap="flat" cmpd="sng">
              <a:solidFill>
                <a:schemeClr val="tx1"/>
              </a:solidFill>
              <a:prstDash val="solid"/>
              <a:round/>
              <a:headEnd type="none" w="med" len="med"/>
              <a:tailEnd type="triangle" w="med" len="med"/>
            </a:ln>
            <a:effectLst/>
          </p:spPr>
          <p:txBody>
            <a:bodyPr lIns="36000" tIns="36000" rIns="36000" bIns="36000" anchor="ctr">
              <a:spAutoFit/>
            </a:bodyPr>
            <a:lstStyle/>
            <a:p>
              <a:endParaRPr lang="fr-FR"/>
            </a:p>
          </p:txBody>
        </p:sp>
      </p:grpSp>
      <p:grpSp>
        <p:nvGrpSpPr>
          <p:cNvPr id="34" name="Group 34"/>
          <p:cNvGrpSpPr>
            <a:grpSpLocks/>
          </p:cNvGrpSpPr>
          <p:nvPr/>
        </p:nvGrpSpPr>
        <p:grpSpPr bwMode="auto">
          <a:xfrm>
            <a:off x="7431088" y="3201988"/>
            <a:ext cx="1712912" cy="2590800"/>
            <a:chOff x="4681" y="1584"/>
            <a:chExt cx="1079" cy="1632"/>
          </a:xfrm>
        </p:grpSpPr>
        <p:sp>
          <p:nvSpPr>
            <p:cNvPr id="35" name="Freeform 35"/>
            <p:cNvSpPr>
              <a:spLocks noChangeAspect="1"/>
            </p:cNvSpPr>
            <p:nvPr/>
          </p:nvSpPr>
          <p:spPr bwMode="auto">
            <a:xfrm>
              <a:off x="4681" y="1584"/>
              <a:ext cx="1079" cy="1632"/>
            </a:xfrm>
            <a:custGeom>
              <a:avLst/>
              <a:gdLst/>
              <a:ahLst/>
              <a:cxnLst>
                <a:cxn ang="0">
                  <a:pos x="142" y="580"/>
                </a:cxn>
                <a:cxn ang="0">
                  <a:pos x="90" y="620"/>
                </a:cxn>
                <a:cxn ang="0">
                  <a:pos x="82" y="644"/>
                </a:cxn>
                <a:cxn ang="0">
                  <a:pos x="126" y="660"/>
                </a:cxn>
                <a:cxn ang="0">
                  <a:pos x="170" y="656"/>
                </a:cxn>
                <a:cxn ang="0">
                  <a:pos x="194" y="676"/>
                </a:cxn>
                <a:cxn ang="0">
                  <a:pos x="218" y="656"/>
                </a:cxn>
                <a:cxn ang="0">
                  <a:pos x="282" y="660"/>
                </a:cxn>
                <a:cxn ang="0">
                  <a:pos x="371" y="642"/>
                </a:cxn>
                <a:cxn ang="0">
                  <a:pos x="320" y="609"/>
                </a:cxn>
                <a:cxn ang="0">
                  <a:pos x="407" y="612"/>
                </a:cxn>
                <a:cxn ang="0">
                  <a:pos x="362" y="582"/>
                </a:cxn>
                <a:cxn ang="0">
                  <a:pos x="306" y="568"/>
                </a:cxn>
                <a:cxn ang="0">
                  <a:pos x="286" y="544"/>
                </a:cxn>
                <a:cxn ang="0">
                  <a:pos x="281" y="471"/>
                </a:cxn>
                <a:cxn ang="0">
                  <a:pos x="266" y="420"/>
                </a:cxn>
                <a:cxn ang="0">
                  <a:pos x="286" y="356"/>
                </a:cxn>
                <a:cxn ang="0">
                  <a:pos x="282" y="324"/>
                </a:cxn>
                <a:cxn ang="0">
                  <a:pos x="282" y="284"/>
                </a:cxn>
                <a:cxn ang="0">
                  <a:pos x="290" y="244"/>
                </a:cxn>
                <a:cxn ang="0">
                  <a:pos x="318" y="208"/>
                </a:cxn>
                <a:cxn ang="0">
                  <a:pos x="294" y="180"/>
                </a:cxn>
                <a:cxn ang="0">
                  <a:pos x="286" y="156"/>
                </a:cxn>
                <a:cxn ang="0">
                  <a:pos x="286" y="124"/>
                </a:cxn>
                <a:cxn ang="0">
                  <a:pos x="286" y="96"/>
                </a:cxn>
                <a:cxn ang="0">
                  <a:pos x="362" y="72"/>
                </a:cxn>
                <a:cxn ang="0">
                  <a:pos x="419" y="48"/>
                </a:cxn>
                <a:cxn ang="0">
                  <a:pos x="359" y="33"/>
                </a:cxn>
                <a:cxn ang="0">
                  <a:pos x="446" y="8"/>
                </a:cxn>
                <a:cxn ang="0">
                  <a:pos x="354" y="8"/>
                </a:cxn>
                <a:cxn ang="0">
                  <a:pos x="323" y="0"/>
                </a:cxn>
                <a:cxn ang="0">
                  <a:pos x="278" y="8"/>
                </a:cxn>
                <a:cxn ang="0">
                  <a:pos x="254" y="8"/>
                </a:cxn>
                <a:cxn ang="0">
                  <a:pos x="214" y="16"/>
                </a:cxn>
                <a:cxn ang="0">
                  <a:pos x="118" y="12"/>
                </a:cxn>
                <a:cxn ang="0">
                  <a:pos x="82" y="24"/>
                </a:cxn>
                <a:cxn ang="0">
                  <a:pos x="11" y="33"/>
                </a:cxn>
                <a:cxn ang="0">
                  <a:pos x="150" y="52"/>
                </a:cxn>
                <a:cxn ang="0">
                  <a:pos x="70" y="64"/>
                </a:cxn>
                <a:cxn ang="0">
                  <a:pos x="138" y="80"/>
                </a:cxn>
                <a:cxn ang="0">
                  <a:pos x="182" y="104"/>
                </a:cxn>
                <a:cxn ang="0">
                  <a:pos x="214" y="112"/>
                </a:cxn>
                <a:cxn ang="0">
                  <a:pos x="194" y="156"/>
                </a:cxn>
                <a:cxn ang="0">
                  <a:pos x="182" y="220"/>
                </a:cxn>
                <a:cxn ang="0">
                  <a:pos x="162" y="248"/>
                </a:cxn>
                <a:cxn ang="0">
                  <a:pos x="173" y="276"/>
                </a:cxn>
                <a:cxn ang="0">
                  <a:pos x="178" y="336"/>
                </a:cxn>
                <a:cxn ang="0">
                  <a:pos x="154" y="392"/>
                </a:cxn>
                <a:cxn ang="0">
                  <a:pos x="142" y="472"/>
                </a:cxn>
                <a:cxn ang="0">
                  <a:pos x="134" y="536"/>
                </a:cxn>
                <a:cxn ang="0">
                  <a:pos x="142" y="580"/>
                </a:cxn>
              </a:cxnLst>
              <a:rect l="0" t="0" r="r" b="b"/>
              <a:pathLst>
                <a:path w="447" h="676">
                  <a:moveTo>
                    <a:pt x="142" y="580"/>
                  </a:moveTo>
                  <a:cubicBezTo>
                    <a:pt x="135" y="594"/>
                    <a:pt x="100" y="609"/>
                    <a:pt x="90" y="620"/>
                  </a:cubicBezTo>
                  <a:cubicBezTo>
                    <a:pt x="80" y="631"/>
                    <a:pt x="76" y="637"/>
                    <a:pt x="82" y="644"/>
                  </a:cubicBezTo>
                  <a:cubicBezTo>
                    <a:pt x="88" y="651"/>
                    <a:pt x="111" y="658"/>
                    <a:pt x="126" y="660"/>
                  </a:cubicBezTo>
                  <a:cubicBezTo>
                    <a:pt x="141" y="662"/>
                    <a:pt x="159" y="653"/>
                    <a:pt x="170" y="656"/>
                  </a:cubicBezTo>
                  <a:cubicBezTo>
                    <a:pt x="181" y="659"/>
                    <a:pt x="186" y="676"/>
                    <a:pt x="194" y="676"/>
                  </a:cubicBezTo>
                  <a:cubicBezTo>
                    <a:pt x="202" y="676"/>
                    <a:pt x="203" y="659"/>
                    <a:pt x="218" y="656"/>
                  </a:cubicBezTo>
                  <a:cubicBezTo>
                    <a:pt x="233" y="653"/>
                    <a:pt x="257" y="662"/>
                    <a:pt x="282" y="660"/>
                  </a:cubicBezTo>
                  <a:cubicBezTo>
                    <a:pt x="307" y="658"/>
                    <a:pt x="365" y="650"/>
                    <a:pt x="371" y="642"/>
                  </a:cubicBezTo>
                  <a:cubicBezTo>
                    <a:pt x="377" y="634"/>
                    <a:pt x="314" y="614"/>
                    <a:pt x="320" y="609"/>
                  </a:cubicBezTo>
                  <a:cubicBezTo>
                    <a:pt x="326" y="604"/>
                    <a:pt x="400" y="616"/>
                    <a:pt x="407" y="612"/>
                  </a:cubicBezTo>
                  <a:cubicBezTo>
                    <a:pt x="414" y="608"/>
                    <a:pt x="379" y="589"/>
                    <a:pt x="362" y="582"/>
                  </a:cubicBezTo>
                  <a:cubicBezTo>
                    <a:pt x="345" y="575"/>
                    <a:pt x="319" y="574"/>
                    <a:pt x="306" y="568"/>
                  </a:cubicBezTo>
                  <a:cubicBezTo>
                    <a:pt x="293" y="562"/>
                    <a:pt x="290" y="560"/>
                    <a:pt x="286" y="544"/>
                  </a:cubicBezTo>
                  <a:cubicBezTo>
                    <a:pt x="282" y="528"/>
                    <a:pt x="284" y="492"/>
                    <a:pt x="281" y="471"/>
                  </a:cubicBezTo>
                  <a:cubicBezTo>
                    <a:pt x="278" y="450"/>
                    <a:pt x="265" y="439"/>
                    <a:pt x="266" y="420"/>
                  </a:cubicBezTo>
                  <a:cubicBezTo>
                    <a:pt x="267" y="401"/>
                    <a:pt x="283" y="372"/>
                    <a:pt x="286" y="356"/>
                  </a:cubicBezTo>
                  <a:cubicBezTo>
                    <a:pt x="289" y="340"/>
                    <a:pt x="283" y="336"/>
                    <a:pt x="282" y="324"/>
                  </a:cubicBezTo>
                  <a:cubicBezTo>
                    <a:pt x="281" y="312"/>
                    <a:pt x="281" y="297"/>
                    <a:pt x="282" y="284"/>
                  </a:cubicBezTo>
                  <a:cubicBezTo>
                    <a:pt x="283" y="271"/>
                    <a:pt x="284" y="257"/>
                    <a:pt x="290" y="244"/>
                  </a:cubicBezTo>
                  <a:cubicBezTo>
                    <a:pt x="296" y="231"/>
                    <a:pt x="317" y="219"/>
                    <a:pt x="318" y="208"/>
                  </a:cubicBezTo>
                  <a:cubicBezTo>
                    <a:pt x="319" y="197"/>
                    <a:pt x="299" y="189"/>
                    <a:pt x="294" y="180"/>
                  </a:cubicBezTo>
                  <a:cubicBezTo>
                    <a:pt x="289" y="171"/>
                    <a:pt x="287" y="165"/>
                    <a:pt x="286" y="156"/>
                  </a:cubicBezTo>
                  <a:cubicBezTo>
                    <a:pt x="285" y="147"/>
                    <a:pt x="286" y="134"/>
                    <a:pt x="286" y="124"/>
                  </a:cubicBezTo>
                  <a:cubicBezTo>
                    <a:pt x="286" y="114"/>
                    <a:pt x="273" y="105"/>
                    <a:pt x="286" y="96"/>
                  </a:cubicBezTo>
                  <a:cubicBezTo>
                    <a:pt x="299" y="87"/>
                    <a:pt x="340" y="80"/>
                    <a:pt x="362" y="72"/>
                  </a:cubicBezTo>
                  <a:cubicBezTo>
                    <a:pt x="384" y="64"/>
                    <a:pt x="419" y="54"/>
                    <a:pt x="419" y="48"/>
                  </a:cubicBezTo>
                  <a:cubicBezTo>
                    <a:pt x="419" y="42"/>
                    <a:pt x="355" y="40"/>
                    <a:pt x="359" y="33"/>
                  </a:cubicBezTo>
                  <a:cubicBezTo>
                    <a:pt x="363" y="26"/>
                    <a:pt x="447" y="12"/>
                    <a:pt x="446" y="8"/>
                  </a:cubicBezTo>
                  <a:cubicBezTo>
                    <a:pt x="445" y="4"/>
                    <a:pt x="374" y="9"/>
                    <a:pt x="354" y="8"/>
                  </a:cubicBezTo>
                  <a:cubicBezTo>
                    <a:pt x="334" y="7"/>
                    <a:pt x="336" y="0"/>
                    <a:pt x="323" y="0"/>
                  </a:cubicBezTo>
                  <a:cubicBezTo>
                    <a:pt x="310" y="0"/>
                    <a:pt x="289" y="7"/>
                    <a:pt x="278" y="8"/>
                  </a:cubicBezTo>
                  <a:cubicBezTo>
                    <a:pt x="267" y="9"/>
                    <a:pt x="265" y="7"/>
                    <a:pt x="254" y="8"/>
                  </a:cubicBezTo>
                  <a:cubicBezTo>
                    <a:pt x="243" y="9"/>
                    <a:pt x="237" y="15"/>
                    <a:pt x="214" y="16"/>
                  </a:cubicBezTo>
                  <a:cubicBezTo>
                    <a:pt x="191" y="17"/>
                    <a:pt x="140" y="11"/>
                    <a:pt x="118" y="12"/>
                  </a:cubicBezTo>
                  <a:cubicBezTo>
                    <a:pt x="96" y="13"/>
                    <a:pt x="100" y="21"/>
                    <a:pt x="82" y="24"/>
                  </a:cubicBezTo>
                  <a:cubicBezTo>
                    <a:pt x="64" y="27"/>
                    <a:pt x="0" y="28"/>
                    <a:pt x="11" y="33"/>
                  </a:cubicBezTo>
                  <a:cubicBezTo>
                    <a:pt x="22" y="38"/>
                    <a:pt x="140" y="47"/>
                    <a:pt x="150" y="52"/>
                  </a:cubicBezTo>
                  <a:cubicBezTo>
                    <a:pt x="160" y="57"/>
                    <a:pt x="72" y="59"/>
                    <a:pt x="70" y="64"/>
                  </a:cubicBezTo>
                  <a:cubicBezTo>
                    <a:pt x="68" y="69"/>
                    <a:pt x="120" y="73"/>
                    <a:pt x="138" y="80"/>
                  </a:cubicBezTo>
                  <a:cubicBezTo>
                    <a:pt x="156" y="87"/>
                    <a:pt x="169" y="99"/>
                    <a:pt x="182" y="104"/>
                  </a:cubicBezTo>
                  <a:cubicBezTo>
                    <a:pt x="195" y="109"/>
                    <a:pt x="212" y="103"/>
                    <a:pt x="214" y="112"/>
                  </a:cubicBezTo>
                  <a:cubicBezTo>
                    <a:pt x="216" y="121"/>
                    <a:pt x="199" y="138"/>
                    <a:pt x="194" y="156"/>
                  </a:cubicBezTo>
                  <a:cubicBezTo>
                    <a:pt x="189" y="174"/>
                    <a:pt x="187" y="205"/>
                    <a:pt x="182" y="220"/>
                  </a:cubicBezTo>
                  <a:cubicBezTo>
                    <a:pt x="177" y="235"/>
                    <a:pt x="164" y="239"/>
                    <a:pt x="162" y="248"/>
                  </a:cubicBezTo>
                  <a:cubicBezTo>
                    <a:pt x="160" y="257"/>
                    <a:pt x="170" y="261"/>
                    <a:pt x="173" y="276"/>
                  </a:cubicBezTo>
                  <a:cubicBezTo>
                    <a:pt x="176" y="291"/>
                    <a:pt x="181" y="317"/>
                    <a:pt x="178" y="336"/>
                  </a:cubicBezTo>
                  <a:cubicBezTo>
                    <a:pt x="175" y="355"/>
                    <a:pt x="160" y="369"/>
                    <a:pt x="154" y="392"/>
                  </a:cubicBezTo>
                  <a:cubicBezTo>
                    <a:pt x="148" y="415"/>
                    <a:pt x="145" y="448"/>
                    <a:pt x="142" y="472"/>
                  </a:cubicBezTo>
                  <a:cubicBezTo>
                    <a:pt x="139" y="496"/>
                    <a:pt x="133" y="519"/>
                    <a:pt x="134" y="536"/>
                  </a:cubicBezTo>
                  <a:cubicBezTo>
                    <a:pt x="135" y="553"/>
                    <a:pt x="149" y="566"/>
                    <a:pt x="142" y="580"/>
                  </a:cubicBezTo>
                  <a:close/>
                </a:path>
              </a:pathLst>
            </a:custGeom>
            <a:solidFill>
              <a:srgbClr val="969696"/>
            </a:solidFill>
            <a:ln w="12700" cap="flat" cmpd="sng">
              <a:noFill/>
              <a:prstDash val="solid"/>
              <a:round/>
              <a:headEnd/>
              <a:tailEnd/>
            </a:ln>
            <a:effectLst/>
          </p:spPr>
          <p:txBody>
            <a:bodyPr lIns="36000" tIns="36000" rIns="36000" bIns="36000" anchor="ctr">
              <a:spAutoFit/>
            </a:bodyPr>
            <a:lstStyle/>
            <a:p>
              <a:endParaRPr lang="fr-FR"/>
            </a:p>
          </p:txBody>
        </p:sp>
        <p:sp>
          <p:nvSpPr>
            <p:cNvPr id="36" name="Text Box 36"/>
            <p:cNvSpPr txBox="1">
              <a:spLocks noChangeArrowheads="1"/>
            </p:cNvSpPr>
            <p:nvPr/>
          </p:nvSpPr>
          <p:spPr bwMode="auto">
            <a:xfrm>
              <a:off x="4815" y="2717"/>
              <a:ext cx="813" cy="430"/>
            </a:xfrm>
            <a:prstGeom prst="rect">
              <a:avLst/>
            </a:prstGeom>
            <a:solidFill>
              <a:srgbClr val="969696"/>
            </a:solidFill>
            <a:ln w="9525">
              <a:noFill/>
              <a:miter lim="800000"/>
              <a:headEnd/>
              <a:tailEnd/>
            </a:ln>
            <a:effectLst/>
          </p:spPr>
          <p:txBody>
            <a:bodyPr lIns="36000" tIns="36000" rIns="36000" bIns="36000" anchor="ctr">
              <a:spAutoFit/>
            </a:bodyPr>
            <a:lstStyle/>
            <a:p>
              <a:pPr eaLnBrk="0" hangingPunct="0"/>
              <a:r>
                <a:rPr lang="fr-FR" sz="2000" dirty="0">
                  <a:solidFill>
                    <a:schemeClr val="tx1"/>
                  </a:solidFill>
                  <a:effectLst/>
                </a:rPr>
                <a:t>activité convective</a:t>
              </a:r>
            </a:p>
          </p:txBody>
        </p:sp>
      </p:grpSp>
      <p:sp>
        <p:nvSpPr>
          <p:cNvPr id="37" name="Freeform 37"/>
          <p:cNvSpPr>
            <a:spLocks/>
          </p:cNvSpPr>
          <p:nvPr/>
        </p:nvSpPr>
        <p:spPr bwMode="auto">
          <a:xfrm>
            <a:off x="528637" y="4857760"/>
            <a:ext cx="8615363" cy="1071563"/>
          </a:xfrm>
          <a:custGeom>
            <a:avLst/>
            <a:gdLst/>
            <a:ahLst/>
            <a:cxnLst>
              <a:cxn ang="0">
                <a:pos x="0" y="666"/>
              </a:cxn>
              <a:cxn ang="0">
                <a:pos x="400" y="675"/>
              </a:cxn>
              <a:cxn ang="0">
                <a:pos x="1045" y="612"/>
              </a:cxn>
              <a:cxn ang="0">
                <a:pos x="1009" y="475"/>
              </a:cxn>
              <a:cxn ang="0">
                <a:pos x="2454" y="412"/>
              </a:cxn>
              <a:cxn ang="0">
                <a:pos x="2418" y="248"/>
              </a:cxn>
              <a:cxn ang="0">
                <a:pos x="4890" y="39"/>
              </a:cxn>
              <a:cxn ang="0">
                <a:pos x="5427" y="12"/>
              </a:cxn>
            </a:cxnLst>
            <a:rect l="0" t="0" r="r" b="b"/>
            <a:pathLst>
              <a:path w="5427" h="675">
                <a:moveTo>
                  <a:pt x="0" y="666"/>
                </a:moveTo>
                <a:lnTo>
                  <a:pt x="400" y="675"/>
                </a:lnTo>
                <a:cubicBezTo>
                  <a:pt x="574" y="666"/>
                  <a:pt x="944" y="645"/>
                  <a:pt x="1045" y="612"/>
                </a:cubicBezTo>
                <a:lnTo>
                  <a:pt x="1009" y="475"/>
                </a:lnTo>
                <a:cubicBezTo>
                  <a:pt x="1244" y="442"/>
                  <a:pt x="2219" y="450"/>
                  <a:pt x="2454" y="412"/>
                </a:cubicBezTo>
                <a:lnTo>
                  <a:pt x="2418" y="248"/>
                </a:lnTo>
                <a:cubicBezTo>
                  <a:pt x="2824" y="186"/>
                  <a:pt x="4389" y="78"/>
                  <a:pt x="4890" y="39"/>
                </a:cubicBezTo>
                <a:cubicBezTo>
                  <a:pt x="5391" y="0"/>
                  <a:pt x="5338" y="16"/>
                  <a:pt x="5427" y="12"/>
                </a:cubicBezTo>
              </a:path>
            </a:pathLst>
          </a:custGeom>
          <a:noFill/>
          <a:ln w="38100" cap="flat" cmpd="sng">
            <a:solidFill>
              <a:schemeClr val="tx2"/>
            </a:solidFill>
            <a:prstDash val="solid"/>
            <a:round/>
            <a:headEnd/>
            <a:tailEnd/>
          </a:ln>
          <a:effectLst/>
        </p:spPr>
        <p:txBody>
          <a:bodyPr wrap="none" lIns="36000" tIns="36000" rIns="36000" bIns="36000" anchor="ctr">
            <a:spAutoFit/>
          </a:bodyPr>
          <a:lstStyle/>
          <a:p>
            <a:endParaRPr lang="fr-FR"/>
          </a:p>
        </p:txBody>
      </p:sp>
      <p:grpSp>
        <p:nvGrpSpPr>
          <p:cNvPr id="38" name="Group 38"/>
          <p:cNvGrpSpPr>
            <a:grpSpLocks/>
          </p:cNvGrpSpPr>
          <p:nvPr/>
        </p:nvGrpSpPr>
        <p:grpSpPr bwMode="auto">
          <a:xfrm>
            <a:off x="6756400" y="3278188"/>
            <a:ext cx="2159000" cy="2540000"/>
            <a:chOff x="4256" y="1632"/>
            <a:chExt cx="1360" cy="1600"/>
          </a:xfrm>
        </p:grpSpPr>
        <p:sp>
          <p:nvSpPr>
            <p:cNvPr id="39" name="Freeform 39"/>
            <p:cNvSpPr>
              <a:spLocks/>
            </p:cNvSpPr>
            <p:nvPr/>
          </p:nvSpPr>
          <p:spPr bwMode="auto">
            <a:xfrm>
              <a:off x="5216" y="1632"/>
              <a:ext cx="400" cy="1600"/>
            </a:xfrm>
            <a:custGeom>
              <a:avLst/>
              <a:gdLst/>
              <a:ahLst/>
              <a:cxnLst>
                <a:cxn ang="0">
                  <a:pos x="352" y="1584"/>
                </a:cxn>
                <a:cxn ang="0">
                  <a:pos x="112" y="1536"/>
                </a:cxn>
                <a:cxn ang="0">
                  <a:pos x="16" y="1200"/>
                </a:cxn>
                <a:cxn ang="0">
                  <a:pos x="16" y="576"/>
                </a:cxn>
                <a:cxn ang="0">
                  <a:pos x="64" y="192"/>
                </a:cxn>
                <a:cxn ang="0">
                  <a:pos x="400" y="0"/>
                </a:cxn>
              </a:cxnLst>
              <a:rect l="0" t="0" r="r" b="b"/>
              <a:pathLst>
                <a:path w="400" h="1600">
                  <a:moveTo>
                    <a:pt x="352" y="1584"/>
                  </a:moveTo>
                  <a:cubicBezTo>
                    <a:pt x="260" y="1592"/>
                    <a:pt x="168" y="1600"/>
                    <a:pt x="112" y="1536"/>
                  </a:cubicBezTo>
                  <a:cubicBezTo>
                    <a:pt x="56" y="1472"/>
                    <a:pt x="32" y="1360"/>
                    <a:pt x="16" y="1200"/>
                  </a:cubicBezTo>
                  <a:cubicBezTo>
                    <a:pt x="0" y="1040"/>
                    <a:pt x="8" y="744"/>
                    <a:pt x="16" y="576"/>
                  </a:cubicBezTo>
                  <a:cubicBezTo>
                    <a:pt x="24" y="408"/>
                    <a:pt x="0" y="288"/>
                    <a:pt x="64" y="192"/>
                  </a:cubicBezTo>
                  <a:cubicBezTo>
                    <a:pt x="128" y="96"/>
                    <a:pt x="264" y="48"/>
                    <a:pt x="400" y="0"/>
                  </a:cubicBezTo>
                </a:path>
              </a:pathLst>
            </a:custGeom>
            <a:noFill/>
            <a:ln w="9525" cap="flat" cmpd="sng">
              <a:solidFill>
                <a:schemeClr val="tx1"/>
              </a:solidFill>
              <a:prstDash val="solid"/>
              <a:round/>
              <a:headEnd type="none" w="med" len="med"/>
              <a:tailEnd type="triangle" w="med" len="med"/>
            </a:ln>
            <a:effectLst/>
          </p:spPr>
          <p:txBody>
            <a:bodyPr wrap="none" lIns="36000" tIns="36000" rIns="36000" bIns="36000" anchor="ctr">
              <a:spAutoFit/>
            </a:bodyPr>
            <a:lstStyle/>
            <a:p>
              <a:endParaRPr lang="fr-FR"/>
            </a:p>
          </p:txBody>
        </p:sp>
        <p:sp>
          <p:nvSpPr>
            <p:cNvPr id="40" name="Freeform 40"/>
            <p:cNvSpPr>
              <a:spLocks/>
            </p:cNvSpPr>
            <p:nvPr/>
          </p:nvSpPr>
          <p:spPr bwMode="auto">
            <a:xfrm>
              <a:off x="4256" y="1640"/>
              <a:ext cx="936" cy="1592"/>
            </a:xfrm>
            <a:custGeom>
              <a:avLst/>
              <a:gdLst/>
              <a:ahLst/>
              <a:cxnLst>
                <a:cxn ang="0">
                  <a:pos x="649" y="1576"/>
                </a:cxn>
                <a:cxn ang="0">
                  <a:pos x="849" y="1480"/>
                </a:cxn>
                <a:cxn ang="0">
                  <a:pos x="889" y="904"/>
                </a:cxn>
                <a:cxn ang="0">
                  <a:pos x="929" y="280"/>
                </a:cxn>
                <a:cxn ang="0">
                  <a:pos x="849" y="40"/>
                </a:cxn>
                <a:cxn ang="0">
                  <a:pos x="529" y="40"/>
                </a:cxn>
                <a:cxn ang="0">
                  <a:pos x="0" y="264"/>
                </a:cxn>
              </a:cxnLst>
              <a:rect l="0" t="0" r="r" b="b"/>
              <a:pathLst>
                <a:path w="936" h="1592">
                  <a:moveTo>
                    <a:pt x="649" y="1576"/>
                  </a:moveTo>
                  <a:cubicBezTo>
                    <a:pt x="729" y="1584"/>
                    <a:pt x="809" y="1592"/>
                    <a:pt x="849" y="1480"/>
                  </a:cubicBezTo>
                  <a:cubicBezTo>
                    <a:pt x="889" y="1368"/>
                    <a:pt x="876" y="1104"/>
                    <a:pt x="889" y="904"/>
                  </a:cubicBezTo>
                  <a:cubicBezTo>
                    <a:pt x="903" y="704"/>
                    <a:pt x="936" y="424"/>
                    <a:pt x="929" y="280"/>
                  </a:cubicBezTo>
                  <a:cubicBezTo>
                    <a:pt x="923" y="136"/>
                    <a:pt x="916" y="80"/>
                    <a:pt x="849" y="40"/>
                  </a:cubicBezTo>
                  <a:cubicBezTo>
                    <a:pt x="782" y="0"/>
                    <a:pt x="670" y="3"/>
                    <a:pt x="529" y="40"/>
                  </a:cubicBezTo>
                  <a:cubicBezTo>
                    <a:pt x="388" y="77"/>
                    <a:pt x="110" y="217"/>
                    <a:pt x="0" y="264"/>
                  </a:cubicBezTo>
                </a:path>
              </a:pathLst>
            </a:custGeom>
            <a:noFill/>
            <a:ln w="9525" cap="flat" cmpd="sng">
              <a:solidFill>
                <a:schemeClr val="tx1"/>
              </a:solidFill>
              <a:prstDash val="solid"/>
              <a:round/>
              <a:headEnd type="none" w="med" len="med"/>
              <a:tailEnd type="triangle" w="med" len="med"/>
            </a:ln>
            <a:effectLst/>
          </p:spPr>
          <p:txBody>
            <a:bodyPr lIns="36000" tIns="36000" rIns="36000" bIns="36000" anchor="ctr">
              <a:spAutoFit/>
            </a:bodyPr>
            <a:lstStyle/>
            <a:p>
              <a:endParaRPr lang="fr-FR"/>
            </a:p>
          </p:txBody>
        </p:sp>
      </p:grpSp>
      <p:sp>
        <p:nvSpPr>
          <p:cNvPr id="41" name="AutoShape 41"/>
          <p:cNvSpPr>
            <a:spLocks noChangeArrowheads="1"/>
          </p:cNvSpPr>
          <p:nvPr/>
        </p:nvSpPr>
        <p:spPr bwMode="auto">
          <a:xfrm>
            <a:off x="6934200" y="5564188"/>
            <a:ext cx="976313" cy="333375"/>
          </a:xfrm>
          <a:prstGeom prst="rightArrow">
            <a:avLst>
              <a:gd name="adj1" fmla="val 50000"/>
              <a:gd name="adj2" fmla="val 73214"/>
            </a:avLst>
          </a:prstGeom>
          <a:solidFill>
            <a:srgbClr val="FF0000"/>
          </a:solidFill>
          <a:ln w="3175">
            <a:solidFill>
              <a:schemeClr val="tx1"/>
            </a:solidFill>
            <a:miter lim="800000"/>
            <a:headEnd/>
            <a:tailEnd/>
          </a:ln>
          <a:effectLst/>
        </p:spPr>
        <p:txBody>
          <a:bodyPr lIns="36000" tIns="36000" rIns="36000" bIns="36000" anchor="ctr">
            <a:spAutoFit/>
          </a:bodyPr>
          <a:lstStyle/>
          <a:p>
            <a:endParaRPr lang="fr-FR"/>
          </a:p>
        </p:txBody>
      </p:sp>
      <p:sp>
        <p:nvSpPr>
          <p:cNvPr id="42" name="Freeform 42"/>
          <p:cNvSpPr>
            <a:spLocks/>
          </p:cNvSpPr>
          <p:nvPr/>
        </p:nvSpPr>
        <p:spPr bwMode="auto">
          <a:xfrm>
            <a:off x="5838825" y="5029200"/>
            <a:ext cx="560388" cy="792163"/>
          </a:xfrm>
          <a:custGeom>
            <a:avLst/>
            <a:gdLst/>
            <a:ahLst/>
            <a:cxnLst>
              <a:cxn ang="0">
                <a:pos x="353" y="0"/>
              </a:cxn>
              <a:cxn ang="0">
                <a:pos x="269" y="336"/>
              </a:cxn>
              <a:cxn ang="0">
                <a:pos x="208" y="474"/>
              </a:cxn>
              <a:cxn ang="0">
                <a:pos x="0" y="487"/>
              </a:cxn>
            </a:cxnLst>
            <a:rect l="0" t="0" r="r" b="b"/>
            <a:pathLst>
              <a:path w="353" h="499">
                <a:moveTo>
                  <a:pt x="353" y="0"/>
                </a:moveTo>
                <a:cubicBezTo>
                  <a:pt x="335" y="128"/>
                  <a:pt x="293" y="257"/>
                  <a:pt x="269" y="336"/>
                </a:cubicBezTo>
                <a:cubicBezTo>
                  <a:pt x="245" y="415"/>
                  <a:pt x="253" y="449"/>
                  <a:pt x="208" y="474"/>
                </a:cubicBezTo>
                <a:cubicBezTo>
                  <a:pt x="163" y="499"/>
                  <a:pt x="43" y="484"/>
                  <a:pt x="0" y="487"/>
                </a:cubicBezTo>
              </a:path>
            </a:pathLst>
          </a:custGeom>
          <a:noFill/>
          <a:ln w="9525" cap="flat" cmpd="sng">
            <a:solidFill>
              <a:schemeClr val="tx1"/>
            </a:solidFill>
            <a:prstDash val="solid"/>
            <a:round/>
            <a:headEnd type="none" w="med" len="med"/>
            <a:tailEnd type="triangle" w="med" len="med"/>
          </a:ln>
          <a:effectLst/>
        </p:spPr>
        <p:txBody>
          <a:bodyPr lIns="36000" tIns="36000" rIns="36000" bIns="36000" anchor="ctr">
            <a:spAutoFit/>
          </a:bodyPr>
          <a:lstStyle/>
          <a:p>
            <a:endParaRPr lang="fr-FR"/>
          </a:p>
        </p:txBody>
      </p:sp>
      <p:sp>
        <p:nvSpPr>
          <p:cNvPr id="47" name="AutoShape 47"/>
          <p:cNvSpPr>
            <a:spLocks noChangeArrowheads="1"/>
          </p:cNvSpPr>
          <p:nvPr/>
        </p:nvSpPr>
        <p:spPr bwMode="auto">
          <a:xfrm rot="10800000">
            <a:off x="4800600" y="5640388"/>
            <a:ext cx="976313" cy="333375"/>
          </a:xfrm>
          <a:prstGeom prst="rightArrow">
            <a:avLst>
              <a:gd name="adj1" fmla="val 50000"/>
              <a:gd name="adj2" fmla="val 73214"/>
            </a:avLst>
          </a:prstGeom>
          <a:solidFill>
            <a:srgbClr val="FF9999"/>
          </a:solidFill>
          <a:ln w="3175">
            <a:solidFill>
              <a:schemeClr val="tx1"/>
            </a:solidFill>
            <a:miter lim="800000"/>
            <a:headEnd/>
            <a:tailEnd/>
          </a:ln>
          <a:effectLst/>
        </p:spPr>
        <p:txBody>
          <a:bodyPr lIns="36000" tIns="36000" rIns="36000" bIns="36000" anchor="ctr">
            <a:spAutoFit/>
          </a:bodyPr>
          <a:lstStyle/>
          <a:p>
            <a:endParaRPr lang="fr-FR"/>
          </a:p>
        </p:txBody>
      </p:sp>
      <p:sp>
        <p:nvSpPr>
          <p:cNvPr id="48" name="Text Box 48"/>
          <p:cNvSpPr txBox="1">
            <a:spLocks noChangeArrowheads="1"/>
          </p:cNvSpPr>
          <p:nvPr/>
        </p:nvSpPr>
        <p:spPr bwMode="auto">
          <a:xfrm>
            <a:off x="6553200" y="4421188"/>
            <a:ext cx="1589088" cy="682625"/>
          </a:xfrm>
          <a:prstGeom prst="rect">
            <a:avLst/>
          </a:prstGeom>
          <a:noFill/>
          <a:ln w="9525">
            <a:noFill/>
            <a:miter lim="800000"/>
            <a:headEnd/>
            <a:tailEnd/>
          </a:ln>
          <a:effectLst/>
        </p:spPr>
        <p:txBody>
          <a:bodyPr lIns="36000" tIns="36000" rIns="36000" bIns="36000" anchor="ctr">
            <a:spAutoFit/>
          </a:bodyPr>
          <a:lstStyle/>
          <a:p>
            <a:pPr eaLnBrk="0" hangingPunct="0"/>
            <a:r>
              <a:rPr lang="fr-FR" sz="2000" dirty="0">
                <a:solidFill>
                  <a:schemeClr val="tx1"/>
                </a:solidFill>
                <a:effectLst/>
              </a:rPr>
              <a:t>circulation de Hadley</a:t>
            </a:r>
          </a:p>
        </p:txBody>
      </p:sp>
      <p:grpSp>
        <p:nvGrpSpPr>
          <p:cNvPr id="49" name="Group 49"/>
          <p:cNvGrpSpPr>
            <a:grpSpLocks noChangeAspect="1"/>
          </p:cNvGrpSpPr>
          <p:nvPr/>
        </p:nvGrpSpPr>
        <p:grpSpPr bwMode="auto">
          <a:xfrm>
            <a:off x="6429388" y="3500438"/>
            <a:ext cx="414338" cy="287337"/>
            <a:chOff x="4005" y="2880"/>
            <a:chExt cx="576" cy="576"/>
          </a:xfrm>
        </p:grpSpPr>
        <p:sp>
          <p:nvSpPr>
            <p:cNvPr id="50" name="Oval 50"/>
            <p:cNvSpPr>
              <a:spLocks noChangeAspect="1" noChangeArrowheads="1"/>
            </p:cNvSpPr>
            <p:nvPr/>
          </p:nvSpPr>
          <p:spPr bwMode="auto">
            <a:xfrm>
              <a:off x="4005" y="2880"/>
              <a:ext cx="576" cy="576"/>
            </a:xfrm>
            <a:prstGeom prst="ellipse">
              <a:avLst/>
            </a:prstGeom>
            <a:noFill/>
            <a:ln w="38100">
              <a:solidFill>
                <a:schemeClr val="tx1"/>
              </a:solidFill>
              <a:round/>
              <a:headEnd/>
              <a:tailEnd/>
            </a:ln>
            <a:effectLst/>
          </p:spPr>
          <p:txBody>
            <a:bodyPr wrap="none" lIns="36000" tIns="36000" rIns="36000" bIns="36000" anchor="ctr">
              <a:spAutoFit/>
            </a:bodyPr>
            <a:lstStyle/>
            <a:p>
              <a:endParaRPr lang="fr-FR"/>
            </a:p>
          </p:txBody>
        </p:sp>
        <p:sp>
          <p:nvSpPr>
            <p:cNvPr id="51" name="Line 51"/>
            <p:cNvSpPr>
              <a:spLocks noChangeAspect="1" noChangeShapeType="1"/>
            </p:cNvSpPr>
            <p:nvPr/>
          </p:nvSpPr>
          <p:spPr bwMode="auto">
            <a:xfrm>
              <a:off x="4080" y="2976"/>
              <a:ext cx="432" cy="384"/>
            </a:xfrm>
            <a:prstGeom prst="line">
              <a:avLst/>
            </a:prstGeom>
            <a:noFill/>
            <a:ln w="38100">
              <a:solidFill>
                <a:schemeClr val="tx1"/>
              </a:solidFill>
              <a:round/>
              <a:headEnd/>
              <a:tailEnd/>
            </a:ln>
            <a:effectLst/>
          </p:spPr>
          <p:txBody>
            <a:bodyPr lIns="36000" tIns="36000" rIns="36000" bIns="36000" anchor="ctr">
              <a:spAutoFit/>
            </a:bodyPr>
            <a:lstStyle/>
            <a:p>
              <a:endParaRPr lang="fr-FR"/>
            </a:p>
          </p:txBody>
        </p:sp>
        <p:sp>
          <p:nvSpPr>
            <p:cNvPr id="52" name="Line 52"/>
            <p:cNvSpPr>
              <a:spLocks noChangeAspect="1" noChangeShapeType="1"/>
            </p:cNvSpPr>
            <p:nvPr/>
          </p:nvSpPr>
          <p:spPr bwMode="auto">
            <a:xfrm flipV="1">
              <a:off x="4080" y="2976"/>
              <a:ext cx="432" cy="384"/>
            </a:xfrm>
            <a:prstGeom prst="line">
              <a:avLst/>
            </a:prstGeom>
            <a:noFill/>
            <a:ln w="38100">
              <a:solidFill>
                <a:schemeClr val="tx1"/>
              </a:solidFill>
              <a:round/>
              <a:headEnd/>
              <a:tailEnd/>
            </a:ln>
            <a:effectLst/>
          </p:spPr>
          <p:txBody>
            <a:bodyPr lIns="36000" tIns="36000" rIns="36000" bIns="36000" anchor="ctr">
              <a:spAutoFit/>
            </a:bodyPr>
            <a:lstStyle/>
            <a:p>
              <a:endParaRPr lang="fr-FR"/>
            </a:p>
          </p:txBody>
        </p:sp>
      </p:grpSp>
      <p:sp>
        <p:nvSpPr>
          <p:cNvPr id="53" name="Text Box 53"/>
          <p:cNvSpPr txBox="1">
            <a:spLocks noChangeArrowheads="1"/>
          </p:cNvSpPr>
          <p:nvPr/>
        </p:nvSpPr>
        <p:spPr bwMode="auto">
          <a:xfrm>
            <a:off x="6172200" y="2973388"/>
            <a:ext cx="403628" cy="380480"/>
          </a:xfrm>
          <a:prstGeom prst="rect">
            <a:avLst/>
          </a:prstGeom>
          <a:noFill/>
          <a:ln w="3175">
            <a:noFill/>
            <a:miter lim="800000"/>
            <a:headEnd/>
            <a:tailEnd/>
          </a:ln>
          <a:effectLst/>
        </p:spPr>
        <p:txBody>
          <a:bodyPr wrap="none" lIns="36000" tIns="36000" rIns="36000" bIns="36000">
            <a:spAutoFit/>
          </a:bodyPr>
          <a:lstStyle/>
          <a:p>
            <a:pPr eaLnBrk="0" hangingPunct="0"/>
            <a:r>
              <a:rPr lang="fr-FR" sz="2000" b="1" dirty="0">
                <a:solidFill>
                  <a:srgbClr val="002060"/>
                </a:solidFill>
                <a:effectLst/>
                <a:latin typeface="+mj-lt"/>
              </a:rPr>
              <a:t>JST</a:t>
            </a:r>
            <a:endParaRPr lang="fr-FR" sz="2000" dirty="0">
              <a:solidFill>
                <a:srgbClr val="002060"/>
              </a:solidFill>
              <a:effectLst/>
              <a:latin typeface="+mj-lt"/>
            </a:endParaRPr>
          </a:p>
        </p:txBody>
      </p:sp>
      <p:grpSp>
        <p:nvGrpSpPr>
          <p:cNvPr id="58" name="Group 58"/>
          <p:cNvGrpSpPr>
            <a:grpSpLocks noChangeAspect="1"/>
          </p:cNvGrpSpPr>
          <p:nvPr/>
        </p:nvGrpSpPr>
        <p:grpSpPr bwMode="auto">
          <a:xfrm>
            <a:off x="3143240" y="4000504"/>
            <a:ext cx="2039945" cy="1845665"/>
            <a:chOff x="1104" y="2017"/>
            <a:chExt cx="1964" cy="596"/>
          </a:xfrm>
        </p:grpSpPr>
        <p:sp>
          <p:nvSpPr>
            <p:cNvPr id="59" name="Freeform 59"/>
            <p:cNvSpPr>
              <a:spLocks noChangeAspect="1"/>
            </p:cNvSpPr>
            <p:nvPr/>
          </p:nvSpPr>
          <p:spPr bwMode="auto">
            <a:xfrm>
              <a:off x="1104" y="2017"/>
              <a:ext cx="1964" cy="305"/>
            </a:xfrm>
            <a:custGeom>
              <a:avLst/>
              <a:gdLst/>
              <a:ahLst/>
              <a:cxnLst>
                <a:cxn ang="0">
                  <a:pos x="580" y="439"/>
                </a:cxn>
                <a:cxn ang="0">
                  <a:pos x="892" y="449"/>
                </a:cxn>
                <a:cxn ang="0">
                  <a:pos x="708" y="421"/>
                </a:cxn>
                <a:cxn ang="0">
                  <a:pos x="856" y="412"/>
                </a:cxn>
                <a:cxn ang="0">
                  <a:pos x="719" y="381"/>
                </a:cxn>
                <a:cxn ang="0">
                  <a:pos x="852" y="386"/>
                </a:cxn>
                <a:cxn ang="0">
                  <a:pos x="1020" y="376"/>
                </a:cxn>
                <a:cxn ang="0">
                  <a:pos x="896" y="399"/>
                </a:cxn>
                <a:cxn ang="0">
                  <a:pos x="1252" y="402"/>
                </a:cxn>
                <a:cxn ang="0">
                  <a:pos x="888" y="419"/>
                </a:cxn>
                <a:cxn ang="0">
                  <a:pos x="1108" y="426"/>
                </a:cxn>
                <a:cxn ang="0">
                  <a:pos x="916" y="448"/>
                </a:cxn>
                <a:cxn ang="0">
                  <a:pos x="1540" y="443"/>
                </a:cxn>
                <a:cxn ang="0">
                  <a:pos x="1444" y="406"/>
                </a:cxn>
                <a:cxn ang="0">
                  <a:pos x="1625" y="389"/>
                </a:cxn>
                <a:cxn ang="0">
                  <a:pos x="1104" y="362"/>
                </a:cxn>
                <a:cxn ang="0">
                  <a:pos x="1677" y="356"/>
                </a:cxn>
                <a:cxn ang="0">
                  <a:pos x="1232" y="326"/>
                </a:cxn>
                <a:cxn ang="0">
                  <a:pos x="1749" y="292"/>
                </a:cxn>
                <a:cxn ang="0">
                  <a:pos x="1184" y="279"/>
                </a:cxn>
                <a:cxn ang="0">
                  <a:pos x="1713" y="263"/>
                </a:cxn>
                <a:cxn ang="0">
                  <a:pos x="1360" y="229"/>
                </a:cxn>
                <a:cxn ang="0">
                  <a:pos x="1805" y="212"/>
                </a:cxn>
                <a:cxn ang="0">
                  <a:pos x="1160" y="202"/>
                </a:cxn>
                <a:cxn ang="0">
                  <a:pos x="948" y="152"/>
                </a:cxn>
                <a:cxn ang="0">
                  <a:pos x="1881" y="163"/>
                </a:cxn>
                <a:cxn ang="0">
                  <a:pos x="1008" y="125"/>
                </a:cxn>
                <a:cxn ang="0">
                  <a:pos x="1877" y="107"/>
                </a:cxn>
                <a:cxn ang="0">
                  <a:pos x="1012" y="62"/>
                </a:cxn>
                <a:cxn ang="0">
                  <a:pos x="1905" y="51"/>
                </a:cxn>
                <a:cxn ang="0">
                  <a:pos x="1364" y="12"/>
                </a:cxn>
                <a:cxn ang="0">
                  <a:pos x="137" y="3"/>
                </a:cxn>
                <a:cxn ang="0">
                  <a:pos x="540" y="32"/>
                </a:cxn>
                <a:cxn ang="0">
                  <a:pos x="105" y="71"/>
                </a:cxn>
                <a:cxn ang="0">
                  <a:pos x="361" y="65"/>
                </a:cxn>
                <a:cxn ang="0">
                  <a:pos x="453" y="83"/>
                </a:cxn>
                <a:cxn ang="0">
                  <a:pos x="248" y="112"/>
                </a:cxn>
                <a:cxn ang="0">
                  <a:pos x="772" y="119"/>
                </a:cxn>
                <a:cxn ang="0">
                  <a:pos x="372" y="159"/>
                </a:cxn>
                <a:cxn ang="0">
                  <a:pos x="540" y="175"/>
                </a:cxn>
                <a:cxn ang="0">
                  <a:pos x="288" y="205"/>
                </a:cxn>
                <a:cxn ang="0">
                  <a:pos x="352" y="235"/>
                </a:cxn>
                <a:cxn ang="0">
                  <a:pos x="532" y="222"/>
                </a:cxn>
                <a:cxn ang="0">
                  <a:pos x="716" y="229"/>
                </a:cxn>
                <a:cxn ang="0">
                  <a:pos x="528" y="252"/>
                </a:cxn>
                <a:cxn ang="0">
                  <a:pos x="376" y="256"/>
                </a:cxn>
                <a:cxn ang="0">
                  <a:pos x="392" y="276"/>
                </a:cxn>
                <a:cxn ang="0">
                  <a:pos x="272" y="272"/>
                </a:cxn>
                <a:cxn ang="0">
                  <a:pos x="532" y="302"/>
                </a:cxn>
                <a:cxn ang="0">
                  <a:pos x="956" y="279"/>
                </a:cxn>
                <a:cxn ang="0">
                  <a:pos x="644" y="292"/>
                </a:cxn>
                <a:cxn ang="0">
                  <a:pos x="688" y="316"/>
                </a:cxn>
                <a:cxn ang="0">
                  <a:pos x="376" y="326"/>
                </a:cxn>
                <a:cxn ang="0">
                  <a:pos x="728" y="339"/>
                </a:cxn>
                <a:cxn ang="0">
                  <a:pos x="393" y="367"/>
                </a:cxn>
                <a:cxn ang="0">
                  <a:pos x="664" y="376"/>
                </a:cxn>
                <a:cxn ang="0">
                  <a:pos x="397" y="415"/>
                </a:cxn>
                <a:cxn ang="0">
                  <a:pos x="652" y="422"/>
                </a:cxn>
                <a:cxn ang="0">
                  <a:pos x="580" y="439"/>
                </a:cxn>
              </a:cxnLst>
              <a:rect l="0" t="0" r="r" b="b"/>
              <a:pathLst>
                <a:path w="1964" h="452">
                  <a:moveTo>
                    <a:pt x="580" y="439"/>
                  </a:moveTo>
                  <a:cubicBezTo>
                    <a:pt x="635" y="445"/>
                    <a:pt x="871" y="452"/>
                    <a:pt x="892" y="449"/>
                  </a:cubicBezTo>
                  <a:cubicBezTo>
                    <a:pt x="913" y="446"/>
                    <a:pt x="714" y="428"/>
                    <a:pt x="708" y="421"/>
                  </a:cubicBezTo>
                  <a:cubicBezTo>
                    <a:pt x="702" y="415"/>
                    <a:pt x="854" y="419"/>
                    <a:pt x="856" y="412"/>
                  </a:cubicBezTo>
                  <a:cubicBezTo>
                    <a:pt x="858" y="406"/>
                    <a:pt x="719" y="386"/>
                    <a:pt x="719" y="381"/>
                  </a:cubicBezTo>
                  <a:cubicBezTo>
                    <a:pt x="718" y="377"/>
                    <a:pt x="802" y="387"/>
                    <a:pt x="852" y="386"/>
                  </a:cubicBezTo>
                  <a:cubicBezTo>
                    <a:pt x="902" y="385"/>
                    <a:pt x="1013" y="374"/>
                    <a:pt x="1020" y="376"/>
                  </a:cubicBezTo>
                  <a:cubicBezTo>
                    <a:pt x="1028" y="378"/>
                    <a:pt x="857" y="395"/>
                    <a:pt x="896" y="399"/>
                  </a:cubicBezTo>
                  <a:cubicBezTo>
                    <a:pt x="935" y="404"/>
                    <a:pt x="1254" y="399"/>
                    <a:pt x="1252" y="402"/>
                  </a:cubicBezTo>
                  <a:cubicBezTo>
                    <a:pt x="1251" y="406"/>
                    <a:pt x="912" y="415"/>
                    <a:pt x="888" y="419"/>
                  </a:cubicBezTo>
                  <a:cubicBezTo>
                    <a:pt x="864" y="423"/>
                    <a:pt x="1104" y="421"/>
                    <a:pt x="1108" y="426"/>
                  </a:cubicBezTo>
                  <a:cubicBezTo>
                    <a:pt x="1113" y="431"/>
                    <a:pt x="844" y="445"/>
                    <a:pt x="916" y="448"/>
                  </a:cubicBezTo>
                  <a:cubicBezTo>
                    <a:pt x="988" y="451"/>
                    <a:pt x="1452" y="450"/>
                    <a:pt x="1540" y="443"/>
                  </a:cubicBezTo>
                  <a:cubicBezTo>
                    <a:pt x="1629" y="435"/>
                    <a:pt x="1430" y="415"/>
                    <a:pt x="1444" y="406"/>
                  </a:cubicBezTo>
                  <a:cubicBezTo>
                    <a:pt x="1458" y="397"/>
                    <a:pt x="1681" y="396"/>
                    <a:pt x="1625" y="389"/>
                  </a:cubicBezTo>
                  <a:cubicBezTo>
                    <a:pt x="1568" y="382"/>
                    <a:pt x="1096" y="368"/>
                    <a:pt x="1104" y="362"/>
                  </a:cubicBezTo>
                  <a:cubicBezTo>
                    <a:pt x="1113" y="357"/>
                    <a:pt x="1655" y="362"/>
                    <a:pt x="1677" y="356"/>
                  </a:cubicBezTo>
                  <a:cubicBezTo>
                    <a:pt x="1698" y="350"/>
                    <a:pt x="1220" y="336"/>
                    <a:pt x="1232" y="326"/>
                  </a:cubicBezTo>
                  <a:cubicBezTo>
                    <a:pt x="1244" y="315"/>
                    <a:pt x="1757" y="300"/>
                    <a:pt x="1749" y="292"/>
                  </a:cubicBezTo>
                  <a:cubicBezTo>
                    <a:pt x="1741" y="284"/>
                    <a:pt x="1190" y="284"/>
                    <a:pt x="1184" y="279"/>
                  </a:cubicBezTo>
                  <a:cubicBezTo>
                    <a:pt x="1178" y="274"/>
                    <a:pt x="1684" y="271"/>
                    <a:pt x="1713" y="263"/>
                  </a:cubicBezTo>
                  <a:cubicBezTo>
                    <a:pt x="1742" y="255"/>
                    <a:pt x="1345" y="237"/>
                    <a:pt x="1360" y="229"/>
                  </a:cubicBezTo>
                  <a:cubicBezTo>
                    <a:pt x="1375" y="221"/>
                    <a:pt x="1838" y="217"/>
                    <a:pt x="1805" y="212"/>
                  </a:cubicBezTo>
                  <a:cubicBezTo>
                    <a:pt x="1771" y="208"/>
                    <a:pt x="1303" y="212"/>
                    <a:pt x="1160" y="202"/>
                  </a:cubicBezTo>
                  <a:cubicBezTo>
                    <a:pt x="1017" y="192"/>
                    <a:pt x="828" y="158"/>
                    <a:pt x="948" y="152"/>
                  </a:cubicBezTo>
                  <a:cubicBezTo>
                    <a:pt x="1068" y="146"/>
                    <a:pt x="1871" y="167"/>
                    <a:pt x="1881" y="163"/>
                  </a:cubicBezTo>
                  <a:cubicBezTo>
                    <a:pt x="1891" y="159"/>
                    <a:pt x="1009" y="134"/>
                    <a:pt x="1008" y="125"/>
                  </a:cubicBezTo>
                  <a:cubicBezTo>
                    <a:pt x="1007" y="116"/>
                    <a:pt x="1876" y="117"/>
                    <a:pt x="1877" y="107"/>
                  </a:cubicBezTo>
                  <a:cubicBezTo>
                    <a:pt x="1878" y="97"/>
                    <a:pt x="1007" y="71"/>
                    <a:pt x="1012" y="62"/>
                  </a:cubicBezTo>
                  <a:cubicBezTo>
                    <a:pt x="1017" y="53"/>
                    <a:pt x="1846" y="59"/>
                    <a:pt x="1905" y="51"/>
                  </a:cubicBezTo>
                  <a:cubicBezTo>
                    <a:pt x="1964" y="43"/>
                    <a:pt x="1659" y="20"/>
                    <a:pt x="1364" y="12"/>
                  </a:cubicBezTo>
                  <a:cubicBezTo>
                    <a:pt x="1069" y="4"/>
                    <a:pt x="274" y="0"/>
                    <a:pt x="137" y="3"/>
                  </a:cubicBezTo>
                  <a:cubicBezTo>
                    <a:pt x="0" y="6"/>
                    <a:pt x="545" y="21"/>
                    <a:pt x="540" y="32"/>
                  </a:cubicBezTo>
                  <a:cubicBezTo>
                    <a:pt x="535" y="43"/>
                    <a:pt x="135" y="66"/>
                    <a:pt x="105" y="71"/>
                  </a:cubicBezTo>
                  <a:cubicBezTo>
                    <a:pt x="75" y="76"/>
                    <a:pt x="303" y="63"/>
                    <a:pt x="361" y="65"/>
                  </a:cubicBezTo>
                  <a:cubicBezTo>
                    <a:pt x="419" y="67"/>
                    <a:pt x="472" y="75"/>
                    <a:pt x="453" y="83"/>
                  </a:cubicBezTo>
                  <a:cubicBezTo>
                    <a:pt x="434" y="91"/>
                    <a:pt x="195" y="106"/>
                    <a:pt x="248" y="112"/>
                  </a:cubicBezTo>
                  <a:cubicBezTo>
                    <a:pt x="301" y="118"/>
                    <a:pt x="751" y="111"/>
                    <a:pt x="772" y="119"/>
                  </a:cubicBezTo>
                  <a:cubicBezTo>
                    <a:pt x="793" y="126"/>
                    <a:pt x="410" y="149"/>
                    <a:pt x="372" y="159"/>
                  </a:cubicBezTo>
                  <a:cubicBezTo>
                    <a:pt x="333" y="168"/>
                    <a:pt x="554" y="168"/>
                    <a:pt x="540" y="175"/>
                  </a:cubicBezTo>
                  <a:cubicBezTo>
                    <a:pt x="526" y="183"/>
                    <a:pt x="319" y="195"/>
                    <a:pt x="288" y="205"/>
                  </a:cubicBezTo>
                  <a:cubicBezTo>
                    <a:pt x="256" y="215"/>
                    <a:pt x="311" y="233"/>
                    <a:pt x="352" y="235"/>
                  </a:cubicBezTo>
                  <a:cubicBezTo>
                    <a:pt x="392" y="238"/>
                    <a:pt x="471" y="223"/>
                    <a:pt x="532" y="222"/>
                  </a:cubicBezTo>
                  <a:cubicBezTo>
                    <a:pt x="593" y="221"/>
                    <a:pt x="717" y="224"/>
                    <a:pt x="716" y="229"/>
                  </a:cubicBezTo>
                  <a:cubicBezTo>
                    <a:pt x="715" y="234"/>
                    <a:pt x="585" y="248"/>
                    <a:pt x="528" y="252"/>
                  </a:cubicBezTo>
                  <a:cubicBezTo>
                    <a:pt x="471" y="257"/>
                    <a:pt x="398" y="252"/>
                    <a:pt x="376" y="256"/>
                  </a:cubicBezTo>
                  <a:cubicBezTo>
                    <a:pt x="353" y="259"/>
                    <a:pt x="409" y="273"/>
                    <a:pt x="392" y="276"/>
                  </a:cubicBezTo>
                  <a:cubicBezTo>
                    <a:pt x="374" y="278"/>
                    <a:pt x="248" y="268"/>
                    <a:pt x="272" y="272"/>
                  </a:cubicBezTo>
                  <a:cubicBezTo>
                    <a:pt x="295" y="277"/>
                    <a:pt x="418" y="301"/>
                    <a:pt x="532" y="302"/>
                  </a:cubicBezTo>
                  <a:cubicBezTo>
                    <a:pt x="646" y="303"/>
                    <a:pt x="937" y="281"/>
                    <a:pt x="956" y="279"/>
                  </a:cubicBezTo>
                  <a:cubicBezTo>
                    <a:pt x="975" y="277"/>
                    <a:pt x="689" y="286"/>
                    <a:pt x="644" y="292"/>
                  </a:cubicBezTo>
                  <a:cubicBezTo>
                    <a:pt x="599" y="298"/>
                    <a:pt x="733" y="310"/>
                    <a:pt x="688" y="316"/>
                  </a:cubicBezTo>
                  <a:cubicBezTo>
                    <a:pt x="643" y="321"/>
                    <a:pt x="369" y="322"/>
                    <a:pt x="376" y="326"/>
                  </a:cubicBezTo>
                  <a:cubicBezTo>
                    <a:pt x="382" y="330"/>
                    <a:pt x="725" y="332"/>
                    <a:pt x="728" y="339"/>
                  </a:cubicBezTo>
                  <a:cubicBezTo>
                    <a:pt x="731" y="346"/>
                    <a:pt x="404" y="361"/>
                    <a:pt x="393" y="367"/>
                  </a:cubicBezTo>
                  <a:cubicBezTo>
                    <a:pt x="382" y="373"/>
                    <a:pt x="663" y="368"/>
                    <a:pt x="664" y="376"/>
                  </a:cubicBezTo>
                  <a:cubicBezTo>
                    <a:pt x="665" y="384"/>
                    <a:pt x="399" y="407"/>
                    <a:pt x="397" y="415"/>
                  </a:cubicBezTo>
                  <a:cubicBezTo>
                    <a:pt x="395" y="423"/>
                    <a:pt x="622" y="418"/>
                    <a:pt x="652" y="422"/>
                  </a:cubicBezTo>
                  <a:cubicBezTo>
                    <a:pt x="682" y="426"/>
                    <a:pt x="595" y="436"/>
                    <a:pt x="580" y="439"/>
                  </a:cubicBezTo>
                  <a:close/>
                </a:path>
              </a:pathLst>
            </a:custGeom>
            <a:solidFill>
              <a:schemeClr val="tx1">
                <a:lumMod val="85000"/>
                <a:lumOff val="15000"/>
              </a:schemeClr>
            </a:solidFill>
            <a:ln w="12700" cap="flat" cmpd="sng">
              <a:noFill/>
              <a:prstDash val="solid"/>
              <a:round/>
              <a:headEnd/>
              <a:tailEnd/>
            </a:ln>
            <a:effectLst/>
          </p:spPr>
          <p:txBody>
            <a:bodyPr lIns="36000" tIns="36000" rIns="36000" bIns="36000" anchor="ctr">
              <a:spAutoFit/>
            </a:bodyPr>
            <a:lstStyle/>
            <a:p>
              <a:endParaRPr lang="fr-FR"/>
            </a:p>
          </p:txBody>
        </p:sp>
        <p:sp>
          <p:nvSpPr>
            <p:cNvPr id="60" name="Freeform 60"/>
            <p:cNvSpPr>
              <a:spLocks noChangeAspect="1"/>
            </p:cNvSpPr>
            <p:nvPr/>
          </p:nvSpPr>
          <p:spPr bwMode="auto">
            <a:xfrm>
              <a:off x="1509" y="2309"/>
              <a:ext cx="1206" cy="304"/>
            </a:xfrm>
            <a:custGeom>
              <a:avLst/>
              <a:gdLst/>
              <a:ahLst/>
              <a:cxnLst>
                <a:cxn ang="0">
                  <a:pos x="313" y="442"/>
                </a:cxn>
                <a:cxn ang="0">
                  <a:pos x="480" y="448"/>
                </a:cxn>
                <a:cxn ang="0">
                  <a:pos x="429" y="424"/>
                </a:cxn>
                <a:cxn ang="0">
                  <a:pos x="564" y="415"/>
                </a:cxn>
                <a:cxn ang="0">
                  <a:pos x="439" y="384"/>
                </a:cxn>
                <a:cxn ang="0">
                  <a:pos x="561" y="388"/>
                </a:cxn>
                <a:cxn ang="0">
                  <a:pos x="714" y="378"/>
                </a:cxn>
                <a:cxn ang="0">
                  <a:pos x="568" y="432"/>
                </a:cxn>
                <a:cxn ang="0">
                  <a:pos x="743" y="425"/>
                </a:cxn>
                <a:cxn ang="0">
                  <a:pos x="772" y="418"/>
                </a:cxn>
                <a:cxn ang="0">
                  <a:pos x="794" y="428"/>
                </a:cxn>
                <a:cxn ang="0">
                  <a:pos x="652" y="442"/>
                </a:cxn>
                <a:cxn ang="0">
                  <a:pos x="855" y="436"/>
                </a:cxn>
                <a:cxn ang="0">
                  <a:pos x="953" y="419"/>
                </a:cxn>
                <a:cxn ang="0">
                  <a:pos x="798" y="395"/>
                </a:cxn>
                <a:cxn ang="0">
                  <a:pos x="902" y="386"/>
                </a:cxn>
                <a:cxn ang="0">
                  <a:pos x="981" y="371"/>
                </a:cxn>
                <a:cxn ang="0">
                  <a:pos x="692" y="341"/>
                </a:cxn>
                <a:cxn ang="0">
                  <a:pos x="878" y="331"/>
                </a:cxn>
                <a:cxn ang="0">
                  <a:pos x="1001" y="303"/>
                </a:cxn>
                <a:cxn ang="0">
                  <a:pos x="896" y="274"/>
                </a:cxn>
                <a:cxn ang="0">
                  <a:pos x="626" y="288"/>
                </a:cxn>
                <a:cxn ang="0">
                  <a:pos x="849" y="258"/>
                </a:cxn>
                <a:cxn ang="0">
                  <a:pos x="659" y="238"/>
                </a:cxn>
                <a:cxn ang="0">
                  <a:pos x="918" y="231"/>
                </a:cxn>
                <a:cxn ang="0">
                  <a:pos x="1033" y="215"/>
                </a:cxn>
                <a:cxn ang="0">
                  <a:pos x="973" y="198"/>
                </a:cxn>
                <a:cxn ang="0">
                  <a:pos x="389" y="204"/>
                </a:cxn>
                <a:cxn ang="0">
                  <a:pos x="947" y="181"/>
                </a:cxn>
                <a:cxn ang="0">
                  <a:pos x="1045" y="167"/>
                </a:cxn>
                <a:cxn ang="0">
                  <a:pos x="999" y="158"/>
                </a:cxn>
                <a:cxn ang="0">
                  <a:pos x="648" y="154"/>
                </a:cxn>
                <a:cxn ang="0">
                  <a:pos x="995" y="144"/>
                </a:cxn>
                <a:cxn ang="0">
                  <a:pos x="1077" y="131"/>
                </a:cxn>
                <a:cxn ang="0">
                  <a:pos x="703" y="128"/>
                </a:cxn>
                <a:cxn ang="0">
                  <a:pos x="1097" y="83"/>
                </a:cxn>
                <a:cxn ang="0">
                  <a:pos x="707" y="64"/>
                </a:cxn>
                <a:cxn ang="0">
                  <a:pos x="1133" y="35"/>
                </a:cxn>
                <a:cxn ang="0">
                  <a:pos x="1028" y="14"/>
                </a:cxn>
                <a:cxn ang="0">
                  <a:pos x="64" y="4"/>
                </a:cxn>
                <a:cxn ang="0">
                  <a:pos x="641" y="37"/>
                </a:cxn>
                <a:cxn ang="0">
                  <a:pos x="101" y="37"/>
                </a:cxn>
                <a:cxn ang="0">
                  <a:pos x="113" y="67"/>
                </a:cxn>
                <a:cxn ang="0">
                  <a:pos x="539" y="84"/>
                </a:cxn>
                <a:cxn ang="0">
                  <a:pos x="167" y="91"/>
                </a:cxn>
                <a:cxn ang="0">
                  <a:pos x="167" y="121"/>
                </a:cxn>
                <a:cxn ang="0">
                  <a:pos x="546" y="148"/>
                </a:cxn>
                <a:cxn ang="0">
                  <a:pos x="203" y="144"/>
                </a:cxn>
                <a:cxn ang="0">
                  <a:pos x="291" y="224"/>
                </a:cxn>
                <a:cxn ang="0">
                  <a:pos x="294" y="258"/>
                </a:cxn>
                <a:cxn ang="0">
                  <a:pos x="484" y="258"/>
                </a:cxn>
                <a:cxn ang="0">
                  <a:pos x="608" y="254"/>
                </a:cxn>
                <a:cxn ang="0">
                  <a:pos x="528" y="288"/>
                </a:cxn>
                <a:cxn ang="0">
                  <a:pos x="331" y="278"/>
                </a:cxn>
                <a:cxn ang="0">
                  <a:pos x="316" y="328"/>
                </a:cxn>
                <a:cxn ang="0">
                  <a:pos x="448" y="341"/>
                </a:cxn>
                <a:cxn ang="0">
                  <a:pos x="298" y="358"/>
                </a:cxn>
                <a:cxn ang="0">
                  <a:pos x="389" y="378"/>
                </a:cxn>
                <a:cxn ang="0">
                  <a:pos x="302" y="401"/>
                </a:cxn>
                <a:cxn ang="0">
                  <a:pos x="378" y="425"/>
                </a:cxn>
                <a:cxn ang="0">
                  <a:pos x="313" y="442"/>
                </a:cxn>
              </a:cxnLst>
              <a:rect l="0" t="0" r="r" b="b"/>
              <a:pathLst>
                <a:path w="1206" h="451">
                  <a:moveTo>
                    <a:pt x="313" y="442"/>
                  </a:moveTo>
                  <a:cubicBezTo>
                    <a:pt x="330" y="445"/>
                    <a:pt x="461" y="451"/>
                    <a:pt x="480" y="448"/>
                  </a:cubicBezTo>
                  <a:cubicBezTo>
                    <a:pt x="500" y="445"/>
                    <a:pt x="415" y="429"/>
                    <a:pt x="429" y="424"/>
                  </a:cubicBezTo>
                  <a:cubicBezTo>
                    <a:pt x="443" y="418"/>
                    <a:pt x="563" y="421"/>
                    <a:pt x="564" y="415"/>
                  </a:cubicBezTo>
                  <a:cubicBezTo>
                    <a:pt x="566" y="408"/>
                    <a:pt x="440" y="388"/>
                    <a:pt x="439" y="384"/>
                  </a:cubicBezTo>
                  <a:cubicBezTo>
                    <a:pt x="438" y="379"/>
                    <a:pt x="515" y="389"/>
                    <a:pt x="561" y="388"/>
                  </a:cubicBezTo>
                  <a:cubicBezTo>
                    <a:pt x="606" y="387"/>
                    <a:pt x="713" y="371"/>
                    <a:pt x="714" y="378"/>
                  </a:cubicBezTo>
                  <a:cubicBezTo>
                    <a:pt x="715" y="385"/>
                    <a:pt x="563" y="424"/>
                    <a:pt x="568" y="432"/>
                  </a:cubicBezTo>
                  <a:cubicBezTo>
                    <a:pt x="573" y="439"/>
                    <a:pt x="709" y="427"/>
                    <a:pt x="743" y="425"/>
                  </a:cubicBezTo>
                  <a:cubicBezTo>
                    <a:pt x="777" y="423"/>
                    <a:pt x="764" y="418"/>
                    <a:pt x="772" y="418"/>
                  </a:cubicBezTo>
                  <a:cubicBezTo>
                    <a:pt x="781" y="419"/>
                    <a:pt x="814" y="424"/>
                    <a:pt x="794" y="428"/>
                  </a:cubicBezTo>
                  <a:cubicBezTo>
                    <a:pt x="774" y="432"/>
                    <a:pt x="642" y="440"/>
                    <a:pt x="652" y="442"/>
                  </a:cubicBezTo>
                  <a:cubicBezTo>
                    <a:pt x="662" y="443"/>
                    <a:pt x="805" y="440"/>
                    <a:pt x="855" y="436"/>
                  </a:cubicBezTo>
                  <a:cubicBezTo>
                    <a:pt x="905" y="432"/>
                    <a:pt x="963" y="426"/>
                    <a:pt x="953" y="419"/>
                  </a:cubicBezTo>
                  <a:cubicBezTo>
                    <a:pt x="943" y="412"/>
                    <a:pt x="807" y="401"/>
                    <a:pt x="798" y="395"/>
                  </a:cubicBezTo>
                  <a:cubicBezTo>
                    <a:pt x="789" y="389"/>
                    <a:pt x="872" y="390"/>
                    <a:pt x="902" y="386"/>
                  </a:cubicBezTo>
                  <a:cubicBezTo>
                    <a:pt x="932" y="382"/>
                    <a:pt x="1016" y="378"/>
                    <a:pt x="981" y="371"/>
                  </a:cubicBezTo>
                  <a:cubicBezTo>
                    <a:pt x="946" y="364"/>
                    <a:pt x="709" y="348"/>
                    <a:pt x="692" y="341"/>
                  </a:cubicBezTo>
                  <a:cubicBezTo>
                    <a:pt x="675" y="334"/>
                    <a:pt x="827" y="337"/>
                    <a:pt x="878" y="331"/>
                  </a:cubicBezTo>
                  <a:cubicBezTo>
                    <a:pt x="929" y="325"/>
                    <a:pt x="998" y="312"/>
                    <a:pt x="1001" y="303"/>
                  </a:cubicBezTo>
                  <a:cubicBezTo>
                    <a:pt x="1004" y="294"/>
                    <a:pt x="958" y="276"/>
                    <a:pt x="896" y="274"/>
                  </a:cubicBezTo>
                  <a:cubicBezTo>
                    <a:pt x="834" y="272"/>
                    <a:pt x="634" y="291"/>
                    <a:pt x="626" y="288"/>
                  </a:cubicBezTo>
                  <a:cubicBezTo>
                    <a:pt x="618" y="285"/>
                    <a:pt x="843" y="266"/>
                    <a:pt x="849" y="258"/>
                  </a:cubicBezTo>
                  <a:cubicBezTo>
                    <a:pt x="854" y="249"/>
                    <a:pt x="648" y="242"/>
                    <a:pt x="659" y="238"/>
                  </a:cubicBezTo>
                  <a:cubicBezTo>
                    <a:pt x="671" y="233"/>
                    <a:pt x="856" y="235"/>
                    <a:pt x="918" y="231"/>
                  </a:cubicBezTo>
                  <a:cubicBezTo>
                    <a:pt x="980" y="227"/>
                    <a:pt x="1024" y="220"/>
                    <a:pt x="1033" y="215"/>
                  </a:cubicBezTo>
                  <a:cubicBezTo>
                    <a:pt x="1042" y="210"/>
                    <a:pt x="1080" y="200"/>
                    <a:pt x="973" y="198"/>
                  </a:cubicBezTo>
                  <a:cubicBezTo>
                    <a:pt x="866" y="196"/>
                    <a:pt x="393" y="207"/>
                    <a:pt x="389" y="204"/>
                  </a:cubicBezTo>
                  <a:cubicBezTo>
                    <a:pt x="385" y="202"/>
                    <a:pt x="838" y="187"/>
                    <a:pt x="947" y="181"/>
                  </a:cubicBezTo>
                  <a:cubicBezTo>
                    <a:pt x="1056" y="175"/>
                    <a:pt x="1037" y="171"/>
                    <a:pt x="1045" y="167"/>
                  </a:cubicBezTo>
                  <a:cubicBezTo>
                    <a:pt x="1053" y="163"/>
                    <a:pt x="1065" y="160"/>
                    <a:pt x="999" y="158"/>
                  </a:cubicBezTo>
                  <a:cubicBezTo>
                    <a:pt x="933" y="156"/>
                    <a:pt x="649" y="156"/>
                    <a:pt x="648" y="154"/>
                  </a:cubicBezTo>
                  <a:cubicBezTo>
                    <a:pt x="648" y="152"/>
                    <a:pt x="924" y="148"/>
                    <a:pt x="995" y="144"/>
                  </a:cubicBezTo>
                  <a:cubicBezTo>
                    <a:pt x="1066" y="140"/>
                    <a:pt x="1126" y="134"/>
                    <a:pt x="1077" y="131"/>
                  </a:cubicBezTo>
                  <a:cubicBezTo>
                    <a:pt x="1028" y="128"/>
                    <a:pt x="700" y="136"/>
                    <a:pt x="703" y="128"/>
                  </a:cubicBezTo>
                  <a:cubicBezTo>
                    <a:pt x="706" y="120"/>
                    <a:pt x="1096" y="94"/>
                    <a:pt x="1097" y="83"/>
                  </a:cubicBezTo>
                  <a:cubicBezTo>
                    <a:pt x="1098" y="72"/>
                    <a:pt x="701" y="72"/>
                    <a:pt x="707" y="64"/>
                  </a:cubicBezTo>
                  <a:cubicBezTo>
                    <a:pt x="713" y="56"/>
                    <a:pt x="1080" y="43"/>
                    <a:pt x="1133" y="35"/>
                  </a:cubicBezTo>
                  <a:cubicBezTo>
                    <a:pt x="1186" y="27"/>
                    <a:pt x="1206" y="19"/>
                    <a:pt x="1028" y="14"/>
                  </a:cubicBezTo>
                  <a:cubicBezTo>
                    <a:pt x="850" y="9"/>
                    <a:pt x="129" y="0"/>
                    <a:pt x="64" y="4"/>
                  </a:cubicBezTo>
                  <a:cubicBezTo>
                    <a:pt x="0" y="8"/>
                    <a:pt x="635" y="32"/>
                    <a:pt x="641" y="37"/>
                  </a:cubicBezTo>
                  <a:cubicBezTo>
                    <a:pt x="647" y="43"/>
                    <a:pt x="189" y="32"/>
                    <a:pt x="101" y="37"/>
                  </a:cubicBezTo>
                  <a:cubicBezTo>
                    <a:pt x="13" y="42"/>
                    <a:pt x="40" y="60"/>
                    <a:pt x="113" y="67"/>
                  </a:cubicBezTo>
                  <a:cubicBezTo>
                    <a:pt x="186" y="75"/>
                    <a:pt x="530" y="80"/>
                    <a:pt x="539" y="84"/>
                  </a:cubicBezTo>
                  <a:cubicBezTo>
                    <a:pt x="548" y="88"/>
                    <a:pt x="229" y="85"/>
                    <a:pt x="167" y="91"/>
                  </a:cubicBezTo>
                  <a:cubicBezTo>
                    <a:pt x="105" y="97"/>
                    <a:pt x="103" y="111"/>
                    <a:pt x="167" y="121"/>
                  </a:cubicBezTo>
                  <a:cubicBezTo>
                    <a:pt x="230" y="130"/>
                    <a:pt x="540" y="144"/>
                    <a:pt x="546" y="148"/>
                  </a:cubicBezTo>
                  <a:cubicBezTo>
                    <a:pt x="552" y="151"/>
                    <a:pt x="246" y="131"/>
                    <a:pt x="203" y="144"/>
                  </a:cubicBezTo>
                  <a:cubicBezTo>
                    <a:pt x="161" y="157"/>
                    <a:pt x="275" y="205"/>
                    <a:pt x="291" y="224"/>
                  </a:cubicBezTo>
                  <a:cubicBezTo>
                    <a:pt x="306" y="243"/>
                    <a:pt x="262" y="252"/>
                    <a:pt x="294" y="258"/>
                  </a:cubicBezTo>
                  <a:cubicBezTo>
                    <a:pt x="327" y="263"/>
                    <a:pt x="432" y="258"/>
                    <a:pt x="484" y="258"/>
                  </a:cubicBezTo>
                  <a:cubicBezTo>
                    <a:pt x="536" y="257"/>
                    <a:pt x="601" y="249"/>
                    <a:pt x="608" y="254"/>
                  </a:cubicBezTo>
                  <a:cubicBezTo>
                    <a:pt x="615" y="259"/>
                    <a:pt x="574" y="284"/>
                    <a:pt x="528" y="288"/>
                  </a:cubicBezTo>
                  <a:cubicBezTo>
                    <a:pt x="482" y="292"/>
                    <a:pt x="366" y="271"/>
                    <a:pt x="331" y="278"/>
                  </a:cubicBezTo>
                  <a:cubicBezTo>
                    <a:pt x="296" y="285"/>
                    <a:pt x="297" y="317"/>
                    <a:pt x="316" y="328"/>
                  </a:cubicBezTo>
                  <a:cubicBezTo>
                    <a:pt x="336" y="339"/>
                    <a:pt x="451" y="336"/>
                    <a:pt x="448" y="341"/>
                  </a:cubicBezTo>
                  <a:cubicBezTo>
                    <a:pt x="445" y="346"/>
                    <a:pt x="308" y="352"/>
                    <a:pt x="298" y="358"/>
                  </a:cubicBezTo>
                  <a:cubicBezTo>
                    <a:pt x="288" y="364"/>
                    <a:pt x="389" y="371"/>
                    <a:pt x="389" y="378"/>
                  </a:cubicBezTo>
                  <a:cubicBezTo>
                    <a:pt x="390" y="385"/>
                    <a:pt x="303" y="394"/>
                    <a:pt x="302" y="401"/>
                  </a:cubicBezTo>
                  <a:cubicBezTo>
                    <a:pt x="300" y="409"/>
                    <a:pt x="376" y="418"/>
                    <a:pt x="378" y="425"/>
                  </a:cubicBezTo>
                  <a:cubicBezTo>
                    <a:pt x="380" y="432"/>
                    <a:pt x="326" y="438"/>
                    <a:pt x="313" y="442"/>
                  </a:cubicBezTo>
                  <a:close/>
                </a:path>
              </a:pathLst>
            </a:custGeom>
            <a:solidFill>
              <a:schemeClr val="tx1">
                <a:lumMod val="85000"/>
                <a:lumOff val="15000"/>
              </a:schemeClr>
            </a:solidFill>
            <a:ln w="12700" cap="flat" cmpd="sng">
              <a:noFill/>
              <a:prstDash val="solid"/>
              <a:round/>
              <a:headEnd/>
              <a:tailEnd/>
            </a:ln>
            <a:effectLst/>
          </p:spPr>
          <p:txBody>
            <a:bodyPr wrap="none" lIns="36000" tIns="36000" rIns="36000" bIns="36000" anchor="ctr">
              <a:spAutoFit/>
            </a:bodyPr>
            <a:lstStyle/>
            <a:p>
              <a:endParaRPr lang="fr-FR"/>
            </a:p>
          </p:txBody>
        </p:sp>
      </p:grpSp>
      <p:sp>
        <p:nvSpPr>
          <p:cNvPr id="61" name="Text Box 61"/>
          <p:cNvSpPr txBox="1">
            <a:spLocks noChangeArrowheads="1"/>
          </p:cNvSpPr>
          <p:nvPr/>
        </p:nvSpPr>
        <p:spPr bwMode="auto">
          <a:xfrm>
            <a:off x="5867400" y="5183188"/>
            <a:ext cx="1358900" cy="377825"/>
          </a:xfrm>
          <a:prstGeom prst="rect">
            <a:avLst/>
          </a:prstGeom>
          <a:noFill/>
          <a:ln w="9525">
            <a:noFill/>
            <a:miter lim="800000"/>
            <a:headEnd/>
            <a:tailEnd/>
          </a:ln>
          <a:effectLst/>
        </p:spPr>
        <p:txBody>
          <a:bodyPr wrap="none" lIns="36000" tIns="36000" rIns="36000" bIns="36000" anchor="ctr">
            <a:spAutoFit/>
          </a:bodyPr>
          <a:lstStyle/>
          <a:p>
            <a:pPr eaLnBrk="0" hangingPunct="0"/>
            <a:r>
              <a:rPr lang="fr-FR" sz="2000">
                <a:solidFill>
                  <a:schemeClr val="tx1"/>
                </a:solidFill>
                <a:effectLst/>
              </a:rPr>
              <a:t>subsidence</a:t>
            </a:r>
          </a:p>
        </p:txBody>
      </p:sp>
      <p:grpSp>
        <p:nvGrpSpPr>
          <p:cNvPr id="62" name="Group 62"/>
          <p:cNvGrpSpPr>
            <a:grpSpLocks/>
          </p:cNvGrpSpPr>
          <p:nvPr/>
        </p:nvGrpSpPr>
        <p:grpSpPr bwMode="auto">
          <a:xfrm>
            <a:off x="4214812" y="5564188"/>
            <a:ext cx="4206875" cy="457200"/>
            <a:chOff x="2655" y="3072"/>
            <a:chExt cx="2650" cy="288"/>
          </a:xfrm>
        </p:grpSpPr>
        <p:sp>
          <p:nvSpPr>
            <p:cNvPr id="63" name="Text Box 63"/>
            <p:cNvSpPr txBox="1">
              <a:spLocks noChangeArrowheads="1"/>
            </p:cNvSpPr>
            <p:nvPr/>
          </p:nvSpPr>
          <p:spPr bwMode="auto">
            <a:xfrm>
              <a:off x="3980" y="3120"/>
              <a:ext cx="154" cy="240"/>
            </a:xfrm>
            <a:prstGeom prst="rect">
              <a:avLst/>
            </a:prstGeom>
            <a:noFill/>
            <a:ln w="9525">
              <a:noFill/>
              <a:miter lim="800000"/>
              <a:headEnd/>
              <a:tailEnd/>
            </a:ln>
            <a:effectLst/>
          </p:spPr>
          <p:txBody>
            <a:bodyPr wrap="none" lIns="36000" tIns="36000" rIns="36000" bIns="36000" anchor="ctr">
              <a:spAutoFit/>
            </a:bodyPr>
            <a:lstStyle/>
            <a:p>
              <a:pPr eaLnBrk="0" hangingPunct="0"/>
              <a:r>
                <a:rPr lang="fr-FR" sz="2000" b="1" dirty="0">
                  <a:solidFill>
                    <a:schemeClr val="accent1"/>
                  </a:solidFill>
                  <a:effectLst/>
                </a:rPr>
                <a:t>A</a:t>
              </a:r>
              <a:endParaRPr lang="fr-FR" sz="2000" dirty="0">
                <a:solidFill>
                  <a:schemeClr val="accent1"/>
                </a:solidFill>
                <a:effectLst/>
              </a:endParaRPr>
            </a:p>
          </p:txBody>
        </p:sp>
        <p:sp>
          <p:nvSpPr>
            <p:cNvPr id="64" name="Text Box 64"/>
            <p:cNvSpPr txBox="1">
              <a:spLocks noChangeArrowheads="1"/>
            </p:cNvSpPr>
            <p:nvPr/>
          </p:nvSpPr>
          <p:spPr bwMode="auto">
            <a:xfrm>
              <a:off x="5132" y="3072"/>
              <a:ext cx="173" cy="240"/>
            </a:xfrm>
            <a:prstGeom prst="rect">
              <a:avLst/>
            </a:prstGeom>
            <a:noFill/>
            <a:ln w="9525">
              <a:noFill/>
              <a:miter lim="800000"/>
              <a:headEnd/>
              <a:tailEnd/>
            </a:ln>
            <a:effectLst/>
          </p:spPr>
          <p:txBody>
            <a:bodyPr wrap="none" lIns="36000" tIns="36000" rIns="36000" bIns="36000" anchor="ctr">
              <a:spAutoFit/>
            </a:bodyPr>
            <a:lstStyle/>
            <a:p>
              <a:pPr eaLnBrk="0" hangingPunct="0"/>
              <a:r>
                <a:rPr lang="fr-FR" sz="2000" b="1" dirty="0">
                  <a:solidFill>
                    <a:srgbClr val="FF0000"/>
                  </a:solidFill>
                  <a:effectLst/>
                </a:rPr>
                <a:t>D</a:t>
              </a:r>
              <a:endParaRPr lang="fr-FR" sz="2000" dirty="0">
                <a:solidFill>
                  <a:srgbClr val="FF0000"/>
                </a:solidFill>
                <a:effectLst/>
              </a:endParaRPr>
            </a:p>
          </p:txBody>
        </p:sp>
        <p:sp>
          <p:nvSpPr>
            <p:cNvPr id="66" name="Text Box 66"/>
            <p:cNvSpPr txBox="1">
              <a:spLocks noChangeArrowheads="1"/>
            </p:cNvSpPr>
            <p:nvPr/>
          </p:nvSpPr>
          <p:spPr bwMode="auto">
            <a:xfrm>
              <a:off x="2655" y="3077"/>
              <a:ext cx="315" cy="278"/>
            </a:xfrm>
            <a:prstGeom prst="rect">
              <a:avLst/>
            </a:prstGeom>
            <a:noFill/>
            <a:ln w="9525">
              <a:noFill/>
              <a:miter lim="800000"/>
              <a:headEnd/>
              <a:tailEnd/>
            </a:ln>
            <a:effectLst/>
          </p:spPr>
          <p:txBody>
            <a:bodyPr wrap="square" lIns="36000" tIns="36000" rIns="36000" bIns="36000" anchor="ctr">
              <a:spAutoFit/>
            </a:bodyPr>
            <a:lstStyle/>
            <a:p>
              <a:pPr eaLnBrk="0" hangingPunct="0"/>
              <a:r>
                <a:rPr lang="fr-FR" sz="2400" b="1" dirty="0">
                  <a:solidFill>
                    <a:srgbClr val="FF0000"/>
                  </a:solidFill>
                  <a:effectLst/>
                </a:rPr>
                <a:t>D</a:t>
              </a:r>
              <a:endParaRPr lang="fr-FR" sz="2400" dirty="0">
                <a:solidFill>
                  <a:srgbClr val="FF0000"/>
                </a:solidFill>
                <a:effectLst/>
              </a:endParaRPr>
            </a:p>
          </p:txBody>
        </p:sp>
      </p:grpSp>
      <p:sp>
        <p:nvSpPr>
          <p:cNvPr id="67" name="Text Box 67"/>
          <p:cNvSpPr txBox="1">
            <a:spLocks noChangeArrowheads="1"/>
          </p:cNvSpPr>
          <p:nvPr/>
        </p:nvSpPr>
        <p:spPr bwMode="auto">
          <a:xfrm>
            <a:off x="4953000" y="4725988"/>
            <a:ext cx="1244600" cy="377825"/>
          </a:xfrm>
          <a:prstGeom prst="rect">
            <a:avLst/>
          </a:prstGeom>
          <a:noFill/>
          <a:ln w="3175">
            <a:noFill/>
            <a:miter lim="800000"/>
            <a:headEnd/>
            <a:tailEnd/>
          </a:ln>
          <a:effectLst/>
        </p:spPr>
        <p:txBody>
          <a:bodyPr wrap="none" lIns="36000" tIns="36000" rIns="36000" bIns="36000">
            <a:spAutoFit/>
          </a:bodyPr>
          <a:lstStyle/>
          <a:p>
            <a:pPr eaLnBrk="0" hangingPunct="0"/>
            <a:r>
              <a:rPr lang="fr-FR" sz="2000">
                <a:solidFill>
                  <a:schemeClr val="tx1"/>
                </a:solidFill>
                <a:effectLst/>
              </a:rPr>
              <a:t>air tropical</a:t>
            </a:r>
          </a:p>
        </p:txBody>
      </p:sp>
      <p:sp>
        <p:nvSpPr>
          <p:cNvPr id="76" name="Text Box 76"/>
          <p:cNvSpPr txBox="1">
            <a:spLocks noChangeArrowheads="1"/>
          </p:cNvSpPr>
          <p:nvPr/>
        </p:nvSpPr>
        <p:spPr bwMode="auto">
          <a:xfrm>
            <a:off x="2743200" y="3582988"/>
            <a:ext cx="1158128" cy="380480"/>
          </a:xfrm>
          <a:prstGeom prst="rect">
            <a:avLst/>
          </a:prstGeom>
          <a:noFill/>
          <a:ln w="3175">
            <a:noFill/>
            <a:miter lim="800000"/>
            <a:headEnd/>
            <a:tailEnd/>
          </a:ln>
          <a:effectLst/>
        </p:spPr>
        <p:txBody>
          <a:bodyPr wrap="none" lIns="36000" tIns="36000" rIns="36000" bIns="36000">
            <a:spAutoFit/>
          </a:bodyPr>
          <a:lstStyle/>
          <a:p>
            <a:pPr eaLnBrk="0" hangingPunct="0"/>
            <a:r>
              <a:rPr lang="fr-FR" sz="2000" b="1" dirty="0">
                <a:solidFill>
                  <a:srgbClr val="002060"/>
                </a:solidFill>
                <a:effectLst/>
                <a:latin typeface="+mj-lt"/>
              </a:rPr>
              <a:t>jet polaire</a:t>
            </a:r>
            <a:endParaRPr lang="fr-FR" sz="2000" dirty="0">
              <a:solidFill>
                <a:srgbClr val="002060"/>
              </a:solidFill>
              <a:effectLst/>
              <a:latin typeface="+mj-lt"/>
            </a:endParaRPr>
          </a:p>
        </p:txBody>
      </p:sp>
      <p:grpSp>
        <p:nvGrpSpPr>
          <p:cNvPr id="77" name="Group 77"/>
          <p:cNvGrpSpPr>
            <a:grpSpLocks/>
          </p:cNvGrpSpPr>
          <p:nvPr/>
        </p:nvGrpSpPr>
        <p:grpSpPr bwMode="auto">
          <a:xfrm>
            <a:off x="4000496" y="1928802"/>
            <a:ext cx="2301875" cy="828674"/>
            <a:chOff x="1080" y="1277"/>
            <a:chExt cx="1450" cy="522"/>
          </a:xfrm>
        </p:grpSpPr>
        <p:sp>
          <p:nvSpPr>
            <p:cNvPr id="78" name="Rectangle 78"/>
            <p:cNvSpPr>
              <a:spLocks noChangeArrowheads="1"/>
            </p:cNvSpPr>
            <p:nvPr/>
          </p:nvSpPr>
          <p:spPr bwMode="auto">
            <a:xfrm>
              <a:off x="1080" y="1277"/>
              <a:ext cx="0" cy="184"/>
            </a:xfrm>
            <a:prstGeom prst="rect">
              <a:avLst/>
            </a:prstGeom>
            <a:noFill/>
            <a:ln w="9525">
              <a:noFill/>
              <a:miter lim="800000"/>
              <a:headEnd/>
              <a:tailEnd/>
            </a:ln>
          </p:spPr>
          <p:txBody>
            <a:bodyPr wrap="none" lIns="0" tIns="0" rIns="0" bIns="0">
              <a:spAutoFit/>
            </a:bodyPr>
            <a:lstStyle/>
            <a:p>
              <a:pPr algn="l" defTabSz="762000" eaLnBrk="0" hangingPunct="0"/>
              <a:endParaRPr lang="fr-FR" sz="1900" b="1" i="1" dirty="0">
                <a:solidFill>
                  <a:srgbClr val="002060"/>
                </a:solidFill>
                <a:effectLst/>
              </a:endParaRPr>
            </a:p>
          </p:txBody>
        </p:sp>
        <p:sp>
          <p:nvSpPr>
            <p:cNvPr id="79" name="Line 79"/>
            <p:cNvSpPr>
              <a:spLocks noChangeShapeType="1"/>
            </p:cNvSpPr>
            <p:nvPr/>
          </p:nvSpPr>
          <p:spPr bwMode="auto">
            <a:xfrm>
              <a:off x="1330" y="1799"/>
              <a:ext cx="1200" cy="0"/>
            </a:xfrm>
            <a:prstGeom prst="line">
              <a:avLst/>
            </a:prstGeom>
            <a:noFill/>
            <a:ln w="38100">
              <a:solidFill>
                <a:schemeClr val="accent1"/>
              </a:solidFill>
              <a:round/>
              <a:headEnd type="none" w="sm" len="sm"/>
              <a:tailEnd type="triangle" w="med" len="med"/>
            </a:ln>
            <a:effectLst/>
          </p:spPr>
          <p:txBody>
            <a:bodyPr wrap="none" anchor="ctr"/>
            <a:lstStyle/>
            <a:p>
              <a:endParaRPr lang="fr-FR"/>
            </a:p>
          </p:txBody>
        </p:sp>
      </p:grpSp>
      <p:sp>
        <p:nvSpPr>
          <p:cNvPr id="88" name="Freeform 88"/>
          <p:cNvSpPr>
            <a:spLocks/>
          </p:cNvSpPr>
          <p:nvPr/>
        </p:nvSpPr>
        <p:spPr bwMode="auto">
          <a:xfrm>
            <a:off x="3333750" y="4664075"/>
            <a:ext cx="682625" cy="1117600"/>
          </a:xfrm>
          <a:custGeom>
            <a:avLst/>
            <a:gdLst/>
            <a:ahLst/>
            <a:cxnLst>
              <a:cxn ang="0">
                <a:pos x="0" y="0"/>
              </a:cxn>
              <a:cxn ang="0">
                <a:pos x="104" y="339"/>
              </a:cxn>
              <a:cxn ang="0">
                <a:pos x="234" y="613"/>
              </a:cxn>
              <a:cxn ang="0">
                <a:pos x="430" y="704"/>
              </a:cxn>
            </a:cxnLst>
            <a:rect l="0" t="0" r="r" b="b"/>
            <a:pathLst>
              <a:path w="430" h="704">
                <a:moveTo>
                  <a:pt x="0" y="0"/>
                </a:moveTo>
                <a:cubicBezTo>
                  <a:pt x="17" y="54"/>
                  <a:pt x="65" y="237"/>
                  <a:pt x="104" y="339"/>
                </a:cubicBezTo>
                <a:cubicBezTo>
                  <a:pt x="143" y="441"/>
                  <a:pt x="180" y="552"/>
                  <a:pt x="234" y="613"/>
                </a:cubicBezTo>
                <a:cubicBezTo>
                  <a:pt x="288" y="674"/>
                  <a:pt x="389" y="685"/>
                  <a:pt x="430" y="704"/>
                </a:cubicBezTo>
              </a:path>
            </a:pathLst>
          </a:custGeom>
          <a:noFill/>
          <a:ln w="9525" cap="flat" cmpd="sng">
            <a:solidFill>
              <a:schemeClr val="tx1"/>
            </a:solidFill>
            <a:prstDash val="solid"/>
            <a:round/>
            <a:headEnd type="none" w="med" len="med"/>
            <a:tailEnd type="triangle" w="med" len="med"/>
          </a:ln>
          <a:effectLst/>
        </p:spPr>
        <p:txBody>
          <a:bodyPr lIns="36000" tIns="36000" rIns="36000" bIns="36000" anchor="ctr">
            <a:spAutoFit/>
          </a:bodyPr>
          <a:lstStyle/>
          <a:p>
            <a:endParaRPr lang="fr-FR"/>
          </a:p>
        </p:txBody>
      </p:sp>
      <p:grpSp>
        <p:nvGrpSpPr>
          <p:cNvPr id="90" name="Group 90"/>
          <p:cNvGrpSpPr>
            <a:grpSpLocks/>
          </p:cNvGrpSpPr>
          <p:nvPr/>
        </p:nvGrpSpPr>
        <p:grpSpPr bwMode="auto">
          <a:xfrm>
            <a:off x="357158" y="5000636"/>
            <a:ext cx="1701801" cy="942975"/>
            <a:chOff x="192" y="2736"/>
            <a:chExt cx="1072" cy="594"/>
          </a:xfrm>
        </p:grpSpPr>
        <p:sp>
          <p:nvSpPr>
            <p:cNvPr id="91" name="Freeform 91"/>
            <p:cNvSpPr>
              <a:spLocks/>
            </p:cNvSpPr>
            <p:nvPr/>
          </p:nvSpPr>
          <p:spPr bwMode="auto">
            <a:xfrm>
              <a:off x="192" y="2736"/>
              <a:ext cx="1072" cy="579"/>
            </a:xfrm>
            <a:custGeom>
              <a:avLst/>
              <a:gdLst/>
              <a:ahLst/>
              <a:cxnLst>
                <a:cxn ang="0">
                  <a:pos x="1064" y="576"/>
                </a:cxn>
                <a:cxn ang="0">
                  <a:pos x="4" y="579"/>
                </a:cxn>
                <a:cxn ang="0">
                  <a:pos x="0" y="0"/>
                </a:cxn>
                <a:cxn ang="0">
                  <a:pos x="192" y="0"/>
                </a:cxn>
                <a:cxn ang="0">
                  <a:pos x="576" y="48"/>
                </a:cxn>
                <a:cxn ang="0">
                  <a:pos x="920" y="248"/>
                </a:cxn>
                <a:cxn ang="0">
                  <a:pos x="1072" y="568"/>
                </a:cxn>
                <a:cxn ang="0">
                  <a:pos x="1064" y="576"/>
                </a:cxn>
              </a:cxnLst>
              <a:rect l="0" t="0" r="r" b="b"/>
              <a:pathLst>
                <a:path w="1072" h="579">
                  <a:moveTo>
                    <a:pt x="1064" y="576"/>
                  </a:moveTo>
                  <a:lnTo>
                    <a:pt x="4" y="579"/>
                  </a:lnTo>
                  <a:lnTo>
                    <a:pt x="0" y="0"/>
                  </a:lnTo>
                  <a:lnTo>
                    <a:pt x="192" y="0"/>
                  </a:lnTo>
                  <a:cubicBezTo>
                    <a:pt x="288" y="8"/>
                    <a:pt x="455" y="7"/>
                    <a:pt x="576" y="48"/>
                  </a:cubicBezTo>
                  <a:cubicBezTo>
                    <a:pt x="697" y="89"/>
                    <a:pt x="837" y="161"/>
                    <a:pt x="920" y="248"/>
                  </a:cubicBezTo>
                  <a:cubicBezTo>
                    <a:pt x="1003" y="335"/>
                    <a:pt x="1040" y="501"/>
                    <a:pt x="1072" y="568"/>
                  </a:cubicBezTo>
                  <a:lnTo>
                    <a:pt x="1064" y="576"/>
                  </a:lnTo>
                  <a:close/>
                </a:path>
              </a:pathLst>
            </a:custGeom>
            <a:solidFill>
              <a:srgbClr val="6699FF"/>
            </a:solidFill>
            <a:ln w="3175" cap="flat" cmpd="sng">
              <a:noFill/>
              <a:prstDash val="solid"/>
              <a:round/>
              <a:headEnd/>
              <a:tailEnd/>
            </a:ln>
            <a:effectLst/>
          </p:spPr>
          <p:txBody>
            <a:bodyPr wrap="none" lIns="36000" tIns="36000" rIns="36000" bIns="36000" anchor="ctr">
              <a:spAutoFit/>
            </a:bodyPr>
            <a:lstStyle/>
            <a:p>
              <a:endParaRPr lang="fr-FR"/>
            </a:p>
          </p:txBody>
        </p:sp>
        <p:sp>
          <p:nvSpPr>
            <p:cNvPr id="92" name="Text Box 92"/>
            <p:cNvSpPr txBox="1">
              <a:spLocks noChangeArrowheads="1"/>
            </p:cNvSpPr>
            <p:nvPr/>
          </p:nvSpPr>
          <p:spPr bwMode="auto">
            <a:xfrm>
              <a:off x="192" y="2928"/>
              <a:ext cx="837" cy="238"/>
            </a:xfrm>
            <a:prstGeom prst="rect">
              <a:avLst/>
            </a:prstGeom>
            <a:noFill/>
            <a:ln w="3175">
              <a:noFill/>
              <a:miter lim="800000"/>
              <a:headEnd/>
              <a:tailEnd/>
            </a:ln>
            <a:effectLst/>
          </p:spPr>
          <p:txBody>
            <a:bodyPr lIns="36000" tIns="36000" rIns="36000" bIns="36000">
              <a:spAutoFit/>
            </a:bodyPr>
            <a:lstStyle/>
            <a:p>
              <a:pPr eaLnBrk="0" hangingPunct="0"/>
              <a:r>
                <a:rPr lang="fr-FR" sz="2000">
                  <a:solidFill>
                    <a:schemeClr val="tx1"/>
                  </a:solidFill>
                  <a:effectLst/>
                </a:rPr>
                <a:t>air arctique</a:t>
              </a:r>
              <a:endParaRPr lang="fr-FR">
                <a:solidFill>
                  <a:schemeClr val="tx1"/>
                </a:solidFill>
                <a:effectLst/>
              </a:endParaRPr>
            </a:p>
          </p:txBody>
        </p:sp>
        <p:sp>
          <p:nvSpPr>
            <p:cNvPr id="93" name="AutoShape 93"/>
            <p:cNvSpPr>
              <a:spLocks noChangeArrowheads="1"/>
            </p:cNvSpPr>
            <p:nvPr/>
          </p:nvSpPr>
          <p:spPr bwMode="auto">
            <a:xfrm>
              <a:off x="432" y="3120"/>
              <a:ext cx="615" cy="210"/>
            </a:xfrm>
            <a:prstGeom prst="rightArrow">
              <a:avLst>
                <a:gd name="adj1" fmla="val 50000"/>
                <a:gd name="adj2" fmla="val 73214"/>
              </a:avLst>
            </a:prstGeom>
            <a:solidFill>
              <a:srgbClr val="3366FF"/>
            </a:solidFill>
            <a:ln w="3175">
              <a:solidFill>
                <a:schemeClr val="tx1"/>
              </a:solidFill>
              <a:miter lim="800000"/>
              <a:headEnd/>
              <a:tailEnd/>
            </a:ln>
            <a:effectLst/>
          </p:spPr>
          <p:txBody>
            <a:bodyPr lIns="36000" tIns="36000" rIns="36000" bIns="36000" anchor="ctr">
              <a:spAutoFit/>
            </a:bodyPr>
            <a:lstStyle/>
            <a:p>
              <a:endParaRPr lang="fr-FR"/>
            </a:p>
          </p:txBody>
        </p:sp>
      </p:grpSp>
      <p:sp>
        <p:nvSpPr>
          <p:cNvPr id="94" name="Freeform 94"/>
          <p:cNvSpPr>
            <a:spLocks/>
          </p:cNvSpPr>
          <p:nvPr/>
        </p:nvSpPr>
        <p:spPr bwMode="auto">
          <a:xfrm>
            <a:off x="642910" y="4929198"/>
            <a:ext cx="1282700" cy="876300"/>
          </a:xfrm>
          <a:custGeom>
            <a:avLst/>
            <a:gdLst/>
            <a:ahLst/>
            <a:cxnLst>
              <a:cxn ang="0">
                <a:pos x="808" y="552"/>
              </a:cxn>
              <a:cxn ang="0">
                <a:pos x="760" y="392"/>
              </a:cxn>
              <a:cxn ang="0">
                <a:pos x="544" y="136"/>
              </a:cxn>
              <a:cxn ang="0">
                <a:pos x="0" y="0"/>
              </a:cxn>
            </a:cxnLst>
            <a:rect l="0" t="0" r="r" b="b"/>
            <a:pathLst>
              <a:path w="808" h="552">
                <a:moveTo>
                  <a:pt x="808" y="552"/>
                </a:moveTo>
                <a:cubicBezTo>
                  <a:pt x="800" y="524"/>
                  <a:pt x="804" y="461"/>
                  <a:pt x="760" y="392"/>
                </a:cubicBezTo>
                <a:cubicBezTo>
                  <a:pt x="716" y="323"/>
                  <a:pt x="671" y="201"/>
                  <a:pt x="544" y="136"/>
                </a:cubicBezTo>
                <a:cubicBezTo>
                  <a:pt x="417" y="71"/>
                  <a:pt x="113" y="28"/>
                  <a:pt x="0" y="0"/>
                </a:cubicBezTo>
              </a:path>
            </a:pathLst>
          </a:custGeom>
          <a:noFill/>
          <a:ln w="76200" cap="flat" cmpd="sng">
            <a:solidFill>
              <a:srgbClr val="002060"/>
            </a:solidFill>
            <a:prstDash val="solid"/>
            <a:round/>
            <a:headEnd type="none" w="med" len="med"/>
            <a:tailEnd type="none" w="med" len="med"/>
          </a:ln>
          <a:effectLst/>
        </p:spPr>
        <p:txBody>
          <a:bodyPr wrap="none" lIns="36000" tIns="36000" rIns="36000" bIns="36000" anchor="ctr">
            <a:spAutoFit/>
          </a:bodyPr>
          <a:lstStyle/>
          <a:p>
            <a:endParaRPr lang="fr-FR"/>
          </a:p>
        </p:txBody>
      </p:sp>
      <p:grpSp>
        <p:nvGrpSpPr>
          <p:cNvPr id="95" name="Group 95"/>
          <p:cNvGrpSpPr>
            <a:grpSpLocks/>
          </p:cNvGrpSpPr>
          <p:nvPr/>
        </p:nvGrpSpPr>
        <p:grpSpPr bwMode="auto">
          <a:xfrm>
            <a:off x="1571625" y="6215064"/>
            <a:ext cx="6334126" cy="307975"/>
            <a:chOff x="990" y="3482"/>
            <a:chExt cx="3990" cy="194"/>
          </a:xfrm>
        </p:grpSpPr>
        <p:sp>
          <p:nvSpPr>
            <p:cNvPr id="96" name="Rectangle 96"/>
            <p:cNvSpPr>
              <a:spLocks noChangeArrowheads="1"/>
            </p:cNvSpPr>
            <p:nvPr/>
          </p:nvSpPr>
          <p:spPr bwMode="auto">
            <a:xfrm>
              <a:off x="990" y="3482"/>
              <a:ext cx="2939" cy="194"/>
            </a:xfrm>
            <a:prstGeom prst="rect">
              <a:avLst/>
            </a:prstGeom>
            <a:noFill/>
            <a:ln w="9525">
              <a:noFill/>
              <a:miter lim="800000"/>
              <a:headEnd/>
              <a:tailEnd/>
            </a:ln>
          </p:spPr>
          <p:txBody>
            <a:bodyPr wrap="square" lIns="0" tIns="0" rIns="0" bIns="0">
              <a:spAutoFit/>
            </a:bodyPr>
            <a:lstStyle/>
            <a:p>
              <a:pPr algn="l" defTabSz="762000" eaLnBrk="0" hangingPunct="0"/>
              <a:r>
                <a:rPr lang="fr-FR" sz="2000" i="1" dirty="0">
                  <a:solidFill>
                    <a:srgbClr val="002060"/>
                  </a:solidFill>
                  <a:effectLst/>
                  <a:latin typeface="+mj-lt"/>
                </a:rPr>
                <a:t>Isotherme 0°C </a:t>
              </a:r>
              <a:r>
                <a:rPr lang="fr-FR" sz="2000" i="1" dirty="0" smtClean="0">
                  <a:solidFill>
                    <a:srgbClr val="002060"/>
                  </a:solidFill>
                  <a:effectLst/>
                  <a:latin typeface="+mj-lt"/>
                </a:rPr>
                <a:t>progressivement plus </a:t>
              </a:r>
              <a:r>
                <a:rPr lang="fr-FR" sz="2000" i="1" dirty="0">
                  <a:solidFill>
                    <a:srgbClr val="002060"/>
                  </a:solidFill>
                  <a:effectLst/>
                  <a:latin typeface="+mj-lt"/>
                </a:rPr>
                <a:t>élevé</a:t>
              </a:r>
              <a:endParaRPr lang="fr-FR" sz="1900" b="1" i="1" dirty="0">
                <a:solidFill>
                  <a:srgbClr val="002060"/>
                </a:solidFill>
                <a:effectLst/>
                <a:latin typeface="+mj-lt"/>
              </a:endParaRPr>
            </a:p>
          </p:txBody>
        </p:sp>
        <p:sp>
          <p:nvSpPr>
            <p:cNvPr id="97" name="Line 97"/>
            <p:cNvSpPr>
              <a:spLocks noChangeShapeType="1"/>
            </p:cNvSpPr>
            <p:nvPr/>
          </p:nvSpPr>
          <p:spPr bwMode="auto">
            <a:xfrm>
              <a:off x="3780" y="3572"/>
              <a:ext cx="1200" cy="0"/>
            </a:xfrm>
            <a:prstGeom prst="line">
              <a:avLst/>
            </a:prstGeom>
            <a:noFill/>
            <a:ln w="38100">
              <a:solidFill>
                <a:schemeClr val="folHlink"/>
              </a:solidFill>
              <a:round/>
              <a:headEnd type="none" w="sm" len="sm"/>
              <a:tailEnd type="triangle" w="med" len="med"/>
            </a:ln>
            <a:effectLst/>
          </p:spPr>
          <p:txBody>
            <a:bodyPr wrap="none" anchor="ctr"/>
            <a:lstStyle/>
            <a:p>
              <a:endParaRPr lang="fr-FR"/>
            </a:p>
          </p:txBody>
        </p:sp>
      </p:grpSp>
      <p:sp>
        <p:nvSpPr>
          <p:cNvPr id="98" name="ZoneTexte 97"/>
          <p:cNvSpPr txBox="1"/>
          <p:nvPr/>
        </p:nvSpPr>
        <p:spPr>
          <a:xfrm>
            <a:off x="1428728" y="2428868"/>
            <a:ext cx="3500462" cy="646331"/>
          </a:xfrm>
          <a:prstGeom prst="rect">
            <a:avLst/>
          </a:prstGeom>
          <a:noFill/>
        </p:spPr>
        <p:txBody>
          <a:bodyPr wrap="square" rtlCol="0">
            <a:spAutoFit/>
          </a:bodyPr>
          <a:lstStyle/>
          <a:p>
            <a:pPr defTabSz="762000" eaLnBrk="0" hangingPunct="0"/>
            <a:r>
              <a:rPr lang="fr-FR" i="1" dirty="0" smtClean="0">
                <a:solidFill>
                  <a:srgbClr val="002060"/>
                </a:solidFill>
                <a:latin typeface="+mj-lt"/>
              </a:rPr>
              <a:t>Tropopauses progressivement</a:t>
            </a:r>
          </a:p>
          <a:p>
            <a:pPr defTabSz="762000" eaLnBrk="0" hangingPunct="0"/>
            <a:r>
              <a:rPr lang="fr-FR" i="1" dirty="0" smtClean="0">
                <a:solidFill>
                  <a:srgbClr val="002060"/>
                </a:solidFill>
                <a:latin typeface="+mj-lt"/>
              </a:rPr>
              <a:t>plus élevées et plus froides</a:t>
            </a:r>
            <a:endParaRPr lang="fr-FR" dirty="0">
              <a:latin typeface="+mj-lt"/>
            </a:endParaRPr>
          </a:p>
        </p:txBody>
      </p:sp>
      <p:sp>
        <p:nvSpPr>
          <p:cNvPr id="99"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Rappels circulation</a:t>
            </a:r>
            <a:r>
              <a:rPr kumimoji="0" lang="fr-FR" sz="3200" b="0" i="0" u="none" strike="noStrike" kern="1200" cap="none" spc="0" normalizeH="0" noProof="0" dirty="0" smtClean="0">
                <a:ln>
                  <a:noFill/>
                </a:ln>
                <a:solidFill>
                  <a:schemeClr val="tx2"/>
                </a:solidFill>
                <a:effectLst/>
                <a:uLnTx/>
                <a:uFillTx/>
                <a:latin typeface="+mj-lt"/>
                <a:ea typeface="+mj-ea"/>
                <a:cs typeface="+mj-cs"/>
              </a:rPr>
              <a:t> générale</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ext Box 33"/>
          <p:cNvSpPr txBox="1">
            <a:spLocks noChangeArrowheads="1"/>
          </p:cNvSpPr>
          <p:nvPr/>
        </p:nvSpPr>
        <p:spPr bwMode="auto">
          <a:xfrm>
            <a:off x="7373938" y="3963988"/>
            <a:ext cx="1541462" cy="377825"/>
          </a:xfrm>
          <a:prstGeom prst="rect">
            <a:avLst/>
          </a:prstGeom>
          <a:noFill/>
          <a:ln w="3175">
            <a:noFill/>
            <a:miter lim="800000"/>
            <a:headEnd/>
            <a:tailEnd/>
          </a:ln>
          <a:effectLst/>
        </p:spPr>
        <p:txBody>
          <a:bodyPr wrap="none" lIns="36000" tIns="36000" rIns="36000" bIns="36000">
            <a:spAutoFit/>
          </a:bodyPr>
          <a:lstStyle/>
          <a:p>
            <a:pPr eaLnBrk="0" hangingPunct="0"/>
            <a:r>
              <a:rPr lang="fr-FR" sz="2000" dirty="0">
                <a:solidFill>
                  <a:schemeClr val="tx1"/>
                </a:solidFill>
                <a:effectLst/>
              </a:rPr>
              <a:t>air équatorial</a:t>
            </a:r>
          </a:p>
        </p:txBody>
      </p:sp>
      <p:grpSp>
        <p:nvGrpSpPr>
          <p:cNvPr id="54" name="Group 54"/>
          <p:cNvGrpSpPr>
            <a:grpSpLocks noChangeAspect="1"/>
          </p:cNvGrpSpPr>
          <p:nvPr/>
        </p:nvGrpSpPr>
        <p:grpSpPr bwMode="auto">
          <a:xfrm>
            <a:off x="3505200" y="4040188"/>
            <a:ext cx="414338" cy="287337"/>
            <a:chOff x="4005" y="2880"/>
            <a:chExt cx="576" cy="576"/>
          </a:xfrm>
        </p:grpSpPr>
        <p:sp>
          <p:nvSpPr>
            <p:cNvPr id="55" name="Oval 55"/>
            <p:cNvSpPr>
              <a:spLocks noChangeAspect="1" noChangeArrowheads="1"/>
            </p:cNvSpPr>
            <p:nvPr/>
          </p:nvSpPr>
          <p:spPr bwMode="auto">
            <a:xfrm>
              <a:off x="4005" y="2880"/>
              <a:ext cx="576" cy="576"/>
            </a:xfrm>
            <a:prstGeom prst="ellipse">
              <a:avLst/>
            </a:prstGeom>
            <a:noFill/>
            <a:ln w="38100">
              <a:solidFill>
                <a:schemeClr val="tx1"/>
              </a:solidFill>
              <a:round/>
              <a:headEnd/>
              <a:tailEnd/>
            </a:ln>
            <a:effectLst/>
          </p:spPr>
          <p:txBody>
            <a:bodyPr wrap="none" lIns="36000" tIns="36000" rIns="36000" bIns="36000" anchor="ctr">
              <a:spAutoFit/>
            </a:bodyPr>
            <a:lstStyle/>
            <a:p>
              <a:endParaRPr lang="fr-FR"/>
            </a:p>
          </p:txBody>
        </p:sp>
        <p:sp>
          <p:nvSpPr>
            <p:cNvPr id="56" name="Line 56"/>
            <p:cNvSpPr>
              <a:spLocks noChangeAspect="1" noChangeShapeType="1"/>
            </p:cNvSpPr>
            <p:nvPr/>
          </p:nvSpPr>
          <p:spPr bwMode="auto">
            <a:xfrm>
              <a:off x="4080" y="2976"/>
              <a:ext cx="432" cy="384"/>
            </a:xfrm>
            <a:prstGeom prst="line">
              <a:avLst/>
            </a:prstGeom>
            <a:noFill/>
            <a:ln w="38100">
              <a:solidFill>
                <a:schemeClr val="tx1"/>
              </a:solidFill>
              <a:round/>
              <a:headEnd/>
              <a:tailEnd/>
            </a:ln>
            <a:effectLst/>
          </p:spPr>
          <p:txBody>
            <a:bodyPr lIns="36000" tIns="36000" rIns="36000" bIns="36000" anchor="ctr">
              <a:spAutoFit/>
            </a:bodyPr>
            <a:lstStyle/>
            <a:p>
              <a:endParaRPr lang="fr-FR"/>
            </a:p>
          </p:txBody>
        </p:sp>
        <p:sp>
          <p:nvSpPr>
            <p:cNvPr id="57" name="Line 57"/>
            <p:cNvSpPr>
              <a:spLocks noChangeAspect="1" noChangeShapeType="1"/>
            </p:cNvSpPr>
            <p:nvPr/>
          </p:nvSpPr>
          <p:spPr bwMode="auto">
            <a:xfrm flipV="1">
              <a:off x="4080" y="2976"/>
              <a:ext cx="432" cy="384"/>
            </a:xfrm>
            <a:prstGeom prst="line">
              <a:avLst/>
            </a:prstGeom>
            <a:noFill/>
            <a:ln w="38100">
              <a:solidFill>
                <a:schemeClr val="tx1"/>
              </a:solidFill>
              <a:round/>
              <a:headEnd/>
              <a:tailEnd/>
            </a:ln>
            <a:effectLst/>
          </p:spPr>
          <p:txBody>
            <a:bodyPr lIns="36000" tIns="36000" rIns="36000" bIns="36000" anchor="ctr">
              <a:spAutoFit/>
            </a:bodyPr>
            <a:lstStyle/>
            <a:p>
              <a:endParaRPr lang="fr-FR"/>
            </a:p>
          </p:txBody>
        </p:sp>
      </p:grpSp>
      <p:grpSp>
        <p:nvGrpSpPr>
          <p:cNvPr id="43" name="Group 43"/>
          <p:cNvGrpSpPr>
            <a:grpSpLocks/>
          </p:cNvGrpSpPr>
          <p:nvPr/>
        </p:nvGrpSpPr>
        <p:grpSpPr bwMode="auto">
          <a:xfrm>
            <a:off x="3436938" y="4252913"/>
            <a:ext cx="1779587" cy="1570037"/>
            <a:chOff x="2165" y="2246"/>
            <a:chExt cx="1121" cy="989"/>
          </a:xfrm>
        </p:grpSpPr>
        <p:sp>
          <p:nvSpPr>
            <p:cNvPr id="44" name="Freeform 44"/>
            <p:cNvSpPr>
              <a:spLocks/>
            </p:cNvSpPr>
            <p:nvPr/>
          </p:nvSpPr>
          <p:spPr bwMode="auto">
            <a:xfrm>
              <a:off x="2744" y="2589"/>
              <a:ext cx="542" cy="646"/>
            </a:xfrm>
            <a:custGeom>
              <a:avLst/>
              <a:gdLst/>
              <a:ahLst/>
              <a:cxnLst>
                <a:cxn ang="0">
                  <a:pos x="542" y="646"/>
                </a:cxn>
                <a:cxn ang="0">
                  <a:pos x="195" y="602"/>
                </a:cxn>
                <a:cxn ang="0">
                  <a:pos x="81" y="418"/>
                </a:cxn>
                <a:cxn ang="0">
                  <a:pos x="0" y="0"/>
                </a:cxn>
              </a:cxnLst>
              <a:rect l="0" t="0" r="r" b="b"/>
              <a:pathLst>
                <a:path w="542" h="646">
                  <a:moveTo>
                    <a:pt x="542" y="646"/>
                  </a:moveTo>
                  <a:lnTo>
                    <a:pt x="195" y="602"/>
                  </a:lnTo>
                  <a:cubicBezTo>
                    <a:pt x="118" y="564"/>
                    <a:pt x="113" y="518"/>
                    <a:pt x="81" y="418"/>
                  </a:cubicBezTo>
                  <a:cubicBezTo>
                    <a:pt x="49" y="318"/>
                    <a:pt x="17" y="87"/>
                    <a:pt x="0" y="0"/>
                  </a:cubicBezTo>
                </a:path>
              </a:pathLst>
            </a:custGeom>
            <a:noFill/>
            <a:ln w="9525" cap="flat" cmpd="sng">
              <a:solidFill>
                <a:schemeClr val="tx1"/>
              </a:solidFill>
              <a:prstDash val="solid"/>
              <a:round/>
              <a:headEnd type="none" w="med" len="med"/>
              <a:tailEnd type="triangle" w="med" len="med"/>
            </a:ln>
            <a:effectLst/>
          </p:spPr>
          <p:txBody>
            <a:bodyPr wrap="none" lIns="36000" tIns="36000" rIns="36000" bIns="36000" anchor="ctr">
              <a:spAutoFit/>
            </a:bodyPr>
            <a:lstStyle/>
            <a:p>
              <a:endParaRPr lang="fr-FR"/>
            </a:p>
          </p:txBody>
        </p:sp>
        <p:sp>
          <p:nvSpPr>
            <p:cNvPr id="45" name="Freeform 45"/>
            <p:cNvSpPr>
              <a:spLocks/>
            </p:cNvSpPr>
            <p:nvPr/>
          </p:nvSpPr>
          <p:spPr bwMode="auto">
            <a:xfrm>
              <a:off x="2603" y="2423"/>
              <a:ext cx="96" cy="144"/>
            </a:xfrm>
            <a:custGeom>
              <a:avLst/>
              <a:gdLst/>
              <a:ahLst/>
              <a:cxnLst>
                <a:cxn ang="0">
                  <a:pos x="96" y="144"/>
                </a:cxn>
                <a:cxn ang="0">
                  <a:pos x="0" y="0"/>
                </a:cxn>
              </a:cxnLst>
              <a:rect l="0" t="0" r="r" b="b"/>
              <a:pathLst>
                <a:path w="96" h="144">
                  <a:moveTo>
                    <a:pt x="96" y="144"/>
                  </a:moveTo>
                  <a:cubicBezTo>
                    <a:pt x="96" y="144"/>
                    <a:pt x="48" y="72"/>
                    <a:pt x="0" y="0"/>
                  </a:cubicBezTo>
                </a:path>
              </a:pathLst>
            </a:custGeom>
            <a:noFill/>
            <a:ln w="9525" cap="flat" cmpd="sng">
              <a:solidFill>
                <a:schemeClr val="tx1"/>
              </a:solidFill>
              <a:prstDash val="solid"/>
              <a:round/>
              <a:headEnd type="none" w="med" len="med"/>
              <a:tailEnd type="triangle" w="med" len="med"/>
            </a:ln>
            <a:effectLst/>
          </p:spPr>
          <p:txBody>
            <a:bodyPr wrap="none" lIns="36000" tIns="36000" rIns="36000" bIns="36000" anchor="ctr">
              <a:spAutoFit/>
            </a:bodyPr>
            <a:lstStyle/>
            <a:p>
              <a:endParaRPr lang="fr-FR"/>
            </a:p>
          </p:txBody>
        </p:sp>
        <p:sp>
          <p:nvSpPr>
            <p:cNvPr id="46" name="Freeform 46"/>
            <p:cNvSpPr>
              <a:spLocks/>
            </p:cNvSpPr>
            <p:nvPr/>
          </p:nvSpPr>
          <p:spPr bwMode="auto">
            <a:xfrm>
              <a:off x="2165" y="2246"/>
              <a:ext cx="372" cy="180"/>
            </a:xfrm>
            <a:custGeom>
              <a:avLst/>
              <a:gdLst/>
              <a:ahLst/>
              <a:cxnLst>
                <a:cxn ang="0">
                  <a:pos x="372" y="117"/>
                </a:cxn>
                <a:cxn ang="0">
                  <a:pos x="246" y="33"/>
                </a:cxn>
                <a:cxn ang="0">
                  <a:pos x="117" y="24"/>
                </a:cxn>
                <a:cxn ang="0">
                  <a:pos x="0" y="180"/>
                </a:cxn>
              </a:cxnLst>
              <a:rect l="0" t="0" r="r" b="b"/>
              <a:pathLst>
                <a:path w="372" h="180">
                  <a:moveTo>
                    <a:pt x="372" y="117"/>
                  </a:moveTo>
                  <a:cubicBezTo>
                    <a:pt x="352" y="103"/>
                    <a:pt x="288" y="48"/>
                    <a:pt x="246" y="33"/>
                  </a:cubicBezTo>
                  <a:cubicBezTo>
                    <a:pt x="204" y="18"/>
                    <a:pt x="158" y="0"/>
                    <a:pt x="117" y="24"/>
                  </a:cubicBezTo>
                  <a:cubicBezTo>
                    <a:pt x="76" y="48"/>
                    <a:pt x="24" y="148"/>
                    <a:pt x="0" y="180"/>
                  </a:cubicBezTo>
                </a:path>
              </a:pathLst>
            </a:custGeom>
            <a:noFill/>
            <a:ln w="9525" cap="flat" cmpd="sng">
              <a:solidFill>
                <a:schemeClr val="tx1"/>
              </a:solidFill>
              <a:prstDash val="solid"/>
              <a:round/>
              <a:headEnd type="none" w="med" len="med"/>
              <a:tailEnd type="triangle" w="med" len="med"/>
            </a:ln>
            <a:effectLst/>
          </p:spPr>
          <p:txBody>
            <a:bodyPr wrap="none" lIns="36000" tIns="36000" rIns="36000" bIns="36000" anchor="ctr">
              <a:spAutoFit/>
            </a:bodyPr>
            <a:lstStyle/>
            <a:p>
              <a:endParaRPr lang="fr-FR"/>
            </a:p>
          </p:txBody>
        </p:sp>
      </p:grpSp>
      <p:sp>
        <p:nvSpPr>
          <p:cNvPr id="101" name="ZoneTexte 100"/>
          <p:cNvSpPr txBox="1"/>
          <p:nvPr/>
        </p:nvSpPr>
        <p:spPr>
          <a:xfrm>
            <a:off x="0" y="1000108"/>
            <a:ext cx="9144000" cy="400110"/>
          </a:xfrm>
          <a:prstGeom prst="rect">
            <a:avLst/>
          </a:prstGeom>
          <a:noFill/>
        </p:spPr>
        <p:txBody>
          <a:bodyPr wrap="square" rtlCol="0">
            <a:spAutoFit/>
          </a:bodyPr>
          <a:lstStyle/>
          <a:p>
            <a:pPr algn="ctr"/>
            <a:r>
              <a:rPr lang="fr-FR" sz="2000" b="1" dirty="0" smtClean="0">
                <a:solidFill>
                  <a:srgbClr val="002060"/>
                </a:solidFill>
                <a:latin typeface="+mj-lt"/>
              </a:rPr>
              <a:t>Rappels sur la répartition de la température suivant un méridien</a:t>
            </a:r>
            <a:endParaRPr lang="fr-FR" sz="2000" b="1" dirty="0">
              <a:solidFill>
                <a:srgbClr val="002060"/>
              </a:solidFill>
              <a:latin typeface="+mj-lt"/>
            </a:endParaRPr>
          </a:p>
        </p:txBody>
      </p:sp>
      <p:grpSp>
        <p:nvGrpSpPr>
          <p:cNvPr id="81" name="Group 81"/>
          <p:cNvGrpSpPr>
            <a:grpSpLocks/>
          </p:cNvGrpSpPr>
          <p:nvPr/>
        </p:nvGrpSpPr>
        <p:grpSpPr bwMode="auto">
          <a:xfrm>
            <a:off x="2438400" y="4649788"/>
            <a:ext cx="1254125" cy="1092200"/>
            <a:chOff x="1536" y="2496"/>
            <a:chExt cx="790" cy="688"/>
          </a:xfr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p:grpSpPr>
        <p:sp>
          <p:nvSpPr>
            <p:cNvPr id="82" name="Freeform 82"/>
            <p:cNvSpPr>
              <a:spLocks/>
            </p:cNvSpPr>
            <p:nvPr/>
          </p:nvSpPr>
          <p:spPr bwMode="auto">
            <a:xfrm>
              <a:off x="1536" y="2496"/>
              <a:ext cx="363" cy="672"/>
            </a:xfrm>
            <a:custGeom>
              <a:avLst/>
              <a:gdLst/>
              <a:ahLst/>
              <a:cxnLst>
                <a:cxn ang="0">
                  <a:pos x="120" y="529"/>
                </a:cxn>
                <a:cxn ang="0">
                  <a:pos x="206" y="529"/>
                </a:cxn>
                <a:cxn ang="0">
                  <a:pos x="206" y="481"/>
                </a:cxn>
                <a:cxn ang="0">
                  <a:pos x="228" y="433"/>
                </a:cxn>
                <a:cxn ang="0">
                  <a:pos x="206" y="385"/>
                </a:cxn>
                <a:cxn ang="0">
                  <a:pos x="228" y="337"/>
                </a:cxn>
                <a:cxn ang="0">
                  <a:pos x="206" y="289"/>
                </a:cxn>
                <a:cxn ang="0">
                  <a:pos x="228" y="193"/>
                </a:cxn>
                <a:cxn ang="0">
                  <a:pos x="206" y="145"/>
                </a:cxn>
                <a:cxn ang="0">
                  <a:pos x="242" y="53"/>
                </a:cxn>
                <a:cxn ang="0">
                  <a:pos x="354" y="25"/>
                </a:cxn>
                <a:cxn ang="0">
                  <a:pos x="185" y="1"/>
                </a:cxn>
                <a:cxn ang="0">
                  <a:pos x="10" y="21"/>
                </a:cxn>
                <a:cxn ang="0">
                  <a:pos x="122" y="45"/>
                </a:cxn>
                <a:cxn ang="0">
                  <a:pos x="163" y="97"/>
                </a:cxn>
                <a:cxn ang="0">
                  <a:pos x="145" y="149"/>
                </a:cxn>
                <a:cxn ang="0">
                  <a:pos x="158" y="197"/>
                </a:cxn>
                <a:cxn ang="0">
                  <a:pos x="134" y="261"/>
                </a:cxn>
                <a:cxn ang="0">
                  <a:pos x="145" y="349"/>
                </a:cxn>
                <a:cxn ang="0">
                  <a:pos x="131" y="381"/>
                </a:cxn>
                <a:cxn ang="0">
                  <a:pos x="145" y="429"/>
                </a:cxn>
                <a:cxn ang="0">
                  <a:pos x="115" y="477"/>
                </a:cxn>
                <a:cxn ang="0">
                  <a:pos x="118" y="529"/>
                </a:cxn>
                <a:cxn ang="0">
                  <a:pos x="120" y="529"/>
                </a:cxn>
              </a:cxnLst>
              <a:rect l="0" t="0" r="r" b="b"/>
              <a:pathLst>
                <a:path w="363" h="537">
                  <a:moveTo>
                    <a:pt x="120" y="529"/>
                  </a:moveTo>
                  <a:cubicBezTo>
                    <a:pt x="156" y="533"/>
                    <a:pt x="192" y="537"/>
                    <a:pt x="206" y="529"/>
                  </a:cubicBezTo>
                  <a:cubicBezTo>
                    <a:pt x="221" y="521"/>
                    <a:pt x="203" y="497"/>
                    <a:pt x="206" y="481"/>
                  </a:cubicBezTo>
                  <a:cubicBezTo>
                    <a:pt x="210" y="465"/>
                    <a:pt x="228" y="449"/>
                    <a:pt x="228" y="433"/>
                  </a:cubicBezTo>
                  <a:cubicBezTo>
                    <a:pt x="228" y="417"/>
                    <a:pt x="206" y="401"/>
                    <a:pt x="206" y="385"/>
                  </a:cubicBezTo>
                  <a:cubicBezTo>
                    <a:pt x="206" y="369"/>
                    <a:pt x="228" y="353"/>
                    <a:pt x="228" y="337"/>
                  </a:cubicBezTo>
                  <a:cubicBezTo>
                    <a:pt x="228" y="321"/>
                    <a:pt x="206" y="313"/>
                    <a:pt x="206" y="289"/>
                  </a:cubicBezTo>
                  <a:cubicBezTo>
                    <a:pt x="206" y="265"/>
                    <a:pt x="228" y="217"/>
                    <a:pt x="228" y="193"/>
                  </a:cubicBezTo>
                  <a:cubicBezTo>
                    <a:pt x="228" y="169"/>
                    <a:pt x="204" y="168"/>
                    <a:pt x="206" y="145"/>
                  </a:cubicBezTo>
                  <a:cubicBezTo>
                    <a:pt x="208" y="122"/>
                    <a:pt x="217" y="73"/>
                    <a:pt x="242" y="53"/>
                  </a:cubicBezTo>
                  <a:cubicBezTo>
                    <a:pt x="267" y="33"/>
                    <a:pt x="363" y="34"/>
                    <a:pt x="354" y="25"/>
                  </a:cubicBezTo>
                  <a:cubicBezTo>
                    <a:pt x="345" y="16"/>
                    <a:pt x="242" y="2"/>
                    <a:pt x="185" y="1"/>
                  </a:cubicBezTo>
                  <a:cubicBezTo>
                    <a:pt x="128" y="0"/>
                    <a:pt x="20" y="14"/>
                    <a:pt x="10" y="21"/>
                  </a:cubicBezTo>
                  <a:cubicBezTo>
                    <a:pt x="0" y="28"/>
                    <a:pt x="97" y="32"/>
                    <a:pt x="122" y="45"/>
                  </a:cubicBezTo>
                  <a:cubicBezTo>
                    <a:pt x="147" y="58"/>
                    <a:pt x="159" y="80"/>
                    <a:pt x="163" y="97"/>
                  </a:cubicBezTo>
                  <a:cubicBezTo>
                    <a:pt x="167" y="114"/>
                    <a:pt x="146" y="132"/>
                    <a:pt x="145" y="149"/>
                  </a:cubicBezTo>
                  <a:cubicBezTo>
                    <a:pt x="144" y="166"/>
                    <a:pt x="160" y="178"/>
                    <a:pt x="158" y="197"/>
                  </a:cubicBezTo>
                  <a:cubicBezTo>
                    <a:pt x="156" y="216"/>
                    <a:pt x="137" y="236"/>
                    <a:pt x="134" y="261"/>
                  </a:cubicBezTo>
                  <a:cubicBezTo>
                    <a:pt x="132" y="286"/>
                    <a:pt x="146" y="329"/>
                    <a:pt x="145" y="349"/>
                  </a:cubicBezTo>
                  <a:cubicBezTo>
                    <a:pt x="145" y="369"/>
                    <a:pt x="131" y="368"/>
                    <a:pt x="131" y="381"/>
                  </a:cubicBezTo>
                  <a:cubicBezTo>
                    <a:pt x="131" y="394"/>
                    <a:pt x="148" y="413"/>
                    <a:pt x="145" y="429"/>
                  </a:cubicBezTo>
                  <a:cubicBezTo>
                    <a:pt x="142" y="445"/>
                    <a:pt x="119" y="460"/>
                    <a:pt x="115" y="477"/>
                  </a:cubicBezTo>
                  <a:cubicBezTo>
                    <a:pt x="110" y="494"/>
                    <a:pt x="117" y="520"/>
                    <a:pt x="118" y="529"/>
                  </a:cubicBezTo>
                  <a:lnTo>
                    <a:pt x="120" y="529"/>
                  </a:lnTo>
                  <a:close/>
                </a:path>
              </a:pathLst>
            </a:custGeom>
            <a:grpFill/>
            <a:ln w="9525">
              <a:solidFill>
                <a:srgbClr val="6699FF"/>
              </a:solidFill>
              <a:round/>
              <a:headEnd/>
              <a:tailEnd/>
            </a:ln>
            <a:effectLst/>
          </p:spPr>
          <p:txBody>
            <a:bodyPr wrap="none" anchor="ctr"/>
            <a:lstStyle/>
            <a:p>
              <a:endParaRPr lang="fr-FR"/>
            </a:p>
          </p:txBody>
        </p:sp>
        <p:grpSp>
          <p:nvGrpSpPr>
            <p:cNvPr id="83" name="Group 83"/>
            <p:cNvGrpSpPr>
              <a:grpSpLocks/>
            </p:cNvGrpSpPr>
            <p:nvPr/>
          </p:nvGrpSpPr>
          <p:grpSpPr bwMode="auto">
            <a:xfrm>
              <a:off x="1928" y="2880"/>
              <a:ext cx="409" cy="304"/>
              <a:chOff x="1728" y="2304"/>
              <a:chExt cx="550" cy="304"/>
            </a:xfrm>
            <a:grpFill/>
          </p:grpSpPr>
          <p:sp>
            <p:nvSpPr>
              <p:cNvPr id="84" name="Freeform 84"/>
              <p:cNvSpPr>
                <a:spLocks/>
              </p:cNvSpPr>
              <p:nvPr/>
            </p:nvSpPr>
            <p:spPr bwMode="auto">
              <a:xfrm>
                <a:off x="2208" y="2448"/>
                <a:ext cx="70" cy="152"/>
              </a:xfrm>
              <a:custGeom>
                <a:avLst/>
                <a:gdLst/>
                <a:ahLst/>
                <a:cxnLst>
                  <a:cxn ang="0">
                    <a:pos x="22" y="536"/>
                  </a:cxn>
                  <a:cxn ang="0">
                    <a:pos x="214" y="536"/>
                  </a:cxn>
                  <a:cxn ang="0">
                    <a:pos x="214" y="488"/>
                  </a:cxn>
                  <a:cxn ang="0">
                    <a:pos x="262" y="440"/>
                  </a:cxn>
                  <a:cxn ang="0">
                    <a:pos x="214" y="392"/>
                  </a:cxn>
                  <a:cxn ang="0">
                    <a:pos x="262" y="344"/>
                  </a:cxn>
                  <a:cxn ang="0">
                    <a:pos x="214" y="296"/>
                  </a:cxn>
                  <a:cxn ang="0">
                    <a:pos x="262" y="200"/>
                  </a:cxn>
                  <a:cxn ang="0">
                    <a:pos x="214" y="152"/>
                  </a:cxn>
                  <a:cxn ang="0">
                    <a:pos x="214" y="56"/>
                  </a:cxn>
                  <a:cxn ang="0">
                    <a:pos x="166" y="8"/>
                  </a:cxn>
                  <a:cxn ang="0">
                    <a:pos x="118" y="104"/>
                  </a:cxn>
                  <a:cxn ang="0">
                    <a:pos x="78" y="156"/>
                  </a:cxn>
                  <a:cxn ang="0">
                    <a:pos x="106" y="204"/>
                  </a:cxn>
                  <a:cxn ang="0">
                    <a:pos x="54" y="268"/>
                  </a:cxn>
                  <a:cxn ang="0">
                    <a:pos x="78" y="356"/>
                  </a:cxn>
                  <a:cxn ang="0">
                    <a:pos x="46" y="388"/>
                  </a:cxn>
                  <a:cxn ang="0">
                    <a:pos x="78" y="436"/>
                  </a:cxn>
                  <a:cxn ang="0">
                    <a:pos x="10" y="484"/>
                  </a:cxn>
                  <a:cxn ang="0">
                    <a:pos x="18" y="536"/>
                  </a:cxn>
                  <a:cxn ang="0">
                    <a:pos x="22" y="536"/>
                  </a:cxn>
                </a:cxnLst>
                <a:rect l="0" t="0" r="r" b="b"/>
                <a:pathLst>
                  <a:path w="262" h="544">
                    <a:moveTo>
                      <a:pt x="22" y="536"/>
                    </a:moveTo>
                    <a:cubicBezTo>
                      <a:pt x="102" y="540"/>
                      <a:pt x="182" y="544"/>
                      <a:pt x="214" y="536"/>
                    </a:cubicBezTo>
                    <a:cubicBezTo>
                      <a:pt x="246" y="528"/>
                      <a:pt x="206" y="504"/>
                      <a:pt x="214" y="488"/>
                    </a:cubicBezTo>
                    <a:cubicBezTo>
                      <a:pt x="222" y="472"/>
                      <a:pt x="262" y="456"/>
                      <a:pt x="262" y="440"/>
                    </a:cubicBezTo>
                    <a:cubicBezTo>
                      <a:pt x="262" y="424"/>
                      <a:pt x="214" y="408"/>
                      <a:pt x="214" y="392"/>
                    </a:cubicBezTo>
                    <a:cubicBezTo>
                      <a:pt x="214" y="376"/>
                      <a:pt x="262" y="360"/>
                      <a:pt x="262" y="344"/>
                    </a:cubicBezTo>
                    <a:cubicBezTo>
                      <a:pt x="262" y="328"/>
                      <a:pt x="214" y="320"/>
                      <a:pt x="214" y="296"/>
                    </a:cubicBezTo>
                    <a:cubicBezTo>
                      <a:pt x="214" y="272"/>
                      <a:pt x="262" y="224"/>
                      <a:pt x="262" y="200"/>
                    </a:cubicBezTo>
                    <a:cubicBezTo>
                      <a:pt x="262" y="176"/>
                      <a:pt x="222" y="176"/>
                      <a:pt x="214" y="152"/>
                    </a:cubicBezTo>
                    <a:cubicBezTo>
                      <a:pt x="206" y="128"/>
                      <a:pt x="222" y="80"/>
                      <a:pt x="214" y="56"/>
                    </a:cubicBezTo>
                    <a:cubicBezTo>
                      <a:pt x="206" y="32"/>
                      <a:pt x="182" y="0"/>
                      <a:pt x="166" y="8"/>
                    </a:cubicBezTo>
                    <a:cubicBezTo>
                      <a:pt x="150" y="16"/>
                      <a:pt x="133" y="79"/>
                      <a:pt x="118" y="104"/>
                    </a:cubicBezTo>
                    <a:cubicBezTo>
                      <a:pt x="103" y="129"/>
                      <a:pt x="80" y="139"/>
                      <a:pt x="78" y="156"/>
                    </a:cubicBezTo>
                    <a:cubicBezTo>
                      <a:pt x="76" y="173"/>
                      <a:pt x="110" y="185"/>
                      <a:pt x="106" y="204"/>
                    </a:cubicBezTo>
                    <a:cubicBezTo>
                      <a:pt x="102" y="223"/>
                      <a:pt x="59" y="243"/>
                      <a:pt x="54" y="268"/>
                    </a:cubicBezTo>
                    <a:cubicBezTo>
                      <a:pt x="49" y="293"/>
                      <a:pt x="79" y="336"/>
                      <a:pt x="78" y="356"/>
                    </a:cubicBezTo>
                    <a:cubicBezTo>
                      <a:pt x="77" y="376"/>
                      <a:pt x="46" y="375"/>
                      <a:pt x="46" y="388"/>
                    </a:cubicBezTo>
                    <a:cubicBezTo>
                      <a:pt x="46" y="401"/>
                      <a:pt x="84" y="420"/>
                      <a:pt x="78" y="436"/>
                    </a:cubicBezTo>
                    <a:cubicBezTo>
                      <a:pt x="72" y="452"/>
                      <a:pt x="20" y="467"/>
                      <a:pt x="10" y="484"/>
                    </a:cubicBezTo>
                    <a:cubicBezTo>
                      <a:pt x="0" y="501"/>
                      <a:pt x="16" y="527"/>
                      <a:pt x="18" y="536"/>
                    </a:cubicBezTo>
                    <a:lnTo>
                      <a:pt x="22" y="536"/>
                    </a:lnTo>
                    <a:close/>
                  </a:path>
                </a:pathLst>
              </a:custGeom>
              <a:grpFill/>
              <a:ln w="9525">
                <a:solidFill>
                  <a:srgbClr val="6699FF"/>
                </a:solidFill>
                <a:round/>
                <a:headEnd/>
                <a:tailEnd/>
              </a:ln>
              <a:effectLst/>
            </p:spPr>
            <p:txBody>
              <a:bodyPr wrap="none" anchor="ctr"/>
              <a:lstStyle/>
              <a:p>
                <a:endParaRPr lang="fr-FR"/>
              </a:p>
            </p:txBody>
          </p:sp>
          <p:sp>
            <p:nvSpPr>
              <p:cNvPr id="85" name="Freeform 85"/>
              <p:cNvSpPr>
                <a:spLocks/>
              </p:cNvSpPr>
              <p:nvPr/>
            </p:nvSpPr>
            <p:spPr bwMode="auto">
              <a:xfrm>
                <a:off x="2064" y="2448"/>
                <a:ext cx="70" cy="152"/>
              </a:xfrm>
              <a:custGeom>
                <a:avLst/>
                <a:gdLst/>
                <a:ahLst/>
                <a:cxnLst>
                  <a:cxn ang="0">
                    <a:pos x="22" y="536"/>
                  </a:cxn>
                  <a:cxn ang="0">
                    <a:pos x="214" y="536"/>
                  </a:cxn>
                  <a:cxn ang="0">
                    <a:pos x="214" y="488"/>
                  </a:cxn>
                  <a:cxn ang="0">
                    <a:pos x="262" y="440"/>
                  </a:cxn>
                  <a:cxn ang="0">
                    <a:pos x="214" y="392"/>
                  </a:cxn>
                  <a:cxn ang="0">
                    <a:pos x="262" y="344"/>
                  </a:cxn>
                  <a:cxn ang="0">
                    <a:pos x="214" y="296"/>
                  </a:cxn>
                  <a:cxn ang="0">
                    <a:pos x="262" y="200"/>
                  </a:cxn>
                  <a:cxn ang="0">
                    <a:pos x="214" y="152"/>
                  </a:cxn>
                  <a:cxn ang="0">
                    <a:pos x="214" y="56"/>
                  </a:cxn>
                  <a:cxn ang="0">
                    <a:pos x="166" y="8"/>
                  </a:cxn>
                  <a:cxn ang="0">
                    <a:pos x="118" y="104"/>
                  </a:cxn>
                  <a:cxn ang="0">
                    <a:pos x="78" y="156"/>
                  </a:cxn>
                  <a:cxn ang="0">
                    <a:pos x="106" y="204"/>
                  </a:cxn>
                  <a:cxn ang="0">
                    <a:pos x="54" y="268"/>
                  </a:cxn>
                  <a:cxn ang="0">
                    <a:pos x="78" y="356"/>
                  </a:cxn>
                  <a:cxn ang="0">
                    <a:pos x="46" y="388"/>
                  </a:cxn>
                  <a:cxn ang="0">
                    <a:pos x="78" y="436"/>
                  </a:cxn>
                  <a:cxn ang="0">
                    <a:pos x="10" y="484"/>
                  </a:cxn>
                  <a:cxn ang="0">
                    <a:pos x="18" y="536"/>
                  </a:cxn>
                  <a:cxn ang="0">
                    <a:pos x="22" y="536"/>
                  </a:cxn>
                </a:cxnLst>
                <a:rect l="0" t="0" r="r" b="b"/>
                <a:pathLst>
                  <a:path w="262" h="544">
                    <a:moveTo>
                      <a:pt x="22" y="536"/>
                    </a:moveTo>
                    <a:cubicBezTo>
                      <a:pt x="102" y="540"/>
                      <a:pt x="182" y="544"/>
                      <a:pt x="214" y="536"/>
                    </a:cubicBezTo>
                    <a:cubicBezTo>
                      <a:pt x="246" y="528"/>
                      <a:pt x="206" y="504"/>
                      <a:pt x="214" y="488"/>
                    </a:cubicBezTo>
                    <a:cubicBezTo>
                      <a:pt x="222" y="472"/>
                      <a:pt x="262" y="456"/>
                      <a:pt x="262" y="440"/>
                    </a:cubicBezTo>
                    <a:cubicBezTo>
                      <a:pt x="262" y="424"/>
                      <a:pt x="214" y="408"/>
                      <a:pt x="214" y="392"/>
                    </a:cubicBezTo>
                    <a:cubicBezTo>
                      <a:pt x="214" y="376"/>
                      <a:pt x="262" y="360"/>
                      <a:pt x="262" y="344"/>
                    </a:cubicBezTo>
                    <a:cubicBezTo>
                      <a:pt x="262" y="328"/>
                      <a:pt x="214" y="320"/>
                      <a:pt x="214" y="296"/>
                    </a:cubicBezTo>
                    <a:cubicBezTo>
                      <a:pt x="214" y="272"/>
                      <a:pt x="262" y="224"/>
                      <a:pt x="262" y="200"/>
                    </a:cubicBezTo>
                    <a:cubicBezTo>
                      <a:pt x="262" y="176"/>
                      <a:pt x="222" y="176"/>
                      <a:pt x="214" y="152"/>
                    </a:cubicBezTo>
                    <a:cubicBezTo>
                      <a:pt x="206" y="128"/>
                      <a:pt x="222" y="80"/>
                      <a:pt x="214" y="56"/>
                    </a:cubicBezTo>
                    <a:cubicBezTo>
                      <a:pt x="206" y="32"/>
                      <a:pt x="182" y="0"/>
                      <a:pt x="166" y="8"/>
                    </a:cubicBezTo>
                    <a:cubicBezTo>
                      <a:pt x="150" y="16"/>
                      <a:pt x="133" y="79"/>
                      <a:pt x="118" y="104"/>
                    </a:cubicBezTo>
                    <a:cubicBezTo>
                      <a:pt x="103" y="129"/>
                      <a:pt x="80" y="139"/>
                      <a:pt x="78" y="156"/>
                    </a:cubicBezTo>
                    <a:cubicBezTo>
                      <a:pt x="76" y="173"/>
                      <a:pt x="110" y="185"/>
                      <a:pt x="106" y="204"/>
                    </a:cubicBezTo>
                    <a:cubicBezTo>
                      <a:pt x="102" y="223"/>
                      <a:pt x="59" y="243"/>
                      <a:pt x="54" y="268"/>
                    </a:cubicBezTo>
                    <a:cubicBezTo>
                      <a:pt x="49" y="293"/>
                      <a:pt x="79" y="336"/>
                      <a:pt x="78" y="356"/>
                    </a:cubicBezTo>
                    <a:cubicBezTo>
                      <a:pt x="77" y="376"/>
                      <a:pt x="46" y="375"/>
                      <a:pt x="46" y="388"/>
                    </a:cubicBezTo>
                    <a:cubicBezTo>
                      <a:pt x="46" y="401"/>
                      <a:pt x="84" y="420"/>
                      <a:pt x="78" y="436"/>
                    </a:cubicBezTo>
                    <a:cubicBezTo>
                      <a:pt x="72" y="452"/>
                      <a:pt x="20" y="467"/>
                      <a:pt x="10" y="484"/>
                    </a:cubicBezTo>
                    <a:cubicBezTo>
                      <a:pt x="0" y="501"/>
                      <a:pt x="16" y="527"/>
                      <a:pt x="18" y="536"/>
                    </a:cubicBezTo>
                    <a:lnTo>
                      <a:pt x="22" y="536"/>
                    </a:lnTo>
                    <a:close/>
                  </a:path>
                </a:pathLst>
              </a:custGeom>
              <a:grpFill/>
              <a:ln w="9525">
                <a:solidFill>
                  <a:srgbClr val="6699FF"/>
                </a:solidFill>
                <a:round/>
                <a:headEnd/>
                <a:tailEnd/>
              </a:ln>
              <a:effectLst/>
            </p:spPr>
            <p:txBody>
              <a:bodyPr wrap="none" anchor="ctr"/>
              <a:lstStyle/>
              <a:p>
                <a:endParaRPr lang="fr-FR"/>
              </a:p>
            </p:txBody>
          </p:sp>
          <p:sp>
            <p:nvSpPr>
              <p:cNvPr id="86" name="Freeform 86"/>
              <p:cNvSpPr>
                <a:spLocks/>
              </p:cNvSpPr>
              <p:nvPr/>
            </p:nvSpPr>
            <p:spPr bwMode="auto">
              <a:xfrm>
                <a:off x="1920" y="2400"/>
                <a:ext cx="48" cy="200"/>
              </a:xfrm>
              <a:custGeom>
                <a:avLst/>
                <a:gdLst/>
                <a:ahLst/>
                <a:cxnLst>
                  <a:cxn ang="0">
                    <a:pos x="22" y="536"/>
                  </a:cxn>
                  <a:cxn ang="0">
                    <a:pos x="214" y="536"/>
                  </a:cxn>
                  <a:cxn ang="0">
                    <a:pos x="214" y="488"/>
                  </a:cxn>
                  <a:cxn ang="0">
                    <a:pos x="262" y="440"/>
                  </a:cxn>
                  <a:cxn ang="0">
                    <a:pos x="214" y="392"/>
                  </a:cxn>
                  <a:cxn ang="0">
                    <a:pos x="262" y="344"/>
                  </a:cxn>
                  <a:cxn ang="0">
                    <a:pos x="214" y="296"/>
                  </a:cxn>
                  <a:cxn ang="0">
                    <a:pos x="262" y="200"/>
                  </a:cxn>
                  <a:cxn ang="0">
                    <a:pos x="214" y="152"/>
                  </a:cxn>
                  <a:cxn ang="0">
                    <a:pos x="214" y="56"/>
                  </a:cxn>
                  <a:cxn ang="0">
                    <a:pos x="166" y="8"/>
                  </a:cxn>
                  <a:cxn ang="0">
                    <a:pos x="118" y="104"/>
                  </a:cxn>
                  <a:cxn ang="0">
                    <a:pos x="78" y="156"/>
                  </a:cxn>
                  <a:cxn ang="0">
                    <a:pos x="106" y="204"/>
                  </a:cxn>
                  <a:cxn ang="0">
                    <a:pos x="54" y="268"/>
                  </a:cxn>
                  <a:cxn ang="0">
                    <a:pos x="78" y="356"/>
                  </a:cxn>
                  <a:cxn ang="0">
                    <a:pos x="46" y="388"/>
                  </a:cxn>
                  <a:cxn ang="0">
                    <a:pos x="78" y="436"/>
                  </a:cxn>
                  <a:cxn ang="0">
                    <a:pos x="10" y="484"/>
                  </a:cxn>
                  <a:cxn ang="0">
                    <a:pos x="18" y="536"/>
                  </a:cxn>
                  <a:cxn ang="0">
                    <a:pos x="22" y="536"/>
                  </a:cxn>
                </a:cxnLst>
                <a:rect l="0" t="0" r="r" b="b"/>
                <a:pathLst>
                  <a:path w="262" h="544">
                    <a:moveTo>
                      <a:pt x="22" y="536"/>
                    </a:moveTo>
                    <a:cubicBezTo>
                      <a:pt x="102" y="540"/>
                      <a:pt x="182" y="544"/>
                      <a:pt x="214" y="536"/>
                    </a:cubicBezTo>
                    <a:cubicBezTo>
                      <a:pt x="246" y="528"/>
                      <a:pt x="206" y="504"/>
                      <a:pt x="214" y="488"/>
                    </a:cubicBezTo>
                    <a:cubicBezTo>
                      <a:pt x="222" y="472"/>
                      <a:pt x="262" y="456"/>
                      <a:pt x="262" y="440"/>
                    </a:cubicBezTo>
                    <a:cubicBezTo>
                      <a:pt x="262" y="424"/>
                      <a:pt x="214" y="408"/>
                      <a:pt x="214" y="392"/>
                    </a:cubicBezTo>
                    <a:cubicBezTo>
                      <a:pt x="214" y="376"/>
                      <a:pt x="262" y="360"/>
                      <a:pt x="262" y="344"/>
                    </a:cubicBezTo>
                    <a:cubicBezTo>
                      <a:pt x="262" y="328"/>
                      <a:pt x="214" y="320"/>
                      <a:pt x="214" y="296"/>
                    </a:cubicBezTo>
                    <a:cubicBezTo>
                      <a:pt x="214" y="272"/>
                      <a:pt x="262" y="224"/>
                      <a:pt x="262" y="200"/>
                    </a:cubicBezTo>
                    <a:cubicBezTo>
                      <a:pt x="262" y="176"/>
                      <a:pt x="222" y="176"/>
                      <a:pt x="214" y="152"/>
                    </a:cubicBezTo>
                    <a:cubicBezTo>
                      <a:pt x="206" y="128"/>
                      <a:pt x="222" y="80"/>
                      <a:pt x="214" y="56"/>
                    </a:cubicBezTo>
                    <a:cubicBezTo>
                      <a:pt x="206" y="32"/>
                      <a:pt x="182" y="0"/>
                      <a:pt x="166" y="8"/>
                    </a:cubicBezTo>
                    <a:cubicBezTo>
                      <a:pt x="150" y="16"/>
                      <a:pt x="133" y="79"/>
                      <a:pt x="118" y="104"/>
                    </a:cubicBezTo>
                    <a:cubicBezTo>
                      <a:pt x="103" y="129"/>
                      <a:pt x="80" y="139"/>
                      <a:pt x="78" y="156"/>
                    </a:cubicBezTo>
                    <a:cubicBezTo>
                      <a:pt x="76" y="173"/>
                      <a:pt x="110" y="185"/>
                      <a:pt x="106" y="204"/>
                    </a:cubicBezTo>
                    <a:cubicBezTo>
                      <a:pt x="102" y="223"/>
                      <a:pt x="59" y="243"/>
                      <a:pt x="54" y="268"/>
                    </a:cubicBezTo>
                    <a:cubicBezTo>
                      <a:pt x="49" y="293"/>
                      <a:pt x="79" y="336"/>
                      <a:pt x="78" y="356"/>
                    </a:cubicBezTo>
                    <a:cubicBezTo>
                      <a:pt x="77" y="376"/>
                      <a:pt x="46" y="375"/>
                      <a:pt x="46" y="388"/>
                    </a:cubicBezTo>
                    <a:cubicBezTo>
                      <a:pt x="46" y="401"/>
                      <a:pt x="84" y="420"/>
                      <a:pt x="78" y="436"/>
                    </a:cubicBezTo>
                    <a:cubicBezTo>
                      <a:pt x="72" y="452"/>
                      <a:pt x="20" y="467"/>
                      <a:pt x="10" y="484"/>
                    </a:cubicBezTo>
                    <a:cubicBezTo>
                      <a:pt x="0" y="501"/>
                      <a:pt x="16" y="527"/>
                      <a:pt x="18" y="536"/>
                    </a:cubicBezTo>
                    <a:lnTo>
                      <a:pt x="22" y="536"/>
                    </a:lnTo>
                    <a:close/>
                  </a:path>
                </a:pathLst>
              </a:custGeom>
              <a:grpFill/>
              <a:ln w="9525">
                <a:solidFill>
                  <a:srgbClr val="6699FF"/>
                </a:solidFill>
                <a:round/>
                <a:headEnd/>
                <a:tailEnd/>
              </a:ln>
              <a:effectLst/>
            </p:spPr>
            <p:txBody>
              <a:bodyPr wrap="none" anchor="ctr"/>
              <a:lstStyle/>
              <a:p>
                <a:endParaRPr lang="fr-FR"/>
              </a:p>
            </p:txBody>
          </p:sp>
          <p:sp>
            <p:nvSpPr>
              <p:cNvPr id="87" name="Freeform 87"/>
              <p:cNvSpPr>
                <a:spLocks/>
              </p:cNvSpPr>
              <p:nvPr/>
            </p:nvSpPr>
            <p:spPr bwMode="auto">
              <a:xfrm>
                <a:off x="1728" y="2304"/>
                <a:ext cx="48" cy="304"/>
              </a:xfrm>
              <a:custGeom>
                <a:avLst/>
                <a:gdLst/>
                <a:ahLst/>
                <a:cxnLst>
                  <a:cxn ang="0">
                    <a:pos x="22" y="536"/>
                  </a:cxn>
                  <a:cxn ang="0">
                    <a:pos x="214" y="536"/>
                  </a:cxn>
                  <a:cxn ang="0">
                    <a:pos x="214" y="488"/>
                  </a:cxn>
                  <a:cxn ang="0">
                    <a:pos x="262" y="440"/>
                  </a:cxn>
                  <a:cxn ang="0">
                    <a:pos x="214" y="392"/>
                  </a:cxn>
                  <a:cxn ang="0">
                    <a:pos x="262" y="344"/>
                  </a:cxn>
                  <a:cxn ang="0">
                    <a:pos x="214" y="296"/>
                  </a:cxn>
                  <a:cxn ang="0">
                    <a:pos x="262" y="200"/>
                  </a:cxn>
                  <a:cxn ang="0">
                    <a:pos x="214" y="152"/>
                  </a:cxn>
                  <a:cxn ang="0">
                    <a:pos x="214" y="56"/>
                  </a:cxn>
                  <a:cxn ang="0">
                    <a:pos x="166" y="8"/>
                  </a:cxn>
                  <a:cxn ang="0">
                    <a:pos x="118" y="104"/>
                  </a:cxn>
                  <a:cxn ang="0">
                    <a:pos x="78" y="156"/>
                  </a:cxn>
                  <a:cxn ang="0">
                    <a:pos x="106" y="204"/>
                  </a:cxn>
                  <a:cxn ang="0">
                    <a:pos x="54" y="268"/>
                  </a:cxn>
                  <a:cxn ang="0">
                    <a:pos x="78" y="356"/>
                  </a:cxn>
                  <a:cxn ang="0">
                    <a:pos x="46" y="388"/>
                  </a:cxn>
                  <a:cxn ang="0">
                    <a:pos x="78" y="436"/>
                  </a:cxn>
                  <a:cxn ang="0">
                    <a:pos x="10" y="484"/>
                  </a:cxn>
                  <a:cxn ang="0">
                    <a:pos x="18" y="536"/>
                  </a:cxn>
                  <a:cxn ang="0">
                    <a:pos x="22" y="536"/>
                  </a:cxn>
                </a:cxnLst>
                <a:rect l="0" t="0" r="r" b="b"/>
                <a:pathLst>
                  <a:path w="262" h="544">
                    <a:moveTo>
                      <a:pt x="22" y="536"/>
                    </a:moveTo>
                    <a:cubicBezTo>
                      <a:pt x="102" y="540"/>
                      <a:pt x="182" y="544"/>
                      <a:pt x="214" y="536"/>
                    </a:cubicBezTo>
                    <a:cubicBezTo>
                      <a:pt x="246" y="528"/>
                      <a:pt x="206" y="504"/>
                      <a:pt x="214" y="488"/>
                    </a:cubicBezTo>
                    <a:cubicBezTo>
                      <a:pt x="222" y="472"/>
                      <a:pt x="262" y="456"/>
                      <a:pt x="262" y="440"/>
                    </a:cubicBezTo>
                    <a:cubicBezTo>
                      <a:pt x="262" y="424"/>
                      <a:pt x="214" y="408"/>
                      <a:pt x="214" y="392"/>
                    </a:cubicBezTo>
                    <a:cubicBezTo>
                      <a:pt x="214" y="376"/>
                      <a:pt x="262" y="360"/>
                      <a:pt x="262" y="344"/>
                    </a:cubicBezTo>
                    <a:cubicBezTo>
                      <a:pt x="262" y="328"/>
                      <a:pt x="214" y="320"/>
                      <a:pt x="214" y="296"/>
                    </a:cubicBezTo>
                    <a:cubicBezTo>
                      <a:pt x="214" y="272"/>
                      <a:pt x="262" y="224"/>
                      <a:pt x="262" y="200"/>
                    </a:cubicBezTo>
                    <a:cubicBezTo>
                      <a:pt x="262" y="176"/>
                      <a:pt x="222" y="176"/>
                      <a:pt x="214" y="152"/>
                    </a:cubicBezTo>
                    <a:cubicBezTo>
                      <a:pt x="206" y="128"/>
                      <a:pt x="222" y="80"/>
                      <a:pt x="214" y="56"/>
                    </a:cubicBezTo>
                    <a:cubicBezTo>
                      <a:pt x="206" y="32"/>
                      <a:pt x="182" y="0"/>
                      <a:pt x="166" y="8"/>
                    </a:cubicBezTo>
                    <a:cubicBezTo>
                      <a:pt x="150" y="16"/>
                      <a:pt x="133" y="79"/>
                      <a:pt x="118" y="104"/>
                    </a:cubicBezTo>
                    <a:cubicBezTo>
                      <a:pt x="103" y="129"/>
                      <a:pt x="80" y="139"/>
                      <a:pt x="78" y="156"/>
                    </a:cubicBezTo>
                    <a:cubicBezTo>
                      <a:pt x="76" y="173"/>
                      <a:pt x="110" y="185"/>
                      <a:pt x="106" y="204"/>
                    </a:cubicBezTo>
                    <a:cubicBezTo>
                      <a:pt x="102" y="223"/>
                      <a:pt x="59" y="243"/>
                      <a:pt x="54" y="268"/>
                    </a:cubicBezTo>
                    <a:cubicBezTo>
                      <a:pt x="49" y="293"/>
                      <a:pt x="79" y="336"/>
                      <a:pt x="78" y="356"/>
                    </a:cubicBezTo>
                    <a:cubicBezTo>
                      <a:pt x="77" y="376"/>
                      <a:pt x="46" y="375"/>
                      <a:pt x="46" y="388"/>
                    </a:cubicBezTo>
                    <a:cubicBezTo>
                      <a:pt x="46" y="401"/>
                      <a:pt x="84" y="420"/>
                      <a:pt x="78" y="436"/>
                    </a:cubicBezTo>
                    <a:cubicBezTo>
                      <a:pt x="72" y="452"/>
                      <a:pt x="20" y="467"/>
                      <a:pt x="10" y="484"/>
                    </a:cubicBezTo>
                    <a:cubicBezTo>
                      <a:pt x="0" y="501"/>
                      <a:pt x="16" y="527"/>
                      <a:pt x="18" y="536"/>
                    </a:cubicBezTo>
                    <a:lnTo>
                      <a:pt x="22" y="536"/>
                    </a:lnTo>
                    <a:close/>
                  </a:path>
                </a:pathLst>
              </a:custGeom>
              <a:grpFill/>
              <a:ln w="9525">
                <a:solidFill>
                  <a:srgbClr val="6699FF"/>
                </a:solidFill>
                <a:round/>
                <a:headEnd/>
                <a:tailEnd/>
              </a:ln>
              <a:effectLst/>
            </p:spPr>
            <p:txBody>
              <a:bodyPr wrap="none" anchor="ctr"/>
              <a:lstStyle/>
              <a:p>
                <a:endParaRPr lang="fr-FR"/>
              </a:p>
            </p:txBody>
          </p:sp>
        </p:grpSp>
      </p:grpSp>
      <p:sp>
        <p:nvSpPr>
          <p:cNvPr id="89" name="Text Box 89"/>
          <p:cNvSpPr txBox="1">
            <a:spLocks noChangeArrowheads="1"/>
          </p:cNvSpPr>
          <p:nvPr/>
        </p:nvSpPr>
        <p:spPr bwMode="auto">
          <a:xfrm>
            <a:off x="2057400" y="5030788"/>
            <a:ext cx="1189038" cy="377825"/>
          </a:xfrm>
          <a:prstGeom prst="rect">
            <a:avLst/>
          </a:prstGeom>
          <a:noFill/>
          <a:ln w="3175">
            <a:noFill/>
            <a:miter lim="800000"/>
            <a:headEnd/>
            <a:tailEnd/>
          </a:ln>
          <a:effectLst/>
        </p:spPr>
        <p:txBody>
          <a:bodyPr wrap="none" lIns="36000" tIns="36000" rIns="36000" bIns="36000">
            <a:spAutoFit/>
          </a:bodyPr>
          <a:lstStyle/>
          <a:p>
            <a:pPr eaLnBrk="0" hangingPunct="0"/>
            <a:r>
              <a:rPr lang="fr-FR" sz="2000" dirty="0">
                <a:solidFill>
                  <a:schemeClr val="tx1"/>
                </a:solidFill>
                <a:effectLst/>
              </a:rPr>
              <a:t>air polaire</a:t>
            </a:r>
          </a:p>
        </p:txBody>
      </p:sp>
      <p:sp>
        <p:nvSpPr>
          <p:cNvPr id="100" name="Text Box 63"/>
          <p:cNvSpPr txBox="1">
            <a:spLocks noChangeArrowheads="1"/>
          </p:cNvSpPr>
          <p:nvPr/>
        </p:nvSpPr>
        <p:spPr bwMode="auto">
          <a:xfrm>
            <a:off x="357158" y="5572140"/>
            <a:ext cx="244225" cy="380480"/>
          </a:xfrm>
          <a:prstGeom prst="rect">
            <a:avLst/>
          </a:prstGeom>
          <a:noFill/>
          <a:ln w="9525">
            <a:noFill/>
            <a:miter lim="800000"/>
            <a:headEnd/>
            <a:tailEnd/>
          </a:ln>
          <a:effectLst/>
        </p:spPr>
        <p:txBody>
          <a:bodyPr wrap="none" lIns="36000" tIns="36000" rIns="36000" bIns="36000" anchor="ctr">
            <a:spAutoFit/>
          </a:bodyPr>
          <a:lstStyle/>
          <a:p>
            <a:pPr eaLnBrk="0" hangingPunct="0"/>
            <a:r>
              <a:rPr lang="fr-FR" sz="2000" b="1" dirty="0" smtClean="0">
                <a:solidFill>
                  <a:schemeClr val="accent1"/>
                </a:solidFill>
                <a:effectLst/>
              </a:rPr>
              <a:t>A</a:t>
            </a:r>
            <a:endParaRPr lang="fr-FR" sz="2000" dirty="0">
              <a:solidFill>
                <a:schemeClr val="accent1"/>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wipe(left)">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wipe(left)">
                                      <p:cBhvr>
                                        <p:cTn id="22" dur="500"/>
                                        <p:tgtEl>
                                          <p:spTgt spid="9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wipe(left)">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checkerboard(across)">
                                      <p:cBhvr>
                                        <p:cTn id="32" dur="500"/>
                                        <p:tgtEl>
                                          <p:spTgt spid="9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89">
                                            <p:txEl>
                                              <p:pRg st="0" end="0"/>
                                            </p:txEl>
                                          </p:spTgt>
                                        </p:tgtEl>
                                        <p:attrNameLst>
                                          <p:attrName>style.visibility</p:attrName>
                                        </p:attrNameLst>
                                      </p:cBhvr>
                                      <p:to>
                                        <p:strVal val="visible"/>
                                      </p:to>
                                    </p:set>
                                    <p:animEffect transition="in" filter="wipe(left)">
                                      <p:cBhvr>
                                        <p:cTn id="36" dur="500"/>
                                        <p:tgtEl>
                                          <p:spTgt spid="8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7">
                                            <p:txEl>
                                              <p:pRg st="0" end="0"/>
                                            </p:txEl>
                                          </p:spTgt>
                                        </p:tgtEl>
                                        <p:attrNameLst>
                                          <p:attrName>style.visibility</p:attrName>
                                        </p:attrNameLst>
                                      </p:cBhvr>
                                      <p:to>
                                        <p:strVal val="visible"/>
                                      </p:to>
                                    </p:set>
                                    <p:animEffect transition="in" filter="wipe(left)">
                                      <p:cBhvr>
                                        <p:cTn id="45" dur="500"/>
                                        <p:tgtEl>
                                          <p:spTgt spid="67">
                                            <p:txEl>
                                              <p:pRg st="0" end="0"/>
                                            </p:txEl>
                                          </p:spTgt>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33">
                                            <p:txEl>
                                              <p:pRg st="0" end="0"/>
                                            </p:txEl>
                                          </p:spTgt>
                                        </p:tgtEl>
                                        <p:attrNameLst>
                                          <p:attrName>style.visibility</p:attrName>
                                        </p:attrNameLst>
                                      </p:cBhvr>
                                      <p:to>
                                        <p:strVal val="visible"/>
                                      </p:to>
                                    </p:set>
                                    <p:animEffect transition="in" filter="wipe(left)">
                                      <p:cBhvr>
                                        <p:cTn id="49" dur="500"/>
                                        <p:tgtEl>
                                          <p:spTgt spid="33">
                                            <p:txEl>
                                              <p:pRg st="0" end="0"/>
                                            </p:txEl>
                                          </p:spTgt>
                                        </p:tgtEl>
                                      </p:cBhvr>
                                    </p:animEffect>
                                  </p:childTnLst>
                                </p:cTn>
                              </p:par>
                            </p:childTnLst>
                          </p:cTn>
                        </p:par>
                        <p:par>
                          <p:cTn id="50" fill="hold">
                            <p:stCondLst>
                              <p:cond delay="1500"/>
                            </p:stCondLst>
                            <p:childTnLst>
                              <p:par>
                                <p:cTn id="51" presetID="22" presetClass="entr" presetSubtype="8" fill="hold" nodeType="afterEffect">
                                  <p:stCondLst>
                                    <p:cond delay="0"/>
                                  </p:stCondLst>
                                  <p:childTnLst>
                                    <p:set>
                                      <p:cBhvr>
                                        <p:cTn id="52" dur="1" fill="hold">
                                          <p:stCondLst>
                                            <p:cond delay="0"/>
                                          </p:stCondLst>
                                        </p:cTn>
                                        <p:tgtEl>
                                          <p:spTgt spid="77"/>
                                        </p:tgtEl>
                                        <p:attrNameLst>
                                          <p:attrName>style.visibility</p:attrName>
                                        </p:attrNameLst>
                                      </p:cBhvr>
                                      <p:to>
                                        <p:strVal val="visible"/>
                                      </p:to>
                                    </p:set>
                                    <p:animEffect transition="in" filter="wipe(left)">
                                      <p:cBhvr>
                                        <p:cTn id="53" dur="500"/>
                                        <p:tgtEl>
                                          <p:spTgt spid="7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94"/>
                                        </p:tgtEl>
                                        <p:attrNameLst>
                                          <p:attrName>style.visibility</p:attrName>
                                        </p:attrNameLst>
                                      </p:cBhvr>
                                      <p:to>
                                        <p:strVal val="visible"/>
                                      </p:to>
                                    </p:set>
                                    <p:animEffect transition="in" filter="wipe(down)">
                                      <p:cBhvr>
                                        <p:cTn id="58" dur="500"/>
                                        <p:tgtEl>
                                          <p:spTgt spid="9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wipe(down)">
                                      <p:cBhvr>
                                        <p:cTn id="63" dur="500"/>
                                        <p:tgtEl>
                                          <p:spTgt spid="8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wipe(left)">
                                      <p:cBhvr>
                                        <p:cTn id="68" dur="500"/>
                                        <p:tgtEl>
                                          <p:spTgt spid="37"/>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95"/>
                                        </p:tgtEl>
                                        <p:attrNameLst>
                                          <p:attrName>style.visibility</p:attrName>
                                        </p:attrNameLst>
                                      </p:cBhvr>
                                      <p:to>
                                        <p:strVal val="visible"/>
                                      </p:to>
                                    </p:set>
                                    <p:animEffect transition="in" filter="wipe(left)">
                                      <p:cBhvr>
                                        <p:cTn id="72" dur="500"/>
                                        <p:tgtEl>
                                          <p:spTgt spid="9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down)">
                                      <p:cBhvr>
                                        <p:cTn id="77" dur="500"/>
                                        <p:tgtEl>
                                          <p:spTgt spid="38"/>
                                        </p:tgtEl>
                                      </p:cBhvr>
                                    </p:animEffect>
                                  </p:childTnLst>
                                </p:cTn>
                              </p:par>
                            </p:childTnLst>
                          </p:cTn>
                        </p:par>
                        <p:par>
                          <p:cTn id="78" fill="hold">
                            <p:stCondLst>
                              <p:cond delay="500"/>
                            </p:stCondLst>
                            <p:childTnLst>
                              <p:par>
                                <p:cTn id="79" presetID="22" presetClass="entr" presetSubtype="1" fill="hold" nodeType="after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up)">
                                      <p:cBhvr>
                                        <p:cTn id="81" dur="500"/>
                                        <p:tgtEl>
                                          <p:spTgt spid="30"/>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61">
                                            <p:txEl>
                                              <p:pRg st="0" end="0"/>
                                            </p:txEl>
                                          </p:spTgt>
                                        </p:tgtEl>
                                        <p:attrNameLst>
                                          <p:attrName>style.visibility</p:attrName>
                                        </p:attrNameLst>
                                      </p:cBhvr>
                                      <p:to>
                                        <p:strVal val="visible"/>
                                      </p:to>
                                    </p:set>
                                    <p:animEffect transition="in" filter="wipe(left)">
                                      <p:cBhvr>
                                        <p:cTn id="85" dur="500"/>
                                        <p:tgtEl>
                                          <p:spTgt spid="61">
                                            <p:txEl>
                                              <p:pRg st="0" end="0"/>
                                            </p:txEl>
                                          </p:spTgt>
                                        </p:tgtEl>
                                      </p:cBhvr>
                                    </p:animEffect>
                                  </p:childTnLst>
                                </p:cTn>
                              </p:par>
                            </p:childTnLst>
                          </p:cTn>
                        </p:par>
                        <p:par>
                          <p:cTn id="86" fill="hold">
                            <p:stCondLst>
                              <p:cond delay="1500"/>
                            </p:stCondLst>
                            <p:childTnLst>
                              <p:par>
                                <p:cTn id="87" presetID="22" presetClass="entr" presetSubtype="8" fill="hold" grpId="0" nodeType="after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wipe(left)">
                                      <p:cBhvr>
                                        <p:cTn id="89" dur="500"/>
                                        <p:tgtEl>
                                          <p:spTgt spid="41"/>
                                        </p:tgtEl>
                                      </p:cBhvr>
                                    </p:animEffect>
                                  </p:childTnLst>
                                </p:cTn>
                              </p:par>
                            </p:childTnLst>
                          </p:cTn>
                        </p:par>
                        <p:par>
                          <p:cTn id="90" fill="hold">
                            <p:stCondLst>
                              <p:cond delay="2000"/>
                            </p:stCondLst>
                            <p:childTnLst>
                              <p:par>
                                <p:cTn id="91" presetID="22" presetClass="entr" presetSubtype="8" fill="hold" grpId="0" nodeType="afterEffect">
                                  <p:stCondLst>
                                    <p:cond delay="0"/>
                                  </p:stCondLst>
                                  <p:childTnLst>
                                    <p:set>
                                      <p:cBhvr>
                                        <p:cTn id="92" dur="1" fill="hold">
                                          <p:stCondLst>
                                            <p:cond delay="0"/>
                                          </p:stCondLst>
                                        </p:cTn>
                                        <p:tgtEl>
                                          <p:spTgt spid="48">
                                            <p:txEl>
                                              <p:pRg st="0" end="0"/>
                                            </p:txEl>
                                          </p:spTgt>
                                        </p:tgtEl>
                                        <p:attrNameLst>
                                          <p:attrName>style.visibility</p:attrName>
                                        </p:attrNameLst>
                                      </p:cBhvr>
                                      <p:to>
                                        <p:strVal val="visible"/>
                                      </p:to>
                                    </p:set>
                                    <p:animEffect transition="in" filter="wipe(left)">
                                      <p:cBhvr>
                                        <p:cTn id="93" dur="500"/>
                                        <p:tgtEl>
                                          <p:spTgt spid="48">
                                            <p:txEl>
                                              <p:pRg st="0" end="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wipe(down)">
                                      <p:cBhvr>
                                        <p:cTn id="98" dur="500"/>
                                        <p:tgtEl>
                                          <p:spTgt spid="34"/>
                                        </p:tgtEl>
                                      </p:cBhvr>
                                    </p:animEffect>
                                  </p:childTnLst>
                                </p:cTn>
                              </p:par>
                            </p:childTnLst>
                          </p:cTn>
                        </p:par>
                      </p:childTnLst>
                    </p:cTn>
                  </p:par>
                  <p:par>
                    <p:cTn id="99" fill="hold">
                      <p:stCondLst>
                        <p:cond delay="indefinite"/>
                      </p:stCondLst>
                      <p:childTnLst>
                        <p:par>
                          <p:cTn id="100" fill="hold">
                            <p:stCondLst>
                              <p:cond delay="0"/>
                            </p:stCondLst>
                            <p:childTnLst>
                              <p:par>
                                <p:cTn id="101" presetID="23" presetClass="entr" presetSubtype="272" fill="hold" nodeType="clickEffect">
                                  <p:stCondLst>
                                    <p:cond delay="0"/>
                                  </p:stCondLst>
                                  <p:childTnLst>
                                    <p:set>
                                      <p:cBhvr>
                                        <p:cTn id="102" dur="1" fill="hold">
                                          <p:stCondLst>
                                            <p:cond delay="0"/>
                                          </p:stCondLst>
                                        </p:cTn>
                                        <p:tgtEl>
                                          <p:spTgt spid="49"/>
                                        </p:tgtEl>
                                        <p:attrNameLst>
                                          <p:attrName>style.visibility</p:attrName>
                                        </p:attrNameLst>
                                      </p:cBhvr>
                                      <p:to>
                                        <p:strVal val="visible"/>
                                      </p:to>
                                    </p:set>
                                    <p:anim calcmode="lin" valueType="num">
                                      <p:cBhvr>
                                        <p:cTn id="103" dur="500" fill="hold"/>
                                        <p:tgtEl>
                                          <p:spTgt spid="49"/>
                                        </p:tgtEl>
                                        <p:attrNameLst>
                                          <p:attrName>ppt_w</p:attrName>
                                        </p:attrNameLst>
                                      </p:cBhvr>
                                      <p:tavLst>
                                        <p:tav tm="0">
                                          <p:val>
                                            <p:strVal val="2/3*#ppt_w"/>
                                          </p:val>
                                        </p:tav>
                                        <p:tav tm="100000">
                                          <p:val>
                                            <p:strVal val="#ppt_w"/>
                                          </p:val>
                                        </p:tav>
                                      </p:tavLst>
                                    </p:anim>
                                    <p:anim calcmode="lin" valueType="num">
                                      <p:cBhvr>
                                        <p:cTn id="104" dur="500" fill="hold"/>
                                        <p:tgtEl>
                                          <p:spTgt spid="49"/>
                                        </p:tgtEl>
                                        <p:attrNameLst>
                                          <p:attrName>ppt_h</p:attrName>
                                        </p:attrNameLst>
                                      </p:cBhvr>
                                      <p:tavLst>
                                        <p:tav tm="0">
                                          <p:val>
                                            <p:strVal val="2/3*#ppt_h"/>
                                          </p:val>
                                        </p:tav>
                                        <p:tav tm="100000">
                                          <p:val>
                                            <p:strVal val="#ppt_h"/>
                                          </p:val>
                                        </p:tav>
                                      </p:tavLst>
                                    </p:anim>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53">
                                            <p:txEl>
                                              <p:pRg st="0" end="0"/>
                                            </p:txEl>
                                          </p:spTgt>
                                        </p:tgtEl>
                                        <p:attrNameLst>
                                          <p:attrName>style.visibility</p:attrName>
                                        </p:attrNameLst>
                                      </p:cBhvr>
                                      <p:to>
                                        <p:strVal val="visible"/>
                                      </p:to>
                                    </p:set>
                                    <p:animEffect transition="in" filter="wipe(left)">
                                      <p:cBhvr>
                                        <p:cTn id="108" dur="500"/>
                                        <p:tgtEl>
                                          <p:spTgt spid="53">
                                            <p:txEl>
                                              <p:pRg st="0" end="0"/>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2" fill="hold" grpId="0" nodeType="clickEffect">
                                  <p:stCondLst>
                                    <p:cond delay="0"/>
                                  </p:stCondLst>
                                  <p:childTnLst>
                                    <p:set>
                                      <p:cBhvr>
                                        <p:cTn id="112" dur="1" fill="hold">
                                          <p:stCondLst>
                                            <p:cond delay="0"/>
                                          </p:stCondLst>
                                        </p:cTn>
                                        <p:tgtEl>
                                          <p:spTgt spid="42"/>
                                        </p:tgtEl>
                                        <p:attrNameLst>
                                          <p:attrName>style.visibility</p:attrName>
                                        </p:attrNameLst>
                                      </p:cBhvr>
                                      <p:to>
                                        <p:strVal val="visible"/>
                                      </p:to>
                                    </p:set>
                                    <p:animEffect transition="in" filter="wipe(right)">
                                      <p:cBhvr>
                                        <p:cTn id="113" dur="500"/>
                                        <p:tgtEl>
                                          <p:spTgt spid="42"/>
                                        </p:tgtEl>
                                      </p:cBhvr>
                                    </p:animEffect>
                                  </p:childTnLst>
                                </p:cTn>
                              </p:par>
                            </p:childTnLst>
                          </p:cTn>
                        </p:par>
                        <p:par>
                          <p:cTn id="114" fill="hold">
                            <p:stCondLst>
                              <p:cond delay="500"/>
                            </p:stCondLst>
                            <p:childTnLst>
                              <p:par>
                                <p:cTn id="115" presetID="22" presetClass="entr" presetSubtype="2" fill="hold" grpId="0" nodeType="afterEffect">
                                  <p:stCondLst>
                                    <p:cond delay="0"/>
                                  </p:stCondLst>
                                  <p:childTnLst>
                                    <p:set>
                                      <p:cBhvr>
                                        <p:cTn id="116" dur="1" fill="hold">
                                          <p:stCondLst>
                                            <p:cond delay="0"/>
                                          </p:stCondLst>
                                        </p:cTn>
                                        <p:tgtEl>
                                          <p:spTgt spid="47"/>
                                        </p:tgtEl>
                                        <p:attrNameLst>
                                          <p:attrName>style.visibility</p:attrName>
                                        </p:attrNameLst>
                                      </p:cBhvr>
                                      <p:to>
                                        <p:strVal val="visible"/>
                                      </p:to>
                                    </p:set>
                                    <p:animEffect transition="in" filter="wipe(right)">
                                      <p:cBhvr>
                                        <p:cTn id="117" dur="500"/>
                                        <p:tgtEl>
                                          <p:spTgt spid="47"/>
                                        </p:tgtEl>
                                      </p:cBhvr>
                                    </p:animEffect>
                                  </p:childTnLst>
                                </p:cTn>
                              </p:par>
                            </p:childTnLst>
                          </p:cTn>
                        </p:par>
                        <p:par>
                          <p:cTn id="118" fill="hold">
                            <p:stCondLst>
                              <p:cond delay="1000"/>
                            </p:stCondLst>
                            <p:childTnLst>
                              <p:par>
                                <p:cTn id="119" presetID="22" presetClass="entr" presetSubtype="4" fill="hold" nodeType="afterEffect">
                                  <p:stCondLst>
                                    <p:cond delay="0"/>
                                  </p:stCondLst>
                                  <p:childTnLst>
                                    <p:set>
                                      <p:cBhvr>
                                        <p:cTn id="120" dur="1" fill="hold">
                                          <p:stCondLst>
                                            <p:cond delay="0"/>
                                          </p:stCondLst>
                                        </p:cTn>
                                        <p:tgtEl>
                                          <p:spTgt spid="43"/>
                                        </p:tgtEl>
                                        <p:attrNameLst>
                                          <p:attrName>style.visibility</p:attrName>
                                        </p:attrNameLst>
                                      </p:cBhvr>
                                      <p:to>
                                        <p:strVal val="visible"/>
                                      </p:to>
                                    </p:set>
                                    <p:animEffect transition="in" filter="wipe(down)">
                                      <p:cBhvr>
                                        <p:cTn id="121" dur="500"/>
                                        <p:tgtEl>
                                          <p:spTgt spid="43"/>
                                        </p:tgtEl>
                                      </p:cBhvr>
                                    </p:animEffect>
                                  </p:childTnLst>
                                </p:cTn>
                              </p:par>
                            </p:childTnLst>
                          </p:cTn>
                        </p:par>
                        <p:par>
                          <p:cTn id="122" fill="hold">
                            <p:stCondLst>
                              <p:cond delay="1500"/>
                            </p:stCondLst>
                            <p:childTnLst>
                              <p:par>
                                <p:cTn id="123" presetID="22" presetClass="entr" presetSubtype="4" fill="hold" nodeType="afterEffect">
                                  <p:stCondLst>
                                    <p:cond delay="0"/>
                                  </p:stCondLst>
                                  <p:childTnLst>
                                    <p:set>
                                      <p:cBhvr>
                                        <p:cTn id="124" dur="1" fill="hold">
                                          <p:stCondLst>
                                            <p:cond delay="0"/>
                                          </p:stCondLst>
                                        </p:cTn>
                                        <p:tgtEl>
                                          <p:spTgt spid="58"/>
                                        </p:tgtEl>
                                        <p:attrNameLst>
                                          <p:attrName>style.visibility</p:attrName>
                                        </p:attrNameLst>
                                      </p:cBhvr>
                                      <p:to>
                                        <p:strVal val="visible"/>
                                      </p:to>
                                    </p:set>
                                    <p:animEffect transition="in" filter="wipe(down)">
                                      <p:cBhvr>
                                        <p:cTn id="125" dur="500"/>
                                        <p:tgtEl>
                                          <p:spTgt spid="58"/>
                                        </p:tgtEl>
                                      </p:cBhvr>
                                    </p:animEffect>
                                  </p:childTnLst>
                                </p:cTn>
                              </p:par>
                            </p:childTnLst>
                          </p:cTn>
                        </p:par>
                      </p:childTnLst>
                    </p:cTn>
                  </p:par>
                  <p:par>
                    <p:cTn id="126" fill="hold">
                      <p:stCondLst>
                        <p:cond delay="indefinite"/>
                      </p:stCondLst>
                      <p:childTnLst>
                        <p:par>
                          <p:cTn id="127" fill="hold">
                            <p:stCondLst>
                              <p:cond delay="0"/>
                            </p:stCondLst>
                            <p:childTnLst>
                              <p:par>
                                <p:cTn id="128" presetID="23" presetClass="entr" presetSubtype="272" fill="hold" nodeType="clickEffect">
                                  <p:stCondLst>
                                    <p:cond delay="0"/>
                                  </p:stCondLst>
                                  <p:childTnLst>
                                    <p:set>
                                      <p:cBhvr>
                                        <p:cTn id="129" dur="1" fill="hold">
                                          <p:stCondLst>
                                            <p:cond delay="0"/>
                                          </p:stCondLst>
                                        </p:cTn>
                                        <p:tgtEl>
                                          <p:spTgt spid="54"/>
                                        </p:tgtEl>
                                        <p:attrNameLst>
                                          <p:attrName>style.visibility</p:attrName>
                                        </p:attrNameLst>
                                      </p:cBhvr>
                                      <p:to>
                                        <p:strVal val="visible"/>
                                      </p:to>
                                    </p:set>
                                    <p:anim calcmode="lin" valueType="num">
                                      <p:cBhvr>
                                        <p:cTn id="130" dur="500" fill="hold"/>
                                        <p:tgtEl>
                                          <p:spTgt spid="54"/>
                                        </p:tgtEl>
                                        <p:attrNameLst>
                                          <p:attrName>ppt_w</p:attrName>
                                        </p:attrNameLst>
                                      </p:cBhvr>
                                      <p:tavLst>
                                        <p:tav tm="0">
                                          <p:val>
                                            <p:strVal val="2/3*#ppt_w"/>
                                          </p:val>
                                        </p:tav>
                                        <p:tav tm="100000">
                                          <p:val>
                                            <p:strVal val="#ppt_w"/>
                                          </p:val>
                                        </p:tav>
                                      </p:tavLst>
                                    </p:anim>
                                    <p:anim calcmode="lin" valueType="num">
                                      <p:cBhvr>
                                        <p:cTn id="131" dur="500" fill="hold"/>
                                        <p:tgtEl>
                                          <p:spTgt spid="54"/>
                                        </p:tgtEl>
                                        <p:attrNameLst>
                                          <p:attrName>ppt_h</p:attrName>
                                        </p:attrNameLst>
                                      </p:cBhvr>
                                      <p:tavLst>
                                        <p:tav tm="0">
                                          <p:val>
                                            <p:strVal val="2/3*#ppt_h"/>
                                          </p:val>
                                        </p:tav>
                                        <p:tav tm="100000">
                                          <p:val>
                                            <p:strVal val="#ppt_h"/>
                                          </p:val>
                                        </p:tav>
                                      </p:tavLst>
                                    </p:anim>
                                  </p:childTnLst>
                                </p:cTn>
                              </p:par>
                            </p:childTnLst>
                          </p:cTn>
                        </p:par>
                        <p:par>
                          <p:cTn id="132" fill="hold">
                            <p:stCondLst>
                              <p:cond delay="500"/>
                            </p:stCondLst>
                            <p:childTnLst>
                              <p:par>
                                <p:cTn id="133" presetID="22" presetClass="entr" presetSubtype="8" fill="hold" grpId="0" nodeType="afterEffect">
                                  <p:stCondLst>
                                    <p:cond delay="0"/>
                                  </p:stCondLst>
                                  <p:childTnLst>
                                    <p:set>
                                      <p:cBhvr>
                                        <p:cTn id="134" dur="1" fill="hold">
                                          <p:stCondLst>
                                            <p:cond delay="0"/>
                                          </p:stCondLst>
                                        </p:cTn>
                                        <p:tgtEl>
                                          <p:spTgt spid="76">
                                            <p:txEl>
                                              <p:pRg st="0" end="0"/>
                                            </p:txEl>
                                          </p:spTgt>
                                        </p:tgtEl>
                                        <p:attrNameLst>
                                          <p:attrName>style.visibility</p:attrName>
                                        </p:attrNameLst>
                                      </p:cBhvr>
                                      <p:to>
                                        <p:strVal val="visible"/>
                                      </p:to>
                                    </p:set>
                                    <p:animEffect transition="in" filter="wipe(left)">
                                      <p:cBhvr>
                                        <p:cTn id="135" dur="500"/>
                                        <p:tgtEl>
                                          <p:spTgt spid="76">
                                            <p:txEl>
                                              <p:pRg st="0" end="0"/>
                                            </p:txEl>
                                          </p:spTgt>
                                        </p:tgtEl>
                                      </p:cBhvr>
                                    </p:animEffect>
                                  </p:childTnLst>
                                </p:cTn>
                              </p:par>
                            </p:childTnLst>
                          </p:cTn>
                        </p:par>
                        <p:par>
                          <p:cTn id="136" fill="hold">
                            <p:stCondLst>
                              <p:cond delay="1000"/>
                            </p:stCondLst>
                            <p:childTnLst>
                              <p:par>
                                <p:cTn id="137" presetID="22" presetClass="entr" presetSubtype="1" fill="hold" grpId="0" nodeType="afterEffect">
                                  <p:stCondLst>
                                    <p:cond delay="0"/>
                                  </p:stCondLst>
                                  <p:childTnLst>
                                    <p:set>
                                      <p:cBhvr>
                                        <p:cTn id="138" dur="1" fill="hold">
                                          <p:stCondLst>
                                            <p:cond delay="0"/>
                                          </p:stCondLst>
                                        </p:cTn>
                                        <p:tgtEl>
                                          <p:spTgt spid="88"/>
                                        </p:tgtEl>
                                        <p:attrNameLst>
                                          <p:attrName>style.visibility</p:attrName>
                                        </p:attrNameLst>
                                      </p:cBhvr>
                                      <p:to>
                                        <p:strVal val="visible"/>
                                      </p:to>
                                    </p:set>
                                    <p:animEffect transition="in" filter="wipe(up)">
                                      <p:cBhvr>
                                        <p:cTn id="139" dur="500"/>
                                        <p:tgtEl>
                                          <p:spTgt spid="88"/>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81"/>
                                        </p:tgtEl>
                                        <p:attrNameLst>
                                          <p:attrName>style.visibility</p:attrName>
                                        </p:attrNameLst>
                                      </p:cBhvr>
                                      <p:to>
                                        <p:strVal val="visible"/>
                                      </p:to>
                                    </p:set>
                                    <p:animEffect transition="in" filter="wipe(down)">
                                      <p:cBhvr>
                                        <p:cTn id="144"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4" grpId="0" build="p" autoUpdateAnimBg="0"/>
      <p:bldP spid="37" grpId="0" animBg="1"/>
      <p:bldP spid="41" grpId="0" animBg="1"/>
      <p:bldP spid="42" grpId="0" animBg="1"/>
      <p:bldP spid="47" grpId="0" animBg="1"/>
      <p:bldP spid="48" grpId="0" build="p" autoUpdateAnimBg="0" advAuto="0"/>
      <p:bldP spid="53" grpId="0" build="p" autoUpdateAnimBg="0" advAuto="0"/>
      <p:bldP spid="61" grpId="0" build="p" autoUpdateAnimBg="0" advAuto="0"/>
      <p:bldP spid="67" grpId="0" build="p" autoUpdateAnimBg="0" advAuto="0"/>
      <p:bldP spid="76" grpId="0" build="p" autoUpdateAnimBg="0" advAuto="0"/>
      <p:bldP spid="88" grpId="0" animBg="1"/>
      <p:bldP spid="94" grpId="0" animBg="1"/>
      <p:bldP spid="98" grpId="0"/>
      <p:bldP spid="33" grpId="0" build="p" autoUpdateAnimBg="0" advAuto="0"/>
      <p:bldP spid="89" grpId="0" build="p" autoUpdateAnimBg="0"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grpSp>
        <p:nvGrpSpPr>
          <p:cNvPr id="3" name="Group 91"/>
          <p:cNvGrpSpPr>
            <a:grpSpLocks/>
          </p:cNvGrpSpPr>
          <p:nvPr/>
        </p:nvGrpSpPr>
        <p:grpSpPr bwMode="auto">
          <a:xfrm>
            <a:off x="500034" y="1071546"/>
            <a:ext cx="8382000" cy="5351463"/>
            <a:chOff x="480" y="528"/>
            <a:chExt cx="5280" cy="3371"/>
          </a:xfrm>
        </p:grpSpPr>
        <p:sp>
          <p:nvSpPr>
            <p:cNvPr id="4" name="Text Box 74"/>
            <p:cNvSpPr txBox="1">
              <a:spLocks noChangeArrowheads="1"/>
            </p:cNvSpPr>
            <p:nvPr/>
          </p:nvSpPr>
          <p:spPr bwMode="auto">
            <a:xfrm>
              <a:off x="480" y="2186"/>
              <a:ext cx="774" cy="179"/>
            </a:xfrm>
            <a:prstGeom prst="rect">
              <a:avLst/>
            </a:prstGeom>
            <a:noFill/>
            <a:ln w="9525">
              <a:solidFill>
                <a:schemeClr val="tx1"/>
              </a:solidFill>
              <a:miter lim="800000"/>
              <a:headEnd/>
              <a:tailEnd/>
            </a:ln>
            <a:effectLst/>
          </p:spPr>
          <p:txBody>
            <a:bodyPr>
              <a:spAutoFit/>
            </a:bodyPr>
            <a:lstStyle/>
            <a:p>
              <a:pPr eaLnBrk="0" hangingPunct="0">
                <a:spcBef>
                  <a:spcPct val="50000"/>
                </a:spcBef>
              </a:pPr>
              <a:r>
                <a:rPr lang="fr-FR" sz="1200" b="1">
                  <a:solidFill>
                    <a:srgbClr val="7B2817"/>
                  </a:solidFill>
                </a:rPr>
                <a:t>Air ascendant</a:t>
              </a:r>
            </a:p>
          </p:txBody>
        </p:sp>
        <p:sp>
          <p:nvSpPr>
            <p:cNvPr id="5" name="Text Box 60"/>
            <p:cNvSpPr txBox="1">
              <a:spLocks noChangeArrowheads="1"/>
            </p:cNvSpPr>
            <p:nvPr/>
          </p:nvSpPr>
          <p:spPr bwMode="auto">
            <a:xfrm>
              <a:off x="2710" y="528"/>
              <a:ext cx="820" cy="179"/>
            </a:xfrm>
            <a:prstGeom prst="rect">
              <a:avLst/>
            </a:prstGeom>
            <a:noFill/>
            <a:ln w="9525">
              <a:solidFill>
                <a:schemeClr val="tx1"/>
              </a:solidFill>
              <a:miter lim="800000"/>
              <a:headEnd/>
              <a:tailEnd/>
            </a:ln>
            <a:effectLst/>
          </p:spPr>
          <p:txBody>
            <a:bodyPr>
              <a:spAutoFit/>
            </a:bodyPr>
            <a:lstStyle/>
            <a:p>
              <a:pPr eaLnBrk="0" hangingPunct="0">
                <a:spcBef>
                  <a:spcPct val="50000"/>
                </a:spcBef>
              </a:pPr>
              <a:r>
                <a:rPr lang="fr-FR" sz="1200" b="1">
                  <a:solidFill>
                    <a:srgbClr val="7B2817"/>
                  </a:solidFill>
                </a:rPr>
                <a:t>Air subsident</a:t>
              </a:r>
            </a:p>
          </p:txBody>
        </p:sp>
        <p:sp>
          <p:nvSpPr>
            <p:cNvPr id="6" name="Oval 2"/>
            <p:cNvSpPr>
              <a:spLocks noChangeArrowheads="1"/>
            </p:cNvSpPr>
            <p:nvPr/>
          </p:nvSpPr>
          <p:spPr bwMode="auto">
            <a:xfrm>
              <a:off x="1629" y="817"/>
              <a:ext cx="2960" cy="2750"/>
            </a:xfrm>
            <a:prstGeom prst="ellipse">
              <a:avLst/>
            </a:prstGeom>
            <a:noFill/>
            <a:ln w="57150">
              <a:solidFill>
                <a:schemeClr val="tx1"/>
              </a:solidFill>
              <a:round/>
              <a:headEnd/>
              <a:tailEnd/>
            </a:ln>
            <a:effectLst/>
          </p:spPr>
          <p:txBody>
            <a:bodyPr wrap="none" anchor="ctr"/>
            <a:lstStyle/>
            <a:p>
              <a:endParaRPr lang="fr-FR"/>
            </a:p>
          </p:txBody>
        </p:sp>
        <p:sp>
          <p:nvSpPr>
            <p:cNvPr id="7" name="Freeform 3"/>
            <p:cNvSpPr>
              <a:spLocks/>
            </p:cNvSpPr>
            <p:nvPr/>
          </p:nvSpPr>
          <p:spPr bwMode="auto">
            <a:xfrm>
              <a:off x="1915" y="1730"/>
              <a:ext cx="577" cy="399"/>
            </a:xfrm>
            <a:custGeom>
              <a:avLst/>
              <a:gdLst/>
              <a:ahLst/>
              <a:cxnLst>
                <a:cxn ang="0">
                  <a:pos x="667" y="0"/>
                </a:cxn>
                <a:cxn ang="0">
                  <a:pos x="553" y="127"/>
                </a:cxn>
                <a:cxn ang="0">
                  <a:pos x="391" y="276"/>
                </a:cxn>
                <a:cxn ang="0">
                  <a:pos x="276" y="353"/>
                </a:cxn>
                <a:cxn ang="0">
                  <a:pos x="169" y="429"/>
                </a:cxn>
                <a:cxn ang="0">
                  <a:pos x="0" y="524"/>
                </a:cxn>
              </a:cxnLst>
              <a:rect l="0" t="0" r="r" b="b"/>
              <a:pathLst>
                <a:path w="667" h="524">
                  <a:moveTo>
                    <a:pt x="667" y="0"/>
                  </a:moveTo>
                  <a:cubicBezTo>
                    <a:pt x="648" y="21"/>
                    <a:pt x="599" y="81"/>
                    <a:pt x="553" y="127"/>
                  </a:cubicBezTo>
                  <a:cubicBezTo>
                    <a:pt x="507" y="173"/>
                    <a:pt x="437" y="238"/>
                    <a:pt x="391" y="276"/>
                  </a:cubicBezTo>
                  <a:cubicBezTo>
                    <a:pt x="345" y="314"/>
                    <a:pt x="313" y="327"/>
                    <a:pt x="276" y="353"/>
                  </a:cubicBezTo>
                  <a:cubicBezTo>
                    <a:pt x="239" y="378"/>
                    <a:pt x="215" y="400"/>
                    <a:pt x="169" y="429"/>
                  </a:cubicBezTo>
                  <a:cubicBezTo>
                    <a:pt x="123" y="457"/>
                    <a:pt x="36" y="505"/>
                    <a:pt x="0" y="524"/>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8" name="Freeform 4"/>
            <p:cNvSpPr>
              <a:spLocks/>
            </p:cNvSpPr>
            <p:nvPr/>
          </p:nvSpPr>
          <p:spPr bwMode="auto">
            <a:xfrm>
              <a:off x="2678" y="1716"/>
              <a:ext cx="593" cy="406"/>
            </a:xfrm>
            <a:custGeom>
              <a:avLst/>
              <a:gdLst/>
              <a:ahLst/>
              <a:cxnLst>
                <a:cxn ang="0">
                  <a:pos x="462" y="0"/>
                </a:cxn>
                <a:cxn ang="0">
                  <a:pos x="342" y="114"/>
                </a:cxn>
                <a:cxn ang="0">
                  <a:pos x="180" y="252"/>
                </a:cxn>
                <a:cxn ang="0">
                  <a:pos x="0" y="336"/>
                </a:cxn>
              </a:cxnLst>
              <a:rect l="0" t="0" r="r" b="b"/>
              <a:pathLst>
                <a:path w="462" h="336">
                  <a:moveTo>
                    <a:pt x="462" y="0"/>
                  </a:moveTo>
                  <a:cubicBezTo>
                    <a:pt x="442" y="19"/>
                    <a:pt x="389" y="72"/>
                    <a:pt x="342" y="114"/>
                  </a:cubicBezTo>
                  <a:cubicBezTo>
                    <a:pt x="295" y="156"/>
                    <a:pt x="237" y="215"/>
                    <a:pt x="180" y="252"/>
                  </a:cubicBezTo>
                  <a:cubicBezTo>
                    <a:pt x="123" y="289"/>
                    <a:pt x="38" y="318"/>
                    <a:pt x="0" y="336"/>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9" name="Freeform 5"/>
            <p:cNvSpPr>
              <a:spLocks/>
            </p:cNvSpPr>
            <p:nvPr/>
          </p:nvSpPr>
          <p:spPr bwMode="auto">
            <a:xfrm>
              <a:off x="3271" y="1723"/>
              <a:ext cx="801" cy="413"/>
            </a:xfrm>
            <a:custGeom>
              <a:avLst/>
              <a:gdLst/>
              <a:ahLst/>
              <a:cxnLst>
                <a:cxn ang="0">
                  <a:pos x="624" y="0"/>
                </a:cxn>
                <a:cxn ang="0">
                  <a:pos x="487" y="103"/>
                </a:cxn>
                <a:cxn ang="0">
                  <a:pos x="288" y="234"/>
                </a:cxn>
                <a:cxn ang="0">
                  <a:pos x="0" y="342"/>
                </a:cxn>
              </a:cxnLst>
              <a:rect l="0" t="0" r="r" b="b"/>
              <a:pathLst>
                <a:path w="624" h="342">
                  <a:moveTo>
                    <a:pt x="624" y="0"/>
                  </a:moveTo>
                  <a:cubicBezTo>
                    <a:pt x="602" y="18"/>
                    <a:pt x="543" y="64"/>
                    <a:pt x="487" y="103"/>
                  </a:cubicBezTo>
                  <a:cubicBezTo>
                    <a:pt x="431" y="142"/>
                    <a:pt x="369" y="194"/>
                    <a:pt x="288" y="234"/>
                  </a:cubicBezTo>
                  <a:cubicBezTo>
                    <a:pt x="207" y="274"/>
                    <a:pt x="60" y="320"/>
                    <a:pt x="0" y="342"/>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10" name="Freeform 6"/>
            <p:cNvSpPr>
              <a:spLocks/>
            </p:cNvSpPr>
            <p:nvPr/>
          </p:nvSpPr>
          <p:spPr bwMode="auto">
            <a:xfrm>
              <a:off x="3972" y="1839"/>
              <a:ext cx="486" cy="304"/>
            </a:xfrm>
            <a:custGeom>
              <a:avLst/>
              <a:gdLst/>
              <a:ahLst/>
              <a:cxnLst>
                <a:cxn ang="0">
                  <a:pos x="378" y="0"/>
                </a:cxn>
                <a:cxn ang="0">
                  <a:pos x="294" y="90"/>
                </a:cxn>
                <a:cxn ang="0">
                  <a:pos x="168" y="180"/>
                </a:cxn>
                <a:cxn ang="0">
                  <a:pos x="0" y="252"/>
                </a:cxn>
              </a:cxnLst>
              <a:rect l="0" t="0" r="r" b="b"/>
              <a:pathLst>
                <a:path w="378" h="252">
                  <a:moveTo>
                    <a:pt x="378" y="0"/>
                  </a:moveTo>
                  <a:cubicBezTo>
                    <a:pt x="364" y="15"/>
                    <a:pt x="329" y="60"/>
                    <a:pt x="294" y="90"/>
                  </a:cubicBezTo>
                  <a:cubicBezTo>
                    <a:pt x="259" y="120"/>
                    <a:pt x="217" y="153"/>
                    <a:pt x="168" y="180"/>
                  </a:cubicBezTo>
                  <a:cubicBezTo>
                    <a:pt x="119" y="207"/>
                    <a:pt x="35" y="237"/>
                    <a:pt x="0" y="252"/>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11" name="Freeform 7"/>
            <p:cNvSpPr>
              <a:spLocks/>
            </p:cNvSpPr>
            <p:nvPr/>
          </p:nvSpPr>
          <p:spPr bwMode="auto">
            <a:xfrm>
              <a:off x="3803" y="1360"/>
              <a:ext cx="285" cy="261"/>
            </a:xfrm>
            <a:custGeom>
              <a:avLst/>
              <a:gdLst/>
              <a:ahLst/>
              <a:cxnLst>
                <a:cxn ang="0">
                  <a:pos x="0" y="43"/>
                </a:cxn>
                <a:cxn ang="0">
                  <a:pos x="138" y="1"/>
                </a:cxn>
                <a:cxn ang="0">
                  <a:pos x="210" y="49"/>
                </a:cxn>
                <a:cxn ang="0">
                  <a:pos x="210" y="115"/>
                </a:cxn>
                <a:cxn ang="0">
                  <a:pos x="180" y="169"/>
                </a:cxn>
                <a:cxn ang="0">
                  <a:pos x="132" y="217"/>
                </a:cxn>
              </a:cxnLst>
              <a:rect l="0" t="0" r="r" b="b"/>
              <a:pathLst>
                <a:path w="222" h="217">
                  <a:moveTo>
                    <a:pt x="0" y="43"/>
                  </a:moveTo>
                  <a:cubicBezTo>
                    <a:pt x="24" y="36"/>
                    <a:pt x="103" y="0"/>
                    <a:pt x="138" y="1"/>
                  </a:cubicBezTo>
                  <a:cubicBezTo>
                    <a:pt x="173" y="2"/>
                    <a:pt x="198" y="30"/>
                    <a:pt x="210" y="49"/>
                  </a:cubicBezTo>
                  <a:cubicBezTo>
                    <a:pt x="222" y="68"/>
                    <a:pt x="215" y="95"/>
                    <a:pt x="210" y="115"/>
                  </a:cubicBezTo>
                  <a:cubicBezTo>
                    <a:pt x="205" y="135"/>
                    <a:pt x="193" y="152"/>
                    <a:pt x="180" y="169"/>
                  </a:cubicBezTo>
                  <a:cubicBezTo>
                    <a:pt x="167" y="186"/>
                    <a:pt x="148" y="205"/>
                    <a:pt x="132" y="217"/>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12" name="Freeform 8"/>
            <p:cNvSpPr>
              <a:spLocks/>
            </p:cNvSpPr>
            <p:nvPr/>
          </p:nvSpPr>
          <p:spPr bwMode="auto">
            <a:xfrm>
              <a:off x="3048" y="1304"/>
              <a:ext cx="284" cy="261"/>
            </a:xfrm>
            <a:custGeom>
              <a:avLst/>
              <a:gdLst/>
              <a:ahLst/>
              <a:cxnLst>
                <a:cxn ang="0">
                  <a:pos x="0" y="43"/>
                </a:cxn>
                <a:cxn ang="0">
                  <a:pos x="138" y="1"/>
                </a:cxn>
                <a:cxn ang="0">
                  <a:pos x="210" y="49"/>
                </a:cxn>
                <a:cxn ang="0">
                  <a:pos x="210" y="115"/>
                </a:cxn>
                <a:cxn ang="0">
                  <a:pos x="180" y="169"/>
                </a:cxn>
                <a:cxn ang="0">
                  <a:pos x="132" y="217"/>
                </a:cxn>
              </a:cxnLst>
              <a:rect l="0" t="0" r="r" b="b"/>
              <a:pathLst>
                <a:path w="222" h="217">
                  <a:moveTo>
                    <a:pt x="0" y="43"/>
                  </a:moveTo>
                  <a:cubicBezTo>
                    <a:pt x="24" y="36"/>
                    <a:pt x="103" y="0"/>
                    <a:pt x="138" y="1"/>
                  </a:cubicBezTo>
                  <a:cubicBezTo>
                    <a:pt x="173" y="2"/>
                    <a:pt x="198" y="30"/>
                    <a:pt x="210" y="49"/>
                  </a:cubicBezTo>
                  <a:cubicBezTo>
                    <a:pt x="222" y="68"/>
                    <a:pt x="215" y="95"/>
                    <a:pt x="210" y="115"/>
                  </a:cubicBezTo>
                  <a:cubicBezTo>
                    <a:pt x="205" y="135"/>
                    <a:pt x="193" y="152"/>
                    <a:pt x="180" y="169"/>
                  </a:cubicBezTo>
                  <a:cubicBezTo>
                    <a:pt x="167" y="186"/>
                    <a:pt x="148" y="205"/>
                    <a:pt x="132" y="217"/>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13" name="Freeform 9"/>
            <p:cNvSpPr>
              <a:spLocks/>
            </p:cNvSpPr>
            <p:nvPr/>
          </p:nvSpPr>
          <p:spPr bwMode="auto">
            <a:xfrm>
              <a:off x="2268" y="1273"/>
              <a:ext cx="293" cy="263"/>
            </a:xfrm>
            <a:custGeom>
              <a:avLst/>
              <a:gdLst/>
              <a:ahLst/>
              <a:cxnLst>
                <a:cxn ang="0">
                  <a:pos x="0" y="43"/>
                </a:cxn>
                <a:cxn ang="0">
                  <a:pos x="138" y="1"/>
                </a:cxn>
                <a:cxn ang="0">
                  <a:pos x="216" y="36"/>
                </a:cxn>
                <a:cxn ang="0">
                  <a:pos x="210" y="115"/>
                </a:cxn>
                <a:cxn ang="0">
                  <a:pos x="180" y="169"/>
                </a:cxn>
                <a:cxn ang="0">
                  <a:pos x="132" y="217"/>
                </a:cxn>
              </a:cxnLst>
              <a:rect l="0" t="0" r="r" b="b"/>
              <a:pathLst>
                <a:path w="228" h="217">
                  <a:moveTo>
                    <a:pt x="0" y="43"/>
                  </a:moveTo>
                  <a:cubicBezTo>
                    <a:pt x="24" y="36"/>
                    <a:pt x="102" y="2"/>
                    <a:pt x="138" y="1"/>
                  </a:cubicBezTo>
                  <a:cubicBezTo>
                    <a:pt x="174" y="0"/>
                    <a:pt x="204" y="17"/>
                    <a:pt x="216" y="36"/>
                  </a:cubicBezTo>
                  <a:cubicBezTo>
                    <a:pt x="228" y="55"/>
                    <a:pt x="216" y="93"/>
                    <a:pt x="210" y="115"/>
                  </a:cubicBezTo>
                  <a:cubicBezTo>
                    <a:pt x="204" y="137"/>
                    <a:pt x="193" y="152"/>
                    <a:pt x="180" y="169"/>
                  </a:cubicBezTo>
                  <a:cubicBezTo>
                    <a:pt x="167" y="186"/>
                    <a:pt x="148" y="205"/>
                    <a:pt x="132" y="217"/>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14" name="Freeform 10"/>
            <p:cNvSpPr>
              <a:spLocks/>
            </p:cNvSpPr>
            <p:nvPr/>
          </p:nvSpPr>
          <p:spPr bwMode="auto">
            <a:xfrm>
              <a:off x="2048" y="1368"/>
              <a:ext cx="337" cy="296"/>
            </a:xfrm>
            <a:custGeom>
              <a:avLst/>
              <a:gdLst/>
              <a:ahLst/>
              <a:cxnLst>
                <a:cxn ang="0">
                  <a:pos x="262" y="198"/>
                </a:cxn>
                <a:cxn ang="0">
                  <a:pos x="148" y="240"/>
                </a:cxn>
                <a:cxn ang="0">
                  <a:pos x="22" y="228"/>
                </a:cxn>
                <a:cxn ang="0">
                  <a:pos x="16" y="144"/>
                </a:cxn>
                <a:cxn ang="0">
                  <a:pos x="52" y="84"/>
                </a:cxn>
                <a:cxn ang="0">
                  <a:pos x="136" y="0"/>
                </a:cxn>
              </a:cxnLst>
              <a:rect l="0" t="0" r="r" b="b"/>
              <a:pathLst>
                <a:path w="262" h="245">
                  <a:moveTo>
                    <a:pt x="262" y="198"/>
                  </a:moveTo>
                  <a:cubicBezTo>
                    <a:pt x="243" y="205"/>
                    <a:pt x="188" y="235"/>
                    <a:pt x="148" y="240"/>
                  </a:cubicBezTo>
                  <a:cubicBezTo>
                    <a:pt x="108" y="245"/>
                    <a:pt x="44" y="244"/>
                    <a:pt x="22" y="228"/>
                  </a:cubicBezTo>
                  <a:cubicBezTo>
                    <a:pt x="0" y="212"/>
                    <a:pt x="11" y="168"/>
                    <a:pt x="16" y="144"/>
                  </a:cubicBezTo>
                  <a:cubicBezTo>
                    <a:pt x="21" y="120"/>
                    <a:pt x="32" y="108"/>
                    <a:pt x="52" y="84"/>
                  </a:cubicBezTo>
                  <a:cubicBezTo>
                    <a:pt x="72" y="60"/>
                    <a:pt x="119" y="17"/>
                    <a:pt x="136" y="0"/>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15" name="Freeform 11"/>
            <p:cNvSpPr>
              <a:spLocks/>
            </p:cNvSpPr>
            <p:nvPr/>
          </p:nvSpPr>
          <p:spPr bwMode="auto">
            <a:xfrm>
              <a:off x="2835" y="1390"/>
              <a:ext cx="335" cy="296"/>
            </a:xfrm>
            <a:custGeom>
              <a:avLst/>
              <a:gdLst/>
              <a:ahLst/>
              <a:cxnLst>
                <a:cxn ang="0">
                  <a:pos x="262" y="198"/>
                </a:cxn>
                <a:cxn ang="0">
                  <a:pos x="148" y="240"/>
                </a:cxn>
                <a:cxn ang="0">
                  <a:pos x="22" y="228"/>
                </a:cxn>
                <a:cxn ang="0">
                  <a:pos x="16" y="144"/>
                </a:cxn>
                <a:cxn ang="0">
                  <a:pos x="52" y="84"/>
                </a:cxn>
                <a:cxn ang="0">
                  <a:pos x="136" y="0"/>
                </a:cxn>
              </a:cxnLst>
              <a:rect l="0" t="0" r="r" b="b"/>
              <a:pathLst>
                <a:path w="262" h="245">
                  <a:moveTo>
                    <a:pt x="262" y="198"/>
                  </a:moveTo>
                  <a:cubicBezTo>
                    <a:pt x="243" y="205"/>
                    <a:pt x="188" y="235"/>
                    <a:pt x="148" y="240"/>
                  </a:cubicBezTo>
                  <a:cubicBezTo>
                    <a:pt x="108" y="245"/>
                    <a:pt x="44" y="244"/>
                    <a:pt x="22" y="228"/>
                  </a:cubicBezTo>
                  <a:cubicBezTo>
                    <a:pt x="0" y="212"/>
                    <a:pt x="11" y="168"/>
                    <a:pt x="16" y="144"/>
                  </a:cubicBezTo>
                  <a:cubicBezTo>
                    <a:pt x="21" y="120"/>
                    <a:pt x="32" y="108"/>
                    <a:pt x="52" y="84"/>
                  </a:cubicBezTo>
                  <a:cubicBezTo>
                    <a:pt x="72" y="60"/>
                    <a:pt x="119" y="17"/>
                    <a:pt x="136" y="0"/>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16" name="Freeform 12"/>
            <p:cNvSpPr>
              <a:spLocks/>
            </p:cNvSpPr>
            <p:nvPr/>
          </p:nvSpPr>
          <p:spPr bwMode="auto">
            <a:xfrm>
              <a:off x="3574" y="1448"/>
              <a:ext cx="336" cy="296"/>
            </a:xfrm>
            <a:custGeom>
              <a:avLst/>
              <a:gdLst/>
              <a:ahLst/>
              <a:cxnLst>
                <a:cxn ang="0">
                  <a:pos x="262" y="198"/>
                </a:cxn>
                <a:cxn ang="0">
                  <a:pos x="148" y="240"/>
                </a:cxn>
                <a:cxn ang="0">
                  <a:pos x="22" y="228"/>
                </a:cxn>
                <a:cxn ang="0">
                  <a:pos x="16" y="144"/>
                </a:cxn>
                <a:cxn ang="0">
                  <a:pos x="52" y="84"/>
                </a:cxn>
                <a:cxn ang="0">
                  <a:pos x="136" y="0"/>
                </a:cxn>
              </a:cxnLst>
              <a:rect l="0" t="0" r="r" b="b"/>
              <a:pathLst>
                <a:path w="262" h="245">
                  <a:moveTo>
                    <a:pt x="262" y="198"/>
                  </a:moveTo>
                  <a:cubicBezTo>
                    <a:pt x="243" y="205"/>
                    <a:pt x="188" y="235"/>
                    <a:pt x="148" y="240"/>
                  </a:cubicBezTo>
                  <a:cubicBezTo>
                    <a:pt x="108" y="245"/>
                    <a:pt x="44" y="244"/>
                    <a:pt x="22" y="228"/>
                  </a:cubicBezTo>
                  <a:cubicBezTo>
                    <a:pt x="0" y="212"/>
                    <a:pt x="11" y="168"/>
                    <a:pt x="16" y="144"/>
                  </a:cubicBezTo>
                  <a:cubicBezTo>
                    <a:pt x="21" y="120"/>
                    <a:pt x="32" y="108"/>
                    <a:pt x="52" y="84"/>
                  </a:cubicBezTo>
                  <a:cubicBezTo>
                    <a:pt x="72" y="60"/>
                    <a:pt x="119" y="17"/>
                    <a:pt x="136" y="0"/>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17" name="Freeform 13"/>
            <p:cNvSpPr>
              <a:spLocks/>
            </p:cNvSpPr>
            <p:nvPr/>
          </p:nvSpPr>
          <p:spPr bwMode="auto">
            <a:xfrm>
              <a:off x="1321" y="1390"/>
              <a:ext cx="467" cy="807"/>
            </a:xfrm>
            <a:custGeom>
              <a:avLst/>
              <a:gdLst/>
              <a:ahLst/>
              <a:cxnLst>
                <a:cxn ang="0">
                  <a:pos x="410" y="396"/>
                </a:cxn>
                <a:cxn ang="0">
                  <a:pos x="326" y="678"/>
                </a:cxn>
                <a:cxn ang="0">
                  <a:pos x="302" y="971"/>
                </a:cxn>
                <a:cxn ang="0">
                  <a:pos x="178" y="1009"/>
                </a:cxn>
                <a:cxn ang="0">
                  <a:pos x="18" y="981"/>
                </a:cxn>
                <a:cxn ang="0">
                  <a:pos x="71" y="533"/>
                </a:cxn>
                <a:cxn ang="0">
                  <a:pos x="249" y="133"/>
                </a:cxn>
                <a:cxn ang="0">
                  <a:pos x="365" y="10"/>
                </a:cxn>
                <a:cxn ang="0">
                  <a:pos x="498" y="76"/>
                </a:cxn>
                <a:cxn ang="0">
                  <a:pos x="536" y="134"/>
                </a:cxn>
                <a:cxn ang="0">
                  <a:pos x="483" y="218"/>
                </a:cxn>
                <a:cxn ang="0">
                  <a:pos x="410" y="396"/>
                </a:cxn>
              </a:cxnLst>
              <a:rect l="0" t="0" r="r" b="b"/>
              <a:pathLst>
                <a:path w="538" h="1060">
                  <a:moveTo>
                    <a:pt x="410" y="396"/>
                  </a:moveTo>
                  <a:cubicBezTo>
                    <a:pt x="384" y="473"/>
                    <a:pt x="344" y="582"/>
                    <a:pt x="326" y="678"/>
                  </a:cubicBezTo>
                  <a:cubicBezTo>
                    <a:pt x="308" y="774"/>
                    <a:pt x="327" y="916"/>
                    <a:pt x="302" y="971"/>
                  </a:cubicBezTo>
                  <a:cubicBezTo>
                    <a:pt x="277" y="1026"/>
                    <a:pt x="225" y="1008"/>
                    <a:pt x="178" y="1009"/>
                  </a:cubicBezTo>
                  <a:cubicBezTo>
                    <a:pt x="130" y="1011"/>
                    <a:pt x="36" y="1060"/>
                    <a:pt x="18" y="981"/>
                  </a:cubicBezTo>
                  <a:cubicBezTo>
                    <a:pt x="0" y="901"/>
                    <a:pt x="33" y="674"/>
                    <a:pt x="71" y="533"/>
                  </a:cubicBezTo>
                  <a:cubicBezTo>
                    <a:pt x="110" y="392"/>
                    <a:pt x="200" y="221"/>
                    <a:pt x="249" y="133"/>
                  </a:cubicBezTo>
                  <a:cubicBezTo>
                    <a:pt x="298" y="46"/>
                    <a:pt x="323" y="19"/>
                    <a:pt x="365" y="10"/>
                  </a:cubicBezTo>
                  <a:cubicBezTo>
                    <a:pt x="406" y="0"/>
                    <a:pt x="470" y="55"/>
                    <a:pt x="498" y="76"/>
                  </a:cubicBezTo>
                  <a:cubicBezTo>
                    <a:pt x="526" y="97"/>
                    <a:pt x="538" y="110"/>
                    <a:pt x="536" y="134"/>
                  </a:cubicBezTo>
                  <a:cubicBezTo>
                    <a:pt x="534" y="158"/>
                    <a:pt x="504" y="174"/>
                    <a:pt x="483" y="218"/>
                  </a:cubicBezTo>
                  <a:cubicBezTo>
                    <a:pt x="462" y="262"/>
                    <a:pt x="433" y="318"/>
                    <a:pt x="410" y="396"/>
                  </a:cubicBezTo>
                  <a:close/>
                </a:path>
              </a:pathLst>
            </a:custGeom>
            <a:noFill/>
            <a:ln w="28575" cmpd="sng">
              <a:solidFill>
                <a:schemeClr val="tx1"/>
              </a:solidFill>
              <a:round/>
              <a:headEnd type="none" w="med" len="med"/>
              <a:tailEnd type="none" w="med" len="med"/>
            </a:ln>
            <a:effectLst/>
          </p:spPr>
          <p:txBody>
            <a:bodyPr/>
            <a:lstStyle/>
            <a:p>
              <a:endParaRPr lang="fr-FR"/>
            </a:p>
          </p:txBody>
        </p:sp>
        <p:sp>
          <p:nvSpPr>
            <p:cNvPr id="18" name="Freeform 14"/>
            <p:cNvSpPr>
              <a:spLocks/>
            </p:cNvSpPr>
            <p:nvPr/>
          </p:nvSpPr>
          <p:spPr bwMode="auto">
            <a:xfrm>
              <a:off x="1321" y="2175"/>
              <a:ext cx="456" cy="806"/>
            </a:xfrm>
            <a:custGeom>
              <a:avLst/>
              <a:gdLst/>
              <a:ahLst/>
              <a:cxnLst>
                <a:cxn ang="0">
                  <a:pos x="410" y="663"/>
                </a:cxn>
                <a:cxn ang="0">
                  <a:pos x="347" y="374"/>
                </a:cxn>
                <a:cxn ang="0">
                  <a:pos x="302" y="89"/>
                </a:cxn>
                <a:cxn ang="0">
                  <a:pos x="178" y="51"/>
                </a:cxn>
                <a:cxn ang="0">
                  <a:pos x="18" y="79"/>
                </a:cxn>
                <a:cxn ang="0">
                  <a:pos x="71" y="527"/>
                </a:cxn>
                <a:cxn ang="0">
                  <a:pos x="249" y="927"/>
                </a:cxn>
                <a:cxn ang="0">
                  <a:pos x="365" y="1050"/>
                </a:cxn>
                <a:cxn ang="0">
                  <a:pos x="498" y="984"/>
                </a:cxn>
                <a:cxn ang="0">
                  <a:pos x="525" y="925"/>
                </a:cxn>
                <a:cxn ang="0">
                  <a:pos x="494" y="841"/>
                </a:cxn>
                <a:cxn ang="0">
                  <a:pos x="410" y="663"/>
                </a:cxn>
              </a:cxnLst>
              <a:rect l="0" t="0" r="r" b="b"/>
              <a:pathLst>
                <a:path w="526" h="1060">
                  <a:moveTo>
                    <a:pt x="410" y="663"/>
                  </a:moveTo>
                  <a:cubicBezTo>
                    <a:pt x="386" y="585"/>
                    <a:pt x="365" y="470"/>
                    <a:pt x="347" y="374"/>
                  </a:cubicBezTo>
                  <a:cubicBezTo>
                    <a:pt x="329" y="278"/>
                    <a:pt x="331" y="143"/>
                    <a:pt x="302" y="89"/>
                  </a:cubicBezTo>
                  <a:cubicBezTo>
                    <a:pt x="274" y="35"/>
                    <a:pt x="225" y="52"/>
                    <a:pt x="178" y="51"/>
                  </a:cubicBezTo>
                  <a:cubicBezTo>
                    <a:pt x="130" y="49"/>
                    <a:pt x="36" y="0"/>
                    <a:pt x="18" y="79"/>
                  </a:cubicBezTo>
                  <a:cubicBezTo>
                    <a:pt x="0" y="159"/>
                    <a:pt x="33" y="386"/>
                    <a:pt x="71" y="527"/>
                  </a:cubicBezTo>
                  <a:cubicBezTo>
                    <a:pt x="110" y="668"/>
                    <a:pt x="200" y="839"/>
                    <a:pt x="249" y="927"/>
                  </a:cubicBezTo>
                  <a:cubicBezTo>
                    <a:pt x="298" y="1014"/>
                    <a:pt x="323" y="1041"/>
                    <a:pt x="365" y="1050"/>
                  </a:cubicBezTo>
                  <a:cubicBezTo>
                    <a:pt x="406" y="1060"/>
                    <a:pt x="471" y="1005"/>
                    <a:pt x="498" y="984"/>
                  </a:cubicBezTo>
                  <a:cubicBezTo>
                    <a:pt x="525" y="963"/>
                    <a:pt x="526" y="949"/>
                    <a:pt x="525" y="925"/>
                  </a:cubicBezTo>
                  <a:cubicBezTo>
                    <a:pt x="524" y="901"/>
                    <a:pt x="513" y="885"/>
                    <a:pt x="494" y="841"/>
                  </a:cubicBezTo>
                  <a:cubicBezTo>
                    <a:pt x="475" y="797"/>
                    <a:pt x="434" y="741"/>
                    <a:pt x="410" y="663"/>
                  </a:cubicBezTo>
                  <a:close/>
                </a:path>
              </a:pathLst>
            </a:custGeom>
            <a:noFill/>
            <a:ln w="28575" cmpd="sng">
              <a:solidFill>
                <a:schemeClr val="tx1"/>
              </a:solidFill>
              <a:round/>
              <a:headEnd type="none" w="med" len="med"/>
              <a:tailEnd type="none" w="med" len="med"/>
            </a:ln>
            <a:effectLst/>
          </p:spPr>
          <p:txBody>
            <a:bodyPr/>
            <a:lstStyle/>
            <a:p>
              <a:endParaRPr lang="fr-FR"/>
            </a:p>
          </p:txBody>
        </p:sp>
        <p:sp>
          <p:nvSpPr>
            <p:cNvPr id="19" name="Freeform 15"/>
            <p:cNvSpPr>
              <a:spLocks/>
            </p:cNvSpPr>
            <p:nvPr/>
          </p:nvSpPr>
          <p:spPr bwMode="auto">
            <a:xfrm>
              <a:off x="4471" y="1438"/>
              <a:ext cx="453" cy="773"/>
            </a:xfrm>
            <a:custGeom>
              <a:avLst/>
              <a:gdLst/>
              <a:ahLst/>
              <a:cxnLst>
                <a:cxn ang="0">
                  <a:pos x="95" y="365"/>
                </a:cxn>
                <a:cxn ang="0">
                  <a:pos x="175" y="642"/>
                </a:cxn>
                <a:cxn ang="0">
                  <a:pos x="220" y="927"/>
                </a:cxn>
                <a:cxn ang="0">
                  <a:pos x="344" y="965"/>
                </a:cxn>
                <a:cxn ang="0">
                  <a:pos x="504" y="937"/>
                </a:cxn>
                <a:cxn ang="0">
                  <a:pos x="451" y="489"/>
                </a:cxn>
                <a:cxn ang="0">
                  <a:pos x="273" y="89"/>
                </a:cxn>
                <a:cxn ang="0">
                  <a:pos x="166" y="8"/>
                </a:cxn>
                <a:cxn ang="0">
                  <a:pos x="72" y="39"/>
                </a:cxn>
                <a:cxn ang="0">
                  <a:pos x="9" y="102"/>
                </a:cxn>
                <a:cxn ang="0">
                  <a:pos x="15" y="185"/>
                </a:cxn>
                <a:cxn ang="0">
                  <a:pos x="95" y="365"/>
                </a:cxn>
              </a:cxnLst>
              <a:rect l="0" t="0" r="r" b="b"/>
              <a:pathLst>
                <a:path w="522" h="1016">
                  <a:moveTo>
                    <a:pt x="95" y="365"/>
                  </a:moveTo>
                  <a:cubicBezTo>
                    <a:pt x="122" y="442"/>
                    <a:pt x="154" y="548"/>
                    <a:pt x="175" y="642"/>
                  </a:cubicBezTo>
                  <a:cubicBezTo>
                    <a:pt x="196" y="735"/>
                    <a:pt x="191" y="873"/>
                    <a:pt x="220" y="927"/>
                  </a:cubicBezTo>
                  <a:cubicBezTo>
                    <a:pt x="248" y="981"/>
                    <a:pt x="297" y="964"/>
                    <a:pt x="344" y="965"/>
                  </a:cubicBezTo>
                  <a:cubicBezTo>
                    <a:pt x="392" y="967"/>
                    <a:pt x="486" y="1016"/>
                    <a:pt x="504" y="937"/>
                  </a:cubicBezTo>
                  <a:cubicBezTo>
                    <a:pt x="522" y="857"/>
                    <a:pt x="489" y="630"/>
                    <a:pt x="451" y="489"/>
                  </a:cubicBezTo>
                  <a:cubicBezTo>
                    <a:pt x="412" y="348"/>
                    <a:pt x="321" y="169"/>
                    <a:pt x="273" y="89"/>
                  </a:cubicBezTo>
                  <a:cubicBezTo>
                    <a:pt x="225" y="9"/>
                    <a:pt x="199" y="16"/>
                    <a:pt x="166" y="8"/>
                  </a:cubicBezTo>
                  <a:cubicBezTo>
                    <a:pt x="133" y="0"/>
                    <a:pt x="98" y="23"/>
                    <a:pt x="72" y="39"/>
                  </a:cubicBezTo>
                  <a:cubicBezTo>
                    <a:pt x="46" y="55"/>
                    <a:pt x="18" y="78"/>
                    <a:pt x="9" y="102"/>
                  </a:cubicBezTo>
                  <a:cubicBezTo>
                    <a:pt x="0" y="126"/>
                    <a:pt x="1" y="141"/>
                    <a:pt x="15" y="185"/>
                  </a:cubicBezTo>
                  <a:cubicBezTo>
                    <a:pt x="29" y="229"/>
                    <a:pt x="71" y="289"/>
                    <a:pt x="95" y="365"/>
                  </a:cubicBezTo>
                  <a:close/>
                </a:path>
              </a:pathLst>
            </a:custGeom>
            <a:noFill/>
            <a:ln w="28575" cmpd="sng">
              <a:solidFill>
                <a:schemeClr val="tx1"/>
              </a:solidFill>
              <a:round/>
              <a:headEnd type="none" w="med" len="med"/>
              <a:tailEnd type="none" w="med" len="med"/>
            </a:ln>
            <a:effectLst/>
          </p:spPr>
          <p:txBody>
            <a:bodyPr/>
            <a:lstStyle/>
            <a:p>
              <a:endParaRPr lang="fr-FR"/>
            </a:p>
          </p:txBody>
        </p:sp>
        <p:sp>
          <p:nvSpPr>
            <p:cNvPr id="20" name="Freeform 16"/>
            <p:cNvSpPr>
              <a:spLocks/>
            </p:cNvSpPr>
            <p:nvPr/>
          </p:nvSpPr>
          <p:spPr bwMode="auto">
            <a:xfrm flipH="1" flipV="1">
              <a:off x="4418" y="2201"/>
              <a:ext cx="479" cy="807"/>
            </a:xfrm>
            <a:custGeom>
              <a:avLst/>
              <a:gdLst/>
              <a:ahLst/>
              <a:cxnLst>
                <a:cxn ang="0">
                  <a:pos x="288" y="258"/>
                </a:cxn>
                <a:cxn ang="0">
                  <a:pos x="234" y="432"/>
                </a:cxn>
                <a:cxn ang="0">
                  <a:pos x="204" y="612"/>
                </a:cxn>
                <a:cxn ang="0">
                  <a:pos x="120" y="636"/>
                </a:cxn>
                <a:cxn ang="0">
                  <a:pos x="12" y="618"/>
                </a:cxn>
                <a:cxn ang="0">
                  <a:pos x="48" y="336"/>
                </a:cxn>
                <a:cxn ang="0">
                  <a:pos x="168" y="84"/>
                </a:cxn>
                <a:cxn ang="0">
                  <a:pos x="246" y="6"/>
                </a:cxn>
                <a:cxn ang="0">
                  <a:pos x="336" y="48"/>
                </a:cxn>
                <a:cxn ang="0">
                  <a:pos x="372" y="96"/>
                </a:cxn>
                <a:cxn ang="0">
                  <a:pos x="342" y="144"/>
                </a:cxn>
                <a:cxn ang="0">
                  <a:pos x="288" y="258"/>
                </a:cxn>
              </a:cxnLst>
              <a:rect l="0" t="0" r="r" b="b"/>
              <a:pathLst>
                <a:path w="373" h="668">
                  <a:moveTo>
                    <a:pt x="288" y="258"/>
                  </a:moveTo>
                  <a:cubicBezTo>
                    <a:pt x="270" y="306"/>
                    <a:pt x="248" y="373"/>
                    <a:pt x="234" y="432"/>
                  </a:cubicBezTo>
                  <a:cubicBezTo>
                    <a:pt x="220" y="491"/>
                    <a:pt x="223" y="578"/>
                    <a:pt x="204" y="612"/>
                  </a:cubicBezTo>
                  <a:cubicBezTo>
                    <a:pt x="185" y="646"/>
                    <a:pt x="152" y="635"/>
                    <a:pt x="120" y="636"/>
                  </a:cubicBezTo>
                  <a:cubicBezTo>
                    <a:pt x="88" y="637"/>
                    <a:pt x="24" y="668"/>
                    <a:pt x="12" y="618"/>
                  </a:cubicBezTo>
                  <a:cubicBezTo>
                    <a:pt x="0" y="568"/>
                    <a:pt x="22" y="425"/>
                    <a:pt x="48" y="336"/>
                  </a:cubicBezTo>
                  <a:cubicBezTo>
                    <a:pt x="74" y="247"/>
                    <a:pt x="135" y="139"/>
                    <a:pt x="168" y="84"/>
                  </a:cubicBezTo>
                  <a:cubicBezTo>
                    <a:pt x="201" y="29"/>
                    <a:pt x="218" y="12"/>
                    <a:pt x="246" y="6"/>
                  </a:cubicBezTo>
                  <a:cubicBezTo>
                    <a:pt x="274" y="0"/>
                    <a:pt x="315" y="33"/>
                    <a:pt x="336" y="48"/>
                  </a:cubicBezTo>
                  <a:cubicBezTo>
                    <a:pt x="357" y="63"/>
                    <a:pt x="371" y="80"/>
                    <a:pt x="372" y="96"/>
                  </a:cubicBezTo>
                  <a:cubicBezTo>
                    <a:pt x="373" y="112"/>
                    <a:pt x="356" y="117"/>
                    <a:pt x="342" y="144"/>
                  </a:cubicBezTo>
                  <a:cubicBezTo>
                    <a:pt x="328" y="171"/>
                    <a:pt x="304" y="210"/>
                    <a:pt x="288" y="258"/>
                  </a:cubicBezTo>
                  <a:close/>
                </a:path>
              </a:pathLst>
            </a:custGeom>
            <a:noFill/>
            <a:ln w="28575" cmpd="sng">
              <a:solidFill>
                <a:schemeClr val="tx1"/>
              </a:solidFill>
              <a:round/>
              <a:headEnd type="none" w="med" len="med"/>
              <a:tailEnd type="none" w="med" len="med"/>
            </a:ln>
            <a:effectLst/>
          </p:spPr>
          <p:txBody>
            <a:bodyPr/>
            <a:lstStyle/>
            <a:p>
              <a:endParaRPr lang="fr-FR"/>
            </a:p>
          </p:txBody>
        </p:sp>
        <p:sp>
          <p:nvSpPr>
            <p:cNvPr id="21" name="Freeform 17"/>
            <p:cNvSpPr>
              <a:spLocks/>
            </p:cNvSpPr>
            <p:nvPr/>
          </p:nvSpPr>
          <p:spPr bwMode="auto">
            <a:xfrm flipV="1">
              <a:off x="1915" y="2259"/>
              <a:ext cx="577" cy="399"/>
            </a:xfrm>
            <a:custGeom>
              <a:avLst/>
              <a:gdLst/>
              <a:ahLst/>
              <a:cxnLst>
                <a:cxn ang="0">
                  <a:pos x="450" y="0"/>
                </a:cxn>
                <a:cxn ang="0">
                  <a:pos x="343" y="97"/>
                </a:cxn>
                <a:cxn ang="0">
                  <a:pos x="264" y="174"/>
                </a:cxn>
                <a:cxn ang="0">
                  <a:pos x="186" y="222"/>
                </a:cxn>
                <a:cxn ang="0">
                  <a:pos x="114" y="270"/>
                </a:cxn>
                <a:cxn ang="0">
                  <a:pos x="0" y="330"/>
                </a:cxn>
              </a:cxnLst>
              <a:rect l="0" t="0" r="r" b="b"/>
              <a:pathLst>
                <a:path w="450" h="330">
                  <a:moveTo>
                    <a:pt x="450" y="0"/>
                  </a:moveTo>
                  <a:cubicBezTo>
                    <a:pt x="432" y="15"/>
                    <a:pt x="374" y="68"/>
                    <a:pt x="343" y="97"/>
                  </a:cubicBezTo>
                  <a:cubicBezTo>
                    <a:pt x="312" y="126"/>
                    <a:pt x="290" y="153"/>
                    <a:pt x="264" y="174"/>
                  </a:cubicBezTo>
                  <a:cubicBezTo>
                    <a:pt x="238" y="195"/>
                    <a:pt x="211" y="206"/>
                    <a:pt x="186" y="222"/>
                  </a:cubicBezTo>
                  <a:cubicBezTo>
                    <a:pt x="161" y="238"/>
                    <a:pt x="145" y="252"/>
                    <a:pt x="114" y="270"/>
                  </a:cubicBezTo>
                  <a:cubicBezTo>
                    <a:pt x="83" y="288"/>
                    <a:pt x="24" y="318"/>
                    <a:pt x="0" y="330"/>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22" name="Freeform 18"/>
            <p:cNvSpPr>
              <a:spLocks/>
            </p:cNvSpPr>
            <p:nvPr/>
          </p:nvSpPr>
          <p:spPr bwMode="auto">
            <a:xfrm flipV="1">
              <a:off x="2678" y="2259"/>
              <a:ext cx="593" cy="407"/>
            </a:xfrm>
            <a:custGeom>
              <a:avLst/>
              <a:gdLst/>
              <a:ahLst/>
              <a:cxnLst>
                <a:cxn ang="0">
                  <a:pos x="462" y="0"/>
                </a:cxn>
                <a:cxn ang="0">
                  <a:pos x="342" y="114"/>
                </a:cxn>
                <a:cxn ang="0">
                  <a:pos x="180" y="252"/>
                </a:cxn>
                <a:cxn ang="0">
                  <a:pos x="0" y="336"/>
                </a:cxn>
              </a:cxnLst>
              <a:rect l="0" t="0" r="r" b="b"/>
              <a:pathLst>
                <a:path w="462" h="336">
                  <a:moveTo>
                    <a:pt x="462" y="0"/>
                  </a:moveTo>
                  <a:cubicBezTo>
                    <a:pt x="442" y="19"/>
                    <a:pt x="389" y="72"/>
                    <a:pt x="342" y="114"/>
                  </a:cubicBezTo>
                  <a:cubicBezTo>
                    <a:pt x="295" y="156"/>
                    <a:pt x="237" y="215"/>
                    <a:pt x="180" y="252"/>
                  </a:cubicBezTo>
                  <a:cubicBezTo>
                    <a:pt x="123" y="289"/>
                    <a:pt x="38" y="318"/>
                    <a:pt x="0" y="336"/>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23" name="Freeform 19"/>
            <p:cNvSpPr>
              <a:spLocks/>
            </p:cNvSpPr>
            <p:nvPr/>
          </p:nvSpPr>
          <p:spPr bwMode="auto">
            <a:xfrm flipV="1">
              <a:off x="3232" y="2252"/>
              <a:ext cx="802" cy="414"/>
            </a:xfrm>
            <a:custGeom>
              <a:avLst/>
              <a:gdLst/>
              <a:ahLst/>
              <a:cxnLst>
                <a:cxn ang="0">
                  <a:pos x="624" y="0"/>
                </a:cxn>
                <a:cxn ang="0">
                  <a:pos x="487" y="103"/>
                </a:cxn>
                <a:cxn ang="0">
                  <a:pos x="288" y="234"/>
                </a:cxn>
                <a:cxn ang="0">
                  <a:pos x="0" y="342"/>
                </a:cxn>
              </a:cxnLst>
              <a:rect l="0" t="0" r="r" b="b"/>
              <a:pathLst>
                <a:path w="624" h="342">
                  <a:moveTo>
                    <a:pt x="624" y="0"/>
                  </a:moveTo>
                  <a:cubicBezTo>
                    <a:pt x="602" y="18"/>
                    <a:pt x="543" y="64"/>
                    <a:pt x="487" y="103"/>
                  </a:cubicBezTo>
                  <a:cubicBezTo>
                    <a:pt x="431" y="142"/>
                    <a:pt x="369" y="194"/>
                    <a:pt x="288" y="234"/>
                  </a:cubicBezTo>
                  <a:cubicBezTo>
                    <a:pt x="207" y="274"/>
                    <a:pt x="60" y="320"/>
                    <a:pt x="0" y="342"/>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24" name="Freeform 20"/>
            <p:cNvSpPr>
              <a:spLocks/>
            </p:cNvSpPr>
            <p:nvPr/>
          </p:nvSpPr>
          <p:spPr bwMode="auto">
            <a:xfrm flipV="1">
              <a:off x="3934" y="2245"/>
              <a:ext cx="485" cy="304"/>
            </a:xfrm>
            <a:custGeom>
              <a:avLst/>
              <a:gdLst/>
              <a:ahLst/>
              <a:cxnLst>
                <a:cxn ang="0">
                  <a:pos x="378" y="0"/>
                </a:cxn>
                <a:cxn ang="0">
                  <a:pos x="294" y="90"/>
                </a:cxn>
                <a:cxn ang="0">
                  <a:pos x="168" y="180"/>
                </a:cxn>
                <a:cxn ang="0">
                  <a:pos x="0" y="252"/>
                </a:cxn>
              </a:cxnLst>
              <a:rect l="0" t="0" r="r" b="b"/>
              <a:pathLst>
                <a:path w="378" h="252">
                  <a:moveTo>
                    <a:pt x="378" y="0"/>
                  </a:moveTo>
                  <a:cubicBezTo>
                    <a:pt x="364" y="15"/>
                    <a:pt x="329" y="60"/>
                    <a:pt x="294" y="90"/>
                  </a:cubicBezTo>
                  <a:cubicBezTo>
                    <a:pt x="259" y="120"/>
                    <a:pt x="217" y="153"/>
                    <a:pt x="168" y="180"/>
                  </a:cubicBezTo>
                  <a:cubicBezTo>
                    <a:pt x="119" y="207"/>
                    <a:pt x="35" y="237"/>
                    <a:pt x="0" y="252"/>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25" name="Freeform 21"/>
            <p:cNvSpPr>
              <a:spLocks/>
            </p:cNvSpPr>
            <p:nvPr/>
          </p:nvSpPr>
          <p:spPr bwMode="auto">
            <a:xfrm flipV="1">
              <a:off x="3800" y="2781"/>
              <a:ext cx="285" cy="261"/>
            </a:xfrm>
            <a:custGeom>
              <a:avLst/>
              <a:gdLst/>
              <a:ahLst/>
              <a:cxnLst>
                <a:cxn ang="0">
                  <a:pos x="0" y="43"/>
                </a:cxn>
                <a:cxn ang="0">
                  <a:pos x="138" y="1"/>
                </a:cxn>
                <a:cxn ang="0">
                  <a:pos x="210" y="49"/>
                </a:cxn>
                <a:cxn ang="0">
                  <a:pos x="210" y="115"/>
                </a:cxn>
                <a:cxn ang="0">
                  <a:pos x="180" y="169"/>
                </a:cxn>
                <a:cxn ang="0">
                  <a:pos x="132" y="217"/>
                </a:cxn>
              </a:cxnLst>
              <a:rect l="0" t="0" r="r" b="b"/>
              <a:pathLst>
                <a:path w="222" h="217">
                  <a:moveTo>
                    <a:pt x="0" y="43"/>
                  </a:moveTo>
                  <a:cubicBezTo>
                    <a:pt x="24" y="36"/>
                    <a:pt x="103" y="0"/>
                    <a:pt x="138" y="1"/>
                  </a:cubicBezTo>
                  <a:cubicBezTo>
                    <a:pt x="173" y="2"/>
                    <a:pt x="198" y="30"/>
                    <a:pt x="210" y="49"/>
                  </a:cubicBezTo>
                  <a:cubicBezTo>
                    <a:pt x="222" y="68"/>
                    <a:pt x="215" y="95"/>
                    <a:pt x="210" y="115"/>
                  </a:cubicBezTo>
                  <a:cubicBezTo>
                    <a:pt x="205" y="135"/>
                    <a:pt x="193" y="152"/>
                    <a:pt x="180" y="169"/>
                  </a:cubicBezTo>
                  <a:cubicBezTo>
                    <a:pt x="167" y="186"/>
                    <a:pt x="148" y="205"/>
                    <a:pt x="132" y="217"/>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26" name="Freeform 22"/>
            <p:cNvSpPr>
              <a:spLocks/>
            </p:cNvSpPr>
            <p:nvPr/>
          </p:nvSpPr>
          <p:spPr bwMode="auto">
            <a:xfrm flipV="1">
              <a:off x="3060" y="2839"/>
              <a:ext cx="286" cy="263"/>
            </a:xfrm>
            <a:custGeom>
              <a:avLst/>
              <a:gdLst/>
              <a:ahLst/>
              <a:cxnLst>
                <a:cxn ang="0">
                  <a:pos x="0" y="43"/>
                </a:cxn>
                <a:cxn ang="0">
                  <a:pos x="138" y="1"/>
                </a:cxn>
                <a:cxn ang="0">
                  <a:pos x="210" y="49"/>
                </a:cxn>
                <a:cxn ang="0">
                  <a:pos x="210" y="115"/>
                </a:cxn>
                <a:cxn ang="0">
                  <a:pos x="180" y="169"/>
                </a:cxn>
                <a:cxn ang="0">
                  <a:pos x="132" y="217"/>
                </a:cxn>
              </a:cxnLst>
              <a:rect l="0" t="0" r="r" b="b"/>
              <a:pathLst>
                <a:path w="222" h="217">
                  <a:moveTo>
                    <a:pt x="0" y="43"/>
                  </a:moveTo>
                  <a:cubicBezTo>
                    <a:pt x="24" y="36"/>
                    <a:pt x="103" y="0"/>
                    <a:pt x="138" y="1"/>
                  </a:cubicBezTo>
                  <a:cubicBezTo>
                    <a:pt x="173" y="2"/>
                    <a:pt x="198" y="30"/>
                    <a:pt x="210" y="49"/>
                  </a:cubicBezTo>
                  <a:cubicBezTo>
                    <a:pt x="222" y="68"/>
                    <a:pt x="215" y="95"/>
                    <a:pt x="210" y="115"/>
                  </a:cubicBezTo>
                  <a:cubicBezTo>
                    <a:pt x="205" y="135"/>
                    <a:pt x="193" y="152"/>
                    <a:pt x="180" y="169"/>
                  </a:cubicBezTo>
                  <a:cubicBezTo>
                    <a:pt x="167" y="186"/>
                    <a:pt x="148" y="205"/>
                    <a:pt x="132" y="217"/>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27" name="Freeform 23"/>
            <p:cNvSpPr>
              <a:spLocks/>
            </p:cNvSpPr>
            <p:nvPr/>
          </p:nvSpPr>
          <p:spPr bwMode="auto">
            <a:xfrm flipV="1">
              <a:off x="2274" y="2853"/>
              <a:ext cx="293" cy="262"/>
            </a:xfrm>
            <a:custGeom>
              <a:avLst/>
              <a:gdLst/>
              <a:ahLst/>
              <a:cxnLst>
                <a:cxn ang="0">
                  <a:pos x="0" y="43"/>
                </a:cxn>
                <a:cxn ang="0">
                  <a:pos x="138" y="1"/>
                </a:cxn>
                <a:cxn ang="0">
                  <a:pos x="216" y="36"/>
                </a:cxn>
                <a:cxn ang="0">
                  <a:pos x="210" y="115"/>
                </a:cxn>
                <a:cxn ang="0">
                  <a:pos x="180" y="169"/>
                </a:cxn>
                <a:cxn ang="0">
                  <a:pos x="132" y="217"/>
                </a:cxn>
              </a:cxnLst>
              <a:rect l="0" t="0" r="r" b="b"/>
              <a:pathLst>
                <a:path w="228" h="217">
                  <a:moveTo>
                    <a:pt x="0" y="43"/>
                  </a:moveTo>
                  <a:cubicBezTo>
                    <a:pt x="24" y="36"/>
                    <a:pt x="102" y="2"/>
                    <a:pt x="138" y="1"/>
                  </a:cubicBezTo>
                  <a:cubicBezTo>
                    <a:pt x="174" y="0"/>
                    <a:pt x="204" y="17"/>
                    <a:pt x="216" y="36"/>
                  </a:cubicBezTo>
                  <a:cubicBezTo>
                    <a:pt x="228" y="55"/>
                    <a:pt x="216" y="93"/>
                    <a:pt x="210" y="115"/>
                  </a:cubicBezTo>
                  <a:cubicBezTo>
                    <a:pt x="204" y="137"/>
                    <a:pt x="193" y="152"/>
                    <a:pt x="180" y="169"/>
                  </a:cubicBezTo>
                  <a:cubicBezTo>
                    <a:pt x="167" y="186"/>
                    <a:pt x="148" y="205"/>
                    <a:pt x="132" y="217"/>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28" name="Freeform 24"/>
            <p:cNvSpPr>
              <a:spLocks/>
            </p:cNvSpPr>
            <p:nvPr/>
          </p:nvSpPr>
          <p:spPr bwMode="auto">
            <a:xfrm flipV="1">
              <a:off x="2032" y="2717"/>
              <a:ext cx="337" cy="296"/>
            </a:xfrm>
            <a:custGeom>
              <a:avLst/>
              <a:gdLst/>
              <a:ahLst/>
              <a:cxnLst>
                <a:cxn ang="0">
                  <a:pos x="262" y="198"/>
                </a:cxn>
                <a:cxn ang="0">
                  <a:pos x="148" y="240"/>
                </a:cxn>
                <a:cxn ang="0">
                  <a:pos x="22" y="228"/>
                </a:cxn>
                <a:cxn ang="0">
                  <a:pos x="16" y="144"/>
                </a:cxn>
                <a:cxn ang="0">
                  <a:pos x="52" y="84"/>
                </a:cxn>
                <a:cxn ang="0">
                  <a:pos x="136" y="0"/>
                </a:cxn>
              </a:cxnLst>
              <a:rect l="0" t="0" r="r" b="b"/>
              <a:pathLst>
                <a:path w="262" h="245">
                  <a:moveTo>
                    <a:pt x="262" y="198"/>
                  </a:moveTo>
                  <a:cubicBezTo>
                    <a:pt x="243" y="205"/>
                    <a:pt x="188" y="235"/>
                    <a:pt x="148" y="240"/>
                  </a:cubicBezTo>
                  <a:cubicBezTo>
                    <a:pt x="108" y="245"/>
                    <a:pt x="44" y="244"/>
                    <a:pt x="22" y="228"/>
                  </a:cubicBezTo>
                  <a:cubicBezTo>
                    <a:pt x="0" y="212"/>
                    <a:pt x="11" y="168"/>
                    <a:pt x="16" y="144"/>
                  </a:cubicBezTo>
                  <a:cubicBezTo>
                    <a:pt x="21" y="120"/>
                    <a:pt x="32" y="108"/>
                    <a:pt x="52" y="84"/>
                  </a:cubicBezTo>
                  <a:cubicBezTo>
                    <a:pt x="72" y="60"/>
                    <a:pt x="119" y="17"/>
                    <a:pt x="136" y="0"/>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29" name="Freeform 25"/>
            <p:cNvSpPr>
              <a:spLocks/>
            </p:cNvSpPr>
            <p:nvPr/>
          </p:nvSpPr>
          <p:spPr bwMode="auto">
            <a:xfrm flipV="1">
              <a:off x="2817" y="2695"/>
              <a:ext cx="335" cy="296"/>
            </a:xfrm>
            <a:custGeom>
              <a:avLst/>
              <a:gdLst/>
              <a:ahLst/>
              <a:cxnLst>
                <a:cxn ang="0">
                  <a:pos x="262" y="198"/>
                </a:cxn>
                <a:cxn ang="0">
                  <a:pos x="148" y="240"/>
                </a:cxn>
                <a:cxn ang="0">
                  <a:pos x="22" y="228"/>
                </a:cxn>
                <a:cxn ang="0">
                  <a:pos x="16" y="144"/>
                </a:cxn>
                <a:cxn ang="0">
                  <a:pos x="52" y="84"/>
                </a:cxn>
                <a:cxn ang="0">
                  <a:pos x="136" y="0"/>
                </a:cxn>
              </a:cxnLst>
              <a:rect l="0" t="0" r="r" b="b"/>
              <a:pathLst>
                <a:path w="262" h="245">
                  <a:moveTo>
                    <a:pt x="262" y="198"/>
                  </a:moveTo>
                  <a:cubicBezTo>
                    <a:pt x="243" y="205"/>
                    <a:pt x="188" y="235"/>
                    <a:pt x="148" y="240"/>
                  </a:cubicBezTo>
                  <a:cubicBezTo>
                    <a:pt x="108" y="245"/>
                    <a:pt x="44" y="244"/>
                    <a:pt x="22" y="228"/>
                  </a:cubicBezTo>
                  <a:cubicBezTo>
                    <a:pt x="0" y="212"/>
                    <a:pt x="11" y="168"/>
                    <a:pt x="16" y="144"/>
                  </a:cubicBezTo>
                  <a:cubicBezTo>
                    <a:pt x="21" y="120"/>
                    <a:pt x="32" y="108"/>
                    <a:pt x="52" y="84"/>
                  </a:cubicBezTo>
                  <a:cubicBezTo>
                    <a:pt x="72" y="60"/>
                    <a:pt x="119" y="17"/>
                    <a:pt x="136" y="0"/>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30" name="Freeform 26"/>
            <p:cNvSpPr>
              <a:spLocks/>
            </p:cNvSpPr>
            <p:nvPr/>
          </p:nvSpPr>
          <p:spPr bwMode="auto">
            <a:xfrm flipV="1">
              <a:off x="3540" y="2645"/>
              <a:ext cx="338" cy="296"/>
            </a:xfrm>
            <a:custGeom>
              <a:avLst/>
              <a:gdLst/>
              <a:ahLst/>
              <a:cxnLst>
                <a:cxn ang="0">
                  <a:pos x="262" y="198"/>
                </a:cxn>
                <a:cxn ang="0">
                  <a:pos x="148" y="240"/>
                </a:cxn>
                <a:cxn ang="0">
                  <a:pos x="22" y="228"/>
                </a:cxn>
                <a:cxn ang="0">
                  <a:pos x="16" y="144"/>
                </a:cxn>
                <a:cxn ang="0">
                  <a:pos x="52" y="84"/>
                </a:cxn>
                <a:cxn ang="0">
                  <a:pos x="136" y="0"/>
                </a:cxn>
              </a:cxnLst>
              <a:rect l="0" t="0" r="r" b="b"/>
              <a:pathLst>
                <a:path w="262" h="245">
                  <a:moveTo>
                    <a:pt x="262" y="198"/>
                  </a:moveTo>
                  <a:cubicBezTo>
                    <a:pt x="243" y="205"/>
                    <a:pt x="188" y="235"/>
                    <a:pt x="148" y="240"/>
                  </a:cubicBezTo>
                  <a:cubicBezTo>
                    <a:pt x="108" y="245"/>
                    <a:pt x="44" y="244"/>
                    <a:pt x="22" y="228"/>
                  </a:cubicBezTo>
                  <a:cubicBezTo>
                    <a:pt x="0" y="212"/>
                    <a:pt x="11" y="168"/>
                    <a:pt x="16" y="144"/>
                  </a:cubicBezTo>
                  <a:cubicBezTo>
                    <a:pt x="21" y="120"/>
                    <a:pt x="32" y="108"/>
                    <a:pt x="52" y="84"/>
                  </a:cubicBezTo>
                  <a:cubicBezTo>
                    <a:pt x="72" y="60"/>
                    <a:pt x="119" y="17"/>
                    <a:pt x="136" y="0"/>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31" name="Freeform 27"/>
            <p:cNvSpPr>
              <a:spLocks/>
            </p:cNvSpPr>
            <p:nvPr/>
          </p:nvSpPr>
          <p:spPr bwMode="auto">
            <a:xfrm>
              <a:off x="1666" y="959"/>
              <a:ext cx="549" cy="464"/>
            </a:xfrm>
            <a:custGeom>
              <a:avLst/>
              <a:gdLst/>
              <a:ahLst/>
              <a:cxnLst>
                <a:cxn ang="0">
                  <a:pos x="389" y="355"/>
                </a:cxn>
                <a:cxn ang="0">
                  <a:pos x="274" y="470"/>
                </a:cxn>
                <a:cxn ang="0">
                  <a:pos x="148" y="606"/>
                </a:cxn>
                <a:cxn ang="0">
                  <a:pos x="2" y="490"/>
                </a:cxn>
                <a:cxn ang="0">
                  <a:pos x="159" y="260"/>
                </a:cxn>
                <a:cxn ang="0">
                  <a:pos x="360" y="108"/>
                </a:cxn>
                <a:cxn ang="0">
                  <a:pos x="502" y="13"/>
                </a:cxn>
                <a:cxn ang="0">
                  <a:pos x="609" y="32"/>
                </a:cxn>
                <a:cxn ang="0">
                  <a:pos x="627" y="89"/>
                </a:cxn>
                <a:cxn ang="0">
                  <a:pos x="567" y="156"/>
                </a:cxn>
                <a:cxn ang="0">
                  <a:pos x="504" y="219"/>
                </a:cxn>
                <a:cxn ang="0">
                  <a:pos x="389" y="355"/>
                </a:cxn>
              </a:cxnLst>
              <a:rect l="0" t="0" r="r" b="b"/>
              <a:pathLst>
                <a:path w="634" h="609">
                  <a:moveTo>
                    <a:pt x="389" y="355"/>
                  </a:moveTo>
                  <a:cubicBezTo>
                    <a:pt x="351" y="397"/>
                    <a:pt x="314" y="428"/>
                    <a:pt x="274" y="470"/>
                  </a:cubicBezTo>
                  <a:cubicBezTo>
                    <a:pt x="234" y="512"/>
                    <a:pt x="193" y="603"/>
                    <a:pt x="148" y="606"/>
                  </a:cubicBezTo>
                  <a:cubicBezTo>
                    <a:pt x="103" y="609"/>
                    <a:pt x="0" y="548"/>
                    <a:pt x="2" y="490"/>
                  </a:cubicBezTo>
                  <a:cubicBezTo>
                    <a:pt x="4" y="432"/>
                    <a:pt x="99" y="324"/>
                    <a:pt x="159" y="260"/>
                  </a:cubicBezTo>
                  <a:cubicBezTo>
                    <a:pt x="219" y="196"/>
                    <a:pt x="303" y="149"/>
                    <a:pt x="360" y="108"/>
                  </a:cubicBezTo>
                  <a:cubicBezTo>
                    <a:pt x="417" y="67"/>
                    <a:pt x="461" y="25"/>
                    <a:pt x="502" y="13"/>
                  </a:cubicBezTo>
                  <a:cubicBezTo>
                    <a:pt x="544" y="0"/>
                    <a:pt x="588" y="19"/>
                    <a:pt x="609" y="32"/>
                  </a:cubicBezTo>
                  <a:cubicBezTo>
                    <a:pt x="630" y="44"/>
                    <a:pt x="634" y="69"/>
                    <a:pt x="627" y="89"/>
                  </a:cubicBezTo>
                  <a:cubicBezTo>
                    <a:pt x="620" y="109"/>
                    <a:pt x="588" y="134"/>
                    <a:pt x="567" y="156"/>
                  </a:cubicBezTo>
                  <a:cubicBezTo>
                    <a:pt x="546" y="178"/>
                    <a:pt x="534" y="186"/>
                    <a:pt x="504" y="219"/>
                  </a:cubicBezTo>
                  <a:cubicBezTo>
                    <a:pt x="474" y="252"/>
                    <a:pt x="425" y="313"/>
                    <a:pt x="389" y="355"/>
                  </a:cubicBezTo>
                  <a:close/>
                </a:path>
              </a:pathLst>
            </a:custGeom>
            <a:noFill/>
            <a:ln w="28575" cmpd="sng">
              <a:solidFill>
                <a:schemeClr val="tx1"/>
              </a:solidFill>
              <a:round/>
              <a:headEnd type="none" w="med" len="med"/>
              <a:tailEnd type="none" w="med" len="med"/>
            </a:ln>
            <a:effectLst/>
          </p:spPr>
          <p:txBody>
            <a:bodyPr/>
            <a:lstStyle/>
            <a:p>
              <a:endParaRPr lang="fr-FR"/>
            </a:p>
          </p:txBody>
        </p:sp>
        <p:sp>
          <p:nvSpPr>
            <p:cNvPr id="32" name="Freeform 28"/>
            <p:cNvSpPr>
              <a:spLocks/>
            </p:cNvSpPr>
            <p:nvPr/>
          </p:nvSpPr>
          <p:spPr bwMode="auto">
            <a:xfrm>
              <a:off x="2201" y="697"/>
              <a:ext cx="911" cy="287"/>
            </a:xfrm>
            <a:custGeom>
              <a:avLst/>
              <a:gdLst/>
              <a:ahLst/>
              <a:cxnLst>
                <a:cxn ang="0">
                  <a:pos x="272" y="300"/>
                </a:cxn>
                <a:cxn ang="0">
                  <a:pos x="75" y="374"/>
                </a:cxn>
                <a:cxn ang="0">
                  <a:pos x="2" y="290"/>
                </a:cxn>
                <a:cxn ang="0">
                  <a:pos x="64" y="238"/>
                </a:cxn>
                <a:cxn ang="0">
                  <a:pos x="195" y="176"/>
                </a:cxn>
                <a:cxn ang="0">
                  <a:pos x="382" y="109"/>
                </a:cxn>
                <a:cxn ang="0">
                  <a:pos x="734" y="18"/>
                </a:cxn>
                <a:cxn ang="0">
                  <a:pos x="996" y="14"/>
                </a:cxn>
                <a:cxn ang="0">
                  <a:pos x="1022" y="100"/>
                </a:cxn>
                <a:cxn ang="0">
                  <a:pos x="818" y="112"/>
                </a:cxn>
                <a:cxn ang="0">
                  <a:pos x="514" y="186"/>
                </a:cxn>
                <a:cxn ang="0">
                  <a:pos x="272" y="300"/>
                </a:cxn>
              </a:cxnLst>
              <a:rect l="0" t="0" r="r" b="b"/>
              <a:pathLst>
                <a:path w="1052" h="376">
                  <a:moveTo>
                    <a:pt x="272" y="300"/>
                  </a:moveTo>
                  <a:cubicBezTo>
                    <a:pt x="199" y="331"/>
                    <a:pt x="120" y="376"/>
                    <a:pt x="75" y="374"/>
                  </a:cubicBezTo>
                  <a:cubicBezTo>
                    <a:pt x="30" y="372"/>
                    <a:pt x="4" y="313"/>
                    <a:pt x="2" y="290"/>
                  </a:cubicBezTo>
                  <a:cubicBezTo>
                    <a:pt x="0" y="267"/>
                    <a:pt x="32" y="257"/>
                    <a:pt x="64" y="238"/>
                  </a:cubicBezTo>
                  <a:cubicBezTo>
                    <a:pt x="96" y="219"/>
                    <a:pt x="142" y="197"/>
                    <a:pt x="195" y="176"/>
                  </a:cubicBezTo>
                  <a:cubicBezTo>
                    <a:pt x="248" y="155"/>
                    <a:pt x="292" y="135"/>
                    <a:pt x="382" y="109"/>
                  </a:cubicBezTo>
                  <a:cubicBezTo>
                    <a:pt x="472" y="83"/>
                    <a:pt x="632" y="34"/>
                    <a:pt x="734" y="18"/>
                  </a:cubicBezTo>
                  <a:cubicBezTo>
                    <a:pt x="836" y="2"/>
                    <a:pt x="948" y="0"/>
                    <a:pt x="996" y="14"/>
                  </a:cubicBezTo>
                  <a:cubicBezTo>
                    <a:pt x="1044" y="28"/>
                    <a:pt x="1052" y="84"/>
                    <a:pt x="1022" y="100"/>
                  </a:cubicBezTo>
                  <a:cubicBezTo>
                    <a:pt x="992" y="116"/>
                    <a:pt x="903" y="98"/>
                    <a:pt x="818" y="112"/>
                  </a:cubicBezTo>
                  <a:cubicBezTo>
                    <a:pt x="733" y="126"/>
                    <a:pt x="605" y="155"/>
                    <a:pt x="514" y="186"/>
                  </a:cubicBezTo>
                  <a:cubicBezTo>
                    <a:pt x="423" y="217"/>
                    <a:pt x="322" y="276"/>
                    <a:pt x="272" y="300"/>
                  </a:cubicBezTo>
                  <a:close/>
                </a:path>
              </a:pathLst>
            </a:custGeom>
            <a:noFill/>
            <a:ln w="28575" cmpd="sng">
              <a:solidFill>
                <a:schemeClr val="tx1"/>
              </a:solidFill>
              <a:round/>
              <a:headEnd type="none" w="med" len="med"/>
              <a:tailEnd type="none" w="med" len="med"/>
            </a:ln>
            <a:effectLst/>
          </p:spPr>
          <p:txBody>
            <a:bodyPr/>
            <a:lstStyle/>
            <a:p>
              <a:endParaRPr lang="fr-FR"/>
            </a:p>
          </p:txBody>
        </p:sp>
        <p:sp>
          <p:nvSpPr>
            <p:cNvPr id="33" name="Freeform 29"/>
            <p:cNvSpPr>
              <a:spLocks/>
            </p:cNvSpPr>
            <p:nvPr/>
          </p:nvSpPr>
          <p:spPr bwMode="auto">
            <a:xfrm>
              <a:off x="2197" y="3400"/>
              <a:ext cx="912" cy="292"/>
            </a:xfrm>
            <a:custGeom>
              <a:avLst/>
              <a:gdLst/>
              <a:ahLst/>
              <a:cxnLst>
                <a:cxn ang="0">
                  <a:pos x="260" y="87"/>
                </a:cxn>
                <a:cxn ang="0">
                  <a:pos x="89" y="6"/>
                </a:cxn>
                <a:cxn ang="0">
                  <a:pos x="16" y="121"/>
                </a:cxn>
                <a:cxn ang="0">
                  <a:pos x="183" y="211"/>
                </a:cxn>
                <a:cxn ang="0">
                  <a:pos x="370" y="278"/>
                </a:cxn>
                <a:cxn ang="0">
                  <a:pos x="728" y="352"/>
                </a:cxn>
                <a:cxn ang="0">
                  <a:pos x="984" y="373"/>
                </a:cxn>
                <a:cxn ang="0">
                  <a:pos x="1010" y="287"/>
                </a:cxn>
                <a:cxn ang="0">
                  <a:pos x="728" y="247"/>
                </a:cxn>
                <a:cxn ang="0">
                  <a:pos x="394" y="148"/>
                </a:cxn>
                <a:cxn ang="0">
                  <a:pos x="260" y="87"/>
                </a:cxn>
              </a:cxnLst>
              <a:rect l="0" t="0" r="r" b="b"/>
              <a:pathLst>
                <a:path w="1053" h="384">
                  <a:moveTo>
                    <a:pt x="260" y="87"/>
                  </a:moveTo>
                  <a:cubicBezTo>
                    <a:pt x="209" y="63"/>
                    <a:pt x="130" y="0"/>
                    <a:pt x="89" y="6"/>
                  </a:cubicBezTo>
                  <a:cubicBezTo>
                    <a:pt x="48" y="12"/>
                    <a:pt x="0" y="87"/>
                    <a:pt x="16" y="121"/>
                  </a:cubicBezTo>
                  <a:cubicBezTo>
                    <a:pt x="32" y="155"/>
                    <a:pt x="124" y="185"/>
                    <a:pt x="183" y="211"/>
                  </a:cubicBezTo>
                  <a:cubicBezTo>
                    <a:pt x="242" y="237"/>
                    <a:pt x="279" y="255"/>
                    <a:pt x="370" y="278"/>
                  </a:cubicBezTo>
                  <a:cubicBezTo>
                    <a:pt x="461" y="301"/>
                    <a:pt x="626" y="336"/>
                    <a:pt x="728" y="352"/>
                  </a:cubicBezTo>
                  <a:cubicBezTo>
                    <a:pt x="830" y="368"/>
                    <a:pt x="937" y="384"/>
                    <a:pt x="984" y="373"/>
                  </a:cubicBezTo>
                  <a:cubicBezTo>
                    <a:pt x="1031" y="362"/>
                    <a:pt x="1053" y="308"/>
                    <a:pt x="1010" y="287"/>
                  </a:cubicBezTo>
                  <a:cubicBezTo>
                    <a:pt x="967" y="266"/>
                    <a:pt x="831" y="270"/>
                    <a:pt x="728" y="247"/>
                  </a:cubicBezTo>
                  <a:cubicBezTo>
                    <a:pt x="625" y="224"/>
                    <a:pt x="472" y="175"/>
                    <a:pt x="394" y="148"/>
                  </a:cubicBezTo>
                  <a:cubicBezTo>
                    <a:pt x="316" y="121"/>
                    <a:pt x="340" y="122"/>
                    <a:pt x="260" y="87"/>
                  </a:cubicBezTo>
                  <a:close/>
                </a:path>
              </a:pathLst>
            </a:custGeom>
            <a:noFill/>
            <a:ln w="28575" cmpd="sng">
              <a:solidFill>
                <a:schemeClr val="tx1"/>
              </a:solidFill>
              <a:round/>
              <a:headEnd type="none" w="med" len="med"/>
              <a:tailEnd type="none" w="med" len="med"/>
            </a:ln>
            <a:effectLst/>
          </p:spPr>
          <p:txBody>
            <a:bodyPr/>
            <a:lstStyle/>
            <a:p>
              <a:endParaRPr lang="fr-FR"/>
            </a:p>
          </p:txBody>
        </p:sp>
        <p:sp>
          <p:nvSpPr>
            <p:cNvPr id="34" name="Freeform 30"/>
            <p:cNvSpPr>
              <a:spLocks/>
            </p:cNvSpPr>
            <p:nvPr/>
          </p:nvSpPr>
          <p:spPr bwMode="auto">
            <a:xfrm>
              <a:off x="3119" y="694"/>
              <a:ext cx="950" cy="328"/>
            </a:xfrm>
            <a:custGeom>
              <a:avLst/>
              <a:gdLst/>
              <a:ahLst/>
              <a:cxnLst>
                <a:cxn ang="0">
                  <a:pos x="838" y="337"/>
                </a:cxn>
                <a:cxn ang="0">
                  <a:pos x="985" y="431"/>
                </a:cxn>
                <a:cxn ang="0">
                  <a:pos x="1079" y="337"/>
                </a:cxn>
                <a:cxn ang="0">
                  <a:pos x="876" y="212"/>
                </a:cxn>
                <a:cxn ang="0">
                  <a:pos x="583" y="97"/>
                </a:cxn>
                <a:cxn ang="0">
                  <a:pos x="220" y="12"/>
                </a:cxn>
                <a:cxn ang="0">
                  <a:pos x="53" y="23"/>
                </a:cxn>
                <a:cxn ang="0">
                  <a:pos x="63" y="106"/>
                </a:cxn>
                <a:cxn ang="0">
                  <a:pos x="430" y="159"/>
                </a:cxn>
                <a:cxn ang="0">
                  <a:pos x="698" y="269"/>
                </a:cxn>
                <a:cxn ang="0">
                  <a:pos x="838" y="337"/>
                </a:cxn>
              </a:cxnLst>
              <a:rect l="0" t="0" r="r" b="b"/>
              <a:pathLst>
                <a:path w="1097" h="431">
                  <a:moveTo>
                    <a:pt x="838" y="337"/>
                  </a:moveTo>
                  <a:cubicBezTo>
                    <a:pt x="886" y="364"/>
                    <a:pt x="945" y="431"/>
                    <a:pt x="985" y="431"/>
                  </a:cubicBezTo>
                  <a:cubicBezTo>
                    <a:pt x="1025" y="431"/>
                    <a:pt x="1097" y="373"/>
                    <a:pt x="1079" y="337"/>
                  </a:cubicBezTo>
                  <a:cubicBezTo>
                    <a:pt x="1061" y="301"/>
                    <a:pt x="959" y="252"/>
                    <a:pt x="876" y="212"/>
                  </a:cubicBezTo>
                  <a:cubicBezTo>
                    <a:pt x="793" y="172"/>
                    <a:pt x="692" y="130"/>
                    <a:pt x="583" y="97"/>
                  </a:cubicBezTo>
                  <a:cubicBezTo>
                    <a:pt x="474" y="64"/>
                    <a:pt x="308" y="24"/>
                    <a:pt x="220" y="12"/>
                  </a:cubicBezTo>
                  <a:cubicBezTo>
                    <a:pt x="132" y="0"/>
                    <a:pt x="79" y="7"/>
                    <a:pt x="53" y="23"/>
                  </a:cubicBezTo>
                  <a:cubicBezTo>
                    <a:pt x="27" y="39"/>
                    <a:pt x="0" y="83"/>
                    <a:pt x="63" y="106"/>
                  </a:cubicBezTo>
                  <a:cubicBezTo>
                    <a:pt x="126" y="129"/>
                    <a:pt x="324" y="132"/>
                    <a:pt x="430" y="159"/>
                  </a:cubicBezTo>
                  <a:cubicBezTo>
                    <a:pt x="536" y="186"/>
                    <a:pt x="630" y="239"/>
                    <a:pt x="698" y="269"/>
                  </a:cubicBezTo>
                  <a:cubicBezTo>
                    <a:pt x="766" y="299"/>
                    <a:pt x="790" y="310"/>
                    <a:pt x="838" y="337"/>
                  </a:cubicBezTo>
                  <a:close/>
                </a:path>
              </a:pathLst>
            </a:custGeom>
            <a:noFill/>
            <a:ln w="28575" cmpd="sng">
              <a:solidFill>
                <a:schemeClr val="tx1"/>
              </a:solidFill>
              <a:round/>
              <a:headEnd type="none" w="med" len="med"/>
              <a:tailEnd type="none" w="med" len="med"/>
            </a:ln>
            <a:effectLst/>
          </p:spPr>
          <p:txBody>
            <a:bodyPr/>
            <a:lstStyle/>
            <a:p>
              <a:endParaRPr lang="fr-FR"/>
            </a:p>
          </p:txBody>
        </p:sp>
        <p:sp>
          <p:nvSpPr>
            <p:cNvPr id="35" name="Freeform 31"/>
            <p:cNvSpPr>
              <a:spLocks/>
            </p:cNvSpPr>
            <p:nvPr/>
          </p:nvSpPr>
          <p:spPr bwMode="auto">
            <a:xfrm>
              <a:off x="3122" y="3400"/>
              <a:ext cx="872" cy="280"/>
            </a:xfrm>
            <a:custGeom>
              <a:avLst/>
              <a:gdLst/>
              <a:ahLst/>
              <a:cxnLst>
                <a:cxn ang="0">
                  <a:pos x="768" y="87"/>
                </a:cxn>
                <a:cxn ang="0">
                  <a:pos x="939" y="6"/>
                </a:cxn>
                <a:cxn ang="0">
                  <a:pos x="991" y="121"/>
                </a:cxn>
                <a:cxn ang="0">
                  <a:pos x="845" y="211"/>
                </a:cxn>
                <a:cxn ang="0">
                  <a:pos x="658" y="278"/>
                </a:cxn>
                <a:cxn ang="0">
                  <a:pos x="551" y="306"/>
                </a:cxn>
                <a:cxn ang="0">
                  <a:pos x="80" y="362"/>
                </a:cxn>
                <a:cxn ang="0">
                  <a:pos x="70" y="268"/>
                </a:cxn>
                <a:cxn ang="0">
                  <a:pos x="300" y="247"/>
                </a:cxn>
                <a:cxn ang="0">
                  <a:pos x="548" y="189"/>
                </a:cxn>
                <a:cxn ang="0">
                  <a:pos x="634" y="148"/>
                </a:cxn>
                <a:cxn ang="0">
                  <a:pos x="768" y="87"/>
                </a:cxn>
              </a:cxnLst>
              <a:rect l="0" t="0" r="r" b="b"/>
              <a:pathLst>
                <a:path w="1007" h="368">
                  <a:moveTo>
                    <a:pt x="768" y="87"/>
                  </a:moveTo>
                  <a:cubicBezTo>
                    <a:pt x="819" y="63"/>
                    <a:pt x="902" y="0"/>
                    <a:pt x="939" y="6"/>
                  </a:cubicBezTo>
                  <a:cubicBezTo>
                    <a:pt x="976" y="12"/>
                    <a:pt x="1007" y="87"/>
                    <a:pt x="991" y="121"/>
                  </a:cubicBezTo>
                  <a:cubicBezTo>
                    <a:pt x="975" y="155"/>
                    <a:pt x="900" y="185"/>
                    <a:pt x="845" y="211"/>
                  </a:cubicBezTo>
                  <a:cubicBezTo>
                    <a:pt x="790" y="237"/>
                    <a:pt x="707" y="262"/>
                    <a:pt x="658" y="278"/>
                  </a:cubicBezTo>
                  <a:cubicBezTo>
                    <a:pt x="609" y="294"/>
                    <a:pt x="647" y="292"/>
                    <a:pt x="551" y="306"/>
                  </a:cubicBezTo>
                  <a:cubicBezTo>
                    <a:pt x="455" y="320"/>
                    <a:pt x="160" y="368"/>
                    <a:pt x="80" y="362"/>
                  </a:cubicBezTo>
                  <a:cubicBezTo>
                    <a:pt x="0" y="356"/>
                    <a:pt x="33" y="287"/>
                    <a:pt x="70" y="268"/>
                  </a:cubicBezTo>
                  <a:cubicBezTo>
                    <a:pt x="107" y="249"/>
                    <a:pt x="220" y="260"/>
                    <a:pt x="300" y="247"/>
                  </a:cubicBezTo>
                  <a:cubicBezTo>
                    <a:pt x="380" y="234"/>
                    <a:pt x="492" y="206"/>
                    <a:pt x="548" y="189"/>
                  </a:cubicBezTo>
                  <a:cubicBezTo>
                    <a:pt x="604" y="172"/>
                    <a:pt x="599" y="165"/>
                    <a:pt x="634" y="148"/>
                  </a:cubicBezTo>
                  <a:cubicBezTo>
                    <a:pt x="671" y="132"/>
                    <a:pt x="688" y="122"/>
                    <a:pt x="768" y="87"/>
                  </a:cubicBezTo>
                  <a:close/>
                </a:path>
              </a:pathLst>
            </a:custGeom>
            <a:noFill/>
            <a:ln w="28575" cmpd="sng">
              <a:solidFill>
                <a:schemeClr val="tx1"/>
              </a:solidFill>
              <a:round/>
              <a:headEnd type="none" w="med" len="med"/>
              <a:tailEnd type="none" w="med" len="med"/>
            </a:ln>
            <a:effectLst/>
          </p:spPr>
          <p:txBody>
            <a:bodyPr/>
            <a:lstStyle/>
            <a:p>
              <a:endParaRPr lang="fr-FR"/>
            </a:p>
          </p:txBody>
        </p:sp>
        <p:sp>
          <p:nvSpPr>
            <p:cNvPr id="36" name="Freeform 32"/>
            <p:cNvSpPr>
              <a:spLocks/>
            </p:cNvSpPr>
            <p:nvPr/>
          </p:nvSpPr>
          <p:spPr bwMode="auto">
            <a:xfrm>
              <a:off x="4047" y="972"/>
              <a:ext cx="547" cy="500"/>
            </a:xfrm>
            <a:custGeom>
              <a:avLst/>
              <a:gdLst/>
              <a:ahLst/>
              <a:cxnLst>
                <a:cxn ang="0">
                  <a:pos x="237" y="348"/>
                </a:cxn>
                <a:cxn ang="0">
                  <a:pos x="340" y="485"/>
                </a:cxn>
                <a:cxn ang="0">
                  <a:pos x="456" y="647"/>
                </a:cxn>
                <a:cxn ang="0">
                  <a:pos x="614" y="547"/>
                </a:cxn>
                <a:cxn ang="0">
                  <a:pos x="558" y="427"/>
                </a:cxn>
                <a:cxn ang="0">
                  <a:pos x="269" y="124"/>
                </a:cxn>
                <a:cxn ang="0">
                  <a:pos x="127" y="29"/>
                </a:cxn>
                <a:cxn ang="0">
                  <a:pos x="59" y="13"/>
                </a:cxn>
                <a:cxn ang="0">
                  <a:pos x="2" y="105"/>
                </a:cxn>
                <a:cxn ang="0">
                  <a:pos x="70" y="159"/>
                </a:cxn>
                <a:cxn ang="0">
                  <a:pos x="143" y="243"/>
                </a:cxn>
                <a:cxn ang="0">
                  <a:pos x="237" y="348"/>
                </a:cxn>
              </a:cxnLst>
              <a:rect l="0" t="0" r="r" b="b"/>
              <a:pathLst>
                <a:path w="631" h="657">
                  <a:moveTo>
                    <a:pt x="237" y="348"/>
                  </a:moveTo>
                  <a:cubicBezTo>
                    <a:pt x="277" y="388"/>
                    <a:pt x="304" y="435"/>
                    <a:pt x="340" y="485"/>
                  </a:cubicBezTo>
                  <a:cubicBezTo>
                    <a:pt x="376" y="535"/>
                    <a:pt x="410" y="637"/>
                    <a:pt x="456" y="647"/>
                  </a:cubicBezTo>
                  <a:cubicBezTo>
                    <a:pt x="502" y="657"/>
                    <a:pt x="597" y="584"/>
                    <a:pt x="614" y="547"/>
                  </a:cubicBezTo>
                  <a:cubicBezTo>
                    <a:pt x="631" y="510"/>
                    <a:pt x="616" y="498"/>
                    <a:pt x="558" y="427"/>
                  </a:cubicBezTo>
                  <a:cubicBezTo>
                    <a:pt x="500" y="356"/>
                    <a:pt x="340" y="190"/>
                    <a:pt x="269" y="124"/>
                  </a:cubicBezTo>
                  <a:cubicBezTo>
                    <a:pt x="198" y="57"/>
                    <a:pt x="162" y="48"/>
                    <a:pt x="127" y="29"/>
                  </a:cubicBezTo>
                  <a:cubicBezTo>
                    <a:pt x="92" y="10"/>
                    <a:pt x="80" y="0"/>
                    <a:pt x="59" y="13"/>
                  </a:cubicBezTo>
                  <a:cubicBezTo>
                    <a:pt x="38" y="26"/>
                    <a:pt x="0" y="81"/>
                    <a:pt x="2" y="105"/>
                  </a:cubicBezTo>
                  <a:cubicBezTo>
                    <a:pt x="4" y="129"/>
                    <a:pt x="47" y="136"/>
                    <a:pt x="70" y="159"/>
                  </a:cubicBezTo>
                  <a:cubicBezTo>
                    <a:pt x="93" y="182"/>
                    <a:pt x="115" y="212"/>
                    <a:pt x="143" y="243"/>
                  </a:cubicBezTo>
                  <a:cubicBezTo>
                    <a:pt x="171" y="274"/>
                    <a:pt x="218" y="326"/>
                    <a:pt x="237" y="348"/>
                  </a:cubicBezTo>
                  <a:close/>
                </a:path>
              </a:pathLst>
            </a:custGeom>
            <a:noFill/>
            <a:ln w="28575" cmpd="sng">
              <a:solidFill>
                <a:schemeClr val="tx1"/>
              </a:solidFill>
              <a:round/>
              <a:headEnd type="none" w="med" len="med"/>
              <a:tailEnd type="none" w="med" len="med"/>
            </a:ln>
            <a:effectLst/>
          </p:spPr>
          <p:txBody>
            <a:bodyPr/>
            <a:lstStyle/>
            <a:p>
              <a:endParaRPr lang="fr-FR"/>
            </a:p>
          </p:txBody>
        </p:sp>
        <p:sp>
          <p:nvSpPr>
            <p:cNvPr id="37" name="Freeform 33"/>
            <p:cNvSpPr>
              <a:spLocks/>
            </p:cNvSpPr>
            <p:nvPr/>
          </p:nvSpPr>
          <p:spPr bwMode="auto">
            <a:xfrm>
              <a:off x="1687" y="2958"/>
              <a:ext cx="523" cy="477"/>
            </a:xfrm>
            <a:custGeom>
              <a:avLst/>
              <a:gdLst/>
              <a:ahLst/>
              <a:cxnLst>
                <a:cxn ang="0">
                  <a:pos x="365" y="283"/>
                </a:cxn>
                <a:cxn ang="0">
                  <a:pos x="263" y="156"/>
                </a:cxn>
                <a:cxn ang="0">
                  <a:pos x="135" y="10"/>
                </a:cxn>
                <a:cxn ang="0">
                  <a:pos x="9" y="94"/>
                </a:cxn>
                <a:cxn ang="0">
                  <a:pos x="82" y="283"/>
                </a:cxn>
                <a:cxn ang="0">
                  <a:pos x="334" y="518"/>
                </a:cxn>
                <a:cxn ang="0">
                  <a:pos x="476" y="613"/>
                </a:cxn>
                <a:cxn ang="0">
                  <a:pos x="583" y="594"/>
                </a:cxn>
                <a:cxn ang="0">
                  <a:pos x="601" y="537"/>
                </a:cxn>
                <a:cxn ang="0">
                  <a:pos x="565" y="470"/>
                </a:cxn>
                <a:cxn ang="0">
                  <a:pos x="503" y="394"/>
                </a:cxn>
                <a:cxn ang="0">
                  <a:pos x="365" y="283"/>
                </a:cxn>
              </a:cxnLst>
              <a:rect l="0" t="0" r="r" b="b"/>
              <a:pathLst>
                <a:path w="604" h="626">
                  <a:moveTo>
                    <a:pt x="365" y="283"/>
                  </a:moveTo>
                  <a:cubicBezTo>
                    <a:pt x="325" y="243"/>
                    <a:pt x="301" y="201"/>
                    <a:pt x="263" y="156"/>
                  </a:cubicBezTo>
                  <a:cubicBezTo>
                    <a:pt x="225" y="111"/>
                    <a:pt x="177" y="20"/>
                    <a:pt x="135" y="10"/>
                  </a:cubicBezTo>
                  <a:cubicBezTo>
                    <a:pt x="93" y="0"/>
                    <a:pt x="18" y="49"/>
                    <a:pt x="9" y="94"/>
                  </a:cubicBezTo>
                  <a:cubicBezTo>
                    <a:pt x="0" y="139"/>
                    <a:pt x="28" y="212"/>
                    <a:pt x="82" y="283"/>
                  </a:cubicBezTo>
                  <a:cubicBezTo>
                    <a:pt x="136" y="354"/>
                    <a:pt x="268" y="463"/>
                    <a:pt x="334" y="518"/>
                  </a:cubicBezTo>
                  <a:cubicBezTo>
                    <a:pt x="400" y="573"/>
                    <a:pt x="435" y="601"/>
                    <a:pt x="476" y="613"/>
                  </a:cubicBezTo>
                  <a:cubicBezTo>
                    <a:pt x="518" y="626"/>
                    <a:pt x="562" y="607"/>
                    <a:pt x="583" y="594"/>
                  </a:cubicBezTo>
                  <a:cubicBezTo>
                    <a:pt x="604" y="582"/>
                    <a:pt x="604" y="558"/>
                    <a:pt x="601" y="537"/>
                  </a:cubicBezTo>
                  <a:cubicBezTo>
                    <a:pt x="598" y="516"/>
                    <a:pt x="582" y="494"/>
                    <a:pt x="565" y="470"/>
                  </a:cubicBezTo>
                  <a:cubicBezTo>
                    <a:pt x="549" y="447"/>
                    <a:pt x="536" y="425"/>
                    <a:pt x="503" y="394"/>
                  </a:cubicBezTo>
                  <a:cubicBezTo>
                    <a:pt x="470" y="363"/>
                    <a:pt x="405" y="323"/>
                    <a:pt x="365" y="283"/>
                  </a:cubicBezTo>
                  <a:close/>
                </a:path>
              </a:pathLst>
            </a:custGeom>
            <a:noFill/>
            <a:ln w="28575" cmpd="sng">
              <a:solidFill>
                <a:schemeClr val="tx1"/>
              </a:solidFill>
              <a:round/>
              <a:headEnd type="none" w="med" len="med"/>
              <a:tailEnd type="none" w="med" len="med"/>
            </a:ln>
            <a:effectLst/>
          </p:spPr>
          <p:txBody>
            <a:bodyPr/>
            <a:lstStyle/>
            <a:p>
              <a:endParaRPr lang="fr-FR"/>
            </a:p>
          </p:txBody>
        </p:sp>
        <p:sp>
          <p:nvSpPr>
            <p:cNvPr id="38" name="Freeform 34"/>
            <p:cNvSpPr>
              <a:spLocks/>
            </p:cNvSpPr>
            <p:nvPr/>
          </p:nvSpPr>
          <p:spPr bwMode="auto">
            <a:xfrm>
              <a:off x="4013" y="2955"/>
              <a:ext cx="496" cy="481"/>
            </a:xfrm>
            <a:custGeom>
              <a:avLst/>
              <a:gdLst/>
              <a:ahLst/>
              <a:cxnLst>
                <a:cxn ang="0">
                  <a:pos x="214" y="328"/>
                </a:cxn>
                <a:cxn ang="0">
                  <a:pos x="326" y="181"/>
                </a:cxn>
                <a:cxn ang="0">
                  <a:pos x="442" y="19"/>
                </a:cxn>
                <a:cxn ang="0">
                  <a:pos x="549" y="67"/>
                </a:cxn>
                <a:cxn ang="0">
                  <a:pos x="544" y="239"/>
                </a:cxn>
                <a:cxn ang="0">
                  <a:pos x="381" y="433"/>
                </a:cxn>
                <a:cxn ang="0">
                  <a:pos x="182" y="601"/>
                </a:cxn>
                <a:cxn ang="0">
                  <a:pos x="46" y="622"/>
                </a:cxn>
                <a:cxn ang="0">
                  <a:pos x="4" y="559"/>
                </a:cxn>
                <a:cxn ang="0">
                  <a:pos x="24" y="495"/>
                </a:cxn>
                <a:cxn ang="0">
                  <a:pos x="86" y="419"/>
                </a:cxn>
                <a:cxn ang="0">
                  <a:pos x="214" y="328"/>
                </a:cxn>
              </a:cxnLst>
              <a:rect l="0" t="0" r="r" b="b"/>
              <a:pathLst>
                <a:path w="572" h="632">
                  <a:moveTo>
                    <a:pt x="214" y="328"/>
                  </a:moveTo>
                  <a:cubicBezTo>
                    <a:pt x="254" y="288"/>
                    <a:pt x="288" y="232"/>
                    <a:pt x="326" y="181"/>
                  </a:cubicBezTo>
                  <a:cubicBezTo>
                    <a:pt x="364" y="130"/>
                    <a:pt x="405" y="38"/>
                    <a:pt x="442" y="19"/>
                  </a:cubicBezTo>
                  <a:cubicBezTo>
                    <a:pt x="479" y="0"/>
                    <a:pt x="532" y="30"/>
                    <a:pt x="549" y="67"/>
                  </a:cubicBezTo>
                  <a:cubicBezTo>
                    <a:pt x="565" y="103"/>
                    <a:pt x="572" y="178"/>
                    <a:pt x="544" y="239"/>
                  </a:cubicBezTo>
                  <a:cubicBezTo>
                    <a:pt x="516" y="300"/>
                    <a:pt x="441" y="373"/>
                    <a:pt x="381" y="433"/>
                  </a:cubicBezTo>
                  <a:cubicBezTo>
                    <a:pt x="321" y="493"/>
                    <a:pt x="238" y="570"/>
                    <a:pt x="182" y="601"/>
                  </a:cubicBezTo>
                  <a:cubicBezTo>
                    <a:pt x="126" y="632"/>
                    <a:pt x="76" y="629"/>
                    <a:pt x="46" y="622"/>
                  </a:cubicBezTo>
                  <a:cubicBezTo>
                    <a:pt x="16" y="615"/>
                    <a:pt x="8" y="580"/>
                    <a:pt x="4" y="559"/>
                  </a:cubicBezTo>
                  <a:cubicBezTo>
                    <a:pt x="0" y="538"/>
                    <a:pt x="10" y="518"/>
                    <a:pt x="24" y="495"/>
                  </a:cubicBezTo>
                  <a:cubicBezTo>
                    <a:pt x="38" y="472"/>
                    <a:pt x="54" y="447"/>
                    <a:pt x="86" y="419"/>
                  </a:cubicBezTo>
                  <a:cubicBezTo>
                    <a:pt x="118" y="391"/>
                    <a:pt x="174" y="368"/>
                    <a:pt x="214" y="328"/>
                  </a:cubicBezTo>
                  <a:close/>
                </a:path>
              </a:pathLst>
            </a:custGeom>
            <a:noFill/>
            <a:ln w="28575" cmpd="sng">
              <a:solidFill>
                <a:schemeClr val="tx1"/>
              </a:solidFill>
              <a:round/>
              <a:headEnd type="none" w="med" len="med"/>
              <a:tailEnd type="none" w="med" len="med"/>
            </a:ln>
            <a:effectLst/>
          </p:spPr>
          <p:txBody>
            <a:bodyPr/>
            <a:lstStyle/>
            <a:p>
              <a:endParaRPr lang="fr-FR"/>
            </a:p>
          </p:txBody>
        </p:sp>
        <p:sp>
          <p:nvSpPr>
            <p:cNvPr id="39" name="Freeform 35"/>
            <p:cNvSpPr>
              <a:spLocks/>
            </p:cNvSpPr>
            <p:nvPr/>
          </p:nvSpPr>
          <p:spPr bwMode="auto">
            <a:xfrm>
              <a:off x="2792" y="3194"/>
              <a:ext cx="256" cy="203"/>
            </a:xfrm>
            <a:custGeom>
              <a:avLst/>
              <a:gdLst/>
              <a:ahLst/>
              <a:cxnLst>
                <a:cxn ang="0">
                  <a:pos x="61" y="168"/>
                </a:cxn>
                <a:cxn ang="0">
                  <a:pos x="7" y="78"/>
                </a:cxn>
                <a:cxn ang="0">
                  <a:pos x="17" y="12"/>
                </a:cxn>
                <a:cxn ang="0">
                  <a:pos x="83" y="6"/>
                </a:cxn>
                <a:cxn ang="0">
                  <a:pos x="130" y="30"/>
                </a:cxn>
                <a:cxn ang="0">
                  <a:pos x="199" y="90"/>
                </a:cxn>
              </a:cxnLst>
              <a:rect l="0" t="0" r="r" b="b"/>
              <a:pathLst>
                <a:path w="199" h="168">
                  <a:moveTo>
                    <a:pt x="61" y="168"/>
                  </a:moveTo>
                  <a:cubicBezTo>
                    <a:pt x="52" y="153"/>
                    <a:pt x="14" y="104"/>
                    <a:pt x="7" y="78"/>
                  </a:cubicBezTo>
                  <a:cubicBezTo>
                    <a:pt x="0" y="52"/>
                    <a:pt x="4" y="24"/>
                    <a:pt x="17" y="12"/>
                  </a:cubicBezTo>
                  <a:cubicBezTo>
                    <a:pt x="30" y="0"/>
                    <a:pt x="63" y="3"/>
                    <a:pt x="83" y="6"/>
                  </a:cubicBezTo>
                  <a:cubicBezTo>
                    <a:pt x="102" y="8"/>
                    <a:pt x="111" y="16"/>
                    <a:pt x="130" y="30"/>
                  </a:cubicBezTo>
                  <a:cubicBezTo>
                    <a:pt x="150" y="45"/>
                    <a:pt x="185" y="78"/>
                    <a:pt x="199" y="90"/>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40" name="Freeform 36"/>
            <p:cNvSpPr>
              <a:spLocks/>
            </p:cNvSpPr>
            <p:nvPr/>
          </p:nvSpPr>
          <p:spPr bwMode="auto">
            <a:xfrm>
              <a:off x="3540" y="3108"/>
              <a:ext cx="256" cy="202"/>
            </a:xfrm>
            <a:custGeom>
              <a:avLst/>
              <a:gdLst/>
              <a:ahLst/>
              <a:cxnLst>
                <a:cxn ang="0">
                  <a:pos x="61" y="168"/>
                </a:cxn>
                <a:cxn ang="0">
                  <a:pos x="7" y="78"/>
                </a:cxn>
                <a:cxn ang="0">
                  <a:pos x="17" y="12"/>
                </a:cxn>
                <a:cxn ang="0">
                  <a:pos x="83" y="6"/>
                </a:cxn>
                <a:cxn ang="0">
                  <a:pos x="130" y="30"/>
                </a:cxn>
                <a:cxn ang="0">
                  <a:pos x="199" y="90"/>
                </a:cxn>
              </a:cxnLst>
              <a:rect l="0" t="0" r="r" b="b"/>
              <a:pathLst>
                <a:path w="199" h="168">
                  <a:moveTo>
                    <a:pt x="61" y="168"/>
                  </a:moveTo>
                  <a:cubicBezTo>
                    <a:pt x="52" y="153"/>
                    <a:pt x="14" y="104"/>
                    <a:pt x="7" y="78"/>
                  </a:cubicBezTo>
                  <a:cubicBezTo>
                    <a:pt x="0" y="52"/>
                    <a:pt x="4" y="24"/>
                    <a:pt x="17" y="12"/>
                  </a:cubicBezTo>
                  <a:cubicBezTo>
                    <a:pt x="30" y="0"/>
                    <a:pt x="63" y="3"/>
                    <a:pt x="83" y="6"/>
                  </a:cubicBezTo>
                  <a:cubicBezTo>
                    <a:pt x="102" y="8"/>
                    <a:pt x="111" y="16"/>
                    <a:pt x="130" y="30"/>
                  </a:cubicBezTo>
                  <a:cubicBezTo>
                    <a:pt x="150" y="45"/>
                    <a:pt x="185" y="78"/>
                    <a:pt x="199" y="90"/>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41" name="Freeform 37"/>
            <p:cNvSpPr>
              <a:spLocks/>
            </p:cNvSpPr>
            <p:nvPr/>
          </p:nvSpPr>
          <p:spPr bwMode="auto">
            <a:xfrm flipH="1">
              <a:off x="3641" y="1006"/>
              <a:ext cx="256" cy="203"/>
            </a:xfrm>
            <a:custGeom>
              <a:avLst/>
              <a:gdLst/>
              <a:ahLst/>
              <a:cxnLst>
                <a:cxn ang="0">
                  <a:pos x="61" y="168"/>
                </a:cxn>
                <a:cxn ang="0">
                  <a:pos x="7" y="78"/>
                </a:cxn>
                <a:cxn ang="0">
                  <a:pos x="17" y="12"/>
                </a:cxn>
                <a:cxn ang="0">
                  <a:pos x="83" y="6"/>
                </a:cxn>
                <a:cxn ang="0">
                  <a:pos x="130" y="30"/>
                </a:cxn>
                <a:cxn ang="0">
                  <a:pos x="199" y="90"/>
                </a:cxn>
              </a:cxnLst>
              <a:rect l="0" t="0" r="r" b="b"/>
              <a:pathLst>
                <a:path w="199" h="168">
                  <a:moveTo>
                    <a:pt x="61" y="168"/>
                  </a:moveTo>
                  <a:cubicBezTo>
                    <a:pt x="52" y="153"/>
                    <a:pt x="14" y="104"/>
                    <a:pt x="7" y="78"/>
                  </a:cubicBezTo>
                  <a:cubicBezTo>
                    <a:pt x="0" y="52"/>
                    <a:pt x="4" y="24"/>
                    <a:pt x="17" y="12"/>
                  </a:cubicBezTo>
                  <a:cubicBezTo>
                    <a:pt x="30" y="0"/>
                    <a:pt x="63" y="3"/>
                    <a:pt x="83" y="6"/>
                  </a:cubicBezTo>
                  <a:cubicBezTo>
                    <a:pt x="102" y="8"/>
                    <a:pt x="111" y="16"/>
                    <a:pt x="130" y="30"/>
                  </a:cubicBezTo>
                  <a:cubicBezTo>
                    <a:pt x="150" y="45"/>
                    <a:pt x="185" y="78"/>
                    <a:pt x="199" y="90"/>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42" name="Freeform 38"/>
            <p:cNvSpPr>
              <a:spLocks/>
            </p:cNvSpPr>
            <p:nvPr/>
          </p:nvSpPr>
          <p:spPr bwMode="auto">
            <a:xfrm flipH="1">
              <a:off x="2878" y="897"/>
              <a:ext cx="255" cy="203"/>
            </a:xfrm>
            <a:custGeom>
              <a:avLst/>
              <a:gdLst/>
              <a:ahLst/>
              <a:cxnLst>
                <a:cxn ang="0">
                  <a:pos x="61" y="168"/>
                </a:cxn>
                <a:cxn ang="0">
                  <a:pos x="7" y="78"/>
                </a:cxn>
                <a:cxn ang="0">
                  <a:pos x="17" y="12"/>
                </a:cxn>
                <a:cxn ang="0">
                  <a:pos x="83" y="6"/>
                </a:cxn>
                <a:cxn ang="0">
                  <a:pos x="130" y="30"/>
                </a:cxn>
                <a:cxn ang="0">
                  <a:pos x="199" y="90"/>
                </a:cxn>
              </a:cxnLst>
              <a:rect l="0" t="0" r="r" b="b"/>
              <a:pathLst>
                <a:path w="199" h="168">
                  <a:moveTo>
                    <a:pt x="61" y="168"/>
                  </a:moveTo>
                  <a:cubicBezTo>
                    <a:pt x="52" y="153"/>
                    <a:pt x="14" y="104"/>
                    <a:pt x="7" y="78"/>
                  </a:cubicBezTo>
                  <a:cubicBezTo>
                    <a:pt x="0" y="52"/>
                    <a:pt x="4" y="24"/>
                    <a:pt x="17" y="12"/>
                  </a:cubicBezTo>
                  <a:cubicBezTo>
                    <a:pt x="30" y="0"/>
                    <a:pt x="63" y="3"/>
                    <a:pt x="83" y="6"/>
                  </a:cubicBezTo>
                  <a:cubicBezTo>
                    <a:pt x="102" y="8"/>
                    <a:pt x="111" y="16"/>
                    <a:pt x="130" y="30"/>
                  </a:cubicBezTo>
                  <a:cubicBezTo>
                    <a:pt x="150" y="45"/>
                    <a:pt x="185" y="78"/>
                    <a:pt x="199" y="90"/>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43" name="Freeform 39"/>
            <p:cNvSpPr>
              <a:spLocks/>
            </p:cNvSpPr>
            <p:nvPr/>
          </p:nvSpPr>
          <p:spPr bwMode="auto">
            <a:xfrm>
              <a:off x="2308" y="1133"/>
              <a:ext cx="901" cy="267"/>
            </a:xfrm>
            <a:custGeom>
              <a:avLst/>
              <a:gdLst/>
              <a:ahLst/>
              <a:cxnLst>
                <a:cxn ang="0">
                  <a:pos x="0" y="68"/>
                </a:cxn>
                <a:cxn ang="0">
                  <a:pos x="144" y="20"/>
                </a:cxn>
                <a:cxn ang="0">
                  <a:pos x="192" y="2"/>
                </a:cxn>
                <a:cxn ang="0">
                  <a:pos x="246" y="32"/>
                </a:cxn>
                <a:cxn ang="0">
                  <a:pos x="276" y="134"/>
                </a:cxn>
                <a:cxn ang="0">
                  <a:pos x="336" y="212"/>
                </a:cxn>
                <a:cxn ang="0">
                  <a:pos x="456" y="188"/>
                </a:cxn>
                <a:cxn ang="0">
                  <a:pos x="534" y="128"/>
                </a:cxn>
                <a:cxn ang="0">
                  <a:pos x="624" y="68"/>
                </a:cxn>
                <a:cxn ang="0">
                  <a:pos x="702" y="14"/>
                </a:cxn>
              </a:cxnLst>
              <a:rect l="0" t="0" r="r" b="b"/>
              <a:pathLst>
                <a:path w="702" h="221">
                  <a:moveTo>
                    <a:pt x="0" y="68"/>
                  </a:moveTo>
                  <a:cubicBezTo>
                    <a:pt x="52" y="48"/>
                    <a:pt x="112" y="31"/>
                    <a:pt x="144" y="20"/>
                  </a:cubicBezTo>
                  <a:cubicBezTo>
                    <a:pt x="176" y="9"/>
                    <a:pt x="175" y="0"/>
                    <a:pt x="192" y="2"/>
                  </a:cubicBezTo>
                  <a:cubicBezTo>
                    <a:pt x="209" y="4"/>
                    <a:pt x="232" y="10"/>
                    <a:pt x="246" y="32"/>
                  </a:cubicBezTo>
                  <a:cubicBezTo>
                    <a:pt x="260" y="54"/>
                    <a:pt x="261" y="104"/>
                    <a:pt x="276" y="134"/>
                  </a:cubicBezTo>
                  <a:cubicBezTo>
                    <a:pt x="291" y="164"/>
                    <a:pt x="306" y="203"/>
                    <a:pt x="336" y="212"/>
                  </a:cubicBezTo>
                  <a:cubicBezTo>
                    <a:pt x="366" y="221"/>
                    <a:pt x="423" y="202"/>
                    <a:pt x="456" y="188"/>
                  </a:cubicBezTo>
                  <a:cubicBezTo>
                    <a:pt x="489" y="174"/>
                    <a:pt x="506" y="148"/>
                    <a:pt x="534" y="128"/>
                  </a:cubicBezTo>
                  <a:cubicBezTo>
                    <a:pt x="562" y="108"/>
                    <a:pt x="596" y="87"/>
                    <a:pt x="624" y="68"/>
                  </a:cubicBezTo>
                  <a:cubicBezTo>
                    <a:pt x="652" y="49"/>
                    <a:pt x="686" y="25"/>
                    <a:pt x="702" y="14"/>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44" name="Freeform 40"/>
            <p:cNvSpPr>
              <a:spLocks/>
            </p:cNvSpPr>
            <p:nvPr/>
          </p:nvSpPr>
          <p:spPr bwMode="auto">
            <a:xfrm flipV="1">
              <a:off x="2308" y="2978"/>
              <a:ext cx="901" cy="267"/>
            </a:xfrm>
            <a:custGeom>
              <a:avLst/>
              <a:gdLst/>
              <a:ahLst/>
              <a:cxnLst>
                <a:cxn ang="0">
                  <a:pos x="0" y="68"/>
                </a:cxn>
                <a:cxn ang="0">
                  <a:pos x="144" y="20"/>
                </a:cxn>
                <a:cxn ang="0">
                  <a:pos x="192" y="2"/>
                </a:cxn>
                <a:cxn ang="0">
                  <a:pos x="246" y="32"/>
                </a:cxn>
                <a:cxn ang="0">
                  <a:pos x="276" y="134"/>
                </a:cxn>
                <a:cxn ang="0">
                  <a:pos x="336" y="212"/>
                </a:cxn>
                <a:cxn ang="0">
                  <a:pos x="456" y="188"/>
                </a:cxn>
                <a:cxn ang="0">
                  <a:pos x="534" y="128"/>
                </a:cxn>
                <a:cxn ang="0">
                  <a:pos x="624" y="68"/>
                </a:cxn>
                <a:cxn ang="0">
                  <a:pos x="702" y="14"/>
                </a:cxn>
              </a:cxnLst>
              <a:rect l="0" t="0" r="r" b="b"/>
              <a:pathLst>
                <a:path w="702" h="221">
                  <a:moveTo>
                    <a:pt x="0" y="68"/>
                  </a:moveTo>
                  <a:cubicBezTo>
                    <a:pt x="52" y="48"/>
                    <a:pt x="112" y="31"/>
                    <a:pt x="144" y="20"/>
                  </a:cubicBezTo>
                  <a:cubicBezTo>
                    <a:pt x="176" y="9"/>
                    <a:pt x="175" y="0"/>
                    <a:pt x="192" y="2"/>
                  </a:cubicBezTo>
                  <a:cubicBezTo>
                    <a:pt x="209" y="4"/>
                    <a:pt x="232" y="10"/>
                    <a:pt x="246" y="32"/>
                  </a:cubicBezTo>
                  <a:cubicBezTo>
                    <a:pt x="260" y="54"/>
                    <a:pt x="261" y="104"/>
                    <a:pt x="276" y="134"/>
                  </a:cubicBezTo>
                  <a:cubicBezTo>
                    <a:pt x="291" y="164"/>
                    <a:pt x="306" y="203"/>
                    <a:pt x="336" y="212"/>
                  </a:cubicBezTo>
                  <a:cubicBezTo>
                    <a:pt x="366" y="221"/>
                    <a:pt x="423" y="202"/>
                    <a:pt x="456" y="188"/>
                  </a:cubicBezTo>
                  <a:cubicBezTo>
                    <a:pt x="489" y="174"/>
                    <a:pt x="506" y="148"/>
                    <a:pt x="534" y="128"/>
                  </a:cubicBezTo>
                  <a:cubicBezTo>
                    <a:pt x="562" y="108"/>
                    <a:pt x="596" y="87"/>
                    <a:pt x="624" y="68"/>
                  </a:cubicBezTo>
                  <a:cubicBezTo>
                    <a:pt x="652" y="49"/>
                    <a:pt x="686" y="25"/>
                    <a:pt x="702" y="14"/>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45" name="Freeform 41"/>
            <p:cNvSpPr>
              <a:spLocks/>
            </p:cNvSpPr>
            <p:nvPr/>
          </p:nvSpPr>
          <p:spPr bwMode="auto">
            <a:xfrm>
              <a:off x="3301" y="1108"/>
              <a:ext cx="609" cy="295"/>
            </a:xfrm>
            <a:custGeom>
              <a:avLst/>
              <a:gdLst/>
              <a:ahLst/>
              <a:cxnLst>
                <a:cxn ang="0">
                  <a:pos x="0" y="23"/>
                </a:cxn>
                <a:cxn ang="0">
                  <a:pos x="90" y="11"/>
                </a:cxn>
                <a:cxn ang="0">
                  <a:pos x="138" y="89"/>
                </a:cxn>
                <a:cxn ang="0">
                  <a:pos x="162" y="167"/>
                </a:cxn>
                <a:cxn ang="0">
                  <a:pos x="234" y="233"/>
                </a:cxn>
                <a:cxn ang="0">
                  <a:pos x="330" y="233"/>
                </a:cxn>
                <a:cxn ang="0">
                  <a:pos x="426" y="185"/>
                </a:cxn>
                <a:cxn ang="0">
                  <a:pos x="474" y="137"/>
                </a:cxn>
              </a:cxnLst>
              <a:rect l="0" t="0" r="r" b="b"/>
              <a:pathLst>
                <a:path w="474" h="244">
                  <a:moveTo>
                    <a:pt x="0" y="23"/>
                  </a:moveTo>
                  <a:cubicBezTo>
                    <a:pt x="15" y="20"/>
                    <a:pt x="67" y="0"/>
                    <a:pt x="90" y="11"/>
                  </a:cubicBezTo>
                  <a:cubicBezTo>
                    <a:pt x="113" y="22"/>
                    <a:pt x="126" y="63"/>
                    <a:pt x="138" y="89"/>
                  </a:cubicBezTo>
                  <a:cubicBezTo>
                    <a:pt x="150" y="115"/>
                    <a:pt x="146" y="143"/>
                    <a:pt x="162" y="167"/>
                  </a:cubicBezTo>
                  <a:cubicBezTo>
                    <a:pt x="178" y="191"/>
                    <a:pt x="206" y="222"/>
                    <a:pt x="234" y="233"/>
                  </a:cubicBezTo>
                  <a:cubicBezTo>
                    <a:pt x="262" y="244"/>
                    <a:pt x="298" y="241"/>
                    <a:pt x="330" y="233"/>
                  </a:cubicBezTo>
                  <a:cubicBezTo>
                    <a:pt x="362" y="225"/>
                    <a:pt x="402" y="201"/>
                    <a:pt x="426" y="185"/>
                  </a:cubicBezTo>
                  <a:cubicBezTo>
                    <a:pt x="450" y="169"/>
                    <a:pt x="462" y="153"/>
                    <a:pt x="474" y="137"/>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46" name="Freeform 42"/>
            <p:cNvSpPr>
              <a:spLocks/>
            </p:cNvSpPr>
            <p:nvPr/>
          </p:nvSpPr>
          <p:spPr bwMode="auto">
            <a:xfrm rot="10800000" flipH="1">
              <a:off x="3294" y="3008"/>
              <a:ext cx="608" cy="295"/>
            </a:xfrm>
            <a:custGeom>
              <a:avLst/>
              <a:gdLst/>
              <a:ahLst/>
              <a:cxnLst>
                <a:cxn ang="0">
                  <a:pos x="0" y="23"/>
                </a:cxn>
                <a:cxn ang="0">
                  <a:pos x="90" y="11"/>
                </a:cxn>
                <a:cxn ang="0">
                  <a:pos x="138" y="89"/>
                </a:cxn>
                <a:cxn ang="0">
                  <a:pos x="162" y="167"/>
                </a:cxn>
                <a:cxn ang="0">
                  <a:pos x="234" y="233"/>
                </a:cxn>
                <a:cxn ang="0">
                  <a:pos x="330" y="233"/>
                </a:cxn>
                <a:cxn ang="0">
                  <a:pos x="426" y="185"/>
                </a:cxn>
                <a:cxn ang="0">
                  <a:pos x="474" y="137"/>
                </a:cxn>
              </a:cxnLst>
              <a:rect l="0" t="0" r="r" b="b"/>
              <a:pathLst>
                <a:path w="474" h="244">
                  <a:moveTo>
                    <a:pt x="0" y="23"/>
                  </a:moveTo>
                  <a:cubicBezTo>
                    <a:pt x="15" y="20"/>
                    <a:pt x="67" y="0"/>
                    <a:pt x="90" y="11"/>
                  </a:cubicBezTo>
                  <a:cubicBezTo>
                    <a:pt x="113" y="22"/>
                    <a:pt x="126" y="63"/>
                    <a:pt x="138" y="89"/>
                  </a:cubicBezTo>
                  <a:cubicBezTo>
                    <a:pt x="150" y="115"/>
                    <a:pt x="146" y="143"/>
                    <a:pt x="162" y="167"/>
                  </a:cubicBezTo>
                  <a:cubicBezTo>
                    <a:pt x="178" y="191"/>
                    <a:pt x="206" y="222"/>
                    <a:pt x="234" y="233"/>
                  </a:cubicBezTo>
                  <a:cubicBezTo>
                    <a:pt x="262" y="244"/>
                    <a:pt x="298" y="241"/>
                    <a:pt x="330" y="233"/>
                  </a:cubicBezTo>
                  <a:cubicBezTo>
                    <a:pt x="362" y="225"/>
                    <a:pt x="402" y="201"/>
                    <a:pt x="426" y="185"/>
                  </a:cubicBezTo>
                  <a:cubicBezTo>
                    <a:pt x="450" y="169"/>
                    <a:pt x="462" y="153"/>
                    <a:pt x="474" y="137"/>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47" name="Freeform 43"/>
            <p:cNvSpPr>
              <a:spLocks/>
            </p:cNvSpPr>
            <p:nvPr/>
          </p:nvSpPr>
          <p:spPr bwMode="auto">
            <a:xfrm>
              <a:off x="3664" y="3215"/>
              <a:ext cx="230" cy="164"/>
            </a:xfrm>
            <a:custGeom>
              <a:avLst/>
              <a:gdLst/>
              <a:ahLst/>
              <a:cxnLst>
                <a:cxn ang="0">
                  <a:pos x="146" y="0"/>
                </a:cxn>
                <a:cxn ang="0">
                  <a:pos x="174" y="61"/>
                </a:cxn>
                <a:cxn ang="0">
                  <a:pos x="168" y="109"/>
                </a:cxn>
                <a:cxn ang="0">
                  <a:pos x="108" y="133"/>
                </a:cxn>
                <a:cxn ang="0">
                  <a:pos x="0" y="91"/>
                </a:cxn>
              </a:cxnLst>
              <a:rect l="0" t="0" r="r" b="b"/>
              <a:pathLst>
                <a:path w="179" h="136">
                  <a:moveTo>
                    <a:pt x="146" y="0"/>
                  </a:moveTo>
                  <a:cubicBezTo>
                    <a:pt x="151" y="10"/>
                    <a:pt x="170" y="43"/>
                    <a:pt x="174" y="61"/>
                  </a:cubicBezTo>
                  <a:cubicBezTo>
                    <a:pt x="178" y="79"/>
                    <a:pt x="179" y="97"/>
                    <a:pt x="168" y="109"/>
                  </a:cubicBezTo>
                  <a:cubicBezTo>
                    <a:pt x="157" y="121"/>
                    <a:pt x="136" y="136"/>
                    <a:pt x="108" y="133"/>
                  </a:cubicBezTo>
                  <a:cubicBezTo>
                    <a:pt x="80" y="130"/>
                    <a:pt x="22" y="100"/>
                    <a:pt x="0" y="91"/>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48" name="Freeform 44"/>
            <p:cNvSpPr>
              <a:spLocks/>
            </p:cNvSpPr>
            <p:nvPr/>
          </p:nvSpPr>
          <p:spPr bwMode="auto">
            <a:xfrm>
              <a:off x="2909" y="3310"/>
              <a:ext cx="231" cy="164"/>
            </a:xfrm>
            <a:custGeom>
              <a:avLst/>
              <a:gdLst/>
              <a:ahLst/>
              <a:cxnLst>
                <a:cxn ang="0">
                  <a:pos x="146" y="0"/>
                </a:cxn>
                <a:cxn ang="0">
                  <a:pos x="174" y="61"/>
                </a:cxn>
                <a:cxn ang="0">
                  <a:pos x="168" y="109"/>
                </a:cxn>
                <a:cxn ang="0">
                  <a:pos x="108" y="133"/>
                </a:cxn>
                <a:cxn ang="0">
                  <a:pos x="0" y="91"/>
                </a:cxn>
              </a:cxnLst>
              <a:rect l="0" t="0" r="r" b="b"/>
              <a:pathLst>
                <a:path w="179" h="136">
                  <a:moveTo>
                    <a:pt x="146" y="0"/>
                  </a:moveTo>
                  <a:cubicBezTo>
                    <a:pt x="151" y="10"/>
                    <a:pt x="170" y="43"/>
                    <a:pt x="174" y="61"/>
                  </a:cubicBezTo>
                  <a:cubicBezTo>
                    <a:pt x="178" y="79"/>
                    <a:pt x="179" y="97"/>
                    <a:pt x="168" y="109"/>
                  </a:cubicBezTo>
                  <a:cubicBezTo>
                    <a:pt x="157" y="121"/>
                    <a:pt x="136" y="136"/>
                    <a:pt x="108" y="133"/>
                  </a:cubicBezTo>
                  <a:cubicBezTo>
                    <a:pt x="80" y="130"/>
                    <a:pt x="22" y="100"/>
                    <a:pt x="0" y="91"/>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49" name="Freeform 45"/>
            <p:cNvSpPr>
              <a:spLocks/>
            </p:cNvSpPr>
            <p:nvPr/>
          </p:nvSpPr>
          <p:spPr bwMode="auto">
            <a:xfrm flipH="1">
              <a:off x="2800" y="1043"/>
              <a:ext cx="231" cy="164"/>
            </a:xfrm>
            <a:custGeom>
              <a:avLst/>
              <a:gdLst/>
              <a:ahLst/>
              <a:cxnLst>
                <a:cxn ang="0">
                  <a:pos x="146" y="0"/>
                </a:cxn>
                <a:cxn ang="0">
                  <a:pos x="174" y="61"/>
                </a:cxn>
                <a:cxn ang="0">
                  <a:pos x="168" y="109"/>
                </a:cxn>
                <a:cxn ang="0">
                  <a:pos x="108" y="133"/>
                </a:cxn>
                <a:cxn ang="0">
                  <a:pos x="0" y="91"/>
                </a:cxn>
              </a:cxnLst>
              <a:rect l="0" t="0" r="r" b="b"/>
              <a:pathLst>
                <a:path w="179" h="136">
                  <a:moveTo>
                    <a:pt x="146" y="0"/>
                  </a:moveTo>
                  <a:cubicBezTo>
                    <a:pt x="151" y="10"/>
                    <a:pt x="170" y="43"/>
                    <a:pt x="174" y="61"/>
                  </a:cubicBezTo>
                  <a:cubicBezTo>
                    <a:pt x="178" y="79"/>
                    <a:pt x="179" y="97"/>
                    <a:pt x="168" y="109"/>
                  </a:cubicBezTo>
                  <a:cubicBezTo>
                    <a:pt x="157" y="121"/>
                    <a:pt x="136" y="136"/>
                    <a:pt x="108" y="133"/>
                  </a:cubicBezTo>
                  <a:cubicBezTo>
                    <a:pt x="80" y="130"/>
                    <a:pt x="22" y="100"/>
                    <a:pt x="0" y="91"/>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50" name="Freeform 46"/>
            <p:cNvSpPr>
              <a:spLocks/>
            </p:cNvSpPr>
            <p:nvPr/>
          </p:nvSpPr>
          <p:spPr bwMode="auto">
            <a:xfrm flipH="1">
              <a:off x="3564" y="1114"/>
              <a:ext cx="229" cy="165"/>
            </a:xfrm>
            <a:custGeom>
              <a:avLst/>
              <a:gdLst/>
              <a:ahLst/>
              <a:cxnLst>
                <a:cxn ang="0">
                  <a:pos x="146" y="0"/>
                </a:cxn>
                <a:cxn ang="0">
                  <a:pos x="174" y="61"/>
                </a:cxn>
                <a:cxn ang="0">
                  <a:pos x="168" y="109"/>
                </a:cxn>
                <a:cxn ang="0">
                  <a:pos x="108" y="133"/>
                </a:cxn>
                <a:cxn ang="0">
                  <a:pos x="0" y="91"/>
                </a:cxn>
              </a:cxnLst>
              <a:rect l="0" t="0" r="r" b="b"/>
              <a:pathLst>
                <a:path w="179" h="136">
                  <a:moveTo>
                    <a:pt x="146" y="0"/>
                  </a:moveTo>
                  <a:cubicBezTo>
                    <a:pt x="151" y="10"/>
                    <a:pt x="170" y="43"/>
                    <a:pt x="174" y="61"/>
                  </a:cubicBezTo>
                  <a:cubicBezTo>
                    <a:pt x="178" y="79"/>
                    <a:pt x="179" y="97"/>
                    <a:pt x="168" y="109"/>
                  </a:cubicBezTo>
                  <a:cubicBezTo>
                    <a:pt x="157" y="121"/>
                    <a:pt x="136" y="136"/>
                    <a:pt x="108" y="133"/>
                  </a:cubicBezTo>
                  <a:cubicBezTo>
                    <a:pt x="80" y="130"/>
                    <a:pt x="22" y="100"/>
                    <a:pt x="0" y="91"/>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51" name="Freeform 47"/>
            <p:cNvSpPr>
              <a:spLocks/>
            </p:cNvSpPr>
            <p:nvPr/>
          </p:nvSpPr>
          <p:spPr bwMode="auto">
            <a:xfrm>
              <a:off x="1954" y="1273"/>
              <a:ext cx="284" cy="90"/>
            </a:xfrm>
            <a:custGeom>
              <a:avLst/>
              <a:gdLst/>
              <a:ahLst/>
              <a:cxnLst>
                <a:cxn ang="0">
                  <a:pos x="0" y="66"/>
                </a:cxn>
                <a:cxn ang="0">
                  <a:pos x="48" y="73"/>
                </a:cxn>
                <a:cxn ang="0">
                  <a:pos x="126" y="60"/>
                </a:cxn>
                <a:cxn ang="0">
                  <a:pos x="222" y="0"/>
                </a:cxn>
              </a:cxnLst>
              <a:rect l="0" t="0" r="r" b="b"/>
              <a:pathLst>
                <a:path w="222" h="74">
                  <a:moveTo>
                    <a:pt x="0" y="66"/>
                  </a:moveTo>
                  <a:cubicBezTo>
                    <a:pt x="7" y="67"/>
                    <a:pt x="27" y="74"/>
                    <a:pt x="48" y="73"/>
                  </a:cubicBezTo>
                  <a:cubicBezTo>
                    <a:pt x="69" y="72"/>
                    <a:pt x="97" y="72"/>
                    <a:pt x="126" y="60"/>
                  </a:cubicBezTo>
                  <a:cubicBezTo>
                    <a:pt x="155" y="48"/>
                    <a:pt x="202" y="12"/>
                    <a:pt x="222" y="0"/>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52" name="Freeform 48"/>
            <p:cNvSpPr>
              <a:spLocks/>
            </p:cNvSpPr>
            <p:nvPr/>
          </p:nvSpPr>
          <p:spPr bwMode="auto">
            <a:xfrm>
              <a:off x="2077" y="1152"/>
              <a:ext cx="231" cy="64"/>
            </a:xfrm>
            <a:custGeom>
              <a:avLst/>
              <a:gdLst/>
              <a:ahLst/>
              <a:cxnLst>
                <a:cxn ang="0">
                  <a:pos x="0" y="46"/>
                </a:cxn>
                <a:cxn ang="0">
                  <a:pos x="39" y="53"/>
                </a:cxn>
                <a:cxn ang="0">
                  <a:pos x="102" y="40"/>
                </a:cxn>
                <a:cxn ang="0">
                  <a:pos x="180" y="0"/>
                </a:cxn>
              </a:cxnLst>
              <a:rect l="0" t="0" r="r" b="b"/>
              <a:pathLst>
                <a:path w="180" h="54">
                  <a:moveTo>
                    <a:pt x="0" y="46"/>
                  </a:moveTo>
                  <a:cubicBezTo>
                    <a:pt x="6" y="47"/>
                    <a:pt x="22" y="54"/>
                    <a:pt x="39" y="53"/>
                  </a:cubicBezTo>
                  <a:cubicBezTo>
                    <a:pt x="56" y="52"/>
                    <a:pt x="78" y="49"/>
                    <a:pt x="102" y="40"/>
                  </a:cubicBezTo>
                  <a:cubicBezTo>
                    <a:pt x="126" y="31"/>
                    <a:pt x="164" y="8"/>
                    <a:pt x="180" y="0"/>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53" name="Freeform 49"/>
            <p:cNvSpPr>
              <a:spLocks/>
            </p:cNvSpPr>
            <p:nvPr/>
          </p:nvSpPr>
          <p:spPr bwMode="auto">
            <a:xfrm>
              <a:off x="3418" y="926"/>
              <a:ext cx="246" cy="82"/>
            </a:xfrm>
            <a:custGeom>
              <a:avLst/>
              <a:gdLst/>
              <a:ahLst/>
              <a:cxnLst>
                <a:cxn ang="0">
                  <a:pos x="192" y="0"/>
                </a:cxn>
                <a:cxn ang="0">
                  <a:pos x="96" y="48"/>
                </a:cxn>
                <a:cxn ang="0">
                  <a:pos x="0" y="68"/>
                </a:cxn>
              </a:cxnLst>
              <a:rect l="0" t="0" r="r" b="b"/>
              <a:pathLst>
                <a:path w="192" h="68">
                  <a:moveTo>
                    <a:pt x="192" y="0"/>
                  </a:moveTo>
                  <a:cubicBezTo>
                    <a:pt x="160" y="20"/>
                    <a:pt x="128" y="37"/>
                    <a:pt x="96" y="48"/>
                  </a:cubicBezTo>
                  <a:cubicBezTo>
                    <a:pt x="64" y="59"/>
                    <a:pt x="20" y="64"/>
                    <a:pt x="0" y="68"/>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54" name="Freeform 50"/>
            <p:cNvSpPr>
              <a:spLocks/>
            </p:cNvSpPr>
            <p:nvPr/>
          </p:nvSpPr>
          <p:spPr bwMode="auto">
            <a:xfrm>
              <a:off x="2554" y="960"/>
              <a:ext cx="246" cy="83"/>
            </a:xfrm>
            <a:custGeom>
              <a:avLst/>
              <a:gdLst/>
              <a:ahLst/>
              <a:cxnLst>
                <a:cxn ang="0">
                  <a:pos x="192" y="0"/>
                </a:cxn>
                <a:cxn ang="0">
                  <a:pos x="96" y="48"/>
                </a:cxn>
                <a:cxn ang="0">
                  <a:pos x="0" y="68"/>
                </a:cxn>
              </a:cxnLst>
              <a:rect l="0" t="0" r="r" b="b"/>
              <a:pathLst>
                <a:path w="192" h="68">
                  <a:moveTo>
                    <a:pt x="192" y="0"/>
                  </a:moveTo>
                  <a:cubicBezTo>
                    <a:pt x="160" y="20"/>
                    <a:pt x="128" y="37"/>
                    <a:pt x="96" y="48"/>
                  </a:cubicBezTo>
                  <a:cubicBezTo>
                    <a:pt x="64" y="59"/>
                    <a:pt x="20" y="64"/>
                    <a:pt x="0" y="68"/>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55" name="Freeform 51"/>
            <p:cNvSpPr>
              <a:spLocks/>
            </p:cNvSpPr>
            <p:nvPr/>
          </p:nvSpPr>
          <p:spPr bwMode="auto">
            <a:xfrm flipV="1">
              <a:off x="3356" y="3395"/>
              <a:ext cx="246" cy="82"/>
            </a:xfrm>
            <a:custGeom>
              <a:avLst/>
              <a:gdLst/>
              <a:ahLst/>
              <a:cxnLst>
                <a:cxn ang="0">
                  <a:pos x="192" y="0"/>
                </a:cxn>
                <a:cxn ang="0">
                  <a:pos x="96" y="48"/>
                </a:cxn>
                <a:cxn ang="0">
                  <a:pos x="0" y="68"/>
                </a:cxn>
              </a:cxnLst>
              <a:rect l="0" t="0" r="r" b="b"/>
              <a:pathLst>
                <a:path w="192" h="68">
                  <a:moveTo>
                    <a:pt x="192" y="0"/>
                  </a:moveTo>
                  <a:cubicBezTo>
                    <a:pt x="160" y="20"/>
                    <a:pt x="128" y="37"/>
                    <a:pt x="96" y="48"/>
                  </a:cubicBezTo>
                  <a:cubicBezTo>
                    <a:pt x="64" y="59"/>
                    <a:pt x="20" y="64"/>
                    <a:pt x="0" y="68"/>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56" name="Freeform 52"/>
            <p:cNvSpPr>
              <a:spLocks/>
            </p:cNvSpPr>
            <p:nvPr/>
          </p:nvSpPr>
          <p:spPr bwMode="auto">
            <a:xfrm flipV="1">
              <a:off x="2616" y="3419"/>
              <a:ext cx="246" cy="82"/>
            </a:xfrm>
            <a:custGeom>
              <a:avLst/>
              <a:gdLst/>
              <a:ahLst/>
              <a:cxnLst>
                <a:cxn ang="0">
                  <a:pos x="192" y="0"/>
                </a:cxn>
                <a:cxn ang="0">
                  <a:pos x="96" y="48"/>
                </a:cxn>
                <a:cxn ang="0">
                  <a:pos x="0" y="68"/>
                </a:cxn>
              </a:cxnLst>
              <a:rect l="0" t="0" r="r" b="b"/>
              <a:pathLst>
                <a:path w="192" h="68">
                  <a:moveTo>
                    <a:pt x="192" y="0"/>
                  </a:moveTo>
                  <a:cubicBezTo>
                    <a:pt x="160" y="20"/>
                    <a:pt x="128" y="37"/>
                    <a:pt x="96" y="48"/>
                  </a:cubicBezTo>
                  <a:cubicBezTo>
                    <a:pt x="64" y="59"/>
                    <a:pt x="20" y="64"/>
                    <a:pt x="0" y="68"/>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57" name="Freeform 53"/>
            <p:cNvSpPr>
              <a:spLocks/>
            </p:cNvSpPr>
            <p:nvPr/>
          </p:nvSpPr>
          <p:spPr bwMode="auto">
            <a:xfrm flipV="1">
              <a:off x="2084" y="3180"/>
              <a:ext cx="232" cy="65"/>
            </a:xfrm>
            <a:custGeom>
              <a:avLst/>
              <a:gdLst/>
              <a:ahLst/>
              <a:cxnLst>
                <a:cxn ang="0">
                  <a:pos x="0" y="46"/>
                </a:cxn>
                <a:cxn ang="0">
                  <a:pos x="39" y="53"/>
                </a:cxn>
                <a:cxn ang="0">
                  <a:pos x="102" y="40"/>
                </a:cxn>
                <a:cxn ang="0">
                  <a:pos x="180" y="0"/>
                </a:cxn>
              </a:cxnLst>
              <a:rect l="0" t="0" r="r" b="b"/>
              <a:pathLst>
                <a:path w="180" h="54">
                  <a:moveTo>
                    <a:pt x="0" y="46"/>
                  </a:moveTo>
                  <a:cubicBezTo>
                    <a:pt x="6" y="47"/>
                    <a:pt x="22" y="54"/>
                    <a:pt x="39" y="53"/>
                  </a:cubicBezTo>
                  <a:cubicBezTo>
                    <a:pt x="56" y="52"/>
                    <a:pt x="78" y="49"/>
                    <a:pt x="102" y="40"/>
                  </a:cubicBezTo>
                  <a:cubicBezTo>
                    <a:pt x="126" y="31"/>
                    <a:pt x="164" y="8"/>
                    <a:pt x="180" y="0"/>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58" name="Freeform 54"/>
            <p:cNvSpPr>
              <a:spLocks/>
            </p:cNvSpPr>
            <p:nvPr/>
          </p:nvSpPr>
          <p:spPr bwMode="auto">
            <a:xfrm>
              <a:off x="2316" y="3252"/>
              <a:ext cx="72" cy="116"/>
            </a:xfrm>
            <a:custGeom>
              <a:avLst/>
              <a:gdLst/>
              <a:ahLst/>
              <a:cxnLst>
                <a:cxn ang="0">
                  <a:pos x="0" y="0"/>
                </a:cxn>
                <a:cxn ang="0">
                  <a:pos x="48" y="48"/>
                </a:cxn>
                <a:cxn ang="0">
                  <a:pos x="48" y="96"/>
                </a:cxn>
              </a:cxnLst>
              <a:rect l="0" t="0" r="r" b="b"/>
              <a:pathLst>
                <a:path w="56" h="96">
                  <a:moveTo>
                    <a:pt x="0" y="0"/>
                  </a:moveTo>
                  <a:cubicBezTo>
                    <a:pt x="20" y="16"/>
                    <a:pt x="40" y="32"/>
                    <a:pt x="48" y="48"/>
                  </a:cubicBezTo>
                  <a:cubicBezTo>
                    <a:pt x="56" y="64"/>
                    <a:pt x="52" y="80"/>
                    <a:pt x="48" y="96"/>
                  </a:cubicBezTo>
                </a:path>
              </a:pathLst>
            </a:custGeom>
            <a:noFill/>
            <a:ln w="28575" cmpd="sng">
              <a:solidFill>
                <a:schemeClr val="tx1"/>
              </a:solidFill>
              <a:round/>
              <a:headEnd/>
              <a:tailEnd/>
            </a:ln>
            <a:effectLst/>
          </p:spPr>
          <p:txBody>
            <a:bodyPr/>
            <a:lstStyle/>
            <a:p>
              <a:endParaRPr lang="fr-FR"/>
            </a:p>
          </p:txBody>
        </p:sp>
        <p:sp>
          <p:nvSpPr>
            <p:cNvPr id="59" name="Freeform 55"/>
            <p:cNvSpPr>
              <a:spLocks/>
            </p:cNvSpPr>
            <p:nvPr/>
          </p:nvSpPr>
          <p:spPr bwMode="auto">
            <a:xfrm>
              <a:off x="2346" y="1002"/>
              <a:ext cx="48" cy="134"/>
            </a:xfrm>
            <a:custGeom>
              <a:avLst/>
              <a:gdLst/>
              <a:ahLst/>
              <a:cxnLst>
                <a:cxn ang="0">
                  <a:pos x="36" y="0"/>
                </a:cxn>
                <a:cxn ang="0">
                  <a:pos x="31" y="68"/>
                </a:cxn>
                <a:cxn ang="0">
                  <a:pos x="0" y="111"/>
                </a:cxn>
              </a:cxnLst>
              <a:rect l="0" t="0" r="r" b="b"/>
              <a:pathLst>
                <a:path w="37" h="111">
                  <a:moveTo>
                    <a:pt x="36" y="0"/>
                  </a:moveTo>
                  <a:cubicBezTo>
                    <a:pt x="37" y="26"/>
                    <a:pt x="37" y="50"/>
                    <a:pt x="31" y="68"/>
                  </a:cubicBezTo>
                  <a:cubicBezTo>
                    <a:pt x="25" y="86"/>
                    <a:pt x="6" y="102"/>
                    <a:pt x="0" y="111"/>
                  </a:cubicBezTo>
                </a:path>
              </a:pathLst>
            </a:custGeom>
            <a:noFill/>
            <a:ln w="28575" cmpd="sng">
              <a:solidFill>
                <a:schemeClr val="tx1"/>
              </a:solidFill>
              <a:round/>
              <a:headEnd/>
              <a:tailEnd/>
            </a:ln>
            <a:effectLst/>
          </p:spPr>
          <p:txBody>
            <a:bodyPr/>
            <a:lstStyle/>
            <a:p>
              <a:endParaRPr lang="fr-FR"/>
            </a:p>
          </p:txBody>
        </p:sp>
        <p:sp>
          <p:nvSpPr>
            <p:cNvPr id="60" name="Freeform 56"/>
            <p:cNvSpPr>
              <a:spLocks/>
            </p:cNvSpPr>
            <p:nvPr/>
          </p:nvSpPr>
          <p:spPr bwMode="auto">
            <a:xfrm>
              <a:off x="1960" y="3023"/>
              <a:ext cx="287" cy="106"/>
            </a:xfrm>
            <a:custGeom>
              <a:avLst/>
              <a:gdLst/>
              <a:ahLst/>
              <a:cxnLst>
                <a:cxn ang="0">
                  <a:pos x="0" y="10"/>
                </a:cxn>
                <a:cxn ang="0">
                  <a:pos x="48" y="3"/>
                </a:cxn>
                <a:cxn ang="0">
                  <a:pos x="126" y="28"/>
                </a:cxn>
                <a:cxn ang="0">
                  <a:pos x="222" y="88"/>
                </a:cxn>
              </a:cxnLst>
              <a:rect l="0" t="0" r="r" b="b"/>
              <a:pathLst>
                <a:path w="222" h="88">
                  <a:moveTo>
                    <a:pt x="0" y="10"/>
                  </a:moveTo>
                  <a:cubicBezTo>
                    <a:pt x="7" y="9"/>
                    <a:pt x="27" y="0"/>
                    <a:pt x="48" y="3"/>
                  </a:cubicBezTo>
                  <a:cubicBezTo>
                    <a:pt x="69" y="6"/>
                    <a:pt x="97" y="14"/>
                    <a:pt x="126" y="28"/>
                  </a:cubicBezTo>
                  <a:cubicBezTo>
                    <a:pt x="155" y="42"/>
                    <a:pt x="202" y="76"/>
                    <a:pt x="222" y="88"/>
                  </a:cubicBezTo>
                </a:path>
              </a:pathLst>
            </a:custGeom>
            <a:noFill/>
            <a:ln w="28575" cmpd="sng">
              <a:solidFill>
                <a:schemeClr val="tx1"/>
              </a:solidFill>
              <a:round/>
              <a:headEnd type="none" w="med" len="med"/>
              <a:tailEnd type="triangle" w="med" len="med"/>
            </a:ln>
            <a:effectLst/>
          </p:spPr>
          <p:txBody>
            <a:bodyPr/>
            <a:lstStyle/>
            <a:p>
              <a:endParaRPr lang="fr-FR"/>
            </a:p>
          </p:txBody>
        </p:sp>
        <p:sp>
          <p:nvSpPr>
            <p:cNvPr id="61" name="Text Box 57"/>
            <p:cNvSpPr txBox="1">
              <a:spLocks noChangeArrowheads="1"/>
            </p:cNvSpPr>
            <p:nvPr/>
          </p:nvSpPr>
          <p:spPr bwMode="auto">
            <a:xfrm>
              <a:off x="1920" y="2064"/>
              <a:ext cx="2443" cy="212"/>
            </a:xfrm>
            <a:prstGeom prst="rect">
              <a:avLst/>
            </a:prstGeom>
            <a:noFill/>
            <a:ln w="9525">
              <a:noFill/>
              <a:miter lim="800000"/>
              <a:headEnd/>
              <a:tailEnd/>
            </a:ln>
            <a:effectLst/>
          </p:spPr>
          <p:txBody>
            <a:bodyPr>
              <a:spAutoFit/>
            </a:bodyPr>
            <a:lstStyle/>
            <a:p>
              <a:pPr eaLnBrk="0" hangingPunct="0">
                <a:spcBef>
                  <a:spcPct val="50000"/>
                </a:spcBef>
              </a:pPr>
              <a:r>
                <a:rPr lang="fr-FR" sz="1600" b="1" dirty="0">
                  <a:solidFill>
                    <a:srgbClr val="7B2817"/>
                  </a:solidFill>
                </a:rPr>
                <a:t>Zone de convergence intertropicale</a:t>
              </a:r>
            </a:p>
          </p:txBody>
        </p:sp>
        <p:sp>
          <p:nvSpPr>
            <p:cNvPr id="62" name="Text Box 58"/>
            <p:cNvSpPr txBox="1">
              <a:spLocks noChangeArrowheads="1"/>
            </p:cNvSpPr>
            <p:nvPr/>
          </p:nvSpPr>
          <p:spPr bwMode="auto">
            <a:xfrm>
              <a:off x="2568" y="1810"/>
              <a:ext cx="1176" cy="192"/>
            </a:xfrm>
            <a:prstGeom prst="rect">
              <a:avLst/>
            </a:prstGeom>
            <a:noFill/>
            <a:ln w="9525">
              <a:noFill/>
              <a:miter lim="800000"/>
              <a:headEnd/>
              <a:tailEnd/>
            </a:ln>
            <a:effectLst/>
          </p:spPr>
          <p:txBody>
            <a:bodyPr>
              <a:spAutoFit/>
            </a:bodyPr>
            <a:lstStyle/>
            <a:p>
              <a:pPr eaLnBrk="0" hangingPunct="0">
                <a:spcBef>
                  <a:spcPct val="50000"/>
                </a:spcBef>
              </a:pPr>
              <a:r>
                <a:rPr lang="fr-FR" sz="1400" b="1">
                  <a:solidFill>
                    <a:srgbClr val="7B2817"/>
                  </a:solidFill>
                </a:rPr>
                <a:t>Alizés de NE</a:t>
              </a:r>
            </a:p>
          </p:txBody>
        </p:sp>
        <p:sp>
          <p:nvSpPr>
            <p:cNvPr id="63" name="Text Box 59"/>
            <p:cNvSpPr txBox="1">
              <a:spLocks noChangeArrowheads="1"/>
            </p:cNvSpPr>
            <p:nvPr/>
          </p:nvSpPr>
          <p:spPr bwMode="auto">
            <a:xfrm>
              <a:off x="2736" y="2448"/>
              <a:ext cx="960" cy="192"/>
            </a:xfrm>
            <a:prstGeom prst="rect">
              <a:avLst/>
            </a:prstGeom>
            <a:noFill/>
            <a:ln w="9525">
              <a:noFill/>
              <a:miter lim="800000"/>
              <a:headEnd/>
              <a:tailEnd/>
            </a:ln>
            <a:effectLst/>
          </p:spPr>
          <p:txBody>
            <a:bodyPr>
              <a:spAutoFit/>
            </a:bodyPr>
            <a:lstStyle/>
            <a:p>
              <a:pPr eaLnBrk="0" hangingPunct="0">
                <a:spcBef>
                  <a:spcPct val="50000"/>
                </a:spcBef>
              </a:pPr>
              <a:r>
                <a:rPr lang="fr-FR" sz="1400" b="1">
                  <a:solidFill>
                    <a:srgbClr val="7B2817"/>
                  </a:solidFill>
                </a:rPr>
                <a:t>Alizés de SE</a:t>
              </a:r>
            </a:p>
          </p:txBody>
        </p:sp>
        <p:sp>
          <p:nvSpPr>
            <p:cNvPr id="64" name="Text Box 61"/>
            <p:cNvSpPr txBox="1">
              <a:spLocks noChangeArrowheads="1"/>
            </p:cNvSpPr>
            <p:nvPr/>
          </p:nvSpPr>
          <p:spPr bwMode="auto">
            <a:xfrm>
              <a:off x="2784" y="1152"/>
              <a:ext cx="913" cy="192"/>
            </a:xfrm>
            <a:prstGeom prst="rect">
              <a:avLst/>
            </a:prstGeom>
            <a:noFill/>
            <a:ln w="9525">
              <a:noFill/>
              <a:miter lim="800000"/>
              <a:headEnd/>
              <a:tailEnd/>
            </a:ln>
            <a:effectLst/>
          </p:spPr>
          <p:txBody>
            <a:bodyPr>
              <a:spAutoFit/>
            </a:bodyPr>
            <a:lstStyle/>
            <a:p>
              <a:pPr eaLnBrk="0" hangingPunct="0">
                <a:spcBef>
                  <a:spcPct val="50000"/>
                </a:spcBef>
              </a:pPr>
              <a:r>
                <a:rPr lang="fr-FR" sz="1400" b="1">
                  <a:solidFill>
                    <a:srgbClr val="7B2817"/>
                  </a:solidFill>
                </a:rPr>
                <a:t>Vent d’W</a:t>
              </a:r>
            </a:p>
          </p:txBody>
        </p:sp>
        <p:sp>
          <p:nvSpPr>
            <p:cNvPr id="65" name="Text Box 62"/>
            <p:cNvSpPr txBox="1">
              <a:spLocks noChangeArrowheads="1"/>
            </p:cNvSpPr>
            <p:nvPr/>
          </p:nvSpPr>
          <p:spPr bwMode="auto">
            <a:xfrm>
              <a:off x="2859" y="823"/>
              <a:ext cx="933" cy="192"/>
            </a:xfrm>
            <a:prstGeom prst="rect">
              <a:avLst/>
            </a:prstGeom>
            <a:noFill/>
            <a:ln w="9525">
              <a:noFill/>
              <a:miter lim="800000"/>
              <a:headEnd/>
              <a:tailEnd/>
            </a:ln>
            <a:effectLst/>
          </p:spPr>
          <p:txBody>
            <a:bodyPr>
              <a:spAutoFit/>
            </a:bodyPr>
            <a:lstStyle/>
            <a:p>
              <a:pPr eaLnBrk="0" hangingPunct="0">
                <a:spcBef>
                  <a:spcPct val="50000"/>
                </a:spcBef>
              </a:pPr>
              <a:r>
                <a:rPr lang="fr-FR" sz="1400" b="1">
                  <a:solidFill>
                    <a:srgbClr val="7B2817"/>
                  </a:solidFill>
                </a:rPr>
                <a:t>Vent d’E</a:t>
              </a:r>
            </a:p>
          </p:txBody>
        </p:sp>
        <p:sp>
          <p:nvSpPr>
            <p:cNvPr id="66" name="Text Box 63"/>
            <p:cNvSpPr txBox="1">
              <a:spLocks noChangeArrowheads="1"/>
            </p:cNvSpPr>
            <p:nvPr/>
          </p:nvSpPr>
          <p:spPr bwMode="auto">
            <a:xfrm>
              <a:off x="2880" y="3408"/>
              <a:ext cx="645" cy="192"/>
            </a:xfrm>
            <a:prstGeom prst="rect">
              <a:avLst/>
            </a:prstGeom>
            <a:noFill/>
            <a:ln w="9525">
              <a:noFill/>
              <a:miter lim="800000"/>
              <a:headEnd/>
              <a:tailEnd/>
            </a:ln>
            <a:effectLst/>
          </p:spPr>
          <p:txBody>
            <a:bodyPr>
              <a:spAutoFit/>
            </a:bodyPr>
            <a:lstStyle/>
            <a:p>
              <a:pPr eaLnBrk="0" hangingPunct="0">
                <a:spcBef>
                  <a:spcPct val="50000"/>
                </a:spcBef>
              </a:pPr>
              <a:r>
                <a:rPr lang="fr-FR" sz="1400" b="1">
                  <a:solidFill>
                    <a:srgbClr val="7B2817"/>
                  </a:solidFill>
                </a:rPr>
                <a:t>Vent d’E</a:t>
              </a:r>
            </a:p>
          </p:txBody>
        </p:sp>
        <p:sp>
          <p:nvSpPr>
            <p:cNvPr id="67" name="Text Box 64"/>
            <p:cNvSpPr txBox="1">
              <a:spLocks noChangeArrowheads="1"/>
            </p:cNvSpPr>
            <p:nvPr/>
          </p:nvSpPr>
          <p:spPr bwMode="auto">
            <a:xfrm>
              <a:off x="2818" y="3088"/>
              <a:ext cx="638" cy="192"/>
            </a:xfrm>
            <a:prstGeom prst="rect">
              <a:avLst/>
            </a:prstGeom>
            <a:noFill/>
            <a:ln w="9525">
              <a:noFill/>
              <a:miter lim="800000"/>
              <a:headEnd/>
              <a:tailEnd/>
            </a:ln>
            <a:effectLst/>
          </p:spPr>
          <p:txBody>
            <a:bodyPr>
              <a:spAutoFit/>
            </a:bodyPr>
            <a:lstStyle/>
            <a:p>
              <a:pPr eaLnBrk="0" hangingPunct="0">
                <a:spcBef>
                  <a:spcPct val="50000"/>
                </a:spcBef>
              </a:pPr>
              <a:r>
                <a:rPr lang="fr-FR" sz="1400" b="1">
                  <a:solidFill>
                    <a:srgbClr val="7B2817"/>
                  </a:solidFill>
                </a:rPr>
                <a:t>Vent d’W</a:t>
              </a:r>
            </a:p>
          </p:txBody>
        </p:sp>
        <p:sp>
          <p:nvSpPr>
            <p:cNvPr id="68" name="Text Box 65"/>
            <p:cNvSpPr txBox="1">
              <a:spLocks noChangeArrowheads="1"/>
            </p:cNvSpPr>
            <p:nvPr/>
          </p:nvSpPr>
          <p:spPr bwMode="auto">
            <a:xfrm>
              <a:off x="2112" y="1584"/>
              <a:ext cx="2097" cy="192"/>
            </a:xfrm>
            <a:prstGeom prst="rect">
              <a:avLst/>
            </a:prstGeom>
            <a:noFill/>
            <a:ln w="9525">
              <a:noFill/>
              <a:miter lim="800000"/>
              <a:headEnd/>
              <a:tailEnd/>
            </a:ln>
            <a:effectLst/>
          </p:spPr>
          <p:txBody>
            <a:bodyPr>
              <a:spAutoFit/>
            </a:bodyPr>
            <a:lstStyle/>
            <a:p>
              <a:pPr eaLnBrk="0" hangingPunct="0">
                <a:spcBef>
                  <a:spcPct val="50000"/>
                </a:spcBef>
              </a:pPr>
              <a:r>
                <a:rPr lang="fr-FR" sz="1400" b="1">
                  <a:solidFill>
                    <a:srgbClr val="7B2817"/>
                  </a:solidFill>
                </a:rPr>
                <a:t>Anticyclones sub-tropicaux</a:t>
              </a:r>
            </a:p>
          </p:txBody>
        </p:sp>
        <p:sp>
          <p:nvSpPr>
            <p:cNvPr id="69" name="Text Box 66"/>
            <p:cNvSpPr txBox="1">
              <a:spLocks noChangeArrowheads="1"/>
            </p:cNvSpPr>
            <p:nvPr/>
          </p:nvSpPr>
          <p:spPr bwMode="auto">
            <a:xfrm>
              <a:off x="2847" y="3720"/>
              <a:ext cx="865" cy="179"/>
            </a:xfrm>
            <a:prstGeom prst="rect">
              <a:avLst/>
            </a:prstGeom>
            <a:noFill/>
            <a:ln w="9525">
              <a:solidFill>
                <a:schemeClr val="tx1"/>
              </a:solidFill>
              <a:miter lim="800000"/>
              <a:headEnd/>
              <a:tailEnd/>
            </a:ln>
            <a:effectLst/>
          </p:spPr>
          <p:txBody>
            <a:bodyPr>
              <a:spAutoFit/>
            </a:bodyPr>
            <a:lstStyle/>
            <a:p>
              <a:pPr eaLnBrk="0" hangingPunct="0">
                <a:spcBef>
                  <a:spcPct val="50000"/>
                </a:spcBef>
              </a:pPr>
              <a:r>
                <a:rPr lang="fr-FR" sz="1200" b="1">
                  <a:solidFill>
                    <a:srgbClr val="7B2817"/>
                  </a:solidFill>
                </a:rPr>
                <a:t>Air subsident</a:t>
              </a:r>
            </a:p>
          </p:txBody>
        </p:sp>
        <p:sp>
          <p:nvSpPr>
            <p:cNvPr id="70" name="Text Box 67"/>
            <p:cNvSpPr txBox="1">
              <a:spLocks noChangeArrowheads="1"/>
            </p:cNvSpPr>
            <p:nvPr/>
          </p:nvSpPr>
          <p:spPr bwMode="auto">
            <a:xfrm>
              <a:off x="2160" y="2640"/>
              <a:ext cx="1738" cy="192"/>
            </a:xfrm>
            <a:prstGeom prst="rect">
              <a:avLst/>
            </a:prstGeom>
            <a:noFill/>
            <a:ln w="9525">
              <a:noFill/>
              <a:miter lim="800000"/>
              <a:headEnd/>
              <a:tailEnd/>
            </a:ln>
            <a:effectLst/>
          </p:spPr>
          <p:txBody>
            <a:bodyPr>
              <a:spAutoFit/>
            </a:bodyPr>
            <a:lstStyle/>
            <a:p>
              <a:pPr eaLnBrk="0" hangingPunct="0">
                <a:spcBef>
                  <a:spcPct val="50000"/>
                </a:spcBef>
              </a:pPr>
              <a:r>
                <a:rPr lang="fr-FR" sz="1400" b="1">
                  <a:solidFill>
                    <a:srgbClr val="7B2817"/>
                  </a:solidFill>
                </a:rPr>
                <a:t>Anticyclones sub-tropicaux</a:t>
              </a:r>
            </a:p>
          </p:txBody>
        </p:sp>
        <p:sp>
          <p:nvSpPr>
            <p:cNvPr id="71" name="Text Box 68"/>
            <p:cNvSpPr txBox="1">
              <a:spLocks noChangeArrowheads="1"/>
            </p:cNvSpPr>
            <p:nvPr/>
          </p:nvSpPr>
          <p:spPr bwMode="auto">
            <a:xfrm>
              <a:off x="4149" y="860"/>
              <a:ext cx="928" cy="179"/>
            </a:xfrm>
            <a:prstGeom prst="rect">
              <a:avLst/>
            </a:prstGeom>
            <a:noFill/>
            <a:ln w="9525">
              <a:solidFill>
                <a:schemeClr val="tx1"/>
              </a:solidFill>
              <a:miter lim="800000"/>
              <a:headEnd/>
              <a:tailEnd/>
            </a:ln>
            <a:effectLst/>
          </p:spPr>
          <p:txBody>
            <a:bodyPr>
              <a:spAutoFit/>
            </a:bodyPr>
            <a:lstStyle/>
            <a:p>
              <a:pPr eaLnBrk="0" hangingPunct="0">
                <a:spcBef>
                  <a:spcPct val="50000"/>
                </a:spcBef>
              </a:pPr>
              <a:r>
                <a:rPr lang="fr-FR" sz="1200" b="1">
                  <a:solidFill>
                    <a:srgbClr val="7B2817"/>
                  </a:solidFill>
                </a:rPr>
                <a:t>Pluies intenses</a:t>
              </a:r>
            </a:p>
          </p:txBody>
        </p:sp>
        <p:sp>
          <p:nvSpPr>
            <p:cNvPr id="72" name="Text Box 69"/>
            <p:cNvSpPr txBox="1">
              <a:spLocks noChangeArrowheads="1"/>
            </p:cNvSpPr>
            <p:nvPr/>
          </p:nvSpPr>
          <p:spPr bwMode="auto">
            <a:xfrm>
              <a:off x="4648" y="1261"/>
              <a:ext cx="884" cy="294"/>
            </a:xfrm>
            <a:prstGeom prst="rect">
              <a:avLst/>
            </a:prstGeom>
            <a:noFill/>
            <a:ln w="9525">
              <a:solidFill>
                <a:schemeClr val="tx1"/>
              </a:solidFill>
              <a:miter lim="800000"/>
              <a:headEnd/>
              <a:tailEnd/>
            </a:ln>
            <a:effectLst/>
          </p:spPr>
          <p:txBody>
            <a:bodyPr>
              <a:spAutoFit/>
            </a:bodyPr>
            <a:lstStyle/>
            <a:p>
              <a:pPr eaLnBrk="0" hangingPunct="0">
                <a:spcBef>
                  <a:spcPct val="50000"/>
                </a:spcBef>
              </a:pPr>
              <a:r>
                <a:rPr lang="fr-FR" sz="1200" b="1">
                  <a:solidFill>
                    <a:srgbClr val="7B2817"/>
                  </a:solidFill>
                </a:rPr>
                <a:t>Forte évaporation</a:t>
              </a:r>
            </a:p>
          </p:txBody>
        </p:sp>
        <p:sp>
          <p:nvSpPr>
            <p:cNvPr id="73" name="Text Box 70"/>
            <p:cNvSpPr txBox="1">
              <a:spLocks noChangeArrowheads="1"/>
            </p:cNvSpPr>
            <p:nvPr/>
          </p:nvSpPr>
          <p:spPr bwMode="auto">
            <a:xfrm>
              <a:off x="4897" y="2065"/>
              <a:ext cx="863" cy="179"/>
            </a:xfrm>
            <a:prstGeom prst="rect">
              <a:avLst/>
            </a:prstGeom>
            <a:noFill/>
            <a:ln w="9525">
              <a:solidFill>
                <a:schemeClr val="tx1"/>
              </a:solidFill>
              <a:miter lim="800000"/>
              <a:headEnd/>
              <a:tailEnd/>
            </a:ln>
            <a:effectLst/>
          </p:spPr>
          <p:txBody>
            <a:bodyPr>
              <a:spAutoFit/>
            </a:bodyPr>
            <a:lstStyle/>
            <a:p>
              <a:pPr algn="ctr" eaLnBrk="0" hangingPunct="0">
                <a:spcBef>
                  <a:spcPct val="50000"/>
                </a:spcBef>
              </a:pPr>
              <a:r>
                <a:rPr lang="fr-FR" sz="1200" b="1">
                  <a:solidFill>
                    <a:srgbClr val="7B2817"/>
                  </a:solidFill>
                </a:rPr>
                <a:t>Pluies intenses</a:t>
              </a:r>
            </a:p>
          </p:txBody>
        </p:sp>
        <p:sp>
          <p:nvSpPr>
            <p:cNvPr id="74" name="Text Box 71"/>
            <p:cNvSpPr txBox="1">
              <a:spLocks noChangeArrowheads="1"/>
            </p:cNvSpPr>
            <p:nvPr/>
          </p:nvSpPr>
          <p:spPr bwMode="auto">
            <a:xfrm>
              <a:off x="3982" y="3431"/>
              <a:ext cx="959" cy="179"/>
            </a:xfrm>
            <a:prstGeom prst="rect">
              <a:avLst/>
            </a:prstGeom>
            <a:noFill/>
            <a:ln w="9525">
              <a:solidFill>
                <a:schemeClr val="tx1"/>
              </a:solidFill>
              <a:miter lim="800000"/>
              <a:headEnd/>
              <a:tailEnd/>
            </a:ln>
            <a:effectLst/>
          </p:spPr>
          <p:txBody>
            <a:bodyPr>
              <a:spAutoFit/>
            </a:bodyPr>
            <a:lstStyle/>
            <a:p>
              <a:pPr eaLnBrk="0" hangingPunct="0">
                <a:spcBef>
                  <a:spcPct val="50000"/>
                </a:spcBef>
              </a:pPr>
              <a:r>
                <a:rPr lang="fr-FR" sz="1200" b="1">
                  <a:solidFill>
                    <a:srgbClr val="7B2817"/>
                  </a:solidFill>
                </a:rPr>
                <a:t>Pluies intenses</a:t>
              </a:r>
            </a:p>
          </p:txBody>
        </p:sp>
        <p:sp>
          <p:nvSpPr>
            <p:cNvPr id="75" name="Text Box 72"/>
            <p:cNvSpPr txBox="1">
              <a:spLocks noChangeArrowheads="1"/>
            </p:cNvSpPr>
            <p:nvPr/>
          </p:nvSpPr>
          <p:spPr bwMode="auto">
            <a:xfrm>
              <a:off x="4564" y="3015"/>
              <a:ext cx="923" cy="294"/>
            </a:xfrm>
            <a:prstGeom prst="rect">
              <a:avLst/>
            </a:prstGeom>
            <a:noFill/>
            <a:ln w="9525">
              <a:solidFill>
                <a:schemeClr val="tx1"/>
              </a:solidFill>
              <a:miter lim="800000"/>
              <a:headEnd/>
              <a:tailEnd/>
            </a:ln>
            <a:effectLst/>
          </p:spPr>
          <p:txBody>
            <a:bodyPr>
              <a:spAutoFit/>
            </a:bodyPr>
            <a:lstStyle/>
            <a:p>
              <a:pPr eaLnBrk="0" hangingPunct="0">
                <a:spcBef>
                  <a:spcPct val="50000"/>
                </a:spcBef>
              </a:pPr>
              <a:r>
                <a:rPr lang="fr-FR" sz="1200" b="1">
                  <a:solidFill>
                    <a:srgbClr val="7B2817"/>
                  </a:solidFill>
                </a:rPr>
                <a:t>Forte évaporation</a:t>
              </a:r>
            </a:p>
          </p:txBody>
        </p:sp>
        <p:sp>
          <p:nvSpPr>
            <p:cNvPr id="76" name="Text Box 73"/>
            <p:cNvSpPr txBox="1">
              <a:spLocks noChangeArrowheads="1"/>
            </p:cNvSpPr>
            <p:nvPr/>
          </p:nvSpPr>
          <p:spPr bwMode="auto">
            <a:xfrm>
              <a:off x="1390" y="801"/>
              <a:ext cx="846" cy="179"/>
            </a:xfrm>
            <a:prstGeom prst="rect">
              <a:avLst/>
            </a:prstGeom>
            <a:noFill/>
            <a:ln w="9525">
              <a:solidFill>
                <a:schemeClr val="tx1"/>
              </a:solidFill>
              <a:miter lim="800000"/>
              <a:headEnd/>
              <a:tailEnd/>
            </a:ln>
            <a:effectLst/>
          </p:spPr>
          <p:txBody>
            <a:bodyPr>
              <a:spAutoFit/>
            </a:bodyPr>
            <a:lstStyle/>
            <a:p>
              <a:pPr eaLnBrk="0" hangingPunct="0">
                <a:spcBef>
                  <a:spcPct val="50000"/>
                </a:spcBef>
              </a:pPr>
              <a:r>
                <a:rPr lang="fr-FR" sz="1200" b="1">
                  <a:solidFill>
                    <a:srgbClr val="7B2817"/>
                  </a:solidFill>
                </a:rPr>
                <a:t>Air ascendant</a:t>
              </a:r>
            </a:p>
          </p:txBody>
        </p:sp>
        <p:sp>
          <p:nvSpPr>
            <p:cNvPr id="77" name="Text Box 75"/>
            <p:cNvSpPr txBox="1">
              <a:spLocks noChangeArrowheads="1"/>
            </p:cNvSpPr>
            <p:nvPr/>
          </p:nvSpPr>
          <p:spPr bwMode="auto">
            <a:xfrm>
              <a:off x="890" y="1261"/>
              <a:ext cx="764" cy="179"/>
            </a:xfrm>
            <a:prstGeom prst="rect">
              <a:avLst/>
            </a:prstGeom>
            <a:noFill/>
            <a:ln w="9525">
              <a:solidFill>
                <a:schemeClr val="tx1"/>
              </a:solidFill>
              <a:miter lim="800000"/>
              <a:headEnd/>
              <a:tailEnd/>
            </a:ln>
            <a:effectLst/>
          </p:spPr>
          <p:txBody>
            <a:bodyPr>
              <a:spAutoFit/>
            </a:bodyPr>
            <a:lstStyle/>
            <a:p>
              <a:pPr eaLnBrk="0" hangingPunct="0">
                <a:spcBef>
                  <a:spcPct val="50000"/>
                </a:spcBef>
              </a:pPr>
              <a:r>
                <a:rPr lang="fr-FR" sz="1200" b="1">
                  <a:solidFill>
                    <a:srgbClr val="7B2817"/>
                  </a:solidFill>
                </a:rPr>
                <a:t>Air subsident</a:t>
              </a:r>
            </a:p>
          </p:txBody>
        </p:sp>
        <p:sp>
          <p:nvSpPr>
            <p:cNvPr id="78" name="Text Box 76"/>
            <p:cNvSpPr txBox="1">
              <a:spLocks noChangeArrowheads="1"/>
            </p:cNvSpPr>
            <p:nvPr/>
          </p:nvSpPr>
          <p:spPr bwMode="auto">
            <a:xfrm>
              <a:off x="844" y="2977"/>
              <a:ext cx="852" cy="180"/>
            </a:xfrm>
            <a:prstGeom prst="rect">
              <a:avLst/>
            </a:prstGeom>
            <a:noFill/>
            <a:ln w="9525">
              <a:solidFill>
                <a:schemeClr val="tx1"/>
              </a:solidFill>
              <a:miter lim="800000"/>
              <a:headEnd/>
              <a:tailEnd/>
            </a:ln>
            <a:effectLst/>
          </p:spPr>
          <p:txBody>
            <a:bodyPr>
              <a:spAutoFit/>
            </a:bodyPr>
            <a:lstStyle/>
            <a:p>
              <a:pPr algn="r" eaLnBrk="0" hangingPunct="0">
                <a:spcBef>
                  <a:spcPct val="50000"/>
                </a:spcBef>
              </a:pPr>
              <a:r>
                <a:rPr lang="fr-FR" sz="1200" b="1">
                  <a:solidFill>
                    <a:srgbClr val="7B2817"/>
                  </a:solidFill>
                </a:rPr>
                <a:t>Air subsident</a:t>
              </a:r>
            </a:p>
          </p:txBody>
        </p:sp>
        <p:sp>
          <p:nvSpPr>
            <p:cNvPr id="79" name="Text Box 77"/>
            <p:cNvSpPr txBox="1">
              <a:spLocks noChangeArrowheads="1"/>
            </p:cNvSpPr>
            <p:nvPr/>
          </p:nvSpPr>
          <p:spPr bwMode="auto">
            <a:xfrm>
              <a:off x="1345" y="3416"/>
              <a:ext cx="891" cy="179"/>
            </a:xfrm>
            <a:prstGeom prst="rect">
              <a:avLst/>
            </a:prstGeom>
            <a:noFill/>
            <a:ln w="9525">
              <a:solidFill>
                <a:schemeClr val="tx1"/>
              </a:solidFill>
              <a:miter lim="800000"/>
              <a:headEnd/>
              <a:tailEnd/>
            </a:ln>
            <a:effectLst/>
          </p:spPr>
          <p:txBody>
            <a:bodyPr>
              <a:spAutoFit/>
            </a:bodyPr>
            <a:lstStyle/>
            <a:p>
              <a:pPr eaLnBrk="0" hangingPunct="0">
                <a:spcBef>
                  <a:spcPct val="50000"/>
                </a:spcBef>
              </a:pPr>
              <a:r>
                <a:rPr lang="fr-FR" sz="1200" b="1">
                  <a:solidFill>
                    <a:srgbClr val="7B2817"/>
                  </a:solidFill>
                </a:rPr>
                <a:t>Air ascendant</a:t>
              </a:r>
            </a:p>
          </p:txBody>
        </p:sp>
        <p:sp>
          <p:nvSpPr>
            <p:cNvPr id="80" name="Text Box 78"/>
            <p:cNvSpPr txBox="1">
              <a:spLocks noChangeArrowheads="1"/>
            </p:cNvSpPr>
            <p:nvPr/>
          </p:nvSpPr>
          <p:spPr bwMode="auto">
            <a:xfrm>
              <a:off x="2194" y="1371"/>
              <a:ext cx="208" cy="250"/>
            </a:xfrm>
            <a:prstGeom prst="rect">
              <a:avLst/>
            </a:prstGeom>
            <a:noFill/>
            <a:ln w="9525">
              <a:noFill/>
              <a:miter lim="800000"/>
              <a:headEnd/>
              <a:tailEnd/>
            </a:ln>
            <a:effectLst/>
          </p:spPr>
          <p:txBody>
            <a:bodyPr>
              <a:spAutoFit/>
            </a:bodyPr>
            <a:lstStyle/>
            <a:p>
              <a:pPr eaLnBrk="0" hangingPunct="0">
                <a:spcBef>
                  <a:spcPct val="50000"/>
                </a:spcBef>
              </a:pPr>
              <a:r>
                <a:rPr lang="fr-FR" sz="2000" b="1">
                  <a:solidFill>
                    <a:srgbClr val="7B2817"/>
                  </a:solidFill>
                </a:rPr>
                <a:t>A</a:t>
              </a:r>
            </a:p>
          </p:txBody>
        </p:sp>
        <p:sp>
          <p:nvSpPr>
            <p:cNvPr id="81" name="Text Box 79"/>
            <p:cNvSpPr txBox="1">
              <a:spLocks noChangeArrowheads="1"/>
            </p:cNvSpPr>
            <p:nvPr/>
          </p:nvSpPr>
          <p:spPr bwMode="auto">
            <a:xfrm>
              <a:off x="3584" y="3154"/>
              <a:ext cx="207" cy="250"/>
            </a:xfrm>
            <a:prstGeom prst="rect">
              <a:avLst/>
            </a:prstGeom>
            <a:noFill/>
            <a:ln w="9525">
              <a:noFill/>
              <a:miter lim="800000"/>
              <a:headEnd/>
              <a:tailEnd/>
            </a:ln>
            <a:effectLst/>
          </p:spPr>
          <p:txBody>
            <a:bodyPr>
              <a:spAutoFit/>
            </a:bodyPr>
            <a:lstStyle/>
            <a:p>
              <a:pPr eaLnBrk="0" hangingPunct="0">
                <a:spcBef>
                  <a:spcPct val="50000"/>
                </a:spcBef>
              </a:pPr>
              <a:r>
                <a:rPr lang="fr-FR" sz="2000" b="1">
                  <a:solidFill>
                    <a:srgbClr val="7B2817"/>
                  </a:solidFill>
                </a:rPr>
                <a:t>D</a:t>
              </a:r>
            </a:p>
          </p:txBody>
        </p:sp>
        <p:sp>
          <p:nvSpPr>
            <p:cNvPr id="82" name="Text Box 80"/>
            <p:cNvSpPr txBox="1">
              <a:spLocks noChangeArrowheads="1"/>
            </p:cNvSpPr>
            <p:nvPr/>
          </p:nvSpPr>
          <p:spPr bwMode="auto">
            <a:xfrm>
              <a:off x="3024" y="1392"/>
              <a:ext cx="208" cy="250"/>
            </a:xfrm>
            <a:prstGeom prst="rect">
              <a:avLst/>
            </a:prstGeom>
            <a:noFill/>
            <a:ln w="9525">
              <a:noFill/>
              <a:miter lim="800000"/>
              <a:headEnd/>
              <a:tailEnd/>
            </a:ln>
            <a:effectLst/>
          </p:spPr>
          <p:txBody>
            <a:bodyPr>
              <a:spAutoFit/>
            </a:bodyPr>
            <a:lstStyle/>
            <a:p>
              <a:pPr eaLnBrk="0" hangingPunct="0">
                <a:spcBef>
                  <a:spcPct val="50000"/>
                </a:spcBef>
              </a:pPr>
              <a:r>
                <a:rPr lang="fr-FR" sz="2000" b="1">
                  <a:solidFill>
                    <a:srgbClr val="7B2817"/>
                  </a:solidFill>
                </a:rPr>
                <a:t>A</a:t>
              </a:r>
            </a:p>
          </p:txBody>
        </p:sp>
        <p:sp>
          <p:nvSpPr>
            <p:cNvPr id="83" name="Text Box 81"/>
            <p:cNvSpPr txBox="1">
              <a:spLocks noChangeArrowheads="1"/>
            </p:cNvSpPr>
            <p:nvPr/>
          </p:nvSpPr>
          <p:spPr bwMode="auto">
            <a:xfrm>
              <a:off x="3733" y="1444"/>
              <a:ext cx="207" cy="250"/>
            </a:xfrm>
            <a:prstGeom prst="rect">
              <a:avLst/>
            </a:prstGeom>
            <a:noFill/>
            <a:ln w="9525">
              <a:noFill/>
              <a:miter lim="800000"/>
              <a:headEnd/>
              <a:tailEnd/>
            </a:ln>
            <a:effectLst/>
          </p:spPr>
          <p:txBody>
            <a:bodyPr>
              <a:spAutoFit/>
            </a:bodyPr>
            <a:lstStyle/>
            <a:p>
              <a:pPr eaLnBrk="0" hangingPunct="0">
                <a:spcBef>
                  <a:spcPct val="50000"/>
                </a:spcBef>
              </a:pPr>
              <a:r>
                <a:rPr lang="fr-FR" sz="2000" b="1">
                  <a:solidFill>
                    <a:srgbClr val="7B2817"/>
                  </a:solidFill>
                </a:rPr>
                <a:t>A</a:t>
              </a:r>
            </a:p>
          </p:txBody>
        </p:sp>
        <p:sp>
          <p:nvSpPr>
            <p:cNvPr id="84" name="Text Box 82"/>
            <p:cNvSpPr txBox="1">
              <a:spLocks noChangeArrowheads="1"/>
            </p:cNvSpPr>
            <p:nvPr/>
          </p:nvSpPr>
          <p:spPr bwMode="auto">
            <a:xfrm>
              <a:off x="2236" y="2825"/>
              <a:ext cx="208" cy="250"/>
            </a:xfrm>
            <a:prstGeom prst="rect">
              <a:avLst/>
            </a:prstGeom>
            <a:noFill/>
            <a:ln w="9525">
              <a:noFill/>
              <a:miter lim="800000"/>
              <a:headEnd/>
              <a:tailEnd/>
            </a:ln>
            <a:effectLst/>
          </p:spPr>
          <p:txBody>
            <a:bodyPr>
              <a:spAutoFit/>
            </a:bodyPr>
            <a:lstStyle/>
            <a:p>
              <a:pPr eaLnBrk="0" hangingPunct="0">
                <a:spcBef>
                  <a:spcPct val="50000"/>
                </a:spcBef>
              </a:pPr>
              <a:r>
                <a:rPr lang="fr-FR" sz="2000" b="1">
                  <a:solidFill>
                    <a:srgbClr val="7B2817"/>
                  </a:solidFill>
                </a:rPr>
                <a:t>A</a:t>
              </a:r>
            </a:p>
          </p:txBody>
        </p:sp>
        <p:sp>
          <p:nvSpPr>
            <p:cNvPr id="85" name="Text Box 83"/>
            <p:cNvSpPr txBox="1">
              <a:spLocks noChangeArrowheads="1"/>
            </p:cNvSpPr>
            <p:nvPr/>
          </p:nvSpPr>
          <p:spPr bwMode="auto">
            <a:xfrm>
              <a:off x="3024" y="2784"/>
              <a:ext cx="208" cy="250"/>
            </a:xfrm>
            <a:prstGeom prst="rect">
              <a:avLst/>
            </a:prstGeom>
            <a:noFill/>
            <a:ln w="9525">
              <a:noFill/>
              <a:miter lim="800000"/>
              <a:headEnd/>
              <a:tailEnd/>
            </a:ln>
            <a:effectLst/>
          </p:spPr>
          <p:txBody>
            <a:bodyPr>
              <a:spAutoFit/>
            </a:bodyPr>
            <a:lstStyle/>
            <a:p>
              <a:pPr eaLnBrk="0" hangingPunct="0">
                <a:spcBef>
                  <a:spcPct val="50000"/>
                </a:spcBef>
              </a:pPr>
              <a:r>
                <a:rPr lang="fr-FR" sz="2000" b="1">
                  <a:solidFill>
                    <a:srgbClr val="7B2817"/>
                  </a:solidFill>
                </a:rPr>
                <a:t>A</a:t>
              </a:r>
            </a:p>
          </p:txBody>
        </p:sp>
        <p:sp>
          <p:nvSpPr>
            <p:cNvPr id="86" name="Text Box 84"/>
            <p:cNvSpPr txBox="1">
              <a:spLocks noChangeArrowheads="1"/>
            </p:cNvSpPr>
            <p:nvPr/>
          </p:nvSpPr>
          <p:spPr bwMode="auto">
            <a:xfrm>
              <a:off x="3733" y="2759"/>
              <a:ext cx="207" cy="250"/>
            </a:xfrm>
            <a:prstGeom prst="rect">
              <a:avLst/>
            </a:prstGeom>
            <a:noFill/>
            <a:ln w="9525">
              <a:noFill/>
              <a:miter lim="800000"/>
              <a:headEnd/>
              <a:tailEnd/>
            </a:ln>
            <a:effectLst/>
          </p:spPr>
          <p:txBody>
            <a:bodyPr>
              <a:spAutoFit/>
            </a:bodyPr>
            <a:lstStyle/>
            <a:p>
              <a:pPr eaLnBrk="0" hangingPunct="0">
                <a:spcBef>
                  <a:spcPct val="50000"/>
                </a:spcBef>
              </a:pPr>
              <a:r>
                <a:rPr lang="fr-FR" sz="2000" b="1">
                  <a:solidFill>
                    <a:srgbClr val="7B2817"/>
                  </a:solidFill>
                </a:rPr>
                <a:t>A</a:t>
              </a:r>
            </a:p>
          </p:txBody>
        </p:sp>
        <p:sp>
          <p:nvSpPr>
            <p:cNvPr id="87" name="Text Box 85"/>
            <p:cNvSpPr txBox="1">
              <a:spLocks noChangeArrowheads="1"/>
            </p:cNvSpPr>
            <p:nvPr/>
          </p:nvSpPr>
          <p:spPr bwMode="auto">
            <a:xfrm>
              <a:off x="2869" y="954"/>
              <a:ext cx="207" cy="250"/>
            </a:xfrm>
            <a:prstGeom prst="rect">
              <a:avLst/>
            </a:prstGeom>
            <a:noFill/>
            <a:ln w="9525">
              <a:noFill/>
              <a:miter lim="800000"/>
              <a:headEnd/>
              <a:tailEnd/>
            </a:ln>
            <a:effectLst/>
          </p:spPr>
          <p:txBody>
            <a:bodyPr>
              <a:spAutoFit/>
            </a:bodyPr>
            <a:lstStyle/>
            <a:p>
              <a:pPr eaLnBrk="0" hangingPunct="0">
                <a:spcBef>
                  <a:spcPct val="50000"/>
                </a:spcBef>
              </a:pPr>
              <a:r>
                <a:rPr lang="fr-FR" sz="2000" b="1">
                  <a:solidFill>
                    <a:srgbClr val="7B2817"/>
                  </a:solidFill>
                </a:rPr>
                <a:t>D</a:t>
              </a:r>
            </a:p>
          </p:txBody>
        </p:sp>
        <p:sp>
          <p:nvSpPr>
            <p:cNvPr id="88" name="Text Box 86"/>
            <p:cNvSpPr txBox="1">
              <a:spLocks noChangeArrowheads="1"/>
            </p:cNvSpPr>
            <p:nvPr/>
          </p:nvSpPr>
          <p:spPr bwMode="auto">
            <a:xfrm>
              <a:off x="3648" y="1050"/>
              <a:ext cx="233" cy="250"/>
            </a:xfrm>
            <a:prstGeom prst="rect">
              <a:avLst/>
            </a:prstGeom>
            <a:noFill/>
            <a:ln w="9525">
              <a:noFill/>
              <a:miter lim="800000"/>
              <a:headEnd/>
              <a:tailEnd/>
            </a:ln>
            <a:effectLst/>
          </p:spPr>
          <p:txBody>
            <a:bodyPr>
              <a:spAutoFit/>
            </a:bodyPr>
            <a:lstStyle/>
            <a:p>
              <a:pPr eaLnBrk="0" hangingPunct="0">
                <a:spcBef>
                  <a:spcPct val="50000"/>
                </a:spcBef>
              </a:pPr>
              <a:r>
                <a:rPr lang="fr-FR" sz="2000" b="1">
                  <a:solidFill>
                    <a:srgbClr val="7B2817"/>
                  </a:solidFill>
                </a:rPr>
                <a:t>D</a:t>
              </a:r>
            </a:p>
          </p:txBody>
        </p:sp>
        <p:sp>
          <p:nvSpPr>
            <p:cNvPr id="89" name="Text Box 87"/>
            <p:cNvSpPr txBox="1">
              <a:spLocks noChangeArrowheads="1"/>
            </p:cNvSpPr>
            <p:nvPr/>
          </p:nvSpPr>
          <p:spPr bwMode="auto">
            <a:xfrm>
              <a:off x="2880" y="3216"/>
              <a:ext cx="209" cy="250"/>
            </a:xfrm>
            <a:prstGeom prst="rect">
              <a:avLst/>
            </a:prstGeom>
            <a:noFill/>
            <a:ln w="9525">
              <a:noFill/>
              <a:miter lim="800000"/>
              <a:headEnd/>
              <a:tailEnd/>
            </a:ln>
            <a:effectLst/>
          </p:spPr>
          <p:txBody>
            <a:bodyPr>
              <a:spAutoFit/>
            </a:bodyPr>
            <a:lstStyle/>
            <a:p>
              <a:pPr eaLnBrk="0" hangingPunct="0">
                <a:spcBef>
                  <a:spcPct val="50000"/>
                </a:spcBef>
              </a:pPr>
              <a:r>
                <a:rPr lang="fr-FR" sz="2000" b="1">
                  <a:solidFill>
                    <a:srgbClr val="7B2817"/>
                  </a:solidFill>
                </a:rPr>
                <a:t>D</a:t>
              </a:r>
            </a:p>
          </p:txBody>
        </p:sp>
      </p:grpSp>
      <p:sp>
        <p:nvSpPr>
          <p:cNvPr id="90"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Rappels circulation</a:t>
            </a:r>
            <a:r>
              <a:rPr kumimoji="0" lang="fr-FR" sz="3200" b="0" i="0" u="none" strike="noStrike" kern="1200" cap="none" spc="0" normalizeH="0" noProof="0" dirty="0" smtClean="0">
                <a:ln>
                  <a:noFill/>
                </a:ln>
                <a:solidFill>
                  <a:schemeClr val="tx2"/>
                </a:solidFill>
                <a:effectLst/>
                <a:uLnTx/>
                <a:uFillTx/>
                <a:latin typeface="+mj-lt"/>
                <a:ea typeface="+mj-ea"/>
                <a:cs typeface="+mj-cs"/>
              </a:rPr>
              <a:t> générale</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91" name="Rectangle 90"/>
          <p:cNvSpPr/>
          <p:nvPr/>
        </p:nvSpPr>
        <p:spPr>
          <a:xfrm>
            <a:off x="1857356" y="1500174"/>
            <a:ext cx="6000792" cy="9286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box(in)">
                                      <p:cBhvr>
                                        <p:cTn id="1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ZoneTexte 2"/>
          <p:cNvSpPr txBox="1"/>
          <p:nvPr/>
        </p:nvSpPr>
        <p:spPr>
          <a:xfrm>
            <a:off x="0" y="1357298"/>
            <a:ext cx="9144000" cy="3693319"/>
          </a:xfrm>
          <a:prstGeom prst="rect">
            <a:avLst/>
          </a:prstGeom>
          <a:noFill/>
        </p:spPr>
        <p:txBody>
          <a:bodyPr wrap="square" rtlCol="0">
            <a:spAutoFit/>
          </a:bodyPr>
          <a:lstStyle/>
          <a:p>
            <a:r>
              <a:rPr lang="fr-FR" dirty="0" smtClean="0">
                <a:solidFill>
                  <a:srgbClr val="002060"/>
                </a:solidFill>
                <a:latin typeface="+mj-lt"/>
              </a:rPr>
              <a:t>Le terme de « </a:t>
            </a:r>
            <a:r>
              <a:rPr lang="fr-FR" b="1" dirty="0" smtClean="0">
                <a:solidFill>
                  <a:srgbClr val="002060"/>
                </a:solidFill>
                <a:latin typeface="+mj-lt"/>
              </a:rPr>
              <a:t>perturbation</a:t>
            </a:r>
            <a:r>
              <a:rPr lang="fr-FR" dirty="0" smtClean="0">
                <a:solidFill>
                  <a:srgbClr val="002060"/>
                </a:solidFill>
                <a:latin typeface="+mj-lt"/>
              </a:rPr>
              <a:t> » doit être compris à la base comme un </a:t>
            </a:r>
            <a:r>
              <a:rPr lang="fr-FR" b="1" dirty="0" smtClean="0">
                <a:solidFill>
                  <a:srgbClr val="002060"/>
                </a:solidFill>
                <a:latin typeface="+mj-lt"/>
              </a:rPr>
              <a:t>écart à la circulation</a:t>
            </a:r>
            <a:r>
              <a:rPr lang="fr-FR" dirty="0" smtClean="0">
                <a:solidFill>
                  <a:srgbClr val="002060"/>
                </a:solidFill>
                <a:latin typeface="+mj-lt"/>
              </a:rPr>
              <a:t> de grande échelle. Cette circulation </a:t>
            </a:r>
            <a:r>
              <a:rPr lang="fr-FR" dirty="0" smtClean="0">
                <a:solidFill>
                  <a:srgbClr val="002060"/>
                </a:solidFill>
                <a:latin typeface="+mj-lt"/>
              </a:rPr>
              <a:t>respecte </a:t>
            </a:r>
            <a:r>
              <a:rPr lang="fr-FR" dirty="0" smtClean="0">
                <a:solidFill>
                  <a:srgbClr val="002060"/>
                </a:solidFill>
                <a:latin typeface="+mj-lt"/>
              </a:rPr>
              <a:t>les grands équilibres du vent géostrophique, de l’hydrostatique, et du vent thermique </a:t>
            </a:r>
            <a:r>
              <a:rPr lang="fr-FR" dirty="0" smtClean="0">
                <a:solidFill>
                  <a:srgbClr val="002060"/>
                </a:solidFill>
                <a:latin typeface="+mj-lt"/>
              </a:rPr>
              <a:t>(cf. </a:t>
            </a:r>
            <a:r>
              <a:rPr lang="fr-FR" dirty="0" smtClean="0">
                <a:solidFill>
                  <a:srgbClr val="002060"/>
                </a:solidFill>
                <a:latin typeface="+mj-lt"/>
              </a:rPr>
              <a:t>cours de météorologie du PPL).</a:t>
            </a:r>
          </a:p>
          <a:p>
            <a:endParaRPr lang="fr-FR" dirty="0" smtClean="0">
              <a:solidFill>
                <a:srgbClr val="002060"/>
              </a:solidFill>
              <a:latin typeface="+mj-lt"/>
            </a:endParaRPr>
          </a:p>
          <a:p>
            <a:r>
              <a:rPr lang="fr-FR" dirty="0" smtClean="0">
                <a:solidFill>
                  <a:srgbClr val="002060"/>
                </a:solidFill>
                <a:latin typeface="+mj-lt"/>
              </a:rPr>
              <a:t>Tout écart à ces équilibres doit être envisagé comme une perturbation, une anomalie. </a:t>
            </a:r>
          </a:p>
          <a:p>
            <a:endParaRPr lang="fr-FR" dirty="0" smtClean="0">
              <a:solidFill>
                <a:srgbClr val="002060"/>
              </a:solidFill>
              <a:latin typeface="+mj-lt"/>
            </a:endParaRPr>
          </a:p>
          <a:p>
            <a:r>
              <a:rPr lang="fr-FR" dirty="0" smtClean="0">
                <a:solidFill>
                  <a:srgbClr val="002060"/>
                </a:solidFill>
                <a:latin typeface="+mj-lt"/>
              </a:rPr>
              <a:t>Néanmoins, on </a:t>
            </a:r>
            <a:r>
              <a:rPr lang="fr-FR" dirty="0" smtClean="0">
                <a:solidFill>
                  <a:srgbClr val="002060"/>
                </a:solidFill>
                <a:latin typeface="+mj-lt"/>
              </a:rPr>
              <a:t>emploie </a:t>
            </a:r>
            <a:r>
              <a:rPr lang="fr-FR" dirty="0" smtClean="0">
                <a:solidFill>
                  <a:srgbClr val="002060"/>
                </a:solidFill>
                <a:latin typeface="+mj-lt"/>
              </a:rPr>
              <a:t>à présent le terme de </a:t>
            </a:r>
            <a:r>
              <a:rPr lang="fr-FR" b="1" dirty="0" smtClean="0">
                <a:solidFill>
                  <a:srgbClr val="002060"/>
                </a:solidFill>
                <a:latin typeface="+mj-lt"/>
              </a:rPr>
              <a:t>perturbation </a:t>
            </a:r>
            <a:r>
              <a:rPr lang="fr-FR" dirty="0" smtClean="0">
                <a:solidFill>
                  <a:srgbClr val="002060"/>
                </a:solidFill>
                <a:latin typeface="+mj-lt"/>
              </a:rPr>
              <a:t>pour </a:t>
            </a:r>
            <a:r>
              <a:rPr lang="fr-FR" dirty="0" smtClean="0">
                <a:solidFill>
                  <a:srgbClr val="002060"/>
                </a:solidFill>
                <a:latin typeface="+mj-lt"/>
              </a:rPr>
              <a:t>désigner du </a:t>
            </a:r>
            <a:r>
              <a:rPr lang="fr-FR" b="1" dirty="0" smtClean="0">
                <a:solidFill>
                  <a:srgbClr val="002060"/>
                </a:solidFill>
                <a:latin typeface="+mj-lt"/>
              </a:rPr>
              <a:t>mauvais temps</a:t>
            </a:r>
            <a:r>
              <a:rPr lang="fr-FR" dirty="0" smtClean="0">
                <a:solidFill>
                  <a:srgbClr val="002060"/>
                </a:solidFill>
                <a:latin typeface="+mj-lt"/>
              </a:rPr>
              <a:t>, </a:t>
            </a:r>
            <a:r>
              <a:rPr lang="fr-FR" dirty="0" smtClean="0">
                <a:solidFill>
                  <a:srgbClr val="002060"/>
                </a:solidFill>
                <a:latin typeface="+mj-lt"/>
              </a:rPr>
              <a:t>c’est-à-dire toute zone nuageuse d’étendue significative générant des précipitations, associée ou </a:t>
            </a:r>
            <a:r>
              <a:rPr lang="fr-FR" dirty="0" smtClean="0">
                <a:solidFill>
                  <a:srgbClr val="002060"/>
                </a:solidFill>
                <a:latin typeface="+mj-lt"/>
              </a:rPr>
              <a:t>non à </a:t>
            </a:r>
            <a:r>
              <a:rPr lang="fr-FR" dirty="0" smtClean="0">
                <a:solidFill>
                  <a:srgbClr val="002060"/>
                </a:solidFill>
                <a:latin typeface="+mj-lt"/>
              </a:rPr>
              <a:t>des fronts et/ou à une dépression. </a:t>
            </a:r>
          </a:p>
          <a:p>
            <a:endParaRPr lang="fr-FR" dirty="0" smtClean="0">
              <a:solidFill>
                <a:srgbClr val="002060"/>
              </a:solidFill>
              <a:latin typeface="+mj-lt"/>
            </a:endParaRPr>
          </a:p>
          <a:p>
            <a:r>
              <a:rPr lang="fr-FR" dirty="0" smtClean="0">
                <a:solidFill>
                  <a:srgbClr val="002060"/>
                </a:solidFill>
                <a:latin typeface="+mj-lt"/>
              </a:rPr>
              <a:t>En revanche, on n’emploiera pas le terme de perturbation pour désigner des phénomènes locaux ou de basses couches, comme des bruines côtières locales sous entrées maritimes, ou encore pour un orage d’été isolé en montagne.</a:t>
            </a:r>
            <a:endParaRPr lang="fr-FR" dirty="0">
              <a:solidFill>
                <a:srgbClr val="002060"/>
              </a:solidFill>
              <a:latin typeface="+mj-lt"/>
            </a:endParaRPr>
          </a:p>
        </p:txBody>
      </p:sp>
      <p:sp>
        <p:nvSpPr>
          <p:cNvPr id="4"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a:t>
            </a:r>
            <a:r>
              <a:rPr kumimoji="0" lang="fr-FR" sz="3200" b="0" i="0" u="none" strike="noStrike" kern="1200" cap="none" spc="0" normalizeH="0" noProof="0" dirty="0" smtClean="0">
                <a:ln>
                  <a:noFill/>
                </a:ln>
                <a:solidFill>
                  <a:schemeClr val="tx2"/>
                </a:solidFill>
                <a:effectLst/>
                <a:uLnTx/>
                <a:uFillTx/>
                <a:latin typeface="+mj-lt"/>
                <a:ea typeface="+mj-ea"/>
                <a:cs typeface="+mj-cs"/>
              </a:rPr>
              <a:t> définition</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Séminaire Sécurité -  Pilote privé et ULM - 2024</a:t>
            </a:r>
            <a:endParaRPr lang="fr-FR"/>
          </a:p>
        </p:txBody>
      </p:sp>
      <p:sp>
        <p:nvSpPr>
          <p:cNvPr id="5"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a:t>
            </a:r>
            <a:r>
              <a:rPr kumimoji="0" lang="fr-FR" sz="3200" b="0" i="0" u="none" strike="noStrike" kern="1200" cap="none" spc="0" normalizeH="0" noProof="0" dirty="0" smtClean="0">
                <a:ln>
                  <a:noFill/>
                </a:ln>
                <a:solidFill>
                  <a:schemeClr val="tx2"/>
                </a:solidFill>
                <a:effectLst/>
                <a:uLnTx/>
                <a:uFillTx/>
                <a:latin typeface="+mj-lt"/>
                <a:ea typeface="+mj-ea"/>
                <a:cs typeface="+mj-cs"/>
              </a:rPr>
              <a:t> définition</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6" name="ZoneTexte 5"/>
          <p:cNvSpPr txBox="1"/>
          <p:nvPr/>
        </p:nvSpPr>
        <p:spPr>
          <a:xfrm>
            <a:off x="0" y="1214422"/>
            <a:ext cx="9144000" cy="5324535"/>
          </a:xfrm>
          <a:prstGeom prst="rect">
            <a:avLst/>
          </a:prstGeom>
          <a:noFill/>
        </p:spPr>
        <p:txBody>
          <a:bodyPr wrap="square" rtlCol="0">
            <a:spAutoFit/>
          </a:bodyPr>
          <a:lstStyle/>
          <a:p>
            <a:pPr algn="just"/>
            <a:r>
              <a:rPr lang="fr-FR" sz="2000" dirty="0" smtClean="0">
                <a:solidFill>
                  <a:srgbClr val="002060"/>
                </a:solidFill>
                <a:latin typeface="+mj-lt"/>
              </a:rPr>
              <a:t>Les perturbations sont donc de </a:t>
            </a:r>
            <a:r>
              <a:rPr lang="fr-FR" sz="2000" b="1" dirty="0" smtClean="0">
                <a:solidFill>
                  <a:srgbClr val="002060"/>
                </a:solidFill>
                <a:latin typeface="+mj-lt"/>
              </a:rPr>
              <a:t>vastes systèmes nuageux </a:t>
            </a:r>
            <a:r>
              <a:rPr lang="fr-FR" sz="2000" dirty="0" smtClean="0">
                <a:solidFill>
                  <a:srgbClr val="002060"/>
                </a:solidFill>
                <a:latin typeface="+mj-lt"/>
              </a:rPr>
              <a:t>qui se forment </a:t>
            </a:r>
            <a:r>
              <a:rPr lang="fr-FR" sz="2000" dirty="0">
                <a:solidFill>
                  <a:srgbClr val="002060"/>
                </a:solidFill>
                <a:latin typeface="+mj-lt"/>
              </a:rPr>
              <a:t>en grande </a:t>
            </a:r>
            <a:r>
              <a:rPr lang="fr-FR" sz="2000" dirty="0" smtClean="0">
                <a:solidFill>
                  <a:srgbClr val="002060"/>
                </a:solidFill>
                <a:latin typeface="+mj-lt"/>
              </a:rPr>
              <a:t>majorité aux </a:t>
            </a:r>
            <a:r>
              <a:rPr lang="fr-FR" sz="2000" dirty="0" smtClean="0">
                <a:solidFill>
                  <a:srgbClr val="002060"/>
                </a:solidFill>
                <a:latin typeface="+mj-lt"/>
              </a:rPr>
              <a:t>latitudes </a:t>
            </a:r>
            <a:r>
              <a:rPr lang="fr-FR" sz="2000" dirty="0" smtClean="0">
                <a:solidFill>
                  <a:srgbClr val="002060"/>
                </a:solidFill>
                <a:latin typeface="+mj-lt"/>
              </a:rPr>
              <a:t>moyennes, </a:t>
            </a:r>
            <a:r>
              <a:rPr lang="fr-FR" sz="2000" dirty="0" smtClean="0">
                <a:solidFill>
                  <a:srgbClr val="002060"/>
                </a:solidFill>
                <a:latin typeface="+mj-lt"/>
              </a:rPr>
              <a:t>et principalement sur les océans (source d’humidité).</a:t>
            </a:r>
          </a:p>
          <a:p>
            <a:pPr algn="just"/>
            <a:r>
              <a:rPr lang="fr-FR" sz="2000" dirty="0" smtClean="0">
                <a:solidFill>
                  <a:srgbClr val="002060"/>
                </a:solidFill>
                <a:latin typeface="+mj-lt"/>
              </a:rPr>
              <a:t>Elles résultent de « </a:t>
            </a:r>
            <a:r>
              <a:rPr lang="fr-FR" sz="2000" b="1" dirty="0" smtClean="0">
                <a:solidFill>
                  <a:srgbClr val="002060"/>
                </a:solidFill>
                <a:latin typeface="+mj-lt"/>
              </a:rPr>
              <a:t>l’affrontement » entre masses d’air très différentes</a:t>
            </a:r>
            <a:r>
              <a:rPr lang="fr-FR" sz="2000" dirty="0" smtClean="0">
                <a:solidFill>
                  <a:srgbClr val="002060"/>
                </a:solidFill>
                <a:latin typeface="+mj-lt"/>
              </a:rPr>
              <a:t>.</a:t>
            </a:r>
          </a:p>
          <a:p>
            <a:pPr algn="just"/>
            <a:r>
              <a:rPr lang="fr-FR" sz="2000" dirty="0" smtClean="0">
                <a:solidFill>
                  <a:srgbClr val="002060"/>
                </a:solidFill>
                <a:latin typeface="+mj-lt"/>
              </a:rPr>
              <a:t>D’un côté de l’air chaud qui vient plutôt des latitudes tropicales, de l’autre de l’air froid ou frais qui vient de latitudes polaires.</a:t>
            </a:r>
          </a:p>
          <a:p>
            <a:pPr algn="just"/>
            <a:endParaRPr lang="fr-FR" sz="2000" dirty="0" smtClean="0">
              <a:solidFill>
                <a:srgbClr val="002060"/>
              </a:solidFill>
              <a:latin typeface="+mj-lt"/>
            </a:endParaRPr>
          </a:p>
          <a:p>
            <a:pPr algn="just"/>
            <a:r>
              <a:rPr lang="fr-FR" sz="2000" dirty="0" smtClean="0">
                <a:solidFill>
                  <a:srgbClr val="002060"/>
                </a:solidFill>
                <a:latin typeface="+mj-lt"/>
              </a:rPr>
              <a:t>Cet affrontement va faire que l’air plus chaud (donc moins dense) va s’élever au dessus de l’air froid. C’est cette ascendance qui va provoquer la saturation de la masse d’air puis condensation de la vapeur d’eau et par suite formation des nuages.</a:t>
            </a:r>
          </a:p>
          <a:p>
            <a:pPr algn="just"/>
            <a:r>
              <a:rPr lang="fr-FR" sz="2000" dirty="0" smtClean="0">
                <a:solidFill>
                  <a:srgbClr val="002060"/>
                </a:solidFill>
                <a:latin typeface="+mj-lt"/>
              </a:rPr>
              <a:t>Ces ascendances vont aussi créer et entretenir la dépression associée, qui à son tour va renforcer les ascendances. </a:t>
            </a:r>
          </a:p>
          <a:p>
            <a:pPr algn="just"/>
            <a:r>
              <a:rPr lang="fr-FR" sz="2000" dirty="0" smtClean="0">
                <a:solidFill>
                  <a:srgbClr val="002060"/>
                </a:solidFill>
                <a:latin typeface="+mj-lt"/>
              </a:rPr>
              <a:t>Cette cyclogenèse amène dans la majorité des cas à la création des fronts, la frontogenèse.</a:t>
            </a:r>
          </a:p>
          <a:p>
            <a:pPr algn="just"/>
            <a:endParaRPr lang="fr-FR" sz="2000" dirty="0" smtClean="0">
              <a:solidFill>
                <a:srgbClr val="002060"/>
              </a:solidFill>
              <a:latin typeface="+mj-lt"/>
            </a:endParaRPr>
          </a:p>
          <a:p>
            <a:pPr algn="just"/>
            <a:r>
              <a:rPr lang="fr-FR" sz="2000" dirty="0" smtClean="0">
                <a:solidFill>
                  <a:srgbClr val="002060"/>
                </a:solidFill>
                <a:latin typeface="+mj-lt"/>
              </a:rPr>
              <a:t>En Europe et donc sur la France, ces perturbations viennent en majorité de l’ouest après s’être formées sur l’océan Atlantique.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checkerboard(across)">
                                      <p:cBhvr>
                                        <p:cTn id="10" dur="500"/>
                                        <p:tgtEl>
                                          <p:spTgt spid="6">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checkerboard(across)">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checkerboard(across)">
                                      <p:cBhvr>
                                        <p:cTn id="18" dur="500"/>
                                        <p:tgtEl>
                                          <p:spTgt spid="6">
                                            <p:txEl>
                                              <p:pRg st="4" end="4"/>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checkerboard(across)">
                                      <p:cBhvr>
                                        <p:cTn id="21" dur="500"/>
                                        <p:tgtEl>
                                          <p:spTgt spid="6">
                                            <p:txEl>
                                              <p:pRg st="5" end="5"/>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checkerboard(across)">
                                      <p:cBhvr>
                                        <p:cTn id="24" dur="500"/>
                                        <p:tgtEl>
                                          <p:spTgt spid="6">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Effect transition="in" filter="checkerboard(across)">
                                      <p:cBhvr>
                                        <p:cTn id="29"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cycle de vie</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1026" name="Picture 2"/>
          <p:cNvPicPr>
            <a:picLocks noChangeAspect="1" noChangeArrowheads="1"/>
          </p:cNvPicPr>
          <p:nvPr/>
        </p:nvPicPr>
        <p:blipFill>
          <a:blip r:embed="rId2"/>
          <a:srcRect/>
          <a:stretch>
            <a:fillRect/>
          </a:stretch>
        </p:blipFill>
        <p:spPr bwMode="auto">
          <a:xfrm>
            <a:off x="2071670" y="1142984"/>
            <a:ext cx="4521105" cy="2428892"/>
          </a:xfrm>
          <a:prstGeom prst="rect">
            <a:avLst/>
          </a:prstGeom>
          <a:noFill/>
          <a:ln w="9525">
            <a:solidFill>
              <a:schemeClr val="tx1"/>
            </a:solidFill>
            <a:miter lim="800000"/>
            <a:headEnd/>
            <a:tailEnd/>
          </a:ln>
          <a:effectLst/>
        </p:spPr>
      </p:pic>
      <p:sp>
        <p:nvSpPr>
          <p:cNvPr id="7" name="ZoneTexte 6"/>
          <p:cNvSpPr txBox="1"/>
          <p:nvPr/>
        </p:nvSpPr>
        <p:spPr>
          <a:xfrm>
            <a:off x="0" y="1428736"/>
            <a:ext cx="2000232" cy="400110"/>
          </a:xfrm>
          <a:prstGeom prst="rect">
            <a:avLst/>
          </a:prstGeom>
          <a:noFill/>
        </p:spPr>
        <p:txBody>
          <a:bodyPr wrap="square" rtlCol="0">
            <a:spAutoFit/>
          </a:bodyPr>
          <a:lstStyle/>
          <a:p>
            <a:r>
              <a:rPr lang="fr-FR" sz="2000" b="1" dirty="0" smtClean="0">
                <a:solidFill>
                  <a:srgbClr val="002060"/>
                </a:solidFill>
                <a:latin typeface="+mj-lt"/>
              </a:rPr>
              <a:t>Naissance</a:t>
            </a:r>
            <a:endParaRPr lang="fr-FR" sz="2000" b="1" dirty="0">
              <a:solidFill>
                <a:srgbClr val="002060"/>
              </a:solidFill>
              <a:latin typeface="+mj-lt"/>
            </a:endParaRPr>
          </a:p>
        </p:txBody>
      </p:sp>
      <p:sp>
        <p:nvSpPr>
          <p:cNvPr id="8" name="ZoneTexte 7"/>
          <p:cNvSpPr txBox="1"/>
          <p:nvPr/>
        </p:nvSpPr>
        <p:spPr>
          <a:xfrm>
            <a:off x="89756" y="3877626"/>
            <a:ext cx="8964488" cy="2031325"/>
          </a:xfrm>
          <a:prstGeom prst="rect">
            <a:avLst/>
          </a:prstGeom>
          <a:noFill/>
        </p:spPr>
        <p:txBody>
          <a:bodyPr wrap="square" rtlCol="0">
            <a:spAutoFit/>
          </a:bodyPr>
          <a:lstStyle/>
          <a:p>
            <a:pPr algn="just"/>
            <a:r>
              <a:rPr lang="fr-FR" dirty="0" smtClean="0">
                <a:solidFill>
                  <a:srgbClr val="002060"/>
                </a:solidFill>
                <a:latin typeface="+mj-lt"/>
              </a:rPr>
              <a:t>- Les fronts chauds et froids naissent en étant associés à une anomalie de tourbillon en basses couches (prémices d’un creusement  dépressionnaire). </a:t>
            </a:r>
          </a:p>
          <a:p>
            <a:pPr algn="just"/>
            <a:r>
              <a:rPr lang="fr-FR" dirty="0" smtClean="0">
                <a:solidFill>
                  <a:srgbClr val="002060"/>
                </a:solidFill>
                <a:latin typeface="+mj-lt"/>
              </a:rPr>
              <a:t>- À </a:t>
            </a:r>
            <a:r>
              <a:rPr lang="fr-FR" dirty="0" smtClean="0">
                <a:solidFill>
                  <a:srgbClr val="002060"/>
                </a:solidFill>
                <a:latin typeface="+mj-lt"/>
              </a:rPr>
              <a:t>ce stade, la dépression associée est cantonnée aux basses couches et située du côté chaud du </a:t>
            </a:r>
            <a:r>
              <a:rPr lang="fr-FR" dirty="0" smtClean="0">
                <a:solidFill>
                  <a:srgbClr val="002060"/>
                </a:solidFill>
                <a:latin typeface="+mj-lt"/>
              </a:rPr>
              <a:t>jet d’altitude </a:t>
            </a:r>
            <a:r>
              <a:rPr lang="fr-FR" dirty="0" smtClean="0">
                <a:solidFill>
                  <a:srgbClr val="002060"/>
                </a:solidFill>
                <a:latin typeface="+mj-lt"/>
              </a:rPr>
              <a:t>(à sa droite). </a:t>
            </a:r>
          </a:p>
          <a:p>
            <a:pPr algn="just"/>
            <a:r>
              <a:rPr lang="fr-FR" dirty="0" smtClean="0">
                <a:solidFill>
                  <a:srgbClr val="002060"/>
                </a:solidFill>
                <a:latin typeface="+mj-lt"/>
              </a:rPr>
              <a:t>- Les ascendances se situant à l’aval de la future dépression, l’activité pluvieuse naissante se concentre au niveau du front chaud, tandis que le front froid n’est généralement pas actif (il s’agit plutôt d’un pseudo-front).</a:t>
            </a:r>
            <a:endParaRPr lang="fr-FR" dirty="0">
              <a:solidFill>
                <a:srgbClr val="002060"/>
              </a:solidFill>
              <a:latin typeface="+mj-lt"/>
            </a:endParaRPr>
          </a:p>
        </p:txBody>
      </p:sp>
      <p:sp>
        <p:nvSpPr>
          <p:cNvPr id="9" name="ZoneTexte 8"/>
          <p:cNvSpPr txBox="1"/>
          <p:nvPr/>
        </p:nvSpPr>
        <p:spPr>
          <a:xfrm>
            <a:off x="7072330" y="1214422"/>
            <a:ext cx="1643074" cy="369332"/>
          </a:xfrm>
          <a:prstGeom prst="rect">
            <a:avLst/>
          </a:prstGeom>
          <a:noFill/>
        </p:spPr>
        <p:txBody>
          <a:bodyPr wrap="square" rtlCol="0">
            <a:spAutoFit/>
          </a:bodyPr>
          <a:lstStyle/>
          <a:p>
            <a:r>
              <a:rPr lang="fr-FR" dirty="0" smtClean="0">
                <a:solidFill>
                  <a:srgbClr val="002060"/>
                </a:solidFill>
                <a:latin typeface="+mj-lt"/>
              </a:rPr>
              <a:t>Jet d’altitude</a:t>
            </a:r>
            <a:endParaRPr lang="fr-FR" dirty="0">
              <a:solidFill>
                <a:srgbClr val="002060"/>
              </a:solidFill>
              <a:latin typeface="+mj-lt"/>
            </a:endParaRPr>
          </a:p>
        </p:txBody>
      </p:sp>
      <p:cxnSp>
        <p:nvCxnSpPr>
          <p:cNvPr id="11" name="Connecteur droit avec flèche 10"/>
          <p:cNvCxnSpPr>
            <a:stCxn id="9" idx="1"/>
          </p:cNvCxnSpPr>
          <p:nvPr/>
        </p:nvCxnSpPr>
        <p:spPr>
          <a:xfrm rot="10800000" flipV="1">
            <a:off x="6357950" y="1399088"/>
            <a:ext cx="714380" cy="1725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214282" y="2285992"/>
            <a:ext cx="1785950" cy="646331"/>
          </a:xfrm>
          <a:prstGeom prst="rect">
            <a:avLst/>
          </a:prstGeom>
          <a:noFill/>
        </p:spPr>
        <p:txBody>
          <a:bodyPr wrap="square" rtlCol="0">
            <a:spAutoFit/>
          </a:bodyPr>
          <a:lstStyle/>
          <a:p>
            <a:r>
              <a:rPr lang="fr-FR" dirty="0" smtClean="0">
                <a:solidFill>
                  <a:srgbClr val="002060"/>
                </a:solidFill>
                <a:latin typeface="+mj-lt"/>
              </a:rPr>
              <a:t>Pseudo front-froid</a:t>
            </a:r>
            <a:endParaRPr lang="fr-FR" dirty="0">
              <a:solidFill>
                <a:srgbClr val="002060"/>
              </a:solidFill>
              <a:latin typeface="+mj-lt"/>
            </a:endParaRPr>
          </a:p>
        </p:txBody>
      </p:sp>
      <p:sp>
        <p:nvSpPr>
          <p:cNvPr id="13" name="ZoneTexte 12"/>
          <p:cNvSpPr txBox="1"/>
          <p:nvPr/>
        </p:nvSpPr>
        <p:spPr>
          <a:xfrm>
            <a:off x="6858016" y="2285992"/>
            <a:ext cx="2285984" cy="369332"/>
          </a:xfrm>
          <a:prstGeom prst="rect">
            <a:avLst/>
          </a:prstGeom>
          <a:noFill/>
        </p:spPr>
        <p:txBody>
          <a:bodyPr wrap="square" rtlCol="0">
            <a:spAutoFit/>
          </a:bodyPr>
          <a:lstStyle/>
          <a:p>
            <a:r>
              <a:rPr lang="fr-FR" dirty="0" smtClean="0">
                <a:solidFill>
                  <a:srgbClr val="002060"/>
                </a:solidFill>
                <a:latin typeface="+mj-lt"/>
              </a:rPr>
              <a:t>front chaud</a:t>
            </a:r>
            <a:endParaRPr lang="fr-FR" dirty="0">
              <a:solidFill>
                <a:srgbClr val="002060"/>
              </a:solidFill>
              <a:latin typeface="+mj-lt"/>
            </a:endParaRPr>
          </a:p>
        </p:txBody>
      </p:sp>
      <p:cxnSp>
        <p:nvCxnSpPr>
          <p:cNvPr id="15" name="Connecteur droit avec flèche 14"/>
          <p:cNvCxnSpPr/>
          <p:nvPr/>
        </p:nvCxnSpPr>
        <p:spPr>
          <a:xfrm>
            <a:off x="1714480" y="2500306"/>
            <a:ext cx="2071702"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13" idx="1"/>
          </p:cNvCxnSpPr>
          <p:nvPr/>
        </p:nvCxnSpPr>
        <p:spPr>
          <a:xfrm rot="10800000" flipV="1">
            <a:off x="5286380" y="2470658"/>
            <a:ext cx="1571636" cy="386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cycle de vie</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2050" name="Picture 2"/>
          <p:cNvPicPr>
            <a:picLocks noChangeAspect="1" noChangeArrowheads="1"/>
          </p:cNvPicPr>
          <p:nvPr/>
        </p:nvPicPr>
        <p:blipFill>
          <a:blip r:embed="rId2"/>
          <a:srcRect/>
          <a:stretch>
            <a:fillRect/>
          </a:stretch>
        </p:blipFill>
        <p:spPr bwMode="auto">
          <a:xfrm>
            <a:off x="2428860" y="785794"/>
            <a:ext cx="3571900" cy="2454990"/>
          </a:xfrm>
          <a:prstGeom prst="rect">
            <a:avLst/>
          </a:prstGeom>
          <a:noFill/>
          <a:ln w="9525">
            <a:solidFill>
              <a:schemeClr val="tx1"/>
            </a:solidFill>
            <a:miter lim="800000"/>
            <a:headEnd/>
            <a:tailEnd/>
          </a:ln>
          <a:effectLst/>
        </p:spPr>
      </p:pic>
      <p:sp>
        <p:nvSpPr>
          <p:cNvPr id="5" name="ZoneTexte 4"/>
          <p:cNvSpPr txBox="1"/>
          <p:nvPr/>
        </p:nvSpPr>
        <p:spPr>
          <a:xfrm>
            <a:off x="214282" y="1000108"/>
            <a:ext cx="2000232" cy="400110"/>
          </a:xfrm>
          <a:prstGeom prst="rect">
            <a:avLst/>
          </a:prstGeom>
          <a:noFill/>
        </p:spPr>
        <p:txBody>
          <a:bodyPr wrap="square" rtlCol="0">
            <a:spAutoFit/>
          </a:bodyPr>
          <a:lstStyle/>
          <a:p>
            <a:r>
              <a:rPr lang="fr-FR" sz="2000" b="1" dirty="0" smtClean="0">
                <a:solidFill>
                  <a:srgbClr val="002060"/>
                </a:solidFill>
                <a:latin typeface="+mj-lt"/>
              </a:rPr>
              <a:t>Développement</a:t>
            </a:r>
            <a:endParaRPr lang="fr-FR" sz="2000" b="1" dirty="0">
              <a:solidFill>
                <a:srgbClr val="002060"/>
              </a:solidFill>
              <a:latin typeface="+mj-lt"/>
            </a:endParaRPr>
          </a:p>
        </p:txBody>
      </p:sp>
      <p:sp>
        <p:nvSpPr>
          <p:cNvPr id="6" name="ZoneTexte 5"/>
          <p:cNvSpPr txBox="1"/>
          <p:nvPr/>
        </p:nvSpPr>
        <p:spPr>
          <a:xfrm>
            <a:off x="107504" y="3357562"/>
            <a:ext cx="8964488" cy="2308324"/>
          </a:xfrm>
          <a:prstGeom prst="rect">
            <a:avLst/>
          </a:prstGeom>
          <a:noFill/>
        </p:spPr>
        <p:txBody>
          <a:bodyPr wrap="square" rtlCol="0">
            <a:spAutoFit/>
          </a:bodyPr>
          <a:lstStyle/>
          <a:p>
            <a:pPr algn="just"/>
            <a:r>
              <a:rPr lang="fr-FR" dirty="0" smtClean="0">
                <a:solidFill>
                  <a:srgbClr val="002060"/>
                </a:solidFill>
                <a:latin typeface="+mj-lt"/>
              </a:rPr>
              <a:t>-Durant la phase de creusement, la dépression se rapproche peu à peu du maximum de jet. </a:t>
            </a:r>
          </a:p>
          <a:p>
            <a:pPr algn="just"/>
            <a:endParaRPr lang="fr-FR" dirty="0" smtClean="0">
              <a:solidFill>
                <a:srgbClr val="002060"/>
              </a:solidFill>
              <a:latin typeface="+mj-lt"/>
            </a:endParaRPr>
          </a:p>
          <a:p>
            <a:pPr algn="just"/>
            <a:r>
              <a:rPr lang="fr-FR" dirty="0" smtClean="0">
                <a:solidFill>
                  <a:srgbClr val="002060"/>
                </a:solidFill>
                <a:latin typeface="+mj-lt"/>
              </a:rPr>
              <a:t>-L’orientation des isobares impose à l’air chaud de s’enrouler progressivement autour du minimum, tandis que l’air froid pousse le front froid dans la direction opposée. </a:t>
            </a:r>
          </a:p>
          <a:p>
            <a:pPr algn="just"/>
            <a:endParaRPr lang="fr-FR" dirty="0" smtClean="0">
              <a:solidFill>
                <a:srgbClr val="002060"/>
              </a:solidFill>
              <a:latin typeface="+mj-lt"/>
            </a:endParaRPr>
          </a:p>
          <a:p>
            <a:pPr algn="just"/>
            <a:r>
              <a:rPr lang="fr-FR" dirty="0" smtClean="0">
                <a:solidFill>
                  <a:srgbClr val="002060"/>
                </a:solidFill>
                <a:latin typeface="+mj-lt"/>
              </a:rPr>
              <a:t>-La dépression se décalant en direction de son front chaud, elle a tendance à « grignoter » celui-ci, tandis qu’elle laisse derrière elle un front froid de plus en plus étendu, pouvant atteindre les 1000 km de long, voire davantage.</a:t>
            </a:r>
            <a:endParaRPr lang="fr-FR" dirty="0">
              <a:solidFill>
                <a:srgbClr val="002060"/>
              </a:solidFill>
              <a:latin typeface="+mj-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pic>
        <p:nvPicPr>
          <p:cNvPr id="3074" name="Picture 2"/>
          <p:cNvPicPr>
            <a:picLocks noChangeAspect="1" noChangeArrowheads="1"/>
          </p:cNvPicPr>
          <p:nvPr/>
        </p:nvPicPr>
        <p:blipFill>
          <a:blip r:embed="rId2"/>
          <a:srcRect/>
          <a:stretch>
            <a:fillRect/>
          </a:stretch>
        </p:blipFill>
        <p:spPr bwMode="auto">
          <a:xfrm>
            <a:off x="357158" y="785794"/>
            <a:ext cx="3500462" cy="2160195"/>
          </a:xfrm>
          <a:prstGeom prst="rect">
            <a:avLst/>
          </a:prstGeom>
          <a:noFill/>
          <a:ln w="9525">
            <a:solidFill>
              <a:schemeClr val="tx1"/>
            </a:solidFill>
            <a:miter lim="800000"/>
            <a:headEnd/>
            <a:tailEnd/>
          </a:ln>
          <a:effectLst/>
        </p:spPr>
      </p:pic>
      <p:sp>
        <p:nvSpPr>
          <p:cNvPr id="4" name="ZoneTexte 3"/>
          <p:cNvSpPr txBox="1"/>
          <p:nvPr/>
        </p:nvSpPr>
        <p:spPr>
          <a:xfrm>
            <a:off x="0" y="714356"/>
            <a:ext cx="2714644" cy="369332"/>
          </a:xfrm>
          <a:prstGeom prst="rect">
            <a:avLst/>
          </a:prstGeom>
          <a:noFill/>
        </p:spPr>
        <p:txBody>
          <a:bodyPr wrap="square" rtlCol="0">
            <a:spAutoFit/>
          </a:bodyPr>
          <a:lstStyle/>
          <a:p>
            <a:r>
              <a:rPr lang="fr-FR" b="1" dirty="0" smtClean="0">
                <a:solidFill>
                  <a:srgbClr val="002060"/>
                </a:solidFill>
                <a:latin typeface="+mj-lt"/>
              </a:rPr>
              <a:t>Phase de maturité</a:t>
            </a:r>
          </a:p>
        </p:txBody>
      </p:sp>
      <p:sp>
        <p:nvSpPr>
          <p:cNvPr id="5"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cycle de vie</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6" name="ZoneTexte 5"/>
          <p:cNvSpPr txBox="1"/>
          <p:nvPr/>
        </p:nvSpPr>
        <p:spPr>
          <a:xfrm>
            <a:off x="72008" y="3071810"/>
            <a:ext cx="9036496" cy="3416320"/>
          </a:xfrm>
          <a:prstGeom prst="rect">
            <a:avLst/>
          </a:prstGeom>
          <a:noFill/>
        </p:spPr>
        <p:txBody>
          <a:bodyPr wrap="square" rtlCol="0">
            <a:spAutoFit/>
          </a:bodyPr>
          <a:lstStyle/>
          <a:p>
            <a:pPr algn="just"/>
            <a:r>
              <a:rPr lang="fr-FR" dirty="0" smtClean="0">
                <a:solidFill>
                  <a:srgbClr val="002060"/>
                </a:solidFill>
                <a:latin typeface="+mj-lt"/>
              </a:rPr>
              <a:t>-Lorsque la dépression passe du côté froid du jet, l’intensité du creusement est à son</a:t>
            </a:r>
          </a:p>
          <a:p>
            <a:pPr algn="just"/>
            <a:r>
              <a:rPr lang="fr-FR" dirty="0" smtClean="0">
                <a:solidFill>
                  <a:srgbClr val="002060"/>
                </a:solidFill>
                <a:latin typeface="+mj-lt"/>
              </a:rPr>
              <a:t>maximum. L’air chaud qui s’enroule autour du minimum porte le nom de « front chaud rétrograde ». </a:t>
            </a:r>
          </a:p>
          <a:p>
            <a:pPr algn="just"/>
            <a:r>
              <a:rPr lang="fr-FR" dirty="0" smtClean="0">
                <a:solidFill>
                  <a:srgbClr val="002060"/>
                </a:solidFill>
                <a:latin typeface="+mj-lt"/>
              </a:rPr>
              <a:t>-La perturbation atteint sa maturité et cesse de se creuser.  L’air chaud qui s’enroule</a:t>
            </a:r>
          </a:p>
          <a:p>
            <a:pPr algn="just"/>
            <a:r>
              <a:rPr lang="fr-FR" dirty="0" smtClean="0">
                <a:solidFill>
                  <a:srgbClr val="002060"/>
                </a:solidFill>
                <a:latin typeface="+mj-lt"/>
              </a:rPr>
              <a:t>autour du minimum est transporté en altitude par les ascendances : la trace au sol du front chaud s’estompe, les gradients diminuent, le front chaud évolue en occlusion. </a:t>
            </a:r>
          </a:p>
          <a:p>
            <a:pPr algn="just"/>
            <a:endParaRPr lang="fr-FR" dirty="0" smtClean="0">
              <a:solidFill>
                <a:srgbClr val="002060"/>
              </a:solidFill>
              <a:latin typeface="+mj-lt"/>
            </a:endParaRPr>
          </a:p>
          <a:p>
            <a:pPr algn="just"/>
            <a:r>
              <a:rPr lang="fr-FR" dirty="0" smtClean="0">
                <a:solidFill>
                  <a:srgbClr val="002060"/>
                </a:solidFill>
                <a:latin typeface="+mj-lt"/>
              </a:rPr>
              <a:t>-</a:t>
            </a:r>
            <a:r>
              <a:rPr lang="fr-FR" dirty="0" smtClean="0">
                <a:solidFill>
                  <a:srgbClr val="002060"/>
                </a:solidFill>
                <a:latin typeface="+mj-lt"/>
              </a:rPr>
              <a:t>Loin du minimum, les fronts chauds et froids continuent leur vie, plus ou moins active selon leurs interactions avec la dynamique d’altitude et avec les forçages liés à la topographie et aux autres centres d’actions (dorsales, autres dépressions, etc.). </a:t>
            </a:r>
          </a:p>
          <a:p>
            <a:pPr algn="just"/>
            <a:r>
              <a:rPr lang="fr-FR" dirty="0" smtClean="0">
                <a:solidFill>
                  <a:srgbClr val="002060"/>
                </a:solidFill>
                <a:latin typeface="+mj-lt"/>
              </a:rPr>
              <a:t>L’activité pluvieuse principale, à l’échelle de la perturbation, est généralement située au niveau du front chaud dans l’alignement du jet de basses couches situé à l’avant du front froid.</a:t>
            </a:r>
            <a:endParaRPr lang="fr-FR" dirty="0">
              <a:solidFill>
                <a:srgbClr val="002060"/>
              </a:solidFill>
              <a:latin typeface="+mj-lt"/>
            </a:endParaRPr>
          </a:p>
        </p:txBody>
      </p:sp>
      <p:pic>
        <p:nvPicPr>
          <p:cNvPr id="3075" name="Picture 3"/>
          <p:cNvPicPr>
            <a:picLocks noChangeAspect="1" noChangeArrowheads="1"/>
          </p:cNvPicPr>
          <p:nvPr/>
        </p:nvPicPr>
        <p:blipFill>
          <a:blip r:embed="rId3"/>
          <a:srcRect/>
          <a:stretch>
            <a:fillRect/>
          </a:stretch>
        </p:blipFill>
        <p:spPr bwMode="auto">
          <a:xfrm>
            <a:off x="4786313" y="714356"/>
            <a:ext cx="3032845" cy="2214578"/>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schéma</a:t>
            </a:r>
            <a:r>
              <a:rPr kumimoji="0" lang="fr-FR" sz="3200" b="0" i="0" u="none" strike="noStrike" kern="1200" cap="none" spc="0" normalizeH="0" noProof="0" dirty="0" smtClean="0">
                <a:ln>
                  <a:noFill/>
                </a:ln>
                <a:solidFill>
                  <a:schemeClr val="tx2"/>
                </a:solidFill>
                <a:effectLst/>
                <a:uLnTx/>
                <a:uFillTx/>
                <a:latin typeface="+mj-lt"/>
                <a:ea typeface="+mj-ea"/>
                <a:cs typeface="+mj-cs"/>
              </a:rPr>
              <a:t> général</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60" name="Text Box 4"/>
          <p:cNvSpPr txBox="1">
            <a:spLocks noChangeArrowheads="1"/>
          </p:cNvSpPr>
          <p:nvPr/>
        </p:nvSpPr>
        <p:spPr bwMode="auto">
          <a:xfrm>
            <a:off x="0" y="1142984"/>
            <a:ext cx="9144000" cy="369332"/>
          </a:xfrm>
          <a:prstGeom prst="rect">
            <a:avLst/>
          </a:prstGeom>
          <a:noFill/>
          <a:ln w="9525">
            <a:noFill/>
            <a:miter lim="800000"/>
            <a:headEnd/>
            <a:tailEnd/>
          </a:ln>
          <a:effectLst/>
        </p:spPr>
        <p:txBody>
          <a:bodyPr wrap="square">
            <a:spAutoFit/>
          </a:bodyPr>
          <a:lstStyle/>
          <a:p>
            <a:pPr algn="ctr"/>
            <a:r>
              <a:rPr lang="fr-FR" u="sng" dirty="0">
                <a:solidFill>
                  <a:srgbClr val="002060"/>
                </a:solidFill>
                <a:effectLst/>
                <a:latin typeface="+mj-lt"/>
              </a:rPr>
              <a:t>Morphologie des dépressions : vue de dessus</a:t>
            </a:r>
            <a:endParaRPr lang="en-GB" u="sng" dirty="0">
              <a:solidFill>
                <a:srgbClr val="002060"/>
              </a:solidFill>
              <a:effectLst/>
              <a:latin typeface="+mj-lt"/>
            </a:endParaRPr>
          </a:p>
        </p:txBody>
      </p:sp>
      <p:sp>
        <p:nvSpPr>
          <p:cNvPr id="61" name="Rectangle 5"/>
          <p:cNvSpPr>
            <a:spLocks noChangeArrowheads="1"/>
          </p:cNvSpPr>
          <p:nvPr/>
        </p:nvSpPr>
        <p:spPr bwMode="auto">
          <a:xfrm>
            <a:off x="0" y="1643050"/>
            <a:ext cx="9144000" cy="349702"/>
          </a:xfrm>
          <a:prstGeom prst="rect">
            <a:avLst/>
          </a:prstGeom>
          <a:noFill/>
          <a:ln w="9525">
            <a:noFill/>
            <a:miter lim="800000"/>
            <a:headEnd/>
            <a:tailEnd/>
          </a:ln>
          <a:effectLst/>
        </p:spPr>
        <p:txBody>
          <a:bodyPr wrap="square" lIns="36000" tIns="36000" rIns="36000" bIns="36000">
            <a:spAutoFit/>
          </a:bodyPr>
          <a:lstStyle/>
          <a:p>
            <a:pPr marL="342900" indent="-342900" algn="l">
              <a:spcBef>
                <a:spcPct val="20000"/>
              </a:spcBef>
              <a:buClr>
                <a:schemeClr val="accent2"/>
              </a:buClr>
              <a:buSzPct val="80000"/>
              <a:buFont typeface="Wingdings" pitchFamily="2" charset="2"/>
              <a:buNone/>
            </a:pPr>
            <a:r>
              <a:rPr lang="fr-FR" dirty="0">
                <a:solidFill>
                  <a:srgbClr val="002060"/>
                </a:solidFill>
                <a:effectLst/>
                <a:latin typeface="+mj-lt"/>
              </a:rPr>
              <a:t>Distribution en surface </a:t>
            </a:r>
            <a:r>
              <a:rPr lang="fr-FR" dirty="0" smtClean="0">
                <a:solidFill>
                  <a:srgbClr val="002060"/>
                </a:solidFill>
                <a:effectLst/>
                <a:latin typeface="+mj-lt"/>
              </a:rPr>
              <a:t>des différents paramètres : vent, pression, température, humidité (td).</a:t>
            </a:r>
            <a:endParaRPr lang="fr-FR" dirty="0">
              <a:solidFill>
                <a:srgbClr val="002060"/>
              </a:solidFill>
              <a:effectLst/>
              <a:latin typeface="+mj-lt"/>
            </a:endParaRPr>
          </a:p>
        </p:txBody>
      </p:sp>
      <p:grpSp>
        <p:nvGrpSpPr>
          <p:cNvPr id="62" name="Group 6"/>
          <p:cNvGrpSpPr>
            <a:grpSpLocks/>
          </p:cNvGrpSpPr>
          <p:nvPr/>
        </p:nvGrpSpPr>
        <p:grpSpPr bwMode="auto">
          <a:xfrm>
            <a:off x="1843055" y="3255945"/>
            <a:ext cx="4289425" cy="3159125"/>
            <a:chOff x="1251" y="1654"/>
            <a:chExt cx="2702" cy="1990"/>
          </a:xfrm>
        </p:grpSpPr>
        <p:sp>
          <p:nvSpPr>
            <p:cNvPr id="63" name="Freeform 7"/>
            <p:cNvSpPr>
              <a:spLocks noChangeAspect="1"/>
            </p:cNvSpPr>
            <p:nvPr/>
          </p:nvSpPr>
          <p:spPr bwMode="auto">
            <a:xfrm>
              <a:off x="1251" y="1654"/>
              <a:ext cx="2702" cy="1990"/>
            </a:xfrm>
            <a:custGeom>
              <a:avLst/>
              <a:gdLst/>
              <a:ahLst/>
              <a:cxnLst>
                <a:cxn ang="0">
                  <a:pos x="279" y="85"/>
                </a:cxn>
                <a:cxn ang="0">
                  <a:pos x="439" y="17"/>
                </a:cxn>
                <a:cxn ang="0">
                  <a:pos x="579" y="1"/>
                </a:cxn>
                <a:cxn ang="0">
                  <a:pos x="767" y="13"/>
                </a:cxn>
                <a:cxn ang="0">
                  <a:pos x="883" y="69"/>
                </a:cxn>
                <a:cxn ang="0">
                  <a:pos x="1007" y="189"/>
                </a:cxn>
                <a:cxn ang="0">
                  <a:pos x="1139" y="357"/>
                </a:cxn>
                <a:cxn ang="0">
                  <a:pos x="1251" y="545"/>
                </a:cxn>
                <a:cxn ang="0">
                  <a:pos x="1335" y="669"/>
                </a:cxn>
                <a:cxn ang="0">
                  <a:pos x="1339" y="749"/>
                </a:cxn>
                <a:cxn ang="0">
                  <a:pos x="1283" y="705"/>
                </a:cxn>
                <a:cxn ang="0">
                  <a:pos x="1251" y="797"/>
                </a:cxn>
                <a:cxn ang="0">
                  <a:pos x="1191" y="717"/>
                </a:cxn>
                <a:cxn ang="0">
                  <a:pos x="1147" y="689"/>
                </a:cxn>
                <a:cxn ang="0">
                  <a:pos x="1103" y="689"/>
                </a:cxn>
                <a:cxn ang="0">
                  <a:pos x="1019" y="693"/>
                </a:cxn>
                <a:cxn ang="0">
                  <a:pos x="931" y="725"/>
                </a:cxn>
                <a:cxn ang="0">
                  <a:pos x="771" y="785"/>
                </a:cxn>
                <a:cxn ang="0">
                  <a:pos x="627" y="785"/>
                </a:cxn>
                <a:cxn ang="0">
                  <a:pos x="523" y="801"/>
                </a:cxn>
                <a:cxn ang="0">
                  <a:pos x="407" y="849"/>
                </a:cxn>
                <a:cxn ang="0">
                  <a:pos x="99" y="989"/>
                </a:cxn>
                <a:cxn ang="0">
                  <a:pos x="243" y="881"/>
                </a:cxn>
                <a:cxn ang="0">
                  <a:pos x="51" y="965"/>
                </a:cxn>
                <a:cxn ang="0">
                  <a:pos x="179" y="877"/>
                </a:cxn>
                <a:cxn ang="0">
                  <a:pos x="3" y="941"/>
                </a:cxn>
                <a:cxn ang="0">
                  <a:pos x="195" y="833"/>
                </a:cxn>
                <a:cxn ang="0">
                  <a:pos x="435" y="737"/>
                </a:cxn>
                <a:cxn ang="0">
                  <a:pos x="603" y="677"/>
                </a:cxn>
                <a:cxn ang="0">
                  <a:pos x="695" y="629"/>
                </a:cxn>
                <a:cxn ang="0">
                  <a:pos x="771" y="545"/>
                </a:cxn>
                <a:cxn ang="0">
                  <a:pos x="771" y="497"/>
                </a:cxn>
                <a:cxn ang="0">
                  <a:pos x="767" y="449"/>
                </a:cxn>
                <a:cxn ang="0">
                  <a:pos x="759" y="397"/>
                </a:cxn>
                <a:cxn ang="0">
                  <a:pos x="727" y="357"/>
                </a:cxn>
                <a:cxn ang="0">
                  <a:pos x="679" y="313"/>
                </a:cxn>
                <a:cxn ang="0">
                  <a:pos x="627" y="277"/>
                </a:cxn>
                <a:cxn ang="0">
                  <a:pos x="523" y="237"/>
                </a:cxn>
                <a:cxn ang="0">
                  <a:pos x="459" y="229"/>
                </a:cxn>
                <a:cxn ang="0">
                  <a:pos x="355" y="273"/>
                </a:cxn>
                <a:cxn ang="0">
                  <a:pos x="291" y="297"/>
                </a:cxn>
                <a:cxn ang="0">
                  <a:pos x="243" y="305"/>
                </a:cxn>
                <a:cxn ang="0">
                  <a:pos x="195" y="305"/>
                </a:cxn>
                <a:cxn ang="0">
                  <a:pos x="147" y="257"/>
                </a:cxn>
                <a:cxn ang="0">
                  <a:pos x="167" y="161"/>
                </a:cxn>
                <a:cxn ang="0">
                  <a:pos x="211" y="125"/>
                </a:cxn>
                <a:cxn ang="0">
                  <a:pos x="279" y="85"/>
                </a:cxn>
              </a:cxnLst>
              <a:rect l="0" t="0" r="r" b="b"/>
              <a:pathLst>
                <a:path w="1350" h="994">
                  <a:moveTo>
                    <a:pt x="279" y="85"/>
                  </a:moveTo>
                  <a:cubicBezTo>
                    <a:pt x="317" y="67"/>
                    <a:pt x="389" y="31"/>
                    <a:pt x="439" y="17"/>
                  </a:cubicBezTo>
                  <a:cubicBezTo>
                    <a:pt x="489" y="3"/>
                    <a:pt x="524" y="2"/>
                    <a:pt x="579" y="1"/>
                  </a:cubicBezTo>
                  <a:cubicBezTo>
                    <a:pt x="634" y="0"/>
                    <a:pt x="716" y="2"/>
                    <a:pt x="767" y="13"/>
                  </a:cubicBezTo>
                  <a:cubicBezTo>
                    <a:pt x="818" y="24"/>
                    <a:pt x="843" y="40"/>
                    <a:pt x="883" y="69"/>
                  </a:cubicBezTo>
                  <a:cubicBezTo>
                    <a:pt x="923" y="98"/>
                    <a:pt x="964" y="141"/>
                    <a:pt x="1007" y="189"/>
                  </a:cubicBezTo>
                  <a:cubicBezTo>
                    <a:pt x="1050" y="237"/>
                    <a:pt x="1098" y="298"/>
                    <a:pt x="1139" y="357"/>
                  </a:cubicBezTo>
                  <a:cubicBezTo>
                    <a:pt x="1180" y="416"/>
                    <a:pt x="1218" y="493"/>
                    <a:pt x="1251" y="545"/>
                  </a:cubicBezTo>
                  <a:cubicBezTo>
                    <a:pt x="1284" y="597"/>
                    <a:pt x="1320" y="635"/>
                    <a:pt x="1335" y="669"/>
                  </a:cubicBezTo>
                  <a:cubicBezTo>
                    <a:pt x="1350" y="703"/>
                    <a:pt x="1348" y="743"/>
                    <a:pt x="1339" y="749"/>
                  </a:cubicBezTo>
                  <a:cubicBezTo>
                    <a:pt x="1330" y="755"/>
                    <a:pt x="1298" y="697"/>
                    <a:pt x="1283" y="705"/>
                  </a:cubicBezTo>
                  <a:cubicBezTo>
                    <a:pt x="1268" y="713"/>
                    <a:pt x="1266" y="795"/>
                    <a:pt x="1251" y="797"/>
                  </a:cubicBezTo>
                  <a:cubicBezTo>
                    <a:pt x="1236" y="799"/>
                    <a:pt x="1208" y="735"/>
                    <a:pt x="1191" y="717"/>
                  </a:cubicBezTo>
                  <a:cubicBezTo>
                    <a:pt x="1174" y="699"/>
                    <a:pt x="1162" y="694"/>
                    <a:pt x="1147" y="689"/>
                  </a:cubicBezTo>
                  <a:cubicBezTo>
                    <a:pt x="1132" y="684"/>
                    <a:pt x="1124" y="688"/>
                    <a:pt x="1103" y="689"/>
                  </a:cubicBezTo>
                  <a:cubicBezTo>
                    <a:pt x="1082" y="690"/>
                    <a:pt x="1048" y="687"/>
                    <a:pt x="1019" y="693"/>
                  </a:cubicBezTo>
                  <a:cubicBezTo>
                    <a:pt x="990" y="699"/>
                    <a:pt x="972" y="710"/>
                    <a:pt x="931" y="725"/>
                  </a:cubicBezTo>
                  <a:cubicBezTo>
                    <a:pt x="890" y="740"/>
                    <a:pt x="822" y="775"/>
                    <a:pt x="771" y="785"/>
                  </a:cubicBezTo>
                  <a:cubicBezTo>
                    <a:pt x="720" y="795"/>
                    <a:pt x="668" y="782"/>
                    <a:pt x="627" y="785"/>
                  </a:cubicBezTo>
                  <a:cubicBezTo>
                    <a:pt x="586" y="788"/>
                    <a:pt x="560" y="790"/>
                    <a:pt x="523" y="801"/>
                  </a:cubicBezTo>
                  <a:cubicBezTo>
                    <a:pt x="486" y="812"/>
                    <a:pt x="478" y="818"/>
                    <a:pt x="407" y="849"/>
                  </a:cubicBezTo>
                  <a:cubicBezTo>
                    <a:pt x="336" y="880"/>
                    <a:pt x="126" y="984"/>
                    <a:pt x="99" y="989"/>
                  </a:cubicBezTo>
                  <a:cubicBezTo>
                    <a:pt x="72" y="994"/>
                    <a:pt x="251" y="885"/>
                    <a:pt x="243" y="881"/>
                  </a:cubicBezTo>
                  <a:cubicBezTo>
                    <a:pt x="235" y="877"/>
                    <a:pt x="62" y="966"/>
                    <a:pt x="51" y="965"/>
                  </a:cubicBezTo>
                  <a:cubicBezTo>
                    <a:pt x="40" y="964"/>
                    <a:pt x="187" y="881"/>
                    <a:pt x="179" y="877"/>
                  </a:cubicBezTo>
                  <a:cubicBezTo>
                    <a:pt x="171" y="873"/>
                    <a:pt x="0" y="948"/>
                    <a:pt x="3" y="941"/>
                  </a:cubicBezTo>
                  <a:cubicBezTo>
                    <a:pt x="6" y="934"/>
                    <a:pt x="123" y="867"/>
                    <a:pt x="195" y="833"/>
                  </a:cubicBezTo>
                  <a:cubicBezTo>
                    <a:pt x="267" y="799"/>
                    <a:pt x="367" y="763"/>
                    <a:pt x="435" y="737"/>
                  </a:cubicBezTo>
                  <a:cubicBezTo>
                    <a:pt x="503" y="711"/>
                    <a:pt x="560" y="695"/>
                    <a:pt x="603" y="677"/>
                  </a:cubicBezTo>
                  <a:cubicBezTo>
                    <a:pt x="646" y="659"/>
                    <a:pt x="667" y="651"/>
                    <a:pt x="695" y="629"/>
                  </a:cubicBezTo>
                  <a:cubicBezTo>
                    <a:pt x="723" y="607"/>
                    <a:pt x="758" y="567"/>
                    <a:pt x="771" y="545"/>
                  </a:cubicBezTo>
                  <a:cubicBezTo>
                    <a:pt x="784" y="523"/>
                    <a:pt x="772" y="513"/>
                    <a:pt x="771" y="497"/>
                  </a:cubicBezTo>
                  <a:cubicBezTo>
                    <a:pt x="770" y="481"/>
                    <a:pt x="769" y="466"/>
                    <a:pt x="767" y="449"/>
                  </a:cubicBezTo>
                  <a:cubicBezTo>
                    <a:pt x="765" y="432"/>
                    <a:pt x="766" y="412"/>
                    <a:pt x="759" y="397"/>
                  </a:cubicBezTo>
                  <a:cubicBezTo>
                    <a:pt x="752" y="382"/>
                    <a:pt x="740" y="371"/>
                    <a:pt x="727" y="357"/>
                  </a:cubicBezTo>
                  <a:cubicBezTo>
                    <a:pt x="714" y="343"/>
                    <a:pt x="696" y="326"/>
                    <a:pt x="679" y="313"/>
                  </a:cubicBezTo>
                  <a:cubicBezTo>
                    <a:pt x="662" y="300"/>
                    <a:pt x="653" y="290"/>
                    <a:pt x="627" y="277"/>
                  </a:cubicBezTo>
                  <a:cubicBezTo>
                    <a:pt x="601" y="264"/>
                    <a:pt x="551" y="245"/>
                    <a:pt x="523" y="237"/>
                  </a:cubicBezTo>
                  <a:cubicBezTo>
                    <a:pt x="495" y="229"/>
                    <a:pt x="487" y="223"/>
                    <a:pt x="459" y="229"/>
                  </a:cubicBezTo>
                  <a:cubicBezTo>
                    <a:pt x="431" y="235"/>
                    <a:pt x="383" y="262"/>
                    <a:pt x="355" y="273"/>
                  </a:cubicBezTo>
                  <a:cubicBezTo>
                    <a:pt x="327" y="284"/>
                    <a:pt x="310" y="292"/>
                    <a:pt x="291" y="297"/>
                  </a:cubicBezTo>
                  <a:cubicBezTo>
                    <a:pt x="272" y="302"/>
                    <a:pt x="259" y="304"/>
                    <a:pt x="243" y="305"/>
                  </a:cubicBezTo>
                  <a:cubicBezTo>
                    <a:pt x="227" y="306"/>
                    <a:pt x="211" y="313"/>
                    <a:pt x="195" y="305"/>
                  </a:cubicBezTo>
                  <a:cubicBezTo>
                    <a:pt x="179" y="297"/>
                    <a:pt x="152" y="281"/>
                    <a:pt x="147" y="257"/>
                  </a:cubicBezTo>
                  <a:cubicBezTo>
                    <a:pt x="142" y="233"/>
                    <a:pt x="156" y="183"/>
                    <a:pt x="167" y="161"/>
                  </a:cubicBezTo>
                  <a:cubicBezTo>
                    <a:pt x="178" y="139"/>
                    <a:pt x="192" y="138"/>
                    <a:pt x="211" y="125"/>
                  </a:cubicBezTo>
                  <a:cubicBezTo>
                    <a:pt x="230" y="112"/>
                    <a:pt x="265" y="93"/>
                    <a:pt x="279" y="85"/>
                  </a:cubicBezTo>
                  <a:close/>
                </a:path>
              </a:pathLst>
            </a:custGeom>
            <a:solidFill>
              <a:srgbClr val="DDDDDD"/>
            </a:solidFill>
            <a:ln w="19050" cap="flat" cmpd="sng">
              <a:solidFill>
                <a:schemeClr val="accent1"/>
              </a:solidFill>
              <a:prstDash val="dash"/>
              <a:round/>
              <a:headEnd/>
              <a:tailEnd/>
            </a:ln>
            <a:effectLst/>
          </p:spPr>
          <p:txBody>
            <a:bodyPr wrap="none" anchor="ctr"/>
            <a:lstStyle/>
            <a:p>
              <a:endParaRPr lang="fr-FR"/>
            </a:p>
          </p:txBody>
        </p:sp>
        <p:grpSp>
          <p:nvGrpSpPr>
            <p:cNvPr id="64" name="Group 8"/>
            <p:cNvGrpSpPr>
              <a:grpSpLocks noChangeAspect="1"/>
            </p:cNvGrpSpPr>
            <p:nvPr/>
          </p:nvGrpSpPr>
          <p:grpSpPr bwMode="auto">
            <a:xfrm>
              <a:off x="1733" y="1828"/>
              <a:ext cx="2114" cy="1598"/>
              <a:chOff x="2160" y="2346"/>
              <a:chExt cx="1055" cy="799"/>
            </a:xfrm>
          </p:grpSpPr>
          <p:sp>
            <p:nvSpPr>
              <p:cNvPr id="65" name="Freeform 9"/>
              <p:cNvSpPr>
                <a:spLocks noChangeAspect="1"/>
              </p:cNvSpPr>
              <p:nvPr/>
            </p:nvSpPr>
            <p:spPr bwMode="auto">
              <a:xfrm>
                <a:off x="2243" y="2346"/>
                <a:ext cx="309" cy="110"/>
              </a:xfrm>
              <a:custGeom>
                <a:avLst/>
                <a:gdLst/>
                <a:ahLst/>
                <a:cxnLst>
                  <a:cxn ang="0">
                    <a:pos x="309" y="42"/>
                  </a:cxn>
                  <a:cxn ang="0">
                    <a:pos x="253" y="6"/>
                  </a:cxn>
                  <a:cxn ang="0">
                    <a:pos x="157" y="6"/>
                  </a:cxn>
                  <a:cxn ang="0">
                    <a:pos x="89" y="30"/>
                  </a:cxn>
                  <a:cxn ang="0">
                    <a:pos x="13" y="54"/>
                  </a:cxn>
                  <a:cxn ang="0">
                    <a:pos x="13" y="102"/>
                  </a:cxn>
                  <a:cxn ang="0">
                    <a:pos x="61" y="102"/>
                  </a:cxn>
                  <a:cxn ang="0">
                    <a:pos x="149" y="86"/>
                  </a:cxn>
                  <a:cxn ang="0">
                    <a:pos x="205" y="78"/>
                  </a:cxn>
                  <a:cxn ang="0">
                    <a:pos x="249" y="78"/>
                  </a:cxn>
                  <a:cxn ang="0">
                    <a:pos x="293" y="74"/>
                  </a:cxn>
                  <a:cxn ang="0">
                    <a:pos x="301" y="38"/>
                  </a:cxn>
                  <a:cxn ang="0">
                    <a:pos x="305" y="42"/>
                  </a:cxn>
                  <a:cxn ang="0">
                    <a:pos x="309" y="42"/>
                  </a:cxn>
                </a:cxnLst>
                <a:rect l="0" t="0" r="r" b="b"/>
                <a:pathLst>
                  <a:path w="309" h="110">
                    <a:moveTo>
                      <a:pt x="309" y="42"/>
                    </a:moveTo>
                    <a:cubicBezTo>
                      <a:pt x="294" y="35"/>
                      <a:pt x="278" y="12"/>
                      <a:pt x="253" y="6"/>
                    </a:cubicBezTo>
                    <a:cubicBezTo>
                      <a:pt x="228" y="0"/>
                      <a:pt x="184" y="2"/>
                      <a:pt x="157" y="6"/>
                    </a:cubicBezTo>
                    <a:cubicBezTo>
                      <a:pt x="130" y="10"/>
                      <a:pt x="113" y="22"/>
                      <a:pt x="89" y="30"/>
                    </a:cubicBezTo>
                    <a:cubicBezTo>
                      <a:pt x="65" y="38"/>
                      <a:pt x="26" y="42"/>
                      <a:pt x="13" y="54"/>
                    </a:cubicBezTo>
                    <a:cubicBezTo>
                      <a:pt x="0" y="66"/>
                      <a:pt x="5" y="94"/>
                      <a:pt x="13" y="102"/>
                    </a:cubicBezTo>
                    <a:cubicBezTo>
                      <a:pt x="21" y="110"/>
                      <a:pt x="38" y="105"/>
                      <a:pt x="61" y="102"/>
                    </a:cubicBezTo>
                    <a:cubicBezTo>
                      <a:pt x="84" y="99"/>
                      <a:pt x="125" y="90"/>
                      <a:pt x="149" y="86"/>
                    </a:cubicBezTo>
                    <a:cubicBezTo>
                      <a:pt x="173" y="82"/>
                      <a:pt x="188" y="79"/>
                      <a:pt x="205" y="78"/>
                    </a:cubicBezTo>
                    <a:cubicBezTo>
                      <a:pt x="222" y="77"/>
                      <a:pt x="234" y="79"/>
                      <a:pt x="249" y="78"/>
                    </a:cubicBezTo>
                    <a:cubicBezTo>
                      <a:pt x="264" y="77"/>
                      <a:pt x="284" y="81"/>
                      <a:pt x="293" y="74"/>
                    </a:cubicBezTo>
                    <a:cubicBezTo>
                      <a:pt x="302" y="67"/>
                      <a:pt x="299" y="43"/>
                      <a:pt x="301" y="38"/>
                    </a:cubicBezTo>
                    <a:cubicBezTo>
                      <a:pt x="303" y="33"/>
                      <a:pt x="304" y="41"/>
                      <a:pt x="305" y="42"/>
                    </a:cubicBezTo>
                    <a:cubicBezTo>
                      <a:pt x="306" y="43"/>
                      <a:pt x="308" y="42"/>
                      <a:pt x="309" y="42"/>
                    </a:cubicBezTo>
                    <a:close/>
                  </a:path>
                </a:pathLst>
              </a:custGeom>
              <a:solidFill>
                <a:srgbClr val="C0C0C0"/>
              </a:solidFill>
              <a:ln w="9525" cap="flat">
                <a:solidFill>
                  <a:srgbClr val="FF3300"/>
                </a:solidFill>
                <a:prstDash val="dash"/>
                <a:round/>
                <a:headEnd/>
                <a:tailEnd/>
              </a:ln>
              <a:effectLst/>
            </p:spPr>
            <p:txBody>
              <a:bodyPr wrap="none" anchor="ctr"/>
              <a:lstStyle/>
              <a:p>
                <a:endParaRPr lang="fr-FR"/>
              </a:p>
            </p:txBody>
          </p:sp>
          <p:sp>
            <p:nvSpPr>
              <p:cNvPr id="66" name="Freeform 10"/>
              <p:cNvSpPr>
                <a:spLocks noChangeAspect="1"/>
              </p:cNvSpPr>
              <p:nvPr/>
            </p:nvSpPr>
            <p:spPr bwMode="auto">
              <a:xfrm>
                <a:off x="2545" y="2440"/>
                <a:ext cx="278" cy="195"/>
              </a:xfrm>
              <a:custGeom>
                <a:avLst/>
                <a:gdLst/>
                <a:ahLst/>
                <a:cxnLst>
                  <a:cxn ang="0">
                    <a:pos x="215" y="84"/>
                  </a:cxn>
                  <a:cxn ang="0">
                    <a:pos x="171" y="48"/>
                  </a:cxn>
                  <a:cxn ang="0">
                    <a:pos x="135" y="20"/>
                  </a:cxn>
                  <a:cxn ang="0">
                    <a:pos x="71" y="0"/>
                  </a:cxn>
                  <a:cxn ang="0">
                    <a:pos x="15" y="20"/>
                  </a:cxn>
                  <a:cxn ang="0">
                    <a:pos x="7" y="32"/>
                  </a:cxn>
                  <a:cxn ang="0">
                    <a:pos x="59" y="60"/>
                  </a:cxn>
                  <a:cxn ang="0">
                    <a:pos x="123" y="92"/>
                  </a:cxn>
                  <a:cxn ang="0">
                    <a:pos x="135" y="116"/>
                  </a:cxn>
                  <a:cxn ang="0">
                    <a:pos x="163" y="156"/>
                  </a:cxn>
                  <a:cxn ang="0">
                    <a:pos x="207" y="192"/>
                  </a:cxn>
                  <a:cxn ang="0">
                    <a:pos x="263" y="136"/>
                  </a:cxn>
                  <a:cxn ang="0">
                    <a:pos x="275" y="128"/>
                  </a:cxn>
                  <a:cxn ang="0">
                    <a:pos x="247" y="112"/>
                  </a:cxn>
                  <a:cxn ang="0">
                    <a:pos x="215" y="84"/>
                  </a:cxn>
                </a:cxnLst>
                <a:rect l="0" t="0" r="r" b="b"/>
                <a:pathLst>
                  <a:path w="278" h="195">
                    <a:moveTo>
                      <a:pt x="215" y="84"/>
                    </a:moveTo>
                    <a:cubicBezTo>
                      <a:pt x="201" y="76"/>
                      <a:pt x="184" y="59"/>
                      <a:pt x="171" y="48"/>
                    </a:cubicBezTo>
                    <a:cubicBezTo>
                      <a:pt x="158" y="37"/>
                      <a:pt x="152" y="28"/>
                      <a:pt x="135" y="20"/>
                    </a:cubicBezTo>
                    <a:cubicBezTo>
                      <a:pt x="118" y="12"/>
                      <a:pt x="91" y="0"/>
                      <a:pt x="71" y="0"/>
                    </a:cubicBezTo>
                    <a:cubicBezTo>
                      <a:pt x="51" y="0"/>
                      <a:pt x="26" y="15"/>
                      <a:pt x="15" y="20"/>
                    </a:cubicBezTo>
                    <a:cubicBezTo>
                      <a:pt x="4" y="25"/>
                      <a:pt x="0" y="25"/>
                      <a:pt x="7" y="32"/>
                    </a:cubicBezTo>
                    <a:cubicBezTo>
                      <a:pt x="14" y="39"/>
                      <a:pt x="40" y="50"/>
                      <a:pt x="59" y="60"/>
                    </a:cubicBezTo>
                    <a:cubicBezTo>
                      <a:pt x="78" y="70"/>
                      <a:pt x="110" y="83"/>
                      <a:pt x="123" y="92"/>
                    </a:cubicBezTo>
                    <a:cubicBezTo>
                      <a:pt x="136" y="101"/>
                      <a:pt x="128" y="105"/>
                      <a:pt x="135" y="116"/>
                    </a:cubicBezTo>
                    <a:cubicBezTo>
                      <a:pt x="142" y="127"/>
                      <a:pt x="151" y="143"/>
                      <a:pt x="163" y="156"/>
                    </a:cubicBezTo>
                    <a:cubicBezTo>
                      <a:pt x="175" y="169"/>
                      <a:pt x="190" y="195"/>
                      <a:pt x="207" y="192"/>
                    </a:cubicBezTo>
                    <a:cubicBezTo>
                      <a:pt x="224" y="189"/>
                      <a:pt x="252" y="147"/>
                      <a:pt x="263" y="136"/>
                    </a:cubicBezTo>
                    <a:cubicBezTo>
                      <a:pt x="274" y="125"/>
                      <a:pt x="278" y="132"/>
                      <a:pt x="275" y="128"/>
                    </a:cubicBezTo>
                    <a:cubicBezTo>
                      <a:pt x="272" y="124"/>
                      <a:pt x="257" y="119"/>
                      <a:pt x="247" y="112"/>
                    </a:cubicBezTo>
                    <a:cubicBezTo>
                      <a:pt x="237" y="105"/>
                      <a:pt x="222" y="90"/>
                      <a:pt x="215" y="84"/>
                    </a:cubicBezTo>
                    <a:close/>
                  </a:path>
                </a:pathLst>
              </a:custGeom>
              <a:solidFill>
                <a:srgbClr val="C0C0C0"/>
              </a:solidFill>
              <a:ln w="9525" cap="flat">
                <a:solidFill>
                  <a:srgbClr val="FF3300"/>
                </a:solidFill>
                <a:prstDash val="dash"/>
                <a:round/>
                <a:headEnd/>
                <a:tailEnd/>
              </a:ln>
              <a:effectLst/>
            </p:spPr>
            <p:txBody>
              <a:bodyPr wrap="none" anchor="ctr"/>
              <a:lstStyle/>
              <a:p>
                <a:endParaRPr lang="fr-FR"/>
              </a:p>
            </p:txBody>
          </p:sp>
          <p:sp>
            <p:nvSpPr>
              <p:cNvPr id="67" name="Freeform 11"/>
              <p:cNvSpPr>
                <a:spLocks noChangeAspect="1"/>
              </p:cNvSpPr>
              <p:nvPr/>
            </p:nvSpPr>
            <p:spPr bwMode="auto">
              <a:xfrm>
                <a:off x="2160" y="2615"/>
                <a:ext cx="1055" cy="530"/>
              </a:xfrm>
              <a:custGeom>
                <a:avLst/>
                <a:gdLst/>
                <a:ahLst/>
                <a:cxnLst>
                  <a:cxn ang="0">
                    <a:pos x="376" y="330"/>
                  </a:cxn>
                  <a:cxn ang="0">
                    <a:pos x="472" y="282"/>
                  </a:cxn>
                  <a:cxn ang="0">
                    <a:pos x="568" y="186"/>
                  </a:cxn>
                  <a:cxn ang="0">
                    <a:pos x="600" y="97"/>
                  </a:cxn>
                  <a:cxn ang="0">
                    <a:pos x="608" y="41"/>
                  </a:cxn>
                  <a:cxn ang="0">
                    <a:pos x="676" y="5"/>
                  </a:cxn>
                  <a:cxn ang="0">
                    <a:pos x="760" y="13"/>
                  </a:cxn>
                  <a:cxn ang="0">
                    <a:pos x="828" y="53"/>
                  </a:cxn>
                  <a:cxn ang="0">
                    <a:pos x="872" y="121"/>
                  </a:cxn>
                  <a:cxn ang="0">
                    <a:pos x="944" y="213"/>
                  </a:cxn>
                  <a:cxn ang="0">
                    <a:pos x="1044" y="306"/>
                  </a:cxn>
                  <a:cxn ang="0">
                    <a:pos x="1012" y="346"/>
                  </a:cxn>
                  <a:cxn ang="0">
                    <a:pos x="908" y="310"/>
                  </a:cxn>
                  <a:cxn ang="0">
                    <a:pos x="760" y="282"/>
                  </a:cxn>
                  <a:cxn ang="0">
                    <a:pos x="680" y="310"/>
                  </a:cxn>
                  <a:cxn ang="0">
                    <a:pos x="544" y="358"/>
                  </a:cxn>
                  <a:cxn ang="0">
                    <a:pos x="432" y="390"/>
                  </a:cxn>
                  <a:cxn ang="0">
                    <a:pos x="280" y="426"/>
                  </a:cxn>
                  <a:cxn ang="0">
                    <a:pos x="40" y="522"/>
                  </a:cxn>
                  <a:cxn ang="0">
                    <a:pos x="40" y="474"/>
                  </a:cxn>
                  <a:cxn ang="0">
                    <a:pos x="184" y="426"/>
                  </a:cxn>
                  <a:cxn ang="0">
                    <a:pos x="280" y="378"/>
                  </a:cxn>
                  <a:cxn ang="0">
                    <a:pos x="376" y="330"/>
                  </a:cxn>
                </a:cxnLst>
                <a:rect l="0" t="0" r="r" b="b"/>
                <a:pathLst>
                  <a:path w="1055" h="530">
                    <a:moveTo>
                      <a:pt x="376" y="330"/>
                    </a:moveTo>
                    <a:cubicBezTo>
                      <a:pt x="408" y="314"/>
                      <a:pt x="440" y="306"/>
                      <a:pt x="472" y="282"/>
                    </a:cubicBezTo>
                    <a:cubicBezTo>
                      <a:pt x="504" y="258"/>
                      <a:pt x="547" y="217"/>
                      <a:pt x="568" y="186"/>
                    </a:cubicBezTo>
                    <a:cubicBezTo>
                      <a:pt x="589" y="155"/>
                      <a:pt x="593" y="121"/>
                      <a:pt x="600" y="97"/>
                    </a:cubicBezTo>
                    <a:cubicBezTo>
                      <a:pt x="607" y="73"/>
                      <a:pt x="595" y="56"/>
                      <a:pt x="608" y="41"/>
                    </a:cubicBezTo>
                    <a:cubicBezTo>
                      <a:pt x="621" y="26"/>
                      <a:pt x="651" y="10"/>
                      <a:pt x="676" y="5"/>
                    </a:cubicBezTo>
                    <a:cubicBezTo>
                      <a:pt x="701" y="0"/>
                      <a:pt x="735" y="5"/>
                      <a:pt x="760" y="13"/>
                    </a:cubicBezTo>
                    <a:cubicBezTo>
                      <a:pt x="785" y="21"/>
                      <a:pt x="809" y="35"/>
                      <a:pt x="828" y="53"/>
                    </a:cubicBezTo>
                    <a:cubicBezTo>
                      <a:pt x="847" y="71"/>
                      <a:pt x="853" y="94"/>
                      <a:pt x="872" y="121"/>
                    </a:cubicBezTo>
                    <a:cubicBezTo>
                      <a:pt x="891" y="148"/>
                      <a:pt x="915" y="182"/>
                      <a:pt x="944" y="213"/>
                    </a:cubicBezTo>
                    <a:cubicBezTo>
                      <a:pt x="973" y="244"/>
                      <a:pt x="1033" y="284"/>
                      <a:pt x="1044" y="306"/>
                    </a:cubicBezTo>
                    <a:cubicBezTo>
                      <a:pt x="1055" y="328"/>
                      <a:pt x="1035" y="345"/>
                      <a:pt x="1012" y="346"/>
                    </a:cubicBezTo>
                    <a:cubicBezTo>
                      <a:pt x="989" y="347"/>
                      <a:pt x="950" y="321"/>
                      <a:pt x="908" y="310"/>
                    </a:cubicBezTo>
                    <a:cubicBezTo>
                      <a:pt x="866" y="299"/>
                      <a:pt x="798" y="282"/>
                      <a:pt x="760" y="282"/>
                    </a:cubicBezTo>
                    <a:cubicBezTo>
                      <a:pt x="722" y="282"/>
                      <a:pt x="716" y="297"/>
                      <a:pt x="680" y="310"/>
                    </a:cubicBezTo>
                    <a:cubicBezTo>
                      <a:pt x="644" y="323"/>
                      <a:pt x="585" y="345"/>
                      <a:pt x="544" y="358"/>
                    </a:cubicBezTo>
                    <a:cubicBezTo>
                      <a:pt x="503" y="371"/>
                      <a:pt x="476" y="379"/>
                      <a:pt x="432" y="390"/>
                    </a:cubicBezTo>
                    <a:cubicBezTo>
                      <a:pt x="388" y="401"/>
                      <a:pt x="345" y="404"/>
                      <a:pt x="280" y="426"/>
                    </a:cubicBezTo>
                    <a:cubicBezTo>
                      <a:pt x="215" y="448"/>
                      <a:pt x="80" y="514"/>
                      <a:pt x="40" y="522"/>
                    </a:cubicBezTo>
                    <a:cubicBezTo>
                      <a:pt x="0" y="530"/>
                      <a:pt x="16" y="490"/>
                      <a:pt x="40" y="474"/>
                    </a:cubicBezTo>
                    <a:cubicBezTo>
                      <a:pt x="64" y="458"/>
                      <a:pt x="144" y="442"/>
                      <a:pt x="184" y="426"/>
                    </a:cubicBezTo>
                    <a:cubicBezTo>
                      <a:pt x="224" y="410"/>
                      <a:pt x="248" y="394"/>
                      <a:pt x="280" y="378"/>
                    </a:cubicBezTo>
                    <a:cubicBezTo>
                      <a:pt x="312" y="362"/>
                      <a:pt x="344" y="346"/>
                      <a:pt x="376" y="330"/>
                    </a:cubicBezTo>
                    <a:close/>
                  </a:path>
                </a:pathLst>
              </a:custGeom>
              <a:solidFill>
                <a:srgbClr val="C0C0C0"/>
              </a:solidFill>
              <a:ln w="9525" cap="flat">
                <a:solidFill>
                  <a:srgbClr val="FF3300"/>
                </a:solidFill>
                <a:prstDash val="dash"/>
                <a:round/>
                <a:headEnd/>
                <a:tailEnd/>
              </a:ln>
              <a:effectLst/>
            </p:spPr>
            <p:txBody>
              <a:bodyPr wrap="none" anchor="ctr"/>
              <a:lstStyle/>
              <a:p>
                <a:endParaRPr lang="fr-FR"/>
              </a:p>
            </p:txBody>
          </p:sp>
        </p:grpSp>
      </p:grpSp>
      <p:grpSp>
        <p:nvGrpSpPr>
          <p:cNvPr id="68" name="Group 12"/>
          <p:cNvGrpSpPr>
            <a:grpSpLocks/>
          </p:cNvGrpSpPr>
          <p:nvPr/>
        </p:nvGrpSpPr>
        <p:grpSpPr bwMode="auto">
          <a:xfrm>
            <a:off x="2371692" y="4440220"/>
            <a:ext cx="4038600" cy="1893888"/>
            <a:chOff x="1440" y="2059"/>
            <a:chExt cx="2544" cy="1193"/>
          </a:xfrm>
        </p:grpSpPr>
        <p:grpSp>
          <p:nvGrpSpPr>
            <p:cNvPr id="69" name="Group 13"/>
            <p:cNvGrpSpPr>
              <a:grpSpLocks/>
            </p:cNvGrpSpPr>
            <p:nvPr/>
          </p:nvGrpSpPr>
          <p:grpSpPr bwMode="auto">
            <a:xfrm>
              <a:off x="2928" y="2160"/>
              <a:ext cx="144" cy="144"/>
              <a:chOff x="3024" y="2425"/>
              <a:chExt cx="144" cy="144"/>
            </a:xfrm>
          </p:grpSpPr>
          <p:sp>
            <p:nvSpPr>
              <p:cNvPr id="80" name="Line 14"/>
              <p:cNvSpPr>
                <a:spLocks noChangeShapeType="1"/>
              </p:cNvSpPr>
              <p:nvPr/>
            </p:nvSpPr>
            <p:spPr bwMode="auto">
              <a:xfrm>
                <a:off x="3024" y="2496"/>
                <a:ext cx="144" cy="0"/>
              </a:xfrm>
              <a:prstGeom prst="line">
                <a:avLst/>
              </a:prstGeom>
              <a:noFill/>
              <a:ln w="38100">
                <a:solidFill>
                  <a:srgbClr val="FF3300"/>
                </a:solidFill>
                <a:round/>
                <a:headEnd/>
                <a:tailEnd/>
              </a:ln>
              <a:effectLst/>
            </p:spPr>
            <p:txBody>
              <a:bodyPr wrap="none" anchor="ctr"/>
              <a:lstStyle/>
              <a:p>
                <a:endParaRPr lang="fr-FR"/>
              </a:p>
            </p:txBody>
          </p:sp>
          <p:sp>
            <p:nvSpPr>
              <p:cNvPr id="81" name="Line 15"/>
              <p:cNvSpPr>
                <a:spLocks noChangeShapeType="1"/>
              </p:cNvSpPr>
              <p:nvPr/>
            </p:nvSpPr>
            <p:spPr bwMode="auto">
              <a:xfrm>
                <a:off x="3094" y="2425"/>
                <a:ext cx="0" cy="144"/>
              </a:xfrm>
              <a:prstGeom prst="line">
                <a:avLst/>
              </a:prstGeom>
              <a:noFill/>
              <a:ln w="38100">
                <a:solidFill>
                  <a:srgbClr val="FF3300"/>
                </a:solidFill>
                <a:round/>
                <a:headEnd/>
                <a:tailEnd/>
              </a:ln>
              <a:effectLst/>
            </p:spPr>
            <p:txBody>
              <a:bodyPr wrap="none" anchor="ctr"/>
              <a:lstStyle/>
              <a:p>
                <a:endParaRPr lang="fr-FR"/>
              </a:p>
            </p:txBody>
          </p:sp>
        </p:grpSp>
        <p:grpSp>
          <p:nvGrpSpPr>
            <p:cNvPr id="70" name="Group 16"/>
            <p:cNvGrpSpPr>
              <a:grpSpLocks/>
            </p:cNvGrpSpPr>
            <p:nvPr/>
          </p:nvGrpSpPr>
          <p:grpSpPr bwMode="auto">
            <a:xfrm>
              <a:off x="1440" y="2059"/>
              <a:ext cx="2544" cy="1193"/>
              <a:chOff x="1440" y="2059"/>
              <a:chExt cx="2544" cy="1193"/>
            </a:xfrm>
          </p:grpSpPr>
          <p:grpSp>
            <p:nvGrpSpPr>
              <p:cNvPr id="71" name="Group 17"/>
              <p:cNvGrpSpPr>
                <a:grpSpLocks/>
              </p:cNvGrpSpPr>
              <p:nvPr/>
            </p:nvGrpSpPr>
            <p:grpSpPr bwMode="auto">
              <a:xfrm>
                <a:off x="1440" y="2059"/>
                <a:ext cx="2544" cy="1193"/>
                <a:chOff x="1440" y="2059"/>
                <a:chExt cx="2544" cy="1193"/>
              </a:xfrm>
            </p:grpSpPr>
            <p:sp>
              <p:nvSpPr>
                <p:cNvPr id="76" name="Freeform 18"/>
                <p:cNvSpPr>
                  <a:spLocks/>
                </p:cNvSpPr>
                <p:nvPr/>
              </p:nvSpPr>
              <p:spPr bwMode="auto">
                <a:xfrm>
                  <a:off x="1440" y="2059"/>
                  <a:ext cx="2544" cy="1109"/>
                </a:xfrm>
                <a:custGeom>
                  <a:avLst/>
                  <a:gdLst/>
                  <a:ahLst/>
                  <a:cxnLst>
                    <a:cxn ang="0">
                      <a:pos x="0" y="1109"/>
                    </a:cxn>
                    <a:cxn ang="0">
                      <a:pos x="240" y="1013"/>
                    </a:cxn>
                    <a:cxn ang="0">
                      <a:pos x="624" y="869"/>
                    </a:cxn>
                    <a:cxn ang="0">
                      <a:pos x="1008" y="725"/>
                    </a:cxn>
                    <a:cxn ang="0">
                      <a:pos x="1302" y="491"/>
                    </a:cxn>
                    <a:cxn ang="0">
                      <a:pos x="1398" y="227"/>
                    </a:cxn>
                    <a:cxn ang="0">
                      <a:pos x="1404" y="125"/>
                    </a:cxn>
                    <a:cxn ang="0">
                      <a:pos x="1416" y="11"/>
                    </a:cxn>
                    <a:cxn ang="0">
                      <a:pos x="1662" y="59"/>
                    </a:cxn>
                    <a:cxn ang="0">
                      <a:pos x="1920" y="245"/>
                    </a:cxn>
                    <a:cxn ang="0">
                      <a:pos x="2112" y="485"/>
                    </a:cxn>
                    <a:cxn ang="0">
                      <a:pos x="2304" y="725"/>
                    </a:cxn>
                    <a:cxn ang="0">
                      <a:pos x="2544" y="1061"/>
                    </a:cxn>
                  </a:cxnLst>
                  <a:rect l="0" t="0" r="r" b="b"/>
                  <a:pathLst>
                    <a:path w="2544" h="1109">
                      <a:moveTo>
                        <a:pt x="0" y="1109"/>
                      </a:moveTo>
                      <a:cubicBezTo>
                        <a:pt x="68" y="1081"/>
                        <a:pt x="136" y="1053"/>
                        <a:pt x="240" y="1013"/>
                      </a:cubicBezTo>
                      <a:cubicBezTo>
                        <a:pt x="344" y="973"/>
                        <a:pt x="496" y="917"/>
                        <a:pt x="624" y="869"/>
                      </a:cubicBezTo>
                      <a:cubicBezTo>
                        <a:pt x="752" y="821"/>
                        <a:pt x="895" y="788"/>
                        <a:pt x="1008" y="725"/>
                      </a:cubicBezTo>
                      <a:cubicBezTo>
                        <a:pt x="1121" y="662"/>
                        <a:pt x="1237" y="574"/>
                        <a:pt x="1302" y="491"/>
                      </a:cubicBezTo>
                      <a:cubicBezTo>
                        <a:pt x="1367" y="408"/>
                        <a:pt x="1381" y="288"/>
                        <a:pt x="1398" y="227"/>
                      </a:cubicBezTo>
                      <a:cubicBezTo>
                        <a:pt x="1415" y="166"/>
                        <a:pt x="1401" y="161"/>
                        <a:pt x="1404" y="125"/>
                      </a:cubicBezTo>
                      <a:cubicBezTo>
                        <a:pt x="1407" y="89"/>
                        <a:pt x="1373" y="22"/>
                        <a:pt x="1416" y="11"/>
                      </a:cubicBezTo>
                      <a:cubicBezTo>
                        <a:pt x="1459" y="0"/>
                        <a:pt x="1578" y="20"/>
                        <a:pt x="1662" y="59"/>
                      </a:cubicBezTo>
                      <a:cubicBezTo>
                        <a:pt x="1746" y="98"/>
                        <a:pt x="1845" y="174"/>
                        <a:pt x="1920" y="245"/>
                      </a:cubicBezTo>
                      <a:cubicBezTo>
                        <a:pt x="1995" y="316"/>
                        <a:pt x="2048" y="405"/>
                        <a:pt x="2112" y="485"/>
                      </a:cubicBezTo>
                      <a:cubicBezTo>
                        <a:pt x="2176" y="565"/>
                        <a:pt x="2232" y="629"/>
                        <a:pt x="2304" y="725"/>
                      </a:cubicBezTo>
                      <a:cubicBezTo>
                        <a:pt x="2376" y="821"/>
                        <a:pt x="2504" y="1005"/>
                        <a:pt x="2544" y="1061"/>
                      </a:cubicBezTo>
                    </a:path>
                  </a:pathLst>
                </a:custGeom>
                <a:noFill/>
                <a:ln w="19050" cap="flat" cmpd="sng">
                  <a:solidFill>
                    <a:srgbClr val="FF3300"/>
                  </a:solidFill>
                  <a:prstDash val="dash"/>
                  <a:round/>
                  <a:headEnd/>
                  <a:tailEnd/>
                </a:ln>
                <a:effectLst/>
              </p:spPr>
              <p:txBody>
                <a:bodyPr wrap="none" anchor="ctr"/>
                <a:lstStyle/>
                <a:p>
                  <a:endParaRPr lang="fr-FR"/>
                </a:p>
              </p:txBody>
            </p:sp>
            <p:sp>
              <p:nvSpPr>
                <p:cNvPr id="77" name="Freeform 19"/>
                <p:cNvSpPr>
                  <a:spLocks/>
                </p:cNvSpPr>
                <p:nvPr/>
              </p:nvSpPr>
              <p:spPr bwMode="auto">
                <a:xfrm>
                  <a:off x="1464" y="2172"/>
                  <a:ext cx="2322" cy="1044"/>
                </a:xfrm>
                <a:custGeom>
                  <a:avLst/>
                  <a:gdLst/>
                  <a:ahLst/>
                  <a:cxnLst>
                    <a:cxn ang="0">
                      <a:pos x="0" y="1044"/>
                    </a:cxn>
                    <a:cxn ang="0">
                      <a:pos x="264" y="942"/>
                    </a:cxn>
                    <a:cxn ang="0">
                      <a:pos x="654" y="798"/>
                    </a:cxn>
                    <a:cxn ang="0">
                      <a:pos x="1032" y="648"/>
                    </a:cxn>
                    <a:cxn ang="0">
                      <a:pos x="1308" y="450"/>
                    </a:cxn>
                    <a:cxn ang="0">
                      <a:pos x="1458" y="210"/>
                    </a:cxn>
                    <a:cxn ang="0">
                      <a:pos x="1482" y="96"/>
                    </a:cxn>
                    <a:cxn ang="0">
                      <a:pos x="1506" y="0"/>
                    </a:cxn>
                    <a:cxn ang="0">
                      <a:pos x="1698" y="96"/>
                    </a:cxn>
                    <a:cxn ang="0">
                      <a:pos x="1890" y="324"/>
                    </a:cxn>
                    <a:cxn ang="0">
                      <a:pos x="2076" y="540"/>
                    </a:cxn>
                    <a:cxn ang="0">
                      <a:pos x="2166" y="642"/>
                    </a:cxn>
                    <a:cxn ang="0">
                      <a:pos x="2322" y="870"/>
                    </a:cxn>
                  </a:cxnLst>
                  <a:rect l="0" t="0" r="r" b="b"/>
                  <a:pathLst>
                    <a:path w="2322" h="1044">
                      <a:moveTo>
                        <a:pt x="0" y="1044"/>
                      </a:moveTo>
                      <a:cubicBezTo>
                        <a:pt x="44" y="1027"/>
                        <a:pt x="155" y="983"/>
                        <a:pt x="264" y="942"/>
                      </a:cubicBezTo>
                      <a:cubicBezTo>
                        <a:pt x="373" y="901"/>
                        <a:pt x="526" y="847"/>
                        <a:pt x="654" y="798"/>
                      </a:cubicBezTo>
                      <a:cubicBezTo>
                        <a:pt x="782" y="749"/>
                        <a:pt x="923" y="706"/>
                        <a:pt x="1032" y="648"/>
                      </a:cubicBezTo>
                      <a:cubicBezTo>
                        <a:pt x="1141" y="590"/>
                        <a:pt x="1237" y="523"/>
                        <a:pt x="1308" y="450"/>
                      </a:cubicBezTo>
                      <a:cubicBezTo>
                        <a:pt x="1379" y="377"/>
                        <a:pt x="1429" y="269"/>
                        <a:pt x="1458" y="210"/>
                      </a:cubicBezTo>
                      <a:cubicBezTo>
                        <a:pt x="1487" y="151"/>
                        <a:pt x="1474" y="131"/>
                        <a:pt x="1482" y="96"/>
                      </a:cubicBezTo>
                      <a:cubicBezTo>
                        <a:pt x="1490" y="61"/>
                        <a:pt x="1470" y="0"/>
                        <a:pt x="1506" y="0"/>
                      </a:cubicBezTo>
                      <a:cubicBezTo>
                        <a:pt x="1542" y="0"/>
                        <a:pt x="1634" y="42"/>
                        <a:pt x="1698" y="96"/>
                      </a:cubicBezTo>
                      <a:cubicBezTo>
                        <a:pt x="1762" y="150"/>
                        <a:pt x="1827" y="250"/>
                        <a:pt x="1890" y="324"/>
                      </a:cubicBezTo>
                      <a:cubicBezTo>
                        <a:pt x="1953" y="398"/>
                        <a:pt x="2030" y="487"/>
                        <a:pt x="2076" y="540"/>
                      </a:cubicBezTo>
                      <a:cubicBezTo>
                        <a:pt x="2122" y="593"/>
                        <a:pt x="2125" y="587"/>
                        <a:pt x="2166" y="642"/>
                      </a:cubicBezTo>
                      <a:cubicBezTo>
                        <a:pt x="2207" y="697"/>
                        <a:pt x="2290" y="822"/>
                        <a:pt x="2322" y="870"/>
                      </a:cubicBezTo>
                    </a:path>
                  </a:pathLst>
                </a:custGeom>
                <a:noFill/>
                <a:ln w="19050" cap="flat" cmpd="sng">
                  <a:solidFill>
                    <a:srgbClr val="FF3300"/>
                  </a:solidFill>
                  <a:prstDash val="dash"/>
                  <a:round/>
                  <a:headEnd/>
                  <a:tailEnd/>
                </a:ln>
                <a:effectLst/>
              </p:spPr>
              <p:txBody>
                <a:bodyPr wrap="none" anchor="ctr"/>
                <a:lstStyle/>
                <a:p>
                  <a:endParaRPr lang="fr-FR"/>
                </a:p>
              </p:txBody>
            </p:sp>
            <p:sp>
              <p:nvSpPr>
                <p:cNvPr id="78" name="Freeform 20"/>
                <p:cNvSpPr>
                  <a:spLocks/>
                </p:cNvSpPr>
                <p:nvPr/>
              </p:nvSpPr>
              <p:spPr bwMode="auto">
                <a:xfrm>
                  <a:off x="1686" y="2351"/>
                  <a:ext cx="1968" cy="865"/>
                </a:xfrm>
                <a:custGeom>
                  <a:avLst/>
                  <a:gdLst/>
                  <a:ahLst/>
                  <a:cxnLst>
                    <a:cxn ang="0">
                      <a:pos x="0" y="865"/>
                    </a:cxn>
                    <a:cxn ang="0">
                      <a:pos x="198" y="787"/>
                    </a:cxn>
                    <a:cxn ang="0">
                      <a:pos x="558" y="667"/>
                    </a:cxn>
                    <a:cxn ang="0">
                      <a:pos x="918" y="499"/>
                    </a:cxn>
                    <a:cxn ang="0">
                      <a:pos x="1200" y="277"/>
                    </a:cxn>
                    <a:cxn ang="0">
                      <a:pos x="1278" y="187"/>
                    </a:cxn>
                    <a:cxn ang="0">
                      <a:pos x="1332" y="73"/>
                    </a:cxn>
                    <a:cxn ang="0">
                      <a:pos x="1356" y="13"/>
                    </a:cxn>
                    <a:cxn ang="0">
                      <a:pos x="1524" y="151"/>
                    </a:cxn>
                    <a:cxn ang="0">
                      <a:pos x="1692" y="343"/>
                    </a:cxn>
                    <a:cxn ang="0">
                      <a:pos x="1782" y="457"/>
                    </a:cxn>
                    <a:cxn ang="0">
                      <a:pos x="1842" y="553"/>
                    </a:cxn>
                    <a:cxn ang="0">
                      <a:pos x="1968" y="703"/>
                    </a:cxn>
                  </a:cxnLst>
                  <a:rect l="0" t="0" r="r" b="b"/>
                  <a:pathLst>
                    <a:path w="1968" h="865">
                      <a:moveTo>
                        <a:pt x="0" y="865"/>
                      </a:moveTo>
                      <a:cubicBezTo>
                        <a:pt x="33" y="852"/>
                        <a:pt x="105" y="820"/>
                        <a:pt x="198" y="787"/>
                      </a:cubicBezTo>
                      <a:cubicBezTo>
                        <a:pt x="291" y="754"/>
                        <a:pt x="438" y="715"/>
                        <a:pt x="558" y="667"/>
                      </a:cubicBezTo>
                      <a:cubicBezTo>
                        <a:pt x="678" y="619"/>
                        <a:pt x="811" y="564"/>
                        <a:pt x="918" y="499"/>
                      </a:cubicBezTo>
                      <a:cubicBezTo>
                        <a:pt x="1025" y="434"/>
                        <a:pt x="1140" y="329"/>
                        <a:pt x="1200" y="277"/>
                      </a:cubicBezTo>
                      <a:cubicBezTo>
                        <a:pt x="1260" y="225"/>
                        <a:pt x="1256" y="221"/>
                        <a:pt x="1278" y="187"/>
                      </a:cubicBezTo>
                      <a:cubicBezTo>
                        <a:pt x="1300" y="153"/>
                        <a:pt x="1319" y="102"/>
                        <a:pt x="1332" y="73"/>
                      </a:cubicBezTo>
                      <a:cubicBezTo>
                        <a:pt x="1345" y="44"/>
                        <a:pt x="1324" y="0"/>
                        <a:pt x="1356" y="13"/>
                      </a:cubicBezTo>
                      <a:cubicBezTo>
                        <a:pt x="1388" y="26"/>
                        <a:pt x="1468" y="96"/>
                        <a:pt x="1524" y="151"/>
                      </a:cubicBezTo>
                      <a:cubicBezTo>
                        <a:pt x="1580" y="206"/>
                        <a:pt x="1649" y="292"/>
                        <a:pt x="1692" y="343"/>
                      </a:cubicBezTo>
                      <a:cubicBezTo>
                        <a:pt x="1735" y="394"/>
                        <a:pt x="1757" y="422"/>
                        <a:pt x="1782" y="457"/>
                      </a:cubicBezTo>
                      <a:cubicBezTo>
                        <a:pt x="1807" y="492"/>
                        <a:pt x="1811" y="512"/>
                        <a:pt x="1842" y="553"/>
                      </a:cubicBezTo>
                      <a:cubicBezTo>
                        <a:pt x="1873" y="594"/>
                        <a:pt x="1942" y="672"/>
                        <a:pt x="1968" y="703"/>
                      </a:cubicBezTo>
                    </a:path>
                  </a:pathLst>
                </a:custGeom>
                <a:noFill/>
                <a:ln w="19050" cap="flat" cmpd="sng">
                  <a:solidFill>
                    <a:srgbClr val="FF3300"/>
                  </a:solidFill>
                  <a:prstDash val="dash"/>
                  <a:round/>
                  <a:headEnd/>
                  <a:tailEnd/>
                </a:ln>
                <a:effectLst/>
              </p:spPr>
              <p:txBody>
                <a:bodyPr wrap="none" anchor="ctr"/>
                <a:lstStyle/>
                <a:p>
                  <a:endParaRPr lang="fr-FR"/>
                </a:p>
              </p:txBody>
            </p:sp>
            <p:sp>
              <p:nvSpPr>
                <p:cNvPr id="79" name="Freeform 21"/>
                <p:cNvSpPr>
                  <a:spLocks/>
                </p:cNvSpPr>
                <p:nvPr/>
              </p:nvSpPr>
              <p:spPr bwMode="auto">
                <a:xfrm>
                  <a:off x="1878" y="2651"/>
                  <a:ext cx="1578" cy="601"/>
                </a:xfrm>
                <a:custGeom>
                  <a:avLst/>
                  <a:gdLst/>
                  <a:ahLst/>
                  <a:cxnLst>
                    <a:cxn ang="0">
                      <a:pos x="0" y="601"/>
                    </a:cxn>
                    <a:cxn ang="0">
                      <a:pos x="528" y="403"/>
                    </a:cxn>
                    <a:cxn ang="0">
                      <a:pos x="984" y="169"/>
                    </a:cxn>
                    <a:cxn ang="0">
                      <a:pos x="1212" y="1"/>
                    </a:cxn>
                    <a:cxn ang="0">
                      <a:pos x="1428" y="175"/>
                    </a:cxn>
                    <a:cxn ang="0">
                      <a:pos x="1578" y="373"/>
                    </a:cxn>
                  </a:cxnLst>
                  <a:rect l="0" t="0" r="r" b="b"/>
                  <a:pathLst>
                    <a:path w="1578" h="601">
                      <a:moveTo>
                        <a:pt x="0" y="601"/>
                      </a:moveTo>
                      <a:cubicBezTo>
                        <a:pt x="78" y="568"/>
                        <a:pt x="364" y="475"/>
                        <a:pt x="528" y="403"/>
                      </a:cubicBezTo>
                      <a:cubicBezTo>
                        <a:pt x="692" y="331"/>
                        <a:pt x="870" y="236"/>
                        <a:pt x="984" y="169"/>
                      </a:cubicBezTo>
                      <a:cubicBezTo>
                        <a:pt x="1098" y="102"/>
                        <a:pt x="1138" y="0"/>
                        <a:pt x="1212" y="1"/>
                      </a:cubicBezTo>
                      <a:cubicBezTo>
                        <a:pt x="1286" y="2"/>
                        <a:pt x="1367" y="113"/>
                        <a:pt x="1428" y="175"/>
                      </a:cubicBezTo>
                      <a:cubicBezTo>
                        <a:pt x="1489" y="237"/>
                        <a:pt x="1547" y="332"/>
                        <a:pt x="1578" y="373"/>
                      </a:cubicBezTo>
                    </a:path>
                  </a:pathLst>
                </a:custGeom>
                <a:noFill/>
                <a:ln w="19050" cap="flat" cmpd="sng">
                  <a:solidFill>
                    <a:srgbClr val="FF3300"/>
                  </a:solidFill>
                  <a:prstDash val="dash"/>
                  <a:round/>
                  <a:headEnd/>
                  <a:tailEnd/>
                </a:ln>
                <a:effectLst/>
              </p:spPr>
              <p:txBody>
                <a:bodyPr wrap="none" anchor="ctr"/>
                <a:lstStyle/>
                <a:p>
                  <a:endParaRPr lang="fr-FR"/>
                </a:p>
              </p:txBody>
            </p:sp>
          </p:grpSp>
          <p:sp>
            <p:nvSpPr>
              <p:cNvPr id="72" name="Text Box 22"/>
              <p:cNvSpPr txBox="1">
                <a:spLocks noChangeArrowheads="1"/>
              </p:cNvSpPr>
              <p:nvPr/>
            </p:nvSpPr>
            <p:spPr bwMode="auto">
              <a:xfrm>
                <a:off x="1440" y="2976"/>
                <a:ext cx="334" cy="231"/>
              </a:xfrm>
              <a:prstGeom prst="rect">
                <a:avLst/>
              </a:prstGeom>
              <a:noFill/>
              <a:ln w="9525">
                <a:noFill/>
                <a:miter lim="800000"/>
                <a:headEnd/>
                <a:tailEnd/>
              </a:ln>
              <a:effectLst/>
            </p:spPr>
            <p:txBody>
              <a:bodyPr wrap="none">
                <a:spAutoFit/>
              </a:bodyPr>
              <a:lstStyle/>
              <a:p>
                <a:pPr algn="l" eaLnBrk="0" hangingPunct="0"/>
                <a:r>
                  <a:rPr lang="fr-FR" sz="1800">
                    <a:solidFill>
                      <a:srgbClr val="FF3300"/>
                    </a:solidFill>
                    <a:effectLst/>
                  </a:rPr>
                  <a:t>12°</a:t>
                </a:r>
                <a:endParaRPr lang="fr-FR">
                  <a:solidFill>
                    <a:srgbClr val="FF3300"/>
                  </a:solidFill>
                  <a:effectLst/>
                </a:endParaRPr>
              </a:p>
            </p:txBody>
          </p:sp>
          <p:sp>
            <p:nvSpPr>
              <p:cNvPr id="73" name="Text Box 23"/>
              <p:cNvSpPr txBox="1">
                <a:spLocks noChangeArrowheads="1"/>
              </p:cNvSpPr>
              <p:nvPr/>
            </p:nvSpPr>
            <p:spPr bwMode="auto">
              <a:xfrm>
                <a:off x="1824" y="2880"/>
                <a:ext cx="334" cy="231"/>
              </a:xfrm>
              <a:prstGeom prst="rect">
                <a:avLst/>
              </a:prstGeom>
              <a:noFill/>
              <a:ln w="9525">
                <a:noFill/>
                <a:miter lim="800000"/>
                <a:headEnd/>
                <a:tailEnd/>
              </a:ln>
              <a:effectLst/>
            </p:spPr>
            <p:txBody>
              <a:bodyPr wrap="none">
                <a:spAutoFit/>
              </a:bodyPr>
              <a:lstStyle/>
              <a:p>
                <a:pPr algn="l" eaLnBrk="0" hangingPunct="0"/>
                <a:r>
                  <a:rPr lang="fr-FR" sz="1800">
                    <a:solidFill>
                      <a:srgbClr val="FF3300"/>
                    </a:solidFill>
                    <a:effectLst/>
                  </a:rPr>
                  <a:t>14°</a:t>
                </a:r>
                <a:endParaRPr lang="fr-FR">
                  <a:solidFill>
                    <a:srgbClr val="FF3300"/>
                  </a:solidFill>
                  <a:effectLst/>
                </a:endParaRPr>
              </a:p>
            </p:txBody>
          </p:sp>
          <p:sp>
            <p:nvSpPr>
              <p:cNvPr id="74" name="Text Box 24"/>
              <p:cNvSpPr txBox="1">
                <a:spLocks noChangeArrowheads="1"/>
              </p:cNvSpPr>
              <p:nvPr/>
            </p:nvSpPr>
            <p:spPr bwMode="auto">
              <a:xfrm>
                <a:off x="2256" y="2832"/>
                <a:ext cx="334" cy="231"/>
              </a:xfrm>
              <a:prstGeom prst="rect">
                <a:avLst/>
              </a:prstGeom>
              <a:noFill/>
              <a:ln w="9525">
                <a:noFill/>
                <a:miter lim="800000"/>
                <a:headEnd/>
                <a:tailEnd/>
              </a:ln>
              <a:effectLst/>
            </p:spPr>
            <p:txBody>
              <a:bodyPr wrap="none">
                <a:spAutoFit/>
              </a:bodyPr>
              <a:lstStyle/>
              <a:p>
                <a:pPr algn="l" eaLnBrk="0" hangingPunct="0"/>
                <a:r>
                  <a:rPr lang="fr-FR" sz="1800">
                    <a:solidFill>
                      <a:srgbClr val="FF3300"/>
                    </a:solidFill>
                    <a:effectLst/>
                  </a:rPr>
                  <a:t>16°</a:t>
                </a:r>
                <a:endParaRPr lang="fr-FR">
                  <a:solidFill>
                    <a:srgbClr val="FF3300"/>
                  </a:solidFill>
                  <a:effectLst/>
                </a:endParaRPr>
              </a:p>
            </p:txBody>
          </p:sp>
          <p:sp>
            <p:nvSpPr>
              <p:cNvPr id="75" name="Text Box 25"/>
              <p:cNvSpPr txBox="1">
                <a:spLocks noChangeArrowheads="1"/>
              </p:cNvSpPr>
              <p:nvPr/>
            </p:nvSpPr>
            <p:spPr bwMode="auto">
              <a:xfrm>
                <a:off x="2784" y="2688"/>
                <a:ext cx="334" cy="231"/>
              </a:xfrm>
              <a:prstGeom prst="rect">
                <a:avLst/>
              </a:prstGeom>
              <a:noFill/>
              <a:ln w="9525">
                <a:noFill/>
                <a:miter lim="800000"/>
                <a:headEnd/>
                <a:tailEnd/>
              </a:ln>
              <a:effectLst/>
            </p:spPr>
            <p:txBody>
              <a:bodyPr wrap="none">
                <a:spAutoFit/>
              </a:bodyPr>
              <a:lstStyle/>
              <a:p>
                <a:pPr algn="l" eaLnBrk="0" hangingPunct="0"/>
                <a:r>
                  <a:rPr lang="fr-FR" sz="1800">
                    <a:solidFill>
                      <a:srgbClr val="FF3300"/>
                    </a:solidFill>
                    <a:effectLst/>
                  </a:rPr>
                  <a:t>18°</a:t>
                </a:r>
                <a:endParaRPr lang="fr-FR">
                  <a:solidFill>
                    <a:srgbClr val="FF3300"/>
                  </a:solidFill>
                  <a:effectLst/>
                </a:endParaRPr>
              </a:p>
            </p:txBody>
          </p:sp>
        </p:grpSp>
      </p:grpSp>
      <p:grpSp>
        <p:nvGrpSpPr>
          <p:cNvPr id="82" name="Group 26"/>
          <p:cNvGrpSpPr>
            <a:grpSpLocks/>
          </p:cNvGrpSpPr>
          <p:nvPr/>
        </p:nvGrpSpPr>
        <p:grpSpPr bwMode="auto">
          <a:xfrm>
            <a:off x="4489417" y="2258995"/>
            <a:ext cx="2444750" cy="3390900"/>
            <a:chOff x="2918" y="1026"/>
            <a:chExt cx="1540" cy="2136"/>
          </a:xfrm>
        </p:grpSpPr>
        <p:sp>
          <p:nvSpPr>
            <p:cNvPr id="83" name="Line 27"/>
            <p:cNvSpPr>
              <a:spLocks noChangeShapeType="1"/>
            </p:cNvSpPr>
            <p:nvPr/>
          </p:nvSpPr>
          <p:spPr bwMode="auto">
            <a:xfrm>
              <a:off x="3960" y="1673"/>
              <a:ext cx="144" cy="0"/>
            </a:xfrm>
            <a:prstGeom prst="line">
              <a:avLst/>
            </a:prstGeom>
            <a:noFill/>
            <a:ln w="38100">
              <a:solidFill>
                <a:srgbClr val="3399FF"/>
              </a:solidFill>
              <a:round/>
              <a:headEnd/>
              <a:tailEnd/>
            </a:ln>
            <a:effectLst/>
          </p:spPr>
          <p:txBody>
            <a:bodyPr wrap="none" anchor="ctr"/>
            <a:lstStyle/>
            <a:p>
              <a:endParaRPr lang="fr-FR"/>
            </a:p>
          </p:txBody>
        </p:sp>
        <p:grpSp>
          <p:nvGrpSpPr>
            <p:cNvPr id="84" name="Group 28"/>
            <p:cNvGrpSpPr>
              <a:grpSpLocks/>
            </p:cNvGrpSpPr>
            <p:nvPr/>
          </p:nvGrpSpPr>
          <p:grpSpPr bwMode="auto">
            <a:xfrm>
              <a:off x="2918" y="1026"/>
              <a:ext cx="1540" cy="2136"/>
              <a:chOff x="2918" y="1026"/>
              <a:chExt cx="1540" cy="2136"/>
            </a:xfrm>
          </p:grpSpPr>
          <p:sp>
            <p:nvSpPr>
              <p:cNvPr id="85" name="Freeform 29"/>
              <p:cNvSpPr>
                <a:spLocks/>
              </p:cNvSpPr>
              <p:nvPr/>
            </p:nvSpPr>
            <p:spPr bwMode="auto">
              <a:xfrm>
                <a:off x="2918" y="1026"/>
                <a:ext cx="1456" cy="2136"/>
              </a:xfrm>
              <a:custGeom>
                <a:avLst/>
                <a:gdLst/>
                <a:ahLst/>
                <a:cxnLst>
                  <a:cxn ang="0">
                    <a:pos x="1456" y="2136"/>
                  </a:cxn>
                  <a:cxn ang="0">
                    <a:pos x="1162" y="1896"/>
                  </a:cxn>
                  <a:cxn ang="0">
                    <a:pos x="862" y="1566"/>
                  </a:cxn>
                  <a:cxn ang="0">
                    <a:pos x="526" y="1266"/>
                  </a:cxn>
                  <a:cxn ang="0">
                    <a:pos x="382" y="1140"/>
                  </a:cxn>
                  <a:cxn ang="0">
                    <a:pos x="52" y="684"/>
                  </a:cxn>
                  <a:cxn ang="0">
                    <a:pos x="70" y="0"/>
                  </a:cxn>
                </a:cxnLst>
                <a:rect l="0" t="0" r="r" b="b"/>
                <a:pathLst>
                  <a:path w="1456" h="2136">
                    <a:moveTo>
                      <a:pt x="1456" y="2136"/>
                    </a:moveTo>
                    <a:cubicBezTo>
                      <a:pt x="1407" y="2096"/>
                      <a:pt x="1261" y="1991"/>
                      <a:pt x="1162" y="1896"/>
                    </a:cubicBezTo>
                    <a:cubicBezTo>
                      <a:pt x="1063" y="1801"/>
                      <a:pt x="968" y="1671"/>
                      <a:pt x="862" y="1566"/>
                    </a:cubicBezTo>
                    <a:cubicBezTo>
                      <a:pt x="756" y="1461"/>
                      <a:pt x="606" y="1337"/>
                      <a:pt x="526" y="1266"/>
                    </a:cubicBezTo>
                    <a:cubicBezTo>
                      <a:pt x="446" y="1195"/>
                      <a:pt x="461" y="1237"/>
                      <a:pt x="382" y="1140"/>
                    </a:cubicBezTo>
                    <a:cubicBezTo>
                      <a:pt x="303" y="1043"/>
                      <a:pt x="104" y="874"/>
                      <a:pt x="52" y="684"/>
                    </a:cubicBezTo>
                    <a:cubicBezTo>
                      <a:pt x="0" y="494"/>
                      <a:pt x="66" y="142"/>
                      <a:pt x="70" y="0"/>
                    </a:cubicBezTo>
                  </a:path>
                </a:pathLst>
              </a:custGeom>
              <a:noFill/>
              <a:ln w="19050" cap="flat" cmpd="sng">
                <a:solidFill>
                  <a:srgbClr val="3399FF"/>
                </a:solidFill>
                <a:prstDash val="dash"/>
                <a:round/>
                <a:headEnd/>
                <a:tailEnd/>
              </a:ln>
              <a:effectLst/>
            </p:spPr>
            <p:txBody>
              <a:bodyPr wrap="none" anchor="ctr"/>
              <a:lstStyle/>
              <a:p>
                <a:endParaRPr lang="fr-FR"/>
              </a:p>
            </p:txBody>
          </p:sp>
          <p:grpSp>
            <p:nvGrpSpPr>
              <p:cNvPr id="86" name="Group 30"/>
              <p:cNvGrpSpPr>
                <a:grpSpLocks/>
              </p:cNvGrpSpPr>
              <p:nvPr/>
            </p:nvGrpSpPr>
            <p:grpSpPr bwMode="auto">
              <a:xfrm>
                <a:off x="3177" y="1062"/>
                <a:ext cx="1281" cy="1737"/>
                <a:chOff x="3279" y="1038"/>
                <a:chExt cx="1281" cy="1737"/>
              </a:xfrm>
            </p:grpSpPr>
            <p:sp>
              <p:nvSpPr>
                <p:cNvPr id="87" name="Freeform 31"/>
                <p:cNvSpPr>
                  <a:spLocks/>
                </p:cNvSpPr>
                <p:nvPr/>
              </p:nvSpPr>
              <p:spPr bwMode="auto">
                <a:xfrm>
                  <a:off x="3279" y="1038"/>
                  <a:ext cx="1281" cy="1426"/>
                </a:xfrm>
                <a:custGeom>
                  <a:avLst/>
                  <a:gdLst/>
                  <a:ahLst/>
                  <a:cxnLst>
                    <a:cxn ang="0">
                      <a:pos x="111" y="0"/>
                    </a:cxn>
                    <a:cxn ang="0">
                      <a:pos x="27" y="396"/>
                    </a:cxn>
                    <a:cxn ang="0">
                      <a:pos x="273" y="882"/>
                    </a:cxn>
                    <a:cxn ang="0">
                      <a:pos x="705" y="1266"/>
                    </a:cxn>
                    <a:cxn ang="0">
                      <a:pos x="1041" y="1410"/>
                    </a:cxn>
                    <a:cxn ang="0">
                      <a:pos x="1281" y="1362"/>
                    </a:cxn>
                  </a:cxnLst>
                  <a:rect l="0" t="0" r="r" b="b"/>
                  <a:pathLst>
                    <a:path w="1281" h="1426">
                      <a:moveTo>
                        <a:pt x="111" y="0"/>
                      </a:moveTo>
                      <a:cubicBezTo>
                        <a:pt x="97" y="66"/>
                        <a:pt x="0" y="249"/>
                        <a:pt x="27" y="396"/>
                      </a:cubicBezTo>
                      <a:cubicBezTo>
                        <a:pt x="54" y="543"/>
                        <a:pt x="160" y="737"/>
                        <a:pt x="273" y="882"/>
                      </a:cubicBezTo>
                      <a:cubicBezTo>
                        <a:pt x="386" y="1027"/>
                        <a:pt x="577" y="1178"/>
                        <a:pt x="705" y="1266"/>
                      </a:cubicBezTo>
                      <a:cubicBezTo>
                        <a:pt x="833" y="1354"/>
                        <a:pt x="945" y="1394"/>
                        <a:pt x="1041" y="1410"/>
                      </a:cubicBezTo>
                      <a:cubicBezTo>
                        <a:pt x="1137" y="1426"/>
                        <a:pt x="1209" y="1394"/>
                        <a:pt x="1281" y="1362"/>
                      </a:cubicBezTo>
                    </a:path>
                  </a:pathLst>
                </a:custGeom>
                <a:noFill/>
                <a:ln w="19050" cap="flat" cmpd="sng">
                  <a:solidFill>
                    <a:srgbClr val="3399FF"/>
                  </a:solidFill>
                  <a:prstDash val="dash"/>
                  <a:round/>
                  <a:headEnd/>
                  <a:tailEnd/>
                </a:ln>
                <a:effectLst/>
              </p:spPr>
              <p:txBody>
                <a:bodyPr wrap="none" anchor="ctr"/>
                <a:lstStyle/>
                <a:p>
                  <a:endParaRPr lang="fr-FR"/>
                </a:p>
              </p:txBody>
            </p:sp>
            <p:sp>
              <p:nvSpPr>
                <p:cNvPr id="88" name="Text Box 32"/>
                <p:cNvSpPr txBox="1">
                  <a:spLocks noChangeArrowheads="1"/>
                </p:cNvSpPr>
                <p:nvPr/>
              </p:nvSpPr>
              <p:spPr bwMode="auto">
                <a:xfrm>
                  <a:off x="3936" y="2544"/>
                  <a:ext cx="334" cy="231"/>
                </a:xfrm>
                <a:prstGeom prst="rect">
                  <a:avLst/>
                </a:prstGeom>
                <a:noFill/>
                <a:ln w="9525">
                  <a:noFill/>
                  <a:miter lim="800000"/>
                  <a:headEnd/>
                  <a:tailEnd/>
                </a:ln>
                <a:effectLst/>
              </p:spPr>
              <p:txBody>
                <a:bodyPr wrap="none">
                  <a:spAutoFit/>
                </a:bodyPr>
                <a:lstStyle/>
                <a:p>
                  <a:pPr algn="l" eaLnBrk="0" hangingPunct="0"/>
                  <a:r>
                    <a:rPr lang="fr-FR" sz="1800">
                      <a:solidFill>
                        <a:srgbClr val="3399FF"/>
                      </a:solidFill>
                      <a:effectLst/>
                    </a:rPr>
                    <a:t>10°</a:t>
                  </a:r>
                  <a:endParaRPr lang="fr-FR">
                    <a:solidFill>
                      <a:srgbClr val="3399FF"/>
                    </a:solidFill>
                    <a:effectLst/>
                  </a:endParaRPr>
                </a:p>
              </p:txBody>
            </p:sp>
            <p:sp>
              <p:nvSpPr>
                <p:cNvPr id="89" name="Text Box 33"/>
                <p:cNvSpPr txBox="1">
                  <a:spLocks noChangeArrowheads="1"/>
                </p:cNvSpPr>
                <p:nvPr/>
              </p:nvSpPr>
              <p:spPr bwMode="auto">
                <a:xfrm>
                  <a:off x="3826" y="2160"/>
                  <a:ext cx="254" cy="231"/>
                </a:xfrm>
                <a:prstGeom prst="rect">
                  <a:avLst/>
                </a:prstGeom>
                <a:noFill/>
                <a:ln w="9525">
                  <a:noFill/>
                  <a:miter lim="800000"/>
                  <a:headEnd/>
                  <a:tailEnd/>
                </a:ln>
                <a:effectLst/>
              </p:spPr>
              <p:txBody>
                <a:bodyPr wrap="none">
                  <a:spAutoFit/>
                </a:bodyPr>
                <a:lstStyle/>
                <a:p>
                  <a:pPr algn="l" eaLnBrk="0" hangingPunct="0"/>
                  <a:r>
                    <a:rPr lang="fr-FR" sz="1800">
                      <a:solidFill>
                        <a:srgbClr val="3399FF"/>
                      </a:solidFill>
                      <a:effectLst/>
                    </a:rPr>
                    <a:t>8°</a:t>
                  </a:r>
                  <a:endParaRPr lang="fr-FR">
                    <a:solidFill>
                      <a:srgbClr val="3399FF"/>
                    </a:solidFill>
                    <a:effectLst/>
                  </a:endParaRPr>
                </a:p>
              </p:txBody>
            </p:sp>
          </p:grpSp>
        </p:grpSp>
      </p:grpSp>
      <p:grpSp>
        <p:nvGrpSpPr>
          <p:cNvPr id="90" name="Group 34"/>
          <p:cNvGrpSpPr>
            <a:grpSpLocks/>
          </p:cNvGrpSpPr>
          <p:nvPr/>
        </p:nvGrpSpPr>
        <p:grpSpPr bwMode="auto">
          <a:xfrm>
            <a:off x="1781142" y="3433745"/>
            <a:ext cx="2736850" cy="2517775"/>
            <a:chOff x="1212" y="1766"/>
            <a:chExt cx="1724" cy="1586"/>
          </a:xfrm>
        </p:grpSpPr>
        <p:sp>
          <p:nvSpPr>
            <p:cNvPr id="91" name="Line 35"/>
            <p:cNvSpPr>
              <a:spLocks noChangeShapeType="1"/>
            </p:cNvSpPr>
            <p:nvPr/>
          </p:nvSpPr>
          <p:spPr bwMode="auto">
            <a:xfrm>
              <a:off x="1776" y="2496"/>
              <a:ext cx="144" cy="0"/>
            </a:xfrm>
            <a:prstGeom prst="line">
              <a:avLst/>
            </a:prstGeom>
            <a:noFill/>
            <a:ln w="38100">
              <a:solidFill>
                <a:srgbClr val="002060"/>
              </a:solidFill>
              <a:round/>
              <a:headEnd/>
              <a:tailEnd/>
            </a:ln>
            <a:effectLst/>
          </p:spPr>
          <p:txBody>
            <a:bodyPr wrap="none" anchor="ctr"/>
            <a:lstStyle/>
            <a:p>
              <a:endParaRPr lang="fr-FR"/>
            </a:p>
          </p:txBody>
        </p:sp>
        <p:sp>
          <p:nvSpPr>
            <p:cNvPr id="92" name="Freeform 36"/>
            <p:cNvSpPr>
              <a:spLocks/>
            </p:cNvSpPr>
            <p:nvPr/>
          </p:nvSpPr>
          <p:spPr bwMode="auto">
            <a:xfrm>
              <a:off x="1212" y="1766"/>
              <a:ext cx="1724" cy="1586"/>
            </a:xfrm>
            <a:custGeom>
              <a:avLst/>
              <a:gdLst/>
              <a:ahLst/>
              <a:cxnLst>
                <a:cxn ang="0">
                  <a:pos x="444" y="1586"/>
                </a:cxn>
                <a:cxn ang="0">
                  <a:pos x="864" y="1432"/>
                </a:cxn>
                <a:cxn ang="0">
                  <a:pos x="1380" y="1178"/>
                </a:cxn>
                <a:cxn ang="0">
                  <a:pos x="1674" y="832"/>
                </a:cxn>
                <a:cxn ang="0">
                  <a:pos x="1680" y="592"/>
                </a:cxn>
                <a:cxn ang="0">
                  <a:pos x="1596" y="382"/>
                </a:cxn>
                <a:cxn ang="0">
                  <a:pos x="1440" y="232"/>
                </a:cxn>
                <a:cxn ang="0">
                  <a:pos x="1224" y="124"/>
                </a:cxn>
                <a:cxn ang="0">
                  <a:pos x="906" y="28"/>
                </a:cxn>
                <a:cxn ang="0">
                  <a:pos x="378" y="22"/>
                </a:cxn>
                <a:cxn ang="0">
                  <a:pos x="0" y="160"/>
                </a:cxn>
              </a:cxnLst>
              <a:rect l="0" t="0" r="r" b="b"/>
              <a:pathLst>
                <a:path w="1724" h="1586">
                  <a:moveTo>
                    <a:pt x="444" y="1586"/>
                  </a:moveTo>
                  <a:cubicBezTo>
                    <a:pt x="514" y="1560"/>
                    <a:pt x="708" y="1500"/>
                    <a:pt x="864" y="1432"/>
                  </a:cubicBezTo>
                  <a:cubicBezTo>
                    <a:pt x="1020" y="1364"/>
                    <a:pt x="1245" y="1278"/>
                    <a:pt x="1380" y="1178"/>
                  </a:cubicBezTo>
                  <a:cubicBezTo>
                    <a:pt x="1515" y="1078"/>
                    <a:pt x="1624" y="930"/>
                    <a:pt x="1674" y="832"/>
                  </a:cubicBezTo>
                  <a:cubicBezTo>
                    <a:pt x="1724" y="734"/>
                    <a:pt x="1693" y="667"/>
                    <a:pt x="1680" y="592"/>
                  </a:cubicBezTo>
                  <a:cubicBezTo>
                    <a:pt x="1667" y="517"/>
                    <a:pt x="1636" y="442"/>
                    <a:pt x="1596" y="382"/>
                  </a:cubicBezTo>
                  <a:cubicBezTo>
                    <a:pt x="1556" y="322"/>
                    <a:pt x="1502" y="275"/>
                    <a:pt x="1440" y="232"/>
                  </a:cubicBezTo>
                  <a:cubicBezTo>
                    <a:pt x="1378" y="189"/>
                    <a:pt x="1313" y="158"/>
                    <a:pt x="1224" y="124"/>
                  </a:cubicBezTo>
                  <a:cubicBezTo>
                    <a:pt x="1135" y="90"/>
                    <a:pt x="1047" y="45"/>
                    <a:pt x="906" y="28"/>
                  </a:cubicBezTo>
                  <a:cubicBezTo>
                    <a:pt x="765" y="11"/>
                    <a:pt x="529" y="0"/>
                    <a:pt x="378" y="22"/>
                  </a:cubicBezTo>
                  <a:cubicBezTo>
                    <a:pt x="227" y="44"/>
                    <a:pt x="79" y="131"/>
                    <a:pt x="0" y="160"/>
                  </a:cubicBezTo>
                </a:path>
              </a:pathLst>
            </a:custGeom>
            <a:noFill/>
            <a:ln w="19050" cap="flat" cmpd="sng">
              <a:solidFill>
                <a:srgbClr val="3399FF"/>
              </a:solidFill>
              <a:prstDash val="dash"/>
              <a:round/>
              <a:headEnd/>
              <a:tailEnd/>
            </a:ln>
            <a:effectLst/>
          </p:spPr>
          <p:txBody>
            <a:bodyPr wrap="none" anchor="ctr"/>
            <a:lstStyle/>
            <a:p>
              <a:endParaRPr lang="fr-FR"/>
            </a:p>
          </p:txBody>
        </p:sp>
        <p:sp>
          <p:nvSpPr>
            <p:cNvPr id="93" name="Freeform 37"/>
            <p:cNvSpPr>
              <a:spLocks/>
            </p:cNvSpPr>
            <p:nvPr/>
          </p:nvSpPr>
          <p:spPr bwMode="auto">
            <a:xfrm>
              <a:off x="1278" y="1934"/>
              <a:ext cx="1413" cy="1274"/>
            </a:xfrm>
            <a:custGeom>
              <a:avLst/>
              <a:gdLst/>
              <a:ahLst/>
              <a:cxnLst>
                <a:cxn ang="0">
                  <a:pos x="378" y="1274"/>
                </a:cxn>
                <a:cxn ang="0">
                  <a:pos x="714" y="1130"/>
                </a:cxn>
                <a:cxn ang="0">
                  <a:pos x="1194" y="890"/>
                </a:cxn>
                <a:cxn ang="0">
                  <a:pos x="1386" y="650"/>
                </a:cxn>
                <a:cxn ang="0">
                  <a:pos x="1356" y="404"/>
                </a:cxn>
                <a:cxn ang="0">
                  <a:pos x="1272" y="268"/>
                </a:cxn>
                <a:cxn ang="0">
                  <a:pos x="1008" y="100"/>
                </a:cxn>
                <a:cxn ang="0">
                  <a:pos x="522" y="16"/>
                </a:cxn>
                <a:cxn ang="0">
                  <a:pos x="0" y="196"/>
                </a:cxn>
              </a:cxnLst>
              <a:rect l="0" t="0" r="r" b="b"/>
              <a:pathLst>
                <a:path w="1413" h="1274">
                  <a:moveTo>
                    <a:pt x="378" y="1274"/>
                  </a:moveTo>
                  <a:cubicBezTo>
                    <a:pt x="478" y="1234"/>
                    <a:pt x="578" y="1194"/>
                    <a:pt x="714" y="1130"/>
                  </a:cubicBezTo>
                  <a:cubicBezTo>
                    <a:pt x="850" y="1066"/>
                    <a:pt x="1082" y="970"/>
                    <a:pt x="1194" y="890"/>
                  </a:cubicBezTo>
                  <a:cubicBezTo>
                    <a:pt x="1306" y="810"/>
                    <a:pt x="1359" y="731"/>
                    <a:pt x="1386" y="650"/>
                  </a:cubicBezTo>
                  <a:cubicBezTo>
                    <a:pt x="1413" y="569"/>
                    <a:pt x="1375" y="468"/>
                    <a:pt x="1356" y="404"/>
                  </a:cubicBezTo>
                  <a:cubicBezTo>
                    <a:pt x="1337" y="340"/>
                    <a:pt x="1330" y="319"/>
                    <a:pt x="1272" y="268"/>
                  </a:cubicBezTo>
                  <a:cubicBezTo>
                    <a:pt x="1214" y="217"/>
                    <a:pt x="1133" y="142"/>
                    <a:pt x="1008" y="100"/>
                  </a:cubicBezTo>
                  <a:cubicBezTo>
                    <a:pt x="883" y="58"/>
                    <a:pt x="690" y="0"/>
                    <a:pt x="522" y="16"/>
                  </a:cubicBezTo>
                  <a:cubicBezTo>
                    <a:pt x="354" y="32"/>
                    <a:pt x="109" y="159"/>
                    <a:pt x="0" y="196"/>
                  </a:cubicBezTo>
                </a:path>
              </a:pathLst>
            </a:custGeom>
            <a:noFill/>
            <a:ln w="19050" cap="flat" cmpd="sng">
              <a:solidFill>
                <a:srgbClr val="3399FF"/>
              </a:solidFill>
              <a:prstDash val="dash"/>
              <a:round/>
              <a:headEnd/>
              <a:tailEnd/>
            </a:ln>
            <a:effectLst/>
          </p:spPr>
          <p:txBody>
            <a:bodyPr wrap="none" anchor="ctr"/>
            <a:lstStyle/>
            <a:p>
              <a:endParaRPr lang="fr-FR"/>
            </a:p>
          </p:txBody>
        </p:sp>
        <p:sp>
          <p:nvSpPr>
            <p:cNvPr id="94" name="Freeform 38"/>
            <p:cNvSpPr>
              <a:spLocks/>
            </p:cNvSpPr>
            <p:nvPr/>
          </p:nvSpPr>
          <p:spPr bwMode="auto">
            <a:xfrm>
              <a:off x="1358" y="2204"/>
              <a:ext cx="1075" cy="619"/>
            </a:xfrm>
            <a:custGeom>
              <a:avLst/>
              <a:gdLst/>
              <a:ahLst/>
              <a:cxnLst>
                <a:cxn ang="0">
                  <a:pos x="324" y="70"/>
                </a:cxn>
                <a:cxn ang="0">
                  <a:pos x="118" y="202"/>
                </a:cxn>
                <a:cxn ang="0">
                  <a:pos x="46" y="430"/>
                </a:cxn>
                <a:cxn ang="0">
                  <a:pos x="394" y="604"/>
                </a:cxn>
                <a:cxn ang="0">
                  <a:pos x="874" y="520"/>
                </a:cxn>
                <a:cxn ang="0">
                  <a:pos x="1036" y="298"/>
                </a:cxn>
                <a:cxn ang="0">
                  <a:pos x="1060" y="160"/>
                </a:cxn>
                <a:cxn ang="0">
                  <a:pos x="946" y="64"/>
                </a:cxn>
                <a:cxn ang="0">
                  <a:pos x="750" y="10"/>
                </a:cxn>
                <a:cxn ang="0">
                  <a:pos x="682" y="7"/>
                </a:cxn>
                <a:cxn ang="0">
                  <a:pos x="594" y="10"/>
                </a:cxn>
                <a:cxn ang="0">
                  <a:pos x="468" y="22"/>
                </a:cxn>
                <a:cxn ang="0">
                  <a:pos x="324" y="70"/>
                </a:cxn>
              </a:cxnLst>
              <a:rect l="0" t="0" r="r" b="b"/>
              <a:pathLst>
                <a:path w="1075" h="619">
                  <a:moveTo>
                    <a:pt x="324" y="70"/>
                  </a:moveTo>
                  <a:cubicBezTo>
                    <a:pt x="266" y="100"/>
                    <a:pt x="164" y="142"/>
                    <a:pt x="118" y="202"/>
                  </a:cubicBezTo>
                  <a:cubicBezTo>
                    <a:pt x="72" y="262"/>
                    <a:pt x="0" y="363"/>
                    <a:pt x="46" y="430"/>
                  </a:cubicBezTo>
                  <a:cubicBezTo>
                    <a:pt x="92" y="497"/>
                    <a:pt x="256" y="589"/>
                    <a:pt x="394" y="604"/>
                  </a:cubicBezTo>
                  <a:cubicBezTo>
                    <a:pt x="532" y="619"/>
                    <a:pt x="767" y="571"/>
                    <a:pt x="874" y="520"/>
                  </a:cubicBezTo>
                  <a:cubicBezTo>
                    <a:pt x="981" y="469"/>
                    <a:pt x="1005" y="358"/>
                    <a:pt x="1036" y="298"/>
                  </a:cubicBezTo>
                  <a:cubicBezTo>
                    <a:pt x="1067" y="238"/>
                    <a:pt x="1075" y="199"/>
                    <a:pt x="1060" y="160"/>
                  </a:cubicBezTo>
                  <a:cubicBezTo>
                    <a:pt x="1045" y="121"/>
                    <a:pt x="998" y="89"/>
                    <a:pt x="946" y="64"/>
                  </a:cubicBezTo>
                  <a:cubicBezTo>
                    <a:pt x="894" y="39"/>
                    <a:pt x="794" y="20"/>
                    <a:pt x="750" y="10"/>
                  </a:cubicBezTo>
                  <a:cubicBezTo>
                    <a:pt x="706" y="0"/>
                    <a:pt x="708" y="7"/>
                    <a:pt x="682" y="7"/>
                  </a:cubicBezTo>
                  <a:cubicBezTo>
                    <a:pt x="656" y="7"/>
                    <a:pt x="630" y="7"/>
                    <a:pt x="594" y="10"/>
                  </a:cubicBezTo>
                  <a:cubicBezTo>
                    <a:pt x="558" y="13"/>
                    <a:pt x="513" y="12"/>
                    <a:pt x="468" y="22"/>
                  </a:cubicBezTo>
                  <a:cubicBezTo>
                    <a:pt x="423" y="32"/>
                    <a:pt x="372" y="38"/>
                    <a:pt x="324" y="70"/>
                  </a:cubicBezTo>
                  <a:close/>
                </a:path>
              </a:pathLst>
            </a:custGeom>
            <a:noFill/>
            <a:ln w="19050" cap="flat" cmpd="sng">
              <a:solidFill>
                <a:srgbClr val="3399FF"/>
              </a:solidFill>
              <a:prstDash val="dash"/>
              <a:round/>
              <a:headEnd/>
              <a:tailEnd/>
            </a:ln>
            <a:effectLst/>
          </p:spPr>
          <p:txBody>
            <a:bodyPr wrap="none" anchor="ctr"/>
            <a:lstStyle/>
            <a:p>
              <a:endParaRPr lang="fr-FR"/>
            </a:p>
          </p:txBody>
        </p:sp>
        <p:grpSp>
          <p:nvGrpSpPr>
            <p:cNvPr id="95" name="Group 39"/>
            <p:cNvGrpSpPr>
              <a:grpSpLocks/>
            </p:cNvGrpSpPr>
            <p:nvPr/>
          </p:nvGrpSpPr>
          <p:grpSpPr bwMode="auto">
            <a:xfrm>
              <a:off x="1872" y="2688"/>
              <a:ext cx="910" cy="327"/>
              <a:chOff x="1680" y="2448"/>
              <a:chExt cx="910" cy="327"/>
            </a:xfrm>
          </p:grpSpPr>
          <p:sp>
            <p:nvSpPr>
              <p:cNvPr id="97" name="Text Box 40"/>
              <p:cNvSpPr txBox="1">
                <a:spLocks noChangeArrowheads="1"/>
              </p:cNvSpPr>
              <p:nvPr/>
            </p:nvSpPr>
            <p:spPr bwMode="auto">
              <a:xfrm>
                <a:off x="1680" y="2448"/>
                <a:ext cx="254" cy="231"/>
              </a:xfrm>
              <a:prstGeom prst="rect">
                <a:avLst/>
              </a:prstGeom>
              <a:noFill/>
              <a:ln w="9525">
                <a:noFill/>
                <a:miter lim="800000"/>
                <a:headEnd/>
                <a:tailEnd/>
              </a:ln>
              <a:effectLst/>
            </p:spPr>
            <p:txBody>
              <a:bodyPr wrap="none">
                <a:spAutoFit/>
              </a:bodyPr>
              <a:lstStyle/>
              <a:p>
                <a:pPr algn="l" eaLnBrk="0" hangingPunct="0"/>
                <a:r>
                  <a:rPr lang="fr-FR" sz="1800">
                    <a:solidFill>
                      <a:srgbClr val="3399FF"/>
                    </a:solidFill>
                    <a:effectLst/>
                  </a:rPr>
                  <a:t>6°</a:t>
                </a:r>
                <a:endParaRPr lang="fr-FR">
                  <a:solidFill>
                    <a:srgbClr val="3399FF"/>
                  </a:solidFill>
                  <a:effectLst/>
                </a:endParaRPr>
              </a:p>
            </p:txBody>
          </p:sp>
          <p:sp>
            <p:nvSpPr>
              <p:cNvPr id="98" name="Text Box 41"/>
              <p:cNvSpPr txBox="1">
                <a:spLocks noChangeArrowheads="1"/>
              </p:cNvSpPr>
              <p:nvPr/>
            </p:nvSpPr>
            <p:spPr bwMode="auto">
              <a:xfrm>
                <a:off x="1920" y="2544"/>
                <a:ext cx="254" cy="231"/>
              </a:xfrm>
              <a:prstGeom prst="rect">
                <a:avLst/>
              </a:prstGeom>
              <a:noFill/>
              <a:ln w="9525">
                <a:noFill/>
                <a:miter lim="800000"/>
                <a:headEnd/>
                <a:tailEnd/>
              </a:ln>
              <a:effectLst/>
            </p:spPr>
            <p:txBody>
              <a:bodyPr wrap="none">
                <a:spAutoFit/>
              </a:bodyPr>
              <a:lstStyle/>
              <a:p>
                <a:pPr algn="l" eaLnBrk="0" hangingPunct="0"/>
                <a:r>
                  <a:rPr lang="fr-FR" sz="1800">
                    <a:solidFill>
                      <a:srgbClr val="3399FF"/>
                    </a:solidFill>
                    <a:effectLst/>
                  </a:rPr>
                  <a:t>8°</a:t>
                </a:r>
                <a:endParaRPr lang="fr-FR">
                  <a:solidFill>
                    <a:srgbClr val="3399FF"/>
                  </a:solidFill>
                  <a:effectLst/>
                </a:endParaRPr>
              </a:p>
            </p:txBody>
          </p:sp>
          <p:sp>
            <p:nvSpPr>
              <p:cNvPr id="99" name="Text Box 42"/>
              <p:cNvSpPr txBox="1">
                <a:spLocks noChangeArrowheads="1"/>
              </p:cNvSpPr>
              <p:nvPr/>
            </p:nvSpPr>
            <p:spPr bwMode="auto">
              <a:xfrm>
                <a:off x="2256" y="2544"/>
                <a:ext cx="334" cy="231"/>
              </a:xfrm>
              <a:prstGeom prst="rect">
                <a:avLst/>
              </a:prstGeom>
              <a:noFill/>
              <a:ln w="9525">
                <a:noFill/>
                <a:miter lim="800000"/>
                <a:headEnd/>
                <a:tailEnd/>
              </a:ln>
              <a:effectLst/>
            </p:spPr>
            <p:txBody>
              <a:bodyPr wrap="none">
                <a:spAutoFit/>
              </a:bodyPr>
              <a:lstStyle/>
              <a:p>
                <a:pPr algn="l" eaLnBrk="0" hangingPunct="0"/>
                <a:r>
                  <a:rPr lang="fr-FR" sz="1800">
                    <a:solidFill>
                      <a:srgbClr val="3399FF"/>
                    </a:solidFill>
                    <a:effectLst/>
                  </a:rPr>
                  <a:t>10°</a:t>
                </a:r>
                <a:endParaRPr lang="fr-FR">
                  <a:solidFill>
                    <a:srgbClr val="3399FF"/>
                  </a:solidFill>
                  <a:effectLst/>
                </a:endParaRPr>
              </a:p>
            </p:txBody>
          </p:sp>
        </p:grpSp>
        <p:sp>
          <p:nvSpPr>
            <p:cNvPr id="96" name="Line 43"/>
            <p:cNvSpPr>
              <a:spLocks noChangeShapeType="1"/>
            </p:cNvSpPr>
            <p:nvPr/>
          </p:nvSpPr>
          <p:spPr bwMode="auto">
            <a:xfrm>
              <a:off x="2016" y="2496"/>
              <a:ext cx="144" cy="0"/>
            </a:xfrm>
            <a:prstGeom prst="line">
              <a:avLst/>
            </a:prstGeom>
            <a:noFill/>
            <a:ln w="38100">
              <a:solidFill>
                <a:srgbClr val="002060"/>
              </a:solidFill>
              <a:round/>
              <a:headEnd/>
              <a:tailEnd/>
            </a:ln>
            <a:effectLst/>
          </p:spPr>
          <p:txBody>
            <a:bodyPr wrap="none" anchor="ctr"/>
            <a:lstStyle/>
            <a:p>
              <a:endParaRPr lang="fr-FR"/>
            </a:p>
          </p:txBody>
        </p:sp>
      </p:grpSp>
      <p:sp>
        <p:nvSpPr>
          <p:cNvPr id="100" name="Text Box 44"/>
          <p:cNvSpPr txBox="1">
            <a:spLocks noChangeArrowheads="1"/>
          </p:cNvSpPr>
          <p:nvPr/>
        </p:nvSpPr>
        <p:spPr bwMode="auto">
          <a:xfrm>
            <a:off x="3428992" y="5929330"/>
            <a:ext cx="2345386" cy="400110"/>
          </a:xfrm>
          <a:prstGeom prst="rect">
            <a:avLst/>
          </a:prstGeom>
          <a:noFill/>
          <a:ln w="9525">
            <a:noFill/>
            <a:miter lim="800000"/>
            <a:headEnd/>
            <a:tailEnd/>
          </a:ln>
          <a:effectLst/>
        </p:spPr>
        <p:txBody>
          <a:bodyPr wrap="none">
            <a:spAutoFit/>
          </a:bodyPr>
          <a:lstStyle/>
          <a:p>
            <a:pPr algn="l" eaLnBrk="0" hangingPunct="0"/>
            <a:r>
              <a:rPr lang="fr-FR" sz="2000" b="1" dirty="0">
                <a:solidFill>
                  <a:srgbClr val="FF3300"/>
                </a:solidFill>
                <a:effectLst/>
                <a:latin typeface="+mj-lt"/>
              </a:rPr>
              <a:t>Air chaud et humide</a:t>
            </a:r>
            <a:endParaRPr lang="fr-FR" dirty="0">
              <a:solidFill>
                <a:schemeClr val="tx1"/>
              </a:solidFill>
              <a:effectLst/>
              <a:latin typeface="+mj-lt"/>
            </a:endParaRPr>
          </a:p>
        </p:txBody>
      </p:sp>
      <p:sp>
        <p:nvSpPr>
          <p:cNvPr id="101" name="Text Box 45"/>
          <p:cNvSpPr txBox="1">
            <a:spLocks noChangeArrowheads="1"/>
          </p:cNvSpPr>
          <p:nvPr/>
        </p:nvSpPr>
        <p:spPr bwMode="auto">
          <a:xfrm>
            <a:off x="1428728" y="4643446"/>
            <a:ext cx="1731500" cy="400110"/>
          </a:xfrm>
          <a:prstGeom prst="rect">
            <a:avLst/>
          </a:prstGeom>
          <a:noFill/>
          <a:ln w="9525">
            <a:noFill/>
            <a:miter lim="800000"/>
            <a:headEnd/>
            <a:tailEnd/>
          </a:ln>
          <a:effectLst/>
        </p:spPr>
        <p:txBody>
          <a:bodyPr wrap="none">
            <a:spAutoFit/>
          </a:bodyPr>
          <a:lstStyle/>
          <a:p>
            <a:pPr algn="l" eaLnBrk="0" hangingPunct="0"/>
            <a:r>
              <a:rPr lang="fr-FR" sz="2000" b="1" dirty="0">
                <a:solidFill>
                  <a:srgbClr val="002060"/>
                </a:solidFill>
                <a:effectLst/>
                <a:latin typeface="+mj-lt"/>
              </a:rPr>
              <a:t>Air froid et sec</a:t>
            </a:r>
            <a:endParaRPr lang="fr-FR" dirty="0">
              <a:solidFill>
                <a:srgbClr val="002060"/>
              </a:solidFill>
              <a:effectLst/>
              <a:latin typeface="+mj-lt"/>
            </a:endParaRPr>
          </a:p>
        </p:txBody>
      </p:sp>
      <p:sp>
        <p:nvSpPr>
          <p:cNvPr id="102" name="Text Box 46"/>
          <p:cNvSpPr txBox="1">
            <a:spLocks noChangeArrowheads="1"/>
          </p:cNvSpPr>
          <p:nvPr/>
        </p:nvSpPr>
        <p:spPr bwMode="auto">
          <a:xfrm>
            <a:off x="5643570" y="2786058"/>
            <a:ext cx="1731500" cy="400110"/>
          </a:xfrm>
          <a:prstGeom prst="rect">
            <a:avLst/>
          </a:prstGeom>
          <a:noFill/>
          <a:ln w="9525">
            <a:noFill/>
            <a:miter lim="800000"/>
            <a:headEnd/>
            <a:tailEnd/>
          </a:ln>
          <a:effectLst/>
        </p:spPr>
        <p:txBody>
          <a:bodyPr wrap="none">
            <a:spAutoFit/>
          </a:bodyPr>
          <a:lstStyle/>
          <a:p>
            <a:pPr algn="l" eaLnBrk="0" hangingPunct="0"/>
            <a:r>
              <a:rPr lang="fr-FR" sz="2000" b="1" dirty="0">
                <a:solidFill>
                  <a:srgbClr val="3399FF"/>
                </a:solidFill>
                <a:effectLst/>
                <a:latin typeface="+mj-lt"/>
              </a:rPr>
              <a:t>Air froid et sec</a:t>
            </a:r>
            <a:endParaRPr lang="fr-FR" dirty="0">
              <a:solidFill>
                <a:schemeClr val="tx1"/>
              </a:solidFill>
              <a:effectLst/>
              <a:latin typeface="+mj-lt"/>
            </a:endParaRPr>
          </a:p>
        </p:txBody>
      </p:sp>
      <p:sp>
        <p:nvSpPr>
          <p:cNvPr id="103" name="Freeform 47"/>
          <p:cNvSpPr>
            <a:spLocks/>
          </p:cNvSpPr>
          <p:nvPr/>
        </p:nvSpPr>
        <p:spPr bwMode="auto">
          <a:xfrm>
            <a:off x="2600292" y="4459270"/>
            <a:ext cx="2019300" cy="1562100"/>
          </a:xfrm>
          <a:custGeom>
            <a:avLst/>
            <a:gdLst/>
            <a:ahLst/>
            <a:cxnLst>
              <a:cxn ang="0">
                <a:pos x="0" y="984"/>
              </a:cxn>
              <a:cxn ang="0">
                <a:pos x="180" y="912"/>
              </a:cxn>
              <a:cxn ang="0">
                <a:pos x="456" y="804"/>
              </a:cxn>
              <a:cxn ang="0">
                <a:pos x="660" y="714"/>
              </a:cxn>
              <a:cxn ang="0">
                <a:pos x="978" y="558"/>
              </a:cxn>
              <a:cxn ang="0">
                <a:pos x="1146" y="414"/>
              </a:cxn>
              <a:cxn ang="0">
                <a:pos x="1236" y="246"/>
              </a:cxn>
              <a:cxn ang="0">
                <a:pos x="1266" y="102"/>
              </a:cxn>
              <a:cxn ang="0">
                <a:pos x="1272" y="0"/>
              </a:cxn>
            </a:cxnLst>
            <a:rect l="0" t="0" r="r" b="b"/>
            <a:pathLst>
              <a:path w="1272" h="984">
                <a:moveTo>
                  <a:pt x="0" y="984"/>
                </a:moveTo>
                <a:cubicBezTo>
                  <a:pt x="30" y="972"/>
                  <a:pt x="104" y="942"/>
                  <a:pt x="180" y="912"/>
                </a:cubicBezTo>
                <a:cubicBezTo>
                  <a:pt x="256" y="882"/>
                  <a:pt x="376" y="837"/>
                  <a:pt x="456" y="804"/>
                </a:cubicBezTo>
                <a:cubicBezTo>
                  <a:pt x="536" y="771"/>
                  <a:pt x="573" y="755"/>
                  <a:pt x="660" y="714"/>
                </a:cubicBezTo>
                <a:cubicBezTo>
                  <a:pt x="747" y="673"/>
                  <a:pt x="897" y="608"/>
                  <a:pt x="978" y="558"/>
                </a:cubicBezTo>
                <a:cubicBezTo>
                  <a:pt x="1059" y="508"/>
                  <a:pt x="1103" y="466"/>
                  <a:pt x="1146" y="414"/>
                </a:cubicBezTo>
                <a:cubicBezTo>
                  <a:pt x="1189" y="362"/>
                  <a:pt x="1216" y="298"/>
                  <a:pt x="1236" y="246"/>
                </a:cubicBezTo>
                <a:cubicBezTo>
                  <a:pt x="1256" y="194"/>
                  <a:pt x="1260" y="143"/>
                  <a:pt x="1266" y="102"/>
                </a:cubicBezTo>
                <a:cubicBezTo>
                  <a:pt x="1272" y="61"/>
                  <a:pt x="1271" y="21"/>
                  <a:pt x="1272" y="0"/>
                </a:cubicBezTo>
              </a:path>
            </a:pathLst>
          </a:custGeom>
          <a:noFill/>
          <a:ln w="38100" cmpd="sng">
            <a:solidFill>
              <a:schemeClr val="tx1"/>
            </a:solidFill>
            <a:round/>
            <a:headEnd/>
            <a:tailEnd/>
          </a:ln>
          <a:effectLst/>
        </p:spPr>
        <p:txBody>
          <a:bodyPr wrap="none" anchor="ctr"/>
          <a:lstStyle/>
          <a:p>
            <a:endParaRPr lang="fr-FR"/>
          </a:p>
        </p:txBody>
      </p:sp>
      <p:sp>
        <p:nvSpPr>
          <p:cNvPr id="104" name="Freeform 48"/>
          <p:cNvSpPr>
            <a:spLocks/>
          </p:cNvSpPr>
          <p:nvPr/>
        </p:nvSpPr>
        <p:spPr bwMode="auto">
          <a:xfrm>
            <a:off x="4581492" y="4224320"/>
            <a:ext cx="1460500" cy="1447800"/>
          </a:xfrm>
          <a:custGeom>
            <a:avLst/>
            <a:gdLst/>
            <a:ahLst/>
            <a:cxnLst>
              <a:cxn ang="0">
                <a:pos x="0" y="0"/>
              </a:cxn>
              <a:cxn ang="0">
                <a:pos x="192" y="154"/>
              </a:cxn>
              <a:cxn ang="0">
                <a:pos x="294" y="262"/>
              </a:cxn>
              <a:cxn ang="0">
                <a:pos x="396" y="376"/>
              </a:cxn>
              <a:cxn ang="0">
                <a:pos x="552" y="568"/>
              </a:cxn>
              <a:cxn ang="0">
                <a:pos x="720" y="712"/>
              </a:cxn>
              <a:cxn ang="0">
                <a:pos x="920" y="912"/>
              </a:cxn>
            </a:cxnLst>
            <a:rect l="0" t="0" r="r" b="b"/>
            <a:pathLst>
              <a:path w="920" h="912">
                <a:moveTo>
                  <a:pt x="0" y="0"/>
                </a:moveTo>
                <a:cubicBezTo>
                  <a:pt x="32" y="24"/>
                  <a:pt x="143" y="110"/>
                  <a:pt x="192" y="154"/>
                </a:cubicBezTo>
                <a:cubicBezTo>
                  <a:pt x="241" y="198"/>
                  <a:pt x="260" y="225"/>
                  <a:pt x="294" y="262"/>
                </a:cubicBezTo>
                <a:cubicBezTo>
                  <a:pt x="328" y="299"/>
                  <a:pt x="353" y="325"/>
                  <a:pt x="396" y="376"/>
                </a:cubicBezTo>
                <a:cubicBezTo>
                  <a:pt x="439" y="427"/>
                  <a:pt x="498" y="512"/>
                  <a:pt x="552" y="568"/>
                </a:cubicBezTo>
                <a:cubicBezTo>
                  <a:pt x="606" y="624"/>
                  <a:pt x="659" y="655"/>
                  <a:pt x="720" y="712"/>
                </a:cubicBezTo>
                <a:cubicBezTo>
                  <a:pt x="781" y="769"/>
                  <a:pt x="878" y="870"/>
                  <a:pt x="920" y="912"/>
                </a:cubicBezTo>
              </a:path>
            </a:pathLst>
          </a:custGeom>
          <a:noFill/>
          <a:ln w="38100" cap="flat" cmpd="sng">
            <a:solidFill>
              <a:schemeClr val="tx1"/>
            </a:solidFill>
            <a:prstDash val="dash"/>
            <a:round/>
            <a:headEnd/>
            <a:tailEnd/>
          </a:ln>
          <a:effectLst/>
        </p:spPr>
        <p:txBody>
          <a:bodyPr wrap="none" anchor="ctr"/>
          <a:lstStyle/>
          <a:p>
            <a:endParaRPr lang="fr-FR"/>
          </a:p>
        </p:txBody>
      </p:sp>
      <p:grpSp>
        <p:nvGrpSpPr>
          <p:cNvPr id="105" name="Group 49"/>
          <p:cNvGrpSpPr>
            <a:grpSpLocks/>
          </p:cNvGrpSpPr>
          <p:nvPr/>
        </p:nvGrpSpPr>
        <p:grpSpPr bwMode="auto">
          <a:xfrm>
            <a:off x="238092" y="5126020"/>
            <a:ext cx="3048000" cy="682625"/>
            <a:chOff x="240" y="2832"/>
            <a:chExt cx="1920" cy="430"/>
          </a:xfrm>
        </p:grpSpPr>
        <p:sp>
          <p:nvSpPr>
            <p:cNvPr id="106" name="Text Box 50"/>
            <p:cNvSpPr txBox="1">
              <a:spLocks noChangeArrowheads="1"/>
            </p:cNvSpPr>
            <p:nvPr/>
          </p:nvSpPr>
          <p:spPr bwMode="auto">
            <a:xfrm>
              <a:off x="240" y="2832"/>
              <a:ext cx="1344" cy="430"/>
            </a:xfrm>
            <a:prstGeom prst="rect">
              <a:avLst/>
            </a:prstGeom>
            <a:noFill/>
            <a:ln w="9525">
              <a:noFill/>
              <a:miter lim="800000"/>
              <a:headEnd/>
              <a:tailEnd/>
            </a:ln>
            <a:effectLst/>
          </p:spPr>
          <p:txBody>
            <a:bodyPr lIns="36000" tIns="36000" rIns="36000" bIns="36000">
              <a:spAutoFit/>
            </a:bodyPr>
            <a:lstStyle/>
            <a:p>
              <a:pPr algn="l" eaLnBrk="0" hangingPunct="0"/>
              <a:r>
                <a:rPr lang="fr-FR" sz="2000" dirty="0">
                  <a:solidFill>
                    <a:srgbClr val="002060"/>
                  </a:solidFill>
                  <a:effectLst/>
                  <a:latin typeface="+mj-lt"/>
                </a:rPr>
                <a:t>fort gradient de température</a:t>
              </a:r>
              <a:endParaRPr lang="fr-FR" dirty="0">
                <a:solidFill>
                  <a:srgbClr val="002060"/>
                </a:solidFill>
                <a:effectLst/>
                <a:latin typeface="+mj-lt"/>
              </a:endParaRPr>
            </a:p>
          </p:txBody>
        </p:sp>
        <p:sp>
          <p:nvSpPr>
            <p:cNvPr id="107" name="Line 51"/>
            <p:cNvSpPr>
              <a:spLocks noChangeShapeType="1"/>
            </p:cNvSpPr>
            <p:nvPr/>
          </p:nvSpPr>
          <p:spPr bwMode="auto">
            <a:xfrm>
              <a:off x="1200" y="3120"/>
              <a:ext cx="576" cy="0"/>
            </a:xfrm>
            <a:prstGeom prst="line">
              <a:avLst/>
            </a:prstGeom>
            <a:noFill/>
            <a:ln w="9525">
              <a:solidFill>
                <a:schemeClr val="tx1"/>
              </a:solidFill>
              <a:round/>
              <a:headEnd/>
              <a:tailEnd/>
            </a:ln>
            <a:effectLst/>
          </p:spPr>
          <p:txBody>
            <a:bodyPr wrap="none" anchor="ctr"/>
            <a:lstStyle/>
            <a:p>
              <a:endParaRPr lang="fr-FR"/>
            </a:p>
          </p:txBody>
        </p:sp>
        <p:sp>
          <p:nvSpPr>
            <p:cNvPr id="108" name="Line 52"/>
            <p:cNvSpPr>
              <a:spLocks noChangeShapeType="1"/>
            </p:cNvSpPr>
            <p:nvPr/>
          </p:nvSpPr>
          <p:spPr bwMode="auto">
            <a:xfrm>
              <a:off x="1776" y="3120"/>
              <a:ext cx="384" cy="96"/>
            </a:xfrm>
            <a:prstGeom prst="line">
              <a:avLst/>
            </a:prstGeom>
            <a:noFill/>
            <a:ln w="9525">
              <a:solidFill>
                <a:schemeClr val="tx1"/>
              </a:solidFill>
              <a:round/>
              <a:headEnd/>
              <a:tailEnd type="triangle" w="med" len="med"/>
            </a:ln>
            <a:effectLst/>
          </p:spPr>
          <p:txBody>
            <a:bodyPr wrap="none" anchor="ctr"/>
            <a:lstStyle/>
            <a:p>
              <a:endParaRPr lang="fr-FR"/>
            </a:p>
          </p:txBody>
        </p:sp>
      </p:grpSp>
      <p:sp>
        <p:nvSpPr>
          <p:cNvPr id="109" name="Line 53"/>
          <p:cNvSpPr>
            <a:spLocks noChangeShapeType="1"/>
          </p:cNvSpPr>
          <p:nvPr/>
        </p:nvSpPr>
        <p:spPr bwMode="auto">
          <a:xfrm>
            <a:off x="3071802" y="5429264"/>
            <a:ext cx="428628" cy="714380"/>
          </a:xfrm>
          <a:prstGeom prst="line">
            <a:avLst/>
          </a:prstGeom>
          <a:noFill/>
          <a:ln w="28575">
            <a:solidFill>
              <a:schemeClr val="tx1"/>
            </a:solidFill>
            <a:round/>
            <a:headEnd type="arrow" w="med" len="med"/>
            <a:tailEnd type="arrow" w="med" len="med"/>
          </a:ln>
          <a:effectLst/>
        </p:spPr>
        <p:txBody>
          <a:bodyPr wrap="square" lIns="36000" tIns="36000" rIns="36000" bIns="36000" anchor="ctr">
            <a:spAutoFit/>
          </a:bodyPr>
          <a:lstStyle/>
          <a:p>
            <a:endParaRPr lang="fr-FR"/>
          </a:p>
        </p:txBody>
      </p:sp>
      <p:sp>
        <p:nvSpPr>
          <p:cNvPr id="113" name="Text Box 57"/>
          <p:cNvSpPr txBox="1">
            <a:spLocks noChangeArrowheads="1"/>
          </p:cNvSpPr>
          <p:nvPr/>
        </p:nvSpPr>
        <p:spPr bwMode="auto">
          <a:xfrm>
            <a:off x="6429389" y="4643446"/>
            <a:ext cx="2714612" cy="996033"/>
          </a:xfrm>
          <a:prstGeom prst="rect">
            <a:avLst/>
          </a:prstGeom>
          <a:noFill/>
          <a:ln w="9525">
            <a:solidFill>
              <a:schemeClr val="tx1"/>
            </a:solidFill>
            <a:miter lim="800000"/>
            <a:headEnd/>
            <a:tailEnd/>
          </a:ln>
          <a:effectLst/>
        </p:spPr>
        <p:txBody>
          <a:bodyPr wrap="square" lIns="36000" tIns="36000" rIns="36000" bIns="36000">
            <a:spAutoFit/>
          </a:bodyPr>
          <a:lstStyle/>
          <a:p>
            <a:pPr eaLnBrk="0" hangingPunct="0"/>
            <a:r>
              <a:rPr lang="fr-FR" sz="2000" dirty="0">
                <a:solidFill>
                  <a:srgbClr val="002060"/>
                </a:solidFill>
                <a:effectLst/>
                <a:latin typeface="+mj-lt"/>
              </a:rPr>
              <a:t>Zones de discontinuité de température et </a:t>
            </a:r>
            <a:r>
              <a:rPr lang="fr-FR" sz="2000" dirty="0" smtClean="0">
                <a:solidFill>
                  <a:srgbClr val="002060"/>
                </a:solidFill>
                <a:effectLst/>
                <a:latin typeface="+mj-lt"/>
              </a:rPr>
              <a:t>d'humidité / LES FRONTS</a:t>
            </a:r>
            <a:endParaRPr lang="fr-FR" dirty="0">
              <a:solidFill>
                <a:srgbClr val="002060"/>
              </a:solidFill>
              <a:effectLst/>
              <a:latin typeface="+mj-lt"/>
            </a:endParaRPr>
          </a:p>
        </p:txBody>
      </p:sp>
      <p:sp>
        <p:nvSpPr>
          <p:cNvPr id="118" name="Freeform 68"/>
          <p:cNvSpPr>
            <a:spLocks/>
          </p:cNvSpPr>
          <p:nvPr/>
        </p:nvSpPr>
        <p:spPr bwMode="auto">
          <a:xfrm>
            <a:off x="4643438" y="4286256"/>
            <a:ext cx="1285884" cy="1285883"/>
          </a:xfrm>
          <a:custGeom>
            <a:avLst/>
            <a:gdLst/>
            <a:ahLst/>
            <a:cxnLst>
              <a:cxn ang="0">
                <a:pos x="0" y="0"/>
              </a:cxn>
              <a:cxn ang="0">
                <a:pos x="102" y="42"/>
              </a:cxn>
              <a:cxn ang="0">
                <a:pos x="246" y="198"/>
              </a:cxn>
              <a:cxn ang="0">
                <a:pos x="342" y="306"/>
              </a:cxn>
              <a:cxn ang="0">
                <a:pos x="510" y="504"/>
              </a:cxn>
              <a:cxn ang="0">
                <a:pos x="660" y="642"/>
              </a:cxn>
              <a:cxn ang="0">
                <a:pos x="816" y="822"/>
              </a:cxn>
            </a:cxnLst>
            <a:rect l="0" t="0" r="r" b="b"/>
            <a:pathLst>
              <a:path w="816" h="822">
                <a:moveTo>
                  <a:pt x="0" y="0"/>
                </a:moveTo>
                <a:cubicBezTo>
                  <a:pt x="16" y="7"/>
                  <a:pt x="61" y="9"/>
                  <a:pt x="102" y="42"/>
                </a:cubicBezTo>
                <a:cubicBezTo>
                  <a:pt x="143" y="75"/>
                  <a:pt x="206" y="154"/>
                  <a:pt x="246" y="198"/>
                </a:cubicBezTo>
                <a:cubicBezTo>
                  <a:pt x="286" y="242"/>
                  <a:pt x="298" y="255"/>
                  <a:pt x="342" y="306"/>
                </a:cubicBezTo>
                <a:cubicBezTo>
                  <a:pt x="386" y="357"/>
                  <a:pt x="457" y="448"/>
                  <a:pt x="510" y="504"/>
                </a:cubicBezTo>
                <a:cubicBezTo>
                  <a:pt x="563" y="560"/>
                  <a:pt x="609" y="589"/>
                  <a:pt x="660" y="642"/>
                </a:cubicBezTo>
                <a:cubicBezTo>
                  <a:pt x="711" y="695"/>
                  <a:pt x="784" y="785"/>
                  <a:pt x="816" y="822"/>
                </a:cubicBezTo>
              </a:path>
            </a:pathLst>
          </a:custGeom>
          <a:noFill/>
          <a:ln w="57150" cap="flat" cmpd="sng">
            <a:solidFill>
              <a:srgbClr val="FF3300"/>
            </a:solidFill>
            <a:prstDash val="solid"/>
            <a:round/>
            <a:headEnd/>
            <a:tailEnd/>
          </a:ln>
          <a:effectLst/>
        </p:spPr>
        <p:txBody>
          <a:bodyPr wrap="none" anchor="ctr"/>
          <a:lstStyle/>
          <a:p>
            <a:endParaRPr lang="fr-FR"/>
          </a:p>
        </p:txBody>
      </p:sp>
      <p:sp>
        <p:nvSpPr>
          <p:cNvPr id="119" name="Freeform 67"/>
          <p:cNvSpPr>
            <a:spLocks/>
          </p:cNvSpPr>
          <p:nvPr/>
        </p:nvSpPr>
        <p:spPr bwMode="auto">
          <a:xfrm>
            <a:off x="2571736" y="4286256"/>
            <a:ext cx="2071702" cy="1757363"/>
          </a:xfrm>
          <a:custGeom>
            <a:avLst/>
            <a:gdLst/>
            <a:ahLst/>
            <a:cxnLst>
              <a:cxn ang="0">
                <a:pos x="0" y="1062"/>
              </a:cxn>
              <a:cxn ang="0">
                <a:pos x="180" y="990"/>
              </a:cxn>
              <a:cxn ang="0">
                <a:pos x="456" y="882"/>
              </a:cxn>
              <a:cxn ang="0">
                <a:pos x="660" y="792"/>
              </a:cxn>
              <a:cxn ang="0">
                <a:pos x="978" y="636"/>
              </a:cxn>
              <a:cxn ang="0">
                <a:pos x="1158" y="486"/>
              </a:cxn>
              <a:cxn ang="0">
                <a:pos x="1236" y="306"/>
              </a:cxn>
              <a:cxn ang="0">
                <a:pos x="1278" y="168"/>
              </a:cxn>
              <a:cxn ang="0">
                <a:pos x="1272" y="0"/>
              </a:cxn>
            </a:cxnLst>
            <a:rect l="0" t="0" r="r" b="b"/>
            <a:pathLst>
              <a:path w="1284" h="1062">
                <a:moveTo>
                  <a:pt x="0" y="1062"/>
                </a:moveTo>
                <a:cubicBezTo>
                  <a:pt x="30" y="1050"/>
                  <a:pt x="104" y="1020"/>
                  <a:pt x="180" y="990"/>
                </a:cubicBezTo>
                <a:cubicBezTo>
                  <a:pt x="256" y="960"/>
                  <a:pt x="376" y="915"/>
                  <a:pt x="456" y="882"/>
                </a:cubicBezTo>
                <a:cubicBezTo>
                  <a:pt x="536" y="849"/>
                  <a:pt x="573" y="833"/>
                  <a:pt x="660" y="792"/>
                </a:cubicBezTo>
                <a:cubicBezTo>
                  <a:pt x="747" y="751"/>
                  <a:pt x="895" y="687"/>
                  <a:pt x="978" y="636"/>
                </a:cubicBezTo>
                <a:cubicBezTo>
                  <a:pt x="1061" y="585"/>
                  <a:pt x="1115" y="541"/>
                  <a:pt x="1158" y="486"/>
                </a:cubicBezTo>
                <a:cubicBezTo>
                  <a:pt x="1201" y="431"/>
                  <a:pt x="1216" y="359"/>
                  <a:pt x="1236" y="306"/>
                </a:cubicBezTo>
                <a:cubicBezTo>
                  <a:pt x="1256" y="253"/>
                  <a:pt x="1272" y="219"/>
                  <a:pt x="1278" y="168"/>
                </a:cubicBezTo>
                <a:cubicBezTo>
                  <a:pt x="1284" y="117"/>
                  <a:pt x="1273" y="35"/>
                  <a:pt x="1272" y="0"/>
                </a:cubicBezTo>
              </a:path>
            </a:pathLst>
          </a:custGeom>
          <a:noFill/>
          <a:ln w="57150" cmpd="sng">
            <a:solidFill>
              <a:srgbClr val="3399FF"/>
            </a:solidFill>
            <a:round/>
            <a:headEnd/>
            <a:tailEnd/>
          </a:ln>
          <a:effectLst/>
        </p:spPr>
        <p:txBody>
          <a:bodyPr wrap="none" anchor="ctr"/>
          <a:lstStyle/>
          <a:p>
            <a:endParaRPr lang="fr-FR"/>
          </a:p>
        </p:txBody>
      </p:sp>
      <p:sp>
        <p:nvSpPr>
          <p:cNvPr id="120" name="Freeform 69"/>
          <p:cNvSpPr>
            <a:spLocks/>
          </p:cNvSpPr>
          <p:nvPr/>
        </p:nvSpPr>
        <p:spPr bwMode="auto">
          <a:xfrm>
            <a:off x="2643174" y="3571876"/>
            <a:ext cx="1895475" cy="636587"/>
          </a:xfrm>
          <a:custGeom>
            <a:avLst/>
            <a:gdLst/>
            <a:ahLst/>
            <a:cxnLst>
              <a:cxn ang="0">
                <a:pos x="1194" y="401"/>
              </a:cxn>
              <a:cxn ang="0">
                <a:pos x="1152" y="329"/>
              </a:cxn>
              <a:cxn ang="0">
                <a:pos x="1014" y="197"/>
              </a:cxn>
              <a:cxn ang="0">
                <a:pos x="792" y="53"/>
              </a:cxn>
              <a:cxn ang="0">
                <a:pos x="630" y="5"/>
              </a:cxn>
              <a:cxn ang="0">
                <a:pos x="288" y="23"/>
              </a:cxn>
              <a:cxn ang="0">
                <a:pos x="0" y="137"/>
              </a:cxn>
            </a:cxnLst>
            <a:rect l="0" t="0" r="r" b="b"/>
            <a:pathLst>
              <a:path w="1194" h="401">
                <a:moveTo>
                  <a:pt x="1194" y="401"/>
                </a:moveTo>
                <a:cubicBezTo>
                  <a:pt x="1186" y="389"/>
                  <a:pt x="1182" y="363"/>
                  <a:pt x="1152" y="329"/>
                </a:cubicBezTo>
                <a:cubicBezTo>
                  <a:pt x="1122" y="295"/>
                  <a:pt x="1074" y="243"/>
                  <a:pt x="1014" y="197"/>
                </a:cubicBezTo>
                <a:cubicBezTo>
                  <a:pt x="954" y="151"/>
                  <a:pt x="856" y="85"/>
                  <a:pt x="792" y="53"/>
                </a:cubicBezTo>
                <a:cubicBezTo>
                  <a:pt x="728" y="21"/>
                  <a:pt x="714" y="10"/>
                  <a:pt x="630" y="5"/>
                </a:cubicBezTo>
                <a:cubicBezTo>
                  <a:pt x="546" y="0"/>
                  <a:pt x="393" y="1"/>
                  <a:pt x="288" y="23"/>
                </a:cubicBezTo>
                <a:cubicBezTo>
                  <a:pt x="183" y="45"/>
                  <a:pt x="60" y="113"/>
                  <a:pt x="0" y="137"/>
                </a:cubicBezTo>
              </a:path>
            </a:pathLst>
          </a:custGeom>
          <a:noFill/>
          <a:ln w="57150" cap="flat" cmpd="sng">
            <a:solidFill>
              <a:srgbClr val="CC66FF"/>
            </a:solidFill>
            <a:prstDash val="solid"/>
            <a:round/>
            <a:headEnd/>
            <a:tailEnd/>
          </a:ln>
          <a:effectLst/>
        </p:spPr>
        <p:txBody>
          <a:bodyPr wrap="none" anchor="ctr"/>
          <a:lstStyle/>
          <a:p>
            <a:endParaRPr lang="fr-FR"/>
          </a:p>
        </p:txBody>
      </p:sp>
      <p:grpSp>
        <p:nvGrpSpPr>
          <p:cNvPr id="161" name="Group 11"/>
          <p:cNvGrpSpPr>
            <a:grpSpLocks/>
          </p:cNvGrpSpPr>
          <p:nvPr/>
        </p:nvGrpSpPr>
        <p:grpSpPr bwMode="auto">
          <a:xfrm>
            <a:off x="0" y="2212975"/>
            <a:ext cx="5762626" cy="3479800"/>
            <a:chOff x="192" y="1152"/>
            <a:chExt cx="3630" cy="2192"/>
          </a:xfrm>
        </p:grpSpPr>
        <p:grpSp>
          <p:nvGrpSpPr>
            <p:cNvPr id="162" name="Group 12"/>
            <p:cNvGrpSpPr>
              <a:grpSpLocks/>
            </p:cNvGrpSpPr>
            <p:nvPr/>
          </p:nvGrpSpPr>
          <p:grpSpPr bwMode="auto">
            <a:xfrm>
              <a:off x="192" y="1152"/>
              <a:ext cx="3630" cy="2192"/>
              <a:chOff x="192" y="1152"/>
              <a:chExt cx="3630" cy="2192"/>
            </a:xfrm>
          </p:grpSpPr>
          <p:sp>
            <p:nvSpPr>
              <p:cNvPr id="191" name="Text Box 13"/>
              <p:cNvSpPr txBox="1">
                <a:spLocks noChangeArrowheads="1"/>
              </p:cNvSpPr>
              <p:nvPr/>
            </p:nvSpPr>
            <p:spPr bwMode="auto">
              <a:xfrm>
                <a:off x="1872" y="2064"/>
                <a:ext cx="232" cy="250"/>
              </a:xfrm>
              <a:prstGeom prst="rect">
                <a:avLst/>
              </a:prstGeom>
              <a:noFill/>
              <a:ln w="9525">
                <a:noFill/>
                <a:miter lim="800000"/>
                <a:headEnd/>
                <a:tailEnd/>
              </a:ln>
              <a:effectLst/>
            </p:spPr>
            <p:txBody>
              <a:bodyPr wrap="none">
                <a:spAutoFit/>
              </a:bodyPr>
              <a:lstStyle/>
              <a:p>
                <a:pPr algn="l" eaLnBrk="0" hangingPunct="0"/>
                <a:r>
                  <a:rPr lang="fr-FR" sz="2000">
                    <a:solidFill>
                      <a:schemeClr val="tx1"/>
                    </a:solidFill>
                    <a:effectLst/>
                  </a:rPr>
                  <a:t>D</a:t>
                </a:r>
                <a:endParaRPr lang="fr-FR">
                  <a:solidFill>
                    <a:schemeClr val="tx1"/>
                  </a:solidFill>
                  <a:effectLst/>
                </a:endParaRPr>
              </a:p>
            </p:txBody>
          </p:sp>
          <p:grpSp>
            <p:nvGrpSpPr>
              <p:cNvPr id="192" name="Group 14"/>
              <p:cNvGrpSpPr>
                <a:grpSpLocks/>
              </p:cNvGrpSpPr>
              <p:nvPr/>
            </p:nvGrpSpPr>
            <p:grpSpPr bwMode="auto">
              <a:xfrm>
                <a:off x="192" y="1152"/>
                <a:ext cx="3630" cy="2192"/>
                <a:chOff x="192" y="1152"/>
                <a:chExt cx="3630" cy="2192"/>
              </a:xfrm>
            </p:grpSpPr>
            <p:grpSp>
              <p:nvGrpSpPr>
                <p:cNvPr id="193" name="Group 15"/>
                <p:cNvGrpSpPr>
                  <a:grpSpLocks/>
                </p:cNvGrpSpPr>
                <p:nvPr/>
              </p:nvGrpSpPr>
              <p:grpSpPr bwMode="auto">
                <a:xfrm>
                  <a:off x="192" y="1152"/>
                  <a:ext cx="3630" cy="2192"/>
                  <a:chOff x="180" y="1138"/>
                  <a:chExt cx="3630" cy="2192"/>
                </a:xfrm>
              </p:grpSpPr>
              <p:sp>
                <p:nvSpPr>
                  <p:cNvPr id="198" name="Freeform 16"/>
                  <p:cNvSpPr>
                    <a:spLocks/>
                  </p:cNvSpPr>
                  <p:nvPr/>
                </p:nvSpPr>
                <p:spPr bwMode="auto">
                  <a:xfrm>
                    <a:off x="1056" y="2256"/>
                    <a:ext cx="1884" cy="555"/>
                  </a:xfrm>
                  <a:custGeom>
                    <a:avLst/>
                    <a:gdLst/>
                    <a:ahLst/>
                    <a:cxnLst>
                      <a:cxn ang="0">
                        <a:pos x="0" y="0"/>
                      </a:cxn>
                      <a:cxn ang="0">
                        <a:pos x="132" y="264"/>
                      </a:cxn>
                      <a:cxn ang="0">
                        <a:pos x="522" y="468"/>
                      </a:cxn>
                      <a:cxn ang="0">
                        <a:pos x="978" y="552"/>
                      </a:cxn>
                      <a:cxn ang="0">
                        <a:pos x="1884" y="486"/>
                      </a:cxn>
                    </a:cxnLst>
                    <a:rect l="0" t="0" r="r" b="b"/>
                    <a:pathLst>
                      <a:path w="1884" h="555">
                        <a:moveTo>
                          <a:pt x="0" y="0"/>
                        </a:moveTo>
                        <a:cubicBezTo>
                          <a:pt x="23" y="44"/>
                          <a:pt x="45" y="186"/>
                          <a:pt x="132" y="264"/>
                        </a:cubicBezTo>
                        <a:cubicBezTo>
                          <a:pt x="219" y="342"/>
                          <a:pt x="381" y="420"/>
                          <a:pt x="522" y="468"/>
                        </a:cubicBezTo>
                        <a:cubicBezTo>
                          <a:pt x="663" y="516"/>
                          <a:pt x="751" y="549"/>
                          <a:pt x="978" y="552"/>
                        </a:cubicBezTo>
                        <a:cubicBezTo>
                          <a:pt x="1205" y="555"/>
                          <a:pt x="1695" y="500"/>
                          <a:pt x="1884" y="486"/>
                        </a:cubicBezTo>
                      </a:path>
                    </a:pathLst>
                  </a:custGeom>
                  <a:noFill/>
                  <a:ln w="9525">
                    <a:solidFill>
                      <a:schemeClr val="tx1"/>
                    </a:solidFill>
                    <a:round/>
                    <a:headEnd/>
                    <a:tailEnd/>
                  </a:ln>
                  <a:effectLst/>
                </p:spPr>
                <p:txBody>
                  <a:bodyPr wrap="none" anchor="ctr"/>
                  <a:lstStyle/>
                  <a:p>
                    <a:endParaRPr lang="fr-FR"/>
                  </a:p>
                </p:txBody>
              </p:sp>
              <p:sp>
                <p:nvSpPr>
                  <p:cNvPr id="199" name="Freeform 17"/>
                  <p:cNvSpPr>
                    <a:spLocks/>
                  </p:cNvSpPr>
                  <p:nvPr/>
                </p:nvSpPr>
                <p:spPr bwMode="auto">
                  <a:xfrm>
                    <a:off x="1297" y="1998"/>
                    <a:ext cx="1373" cy="597"/>
                  </a:xfrm>
                  <a:custGeom>
                    <a:avLst/>
                    <a:gdLst/>
                    <a:ahLst/>
                    <a:cxnLst>
                      <a:cxn ang="0">
                        <a:pos x="47" y="0"/>
                      </a:cxn>
                      <a:cxn ang="0">
                        <a:pos x="77" y="282"/>
                      </a:cxn>
                      <a:cxn ang="0">
                        <a:pos x="509" y="558"/>
                      </a:cxn>
                      <a:cxn ang="0">
                        <a:pos x="1157" y="516"/>
                      </a:cxn>
                      <a:cxn ang="0">
                        <a:pos x="1373" y="246"/>
                      </a:cxn>
                    </a:cxnLst>
                    <a:rect l="0" t="0" r="r" b="b"/>
                    <a:pathLst>
                      <a:path w="1373" h="597">
                        <a:moveTo>
                          <a:pt x="47" y="0"/>
                        </a:moveTo>
                        <a:cubicBezTo>
                          <a:pt x="51" y="47"/>
                          <a:pt x="0" y="189"/>
                          <a:pt x="77" y="282"/>
                        </a:cubicBezTo>
                        <a:cubicBezTo>
                          <a:pt x="154" y="375"/>
                          <a:pt x="329" y="519"/>
                          <a:pt x="509" y="558"/>
                        </a:cubicBezTo>
                        <a:cubicBezTo>
                          <a:pt x="689" y="597"/>
                          <a:pt x="1013" y="568"/>
                          <a:pt x="1157" y="516"/>
                        </a:cubicBezTo>
                        <a:cubicBezTo>
                          <a:pt x="1301" y="464"/>
                          <a:pt x="1328" y="302"/>
                          <a:pt x="1373" y="246"/>
                        </a:cubicBezTo>
                      </a:path>
                    </a:pathLst>
                  </a:custGeom>
                  <a:noFill/>
                  <a:ln w="9525">
                    <a:solidFill>
                      <a:schemeClr val="tx1"/>
                    </a:solidFill>
                    <a:round/>
                    <a:headEnd/>
                    <a:tailEnd/>
                  </a:ln>
                  <a:effectLst/>
                </p:spPr>
                <p:txBody>
                  <a:bodyPr wrap="none" anchor="ctr"/>
                  <a:lstStyle/>
                  <a:p>
                    <a:endParaRPr lang="fr-FR"/>
                  </a:p>
                </p:txBody>
              </p:sp>
              <p:sp>
                <p:nvSpPr>
                  <p:cNvPr id="200" name="Line 18"/>
                  <p:cNvSpPr>
                    <a:spLocks noChangeShapeType="1"/>
                  </p:cNvSpPr>
                  <p:nvPr/>
                </p:nvSpPr>
                <p:spPr bwMode="auto">
                  <a:xfrm flipV="1">
                    <a:off x="2928" y="2544"/>
                    <a:ext cx="336" cy="192"/>
                  </a:xfrm>
                  <a:prstGeom prst="line">
                    <a:avLst/>
                  </a:prstGeom>
                  <a:noFill/>
                  <a:ln w="9525">
                    <a:solidFill>
                      <a:schemeClr val="tx1"/>
                    </a:solidFill>
                    <a:round/>
                    <a:headEnd/>
                    <a:tailEnd/>
                  </a:ln>
                  <a:effectLst/>
                </p:spPr>
                <p:txBody>
                  <a:bodyPr wrap="none" anchor="ctr"/>
                  <a:lstStyle/>
                  <a:p>
                    <a:endParaRPr lang="fr-FR"/>
                  </a:p>
                </p:txBody>
              </p:sp>
              <p:sp>
                <p:nvSpPr>
                  <p:cNvPr id="201" name="Freeform 19"/>
                  <p:cNvSpPr>
                    <a:spLocks/>
                  </p:cNvSpPr>
                  <p:nvPr/>
                </p:nvSpPr>
                <p:spPr bwMode="auto">
                  <a:xfrm>
                    <a:off x="1344" y="1633"/>
                    <a:ext cx="1326" cy="611"/>
                  </a:xfrm>
                  <a:custGeom>
                    <a:avLst/>
                    <a:gdLst/>
                    <a:ahLst/>
                    <a:cxnLst>
                      <a:cxn ang="0">
                        <a:pos x="1326" y="611"/>
                      </a:cxn>
                      <a:cxn ang="0">
                        <a:pos x="1296" y="335"/>
                      </a:cxn>
                      <a:cxn ang="0">
                        <a:pos x="1176" y="149"/>
                      </a:cxn>
                      <a:cxn ang="0">
                        <a:pos x="918" y="23"/>
                      </a:cxn>
                      <a:cxn ang="0">
                        <a:pos x="642" y="11"/>
                      </a:cxn>
                      <a:cxn ang="0">
                        <a:pos x="432" y="29"/>
                      </a:cxn>
                      <a:cxn ang="0">
                        <a:pos x="282" y="71"/>
                      </a:cxn>
                      <a:cxn ang="0">
                        <a:pos x="138" y="161"/>
                      </a:cxn>
                      <a:cxn ang="0">
                        <a:pos x="60" y="269"/>
                      </a:cxn>
                      <a:cxn ang="0">
                        <a:pos x="0" y="389"/>
                      </a:cxn>
                    </a:cxnLst>
                    <a:rect l="0" t="0" r="r" b="b"/>
                    <a:pathLst>
                      <a:path w="1326" h="611">
                        <a:moveTo>
                          <a:pt x="1326" y="611"/>
                        </a:moveTo>
                        <a:cubicBezTo>
                          <a:pt x="1321" y="565"/>
                          <a:pt x="1321" y="412"/>
                          <a:pt x="1296" y="335"/>
                        </a:cubicBezTo>
                        <a:cubicBezTo>
                          <a:pt x="1271" y="258"/>
                          <a:pt x="1239" y="201"/>
                          <a:pt x="1176" y="149"/>
                        </a:cubicBezTo>
                        <a:cubicBezTo>
                          <a:pt x="1113" y="97"/>
                          <a:pt x="1007" y="46"/>
                          <a:pt x="918" y="23"/>
                        </a:cubicBezTo>
                        <a:cubicBezTo>
                          <a:pt x="829" y="0"/>
                          <a:pt x="723" y="10"/>
                          <a:pt x="642" y="11"/>
                        </a:cubicBezTo>
                        <a:cubicBezTo>
                          <a:pt x="561" y="12"/>
                          <a:pt x="492" y="19"/>
                          <a:pt x="432" y="29"/>
                        </a:cubicBezTo>
                        <a:cubicBezTo>
                          <a:pt x="372" y="39"/>
                          <a:pt x="331" y="49"/>
                          <a:pt x="282" y="71"/>
                        </a:cubicBezTo>
                        <a:cubicBezTo>
                          <a:pt x="233" y="93"/>
                          <a:pt x="175" y="128"/>
                          <a:pt x="138" y="161"/>
                        </a:cubicBezTo>
                        <a:cubicBezTo>
                          <a:pt x="101" y="194"/>
                          <a:pt x="83" y="231"/>
                          <a:pt x="60" y="269"/>
                        </a:cubicBezTo>
                        <a:cubicBezTo>
                          <a:pt x="37" y="307"/>
                          <a:pt x="12" y="364"/>
                          <a:pt x="0" y="389"/>
                        </a:cubicBezTo>
                      </a:path>
                    </a:pathLst>
                  </a:custGeom>
                  <a:noFill/>
                  <a:ln w="9525">
                    <a:solidFill>
                      <a:schemeClr val="tx1"/>
                    </a:solidFill>
                    <a:round/>
                    <a:headEnd/>
                    <a:tailEnd/>
                  </a:ln>
                  <a:effectLst/>
                </p:spPr>
                <p:txBody>
                  <a:bodyPr wrap="none" anchor="ctr"/>
                  <a:lstStyle/>
                  <a:p>
                    <a:endParaRPr lang="fr-FR"/>
                  </a:p>
                </p:txBody>
              </p:sp>
              <p:sp>
                <p:nvSpPr>
                  <p:cNvPr id="202" name="Oval 20"/>
                  <p:cNvSpPr>
                    <a:spLocks noChangeArrowheads="1"/>
                  </p:cNvSpPr>
                  <p:nvPr/>
                </p:nvSpPr>
                <p:spPr bwMode="auto">
                  <a:xfrm>
                    <a:off x="1584" y="1872"/>
                    <a:ext cx="768" cy="576"/>
                  </a:xfrm>
                  <a:prstGeom prst="ellipse">
                    <a:avLst/>
                  </a:prstGeom>
                  <a:noFill/>
                  <a:ln w="9525">
                    <a:solidFill>
                      <a:schemeClr val="tx1"/>
                    </a:solidFill>
                    <a:round/>
                    <a:headEnd/>
                    <a:tailEnd/>
                  </a:ln>
                  <a:effectLst/>
                </p:spPr>
                <p:txBody>
                  <a:bodyPr wrap="none" anchor="ctr"/>
                  <a:lstStyle/>
                  <a:p>
                    <a:endParaRPr lang="fr-FR"/>
                  </a:p>
                </p:txBody>
              </p:sp>
              <p:sp>
                <p:nvSpPr>
                  <p:cNvPr id="203" name="Freeform 21"/>
                  <p:cNvSpPr>
                    <a:spLocks/>
                  </p:cNvSpPr>
                  <p:nvPr/>
                </p:nvSpPr>
                <p:spPr bwMode="auto">
                  <a:xfrm>
                    <a:off x="1190" y="2088"/>
                    <a:ext cx="1780" cy="627"/>
                  </a:xfrm>
                  <a:custGeom>
                    <a:avLst/>
                    <a:gdLst/>
                    <a:ahLst/>
                    <a:cxnLst>
                      <a:cxn ang="0">
                        <a:pos x="4" y="0"/>
                      </a:cxn>
                      <a:cxn ang="0">
                        <a:pos x="76" y="270"/>
                      </a:cxn>
                      <a:cxn ang="0">
                        <a:pos x="460" y="534"/>
                      </a:cxn>
                      <a:cxn ang="0">
                        <a:pos x="1216" y="594"/>
                      </a:cxn>
                      <a:cxn ang="0">
                        <a:pos x="1780" y="336"/>
                      </a:cxn>
                    </a:cxnLst>
                    <a:rect l="0" t="0" r="r" b="b"/>
                    <a:pathLst>
                      <a:path w="1780" h="627">
                        <a:moveTo>
                          <a:pt x="4" y="0"/>
                        </a:moveTo>
                        <a:cubicBezTo>
                          <a:pt x="17" y="45"/>
                          <a:pt x="0" y="181"/>
                          <a:pt x="76" y="270"/>
                        </a:cubicBezTo>
                        <a:cubicBezTo>
                          <a:pt x="152" y="359"/>
                          <a:pt x="270" y="480"/>
                          <a:pt x="460" y="534"/>
                        </a:cubicBezTo>
                        <a:cubicBezTo>
                          <a:pt x="650" y="588"/>
                          <a:pt x="996" y="627"/>
                          <a:pt x="1216" y="594"/>
                        </a:cubicBezTo>
                        <a:cubicBezTo>
                          <a:pt x="1436" y="561"/>
                          <a:pt x="1663" y="390"/>
                          <a:pt x="1780" y="336"/>
                        </a:cubicBezTo>
                      </a:path>
                    </a:pathLst>
                  </a:custGeom>
                  <a:noFill/>
                  <a:ln w="9525">
                    <a:solidFill>
                      <a:schemeClr val="tx1"/>
                    </a:solidFill>
                    <a:round/>
                    <a:headEnd/>
                    <a:tailEnd/>
                  </a:ln>
                  <a:effectLst/>
                </p:spPr>
                <p:txBody>
                  <a:bodyPr wrap="none" anchor="ctr"/>
                  <a:lstStyle/>
                  <a:p>
                    <a:endParaRPr lang="fr-FR"/>
                  </a:p>
                </p:txBody>
              </p:sp>
              <p:grpSp>
                <p:nvGrpSpPr>
                  <p:cNvPr id="204" name="Group 22"/>
                  <p:cNvGrpSpPr>
                    <a:grpSpLocks/>
                  </p:cNvGrpSpPr>
                  <p:nvPr/>
                </p:nvGrpSpPr>
                <p:grpSpPr bwMode="auto">
                  <a:xfrm>
                    <a:off x="788" y="1138"/>
                    <a:ext cx="2668" cy="1838"/>
                    <a:chOff x="788" y="1138"/>
                    <a:chExt cx="2668" cy="1838"/>
                  </a:xfrm>
                </p:grpSpPr>
                <p:sp>
                  <p:nvSpPr>
                    <p:cNvPr id="214" name="Freeform 23"/>
                    <p:cNvSpPr>
                      <a:spLocks/>
                    </p:cNvSpPr>
                    <p:nvPr/>
                  </p:nvSpPr>
                  <p:spPr bwMode="auto">
                    <a:xfrm>
                      <a:off x="2730" y="2712"/>
                      <a:ext cx="678" cy="258"/>
                    </a:xfrm>
                    <a:custGeom>
                      <a:avLst/>
                      <a:gdLst/>
                      <a:ahLst/>
                      <a:cxnLst>
                        <a:cxn ang="0">
                          <a:pos x="0" y="258"/>
                        </a:cxn>
                        <a:cxn ang="0">
                          <a:pos x="408" y="96"/>
                        </a:cxn>
                        <a:cxn ang="0">
                          <a:pos x="678" y="0"/>
                        </a:cxn>
                      </a:cxnLst>
                      <a:rect l="0" t="0" r="r" b="b"/>
                      <a:pathLst>
                        <a:path w="678" h="258">
                          <a:moveTo>
                            <a:pt x="0" y="258"/>
                          </a:moveTo>
                          <a:cubicBezTo>
                            <a:pt x="68" y="231"/>
                            <a:pt x="295" y="139"/>
                            <a:pt x="408" y="96"/>
                          </a:cubicBezTo>
                          <a:cubicBezTo>
                            <a:pt x="521" y="53"/>
                            <a:pt x="622" y="20"/>
                            <a:pt x="678" y="0"/>
                          </a:cubicBezTo>
                        </a:path>
                      </a:pathLst>
                    </a:custGeom>
                    <a:noFill/>
                    <a:ln w="9525">
                      <a:solidFill>
                        <a:schemeClr val="tx1"/>
                      </a:solidFill>
                      <a:round/>
                      <a:headEnd/>
                      <a:tailEnd/>
                    </a:ln>
                    <a:effectLst/>
                  </p:spPr>
                  <p:txBody>
                    <a:bodyPr wrap="none" anchor="ctr"/>
                    <a:lstStyle/>
                    <a:p>
                      <a:endParaRPr lang="fr-FR"/>
                    </a:p>
                  </p:txBody>
                </p:sp>
                <p:sp>
                  <p:nvSpPr>
                    <p:cNvPr id="215" name="Freeform 24"/>
                    <p:cNvSpPr>
                      <a:spLocks/>
                    </p:cNvSpPr>
                    <p:nvPr/>
                  </p:nvSpPr>
                  <p:spPr bwMode="auto">
                    <a:xfrm>
                      <a:off x="788" y="1138"/>
                      <a:ext cx="2668" cy="1574"/>
                    </a:xfrm>
                    <a:custGeom>
                      <a:avLst/>
                      <a:gdLst/>
                      <a:ahLst/>
                      <a:cxnLst>
                        <a:cxn ang="0">
                          <a:pos x="2620" y="1574"/>
                        </a:cxn>
                        <a:cxn ang="0">
                          <a:pos x="2668" y="1310"/>
                        </a:cxn>
                        <a:cxn ang="0">
                          <a:pos x="2620" y="830"/>
                        </a:cxn>
                        <a:cxn ang="0">
                          <a:pos x="2476" y="446"/>
                        </a:cxn>
                        <a:cxn ang="0">
                          <a:pos x="1924" y="86"/>
                        </a:cxn>
                        <a:cxn ang="0">
                          <a:pos x="922" y="20"/>
                        </a:cxn>
                        <a:cxn ang="0">
                          <a:pos x="322" y="206"/>
                        </a:cxn>
                        <a:cxn ang="0">
                          <a:pos x="46" y="614"/>
                        </a:cxn>
                        <a:cxn ang="0">
                          <a:pos x="46" y="1124"/>
                        </a:cxn>
                      </a:cxnLst>
                      <a:rect l="0" t="0" r="r" b="b"/>
                      <a:pathLst>
                        <a:path w="2668" h="1574">
                          <a:moveTo>
                            <a:pt x="2620" y="1574"/>
                          </a:moveTo>
                          <a:cubicBezTo>
                            <a:pt x="2629" y="1529"/>
                            <a:pt x="2668" y="1434"/>
                            <a:pt x="2668" y="1310"/>
                          </a:cubicBezTo>
                          <a:cubicBezTo>
                            <a:pt x="2668" y="1186"/>
                            <a:pt x="2652" y="974"/>
                            <a:pt x="2620" y="830"/>
                          </a:cubicBezTo>
                          <a:cubicBezTo>
                            <a:pt x="2588" y="686"/>
                            <a:pt x="2592" y="570"/>
                            <a:pt x="2476" y="446"/>
                          </a:cubicBezTo>
                          <a:cubicBezTo>
                            <a:pt x="2360" y="322"/>
                            <a:pt x="2183" y="157"/>
                            <a:pt x="1924" y="86"/>
                          </a:cubicBezTo>
                          <a:cubicBezTo>
                            <a:pt x="1665" y="15"/>
                            <a:pt x="1189" y="0"/>
                            <a:pt x="922" y="20"/>
                          </a:cubicBezTo>
                          <a:cubicBezTo>
                            <a:pt x="655" y="40"/>
                            <a:pt x="468" y="107"/>
                            <a:pt x="322" y="206"/>
                          </a:cubicBezTo>
                          <a:cubicBezTo>
                            <a:pt x="176" y="305"/>
                            <a:pt x="92" y="461"/>
                            <a:pt x="46" y="614"/>
                          </a:cubicBezTo>
                          <a:cubicBezTo>
                            <a:pt x="0" y="767"/>
                            <a:pt x="46" y="1018"/>
                            <a:pt x="46" y="1124"/>
                          </a:cubicBezTo>
                        </a:path>
                      </a:pathLst>
                    </a:custGeom>
                    <a:noFill/>
                    <a:ln w="9525">
                      <a:solidFill>
                        <a:schemeClr val="tx1"/>
                      </a:solidFill>
                      <a:round/>
                      <a:headEnd/>
                      <a:tailEnd/>
                    </a:ln>
                    <a:effectLst/>
                  </p:spPr>
                  <p:txBody>
                    <a:bodyPr wrap="none" anchor="ctr"/>
                    <a:lstStyle/>
                    <a:p>
                      <a:endParaRPr lang="fr-FR"/>
                    </a:p>
                  </p:txBody>
                </p:sp>
                <p:sp>
                  <p:nvSpPr>
                    <p:cNvPr id="216" name="Freeform 25"/>
                    <p:cNvSpPr>
                      <a:spLocks/>
                    </p:cNvSpPr>
                    <p:nvPr/>
                  </p:nvSpPr>
                  <p:spPr bwMode="auto">
                    <a:xfrm>
                      <a:off x="840" y="2256"/>
                      <a:ext cx="1848" cy="720"/>
                    </a:xfrm>
                    <a:custGeom>
                      <a:avLst/>
                      <a:gdLst/>
                      <a:ahLst/>
                      <a:cxnLst>
                        <a:cxn ang="0">
                          <a:pos x="0" y="0"/>
                        </a:cxn>
                        <a:cxn ang="0">
                          <a:pos x="54" y="198"/>
                        </a:cxn>
                        <a:cxn ang="0">
                          <a:pos x="228" y="456"/>
                        </a:cxn>
                        <a:cxn ang="0">
                          <a:pos x="540" y="600"/>
                        </a:cxn>
                        <a:cxn ang="0">
                          <a:pos x="978" y="696"/>
                        </a:cxn>
                        <a:cxn ang="0">
                          <a:pos x="1848" y="720"/>
                        </a:cxn>
                      </a:cxnLst>
                      <a:rect l="0" t="0" r="r" b="b"/>
                      <a:pathLst>
                        <a:path w="1848" h="720">
                          <a:moveTo>
                            <a:pt x="0" y="0"/>
                          </a:moveTo>
                          <a:cubicBezTo>
                            <a:pt x="10" y="32"/>
                            <a:pt x="16" y="122"/>
                            <a:pt x="54" y="198"/>
                          </a:cubicBezTo>
                          <a:cubicBezTo>
                            <a:pt x="92" y="274"/>
                            <a:pt x="147" y="389"/>
                            <a:pt x="228" y="456"/>
                          </a:cubicBezTo>
                          <a:cubicBezTo>
                            <a:pt x="309" y="523"/>
                            <a:pt x="415" y="560"/>
                            <a:pt x="540" y="600"/>
                          </a:cubicBezTo>
                          <a:cubicBezTo>
                            <a:pt x="665" y="640"/>
                            <a:pt x="760" y="676"/>
                            <a:pt x="978" y="696"/>
                          </a:cubicBezTo>
                          <a:cubicBezTo>
                            <a:pt x="1196" y="716"/>
                            <a:pt x="1667" y="715"/>
                            <a:pt x="1848" y="720"/>
                          </a:cubicBezTo>
                        </a:path>
                      </a:pathLst>
                    </a:custGeom>
                    <a:noFill/>
                    <a:ln w="9525">
                      <a:solidFill>
                        <a:schemeClr val="tx1"/>
                      </a:solidFill>
                      <a:round/>
                      <a:headEnd/>
                      <a:tailEnd/>
                    </a:ln>
                    <a:effectLst/>
                  </p:spPr>
                  <p:txBody>
                    <a:bodyPr wrap="none" anchor="ctr"/>
                    <a:lstStyle/>
                    <a:p>
                      <a:endParaRPr lang="fr-FR"/>
                    </a:p>
                  </p:txBody>
                </p:sp>
              </p:grpSp>
              <p:sp>
                <p:nvSpPr>
                  <p:cNvPr id="205" name="Freeform 26"/>
                  <p:cNvSpPr>
                    <a:spLocks/>
                  </p:cNvSpPr>
                  <p:nvPr/>
                </p:nvSpPr>
                <p:spPr bwMode="auto">
                  <a:xfrm>
                    <a:off x="1040" y="1304"/>
                    <a:ext cx="2224" cy="1240"/>
                  </a:xfrm>
                  <a:custGeom>
                    <a:avLst/>
                    <a:gdLst/>
                    <a:ahLst/>
                    <a:cxnLst>
                      <a:cxn ang="0">
                        <a:pos x="2224" y="1240"/>
                      </a:cxn>
                      <a:cxn ang="0">
                        <a:pos x="2176" y="904"/>
                      </a:cxn>
                      <a:cxn ang="0">
                        <a:pos x="1984" y="328"/>
                      </a:cxn>
                      <a:cxn ang="0">
                        <a:pos x="1216" y="40"/>
                      </a:cxn>
                      <a:cxn ang="0">
                        <a:pos x="448" y="88"/>
                      </a:cxn>
                      <a:cxn ang="0">
                        <a:pos x="112" y="280"/>
                      </a:cxn>
                      <a:cxn ang="0">
                        <a:pos x="16" y="664"/>
                      </a:cxn>
                      <a:cxn ang="0">
                        <a:pos x="16" y="952"/>
                      </a:cxn>
                    </a:cxnLst>
                    <a:rect l="0" t="0" r="r" b="b"/>
                    <a:pathLst>
                      <a:path w="2224" h="1240">
                        <a:moveTo>
                          <a:pt x="2224" y="1240"/>
                        </a:moveTo>
                        <a:cubicBezTo>
                          <a:pt x="2220" y="1148"/>
                          <a:pt x="2216" y="1056"/>
                          <a:pt x="2176" y="904"/>
                        </a:cubicBezTo>
                        <a:cubicBezTo>
                          <a:pt x="2136" y="752"/>
                          <a:pt x="2144" y="472"/>
                          <a:pt x="1984" y="328"/>
                        </a:cubicBezTo>
                        <a:cubicBezTo>
                          <a:pt x="1824" y="184"/>
                          <a:pt x="1472" y="80"/>
                          <a:pt x="1216" y="40"/>
                        </a:cubicBezTo>
                        <a:cubicBezTo>
                          <a:pt x="960" y="0"/>
                          <a:pt x="632" y="48"/>
                          <a:pt x="448" y="88"/>
                        </a:cubicBezTo>
                        <a:cubicBezTo>
                          <a:pt x="264" y="128"/>
                          <a:pt x="184" y="184"/>
                          <a:pt x="112" y="280"/>
                        </a:cubicBezTo>
                        <a:cubicBezTo>
                          <a:pt x="40" y="376"/>
                          <a:pt x="32" y="552"/>
                          <a:pt x="16" y="664"/>
                        </a:cubicBezTo>
                        <a:cubicBezTo>
                          <a:pt x="0" y="776"/>
                          <a:pt x="8" y="864"/>
                          <a:pt x="16" y="952"/>
                        </a:cubicBezTo>
                      </a:path>
                    </a:pathLst>
                  </a:custGeom>
                  <a:noFill/>
                  <a:ln w="9525">
                    <a:solidFill>
                      <a:schemeClr val="tx1"/>
                    </a:solidFill>
                    <a:round/>
                    <a:headEnd/>
                    <a:tailEnd/>
                  </a:ln>
                  <a:effectLst/>
                </p:spPr>
                <p:txBody>
                  <a:bodyPr wrap="none" anchor="ctr"/>
                  <a:lstStyle/>
                  <a:p>
                    <a:endParaRPr lang="fr-FR"/>
                  </a:p>
                </p:txBody>
              </p:sp>
              <p:sp>
                <p:nvSpPr>
                  <p:cNvPr id="206" name="Freeform 27"/>
                  <p:cNvSpPr>
                    <a:spLocks/>
                  </p:cNvSpPr>
                  <p:nvPr/>
                </p:nvSpPr>
                <p:spPr bwMode="auto">
                  <a:xfrm>
                    <a:off x="1200" y="1441"/>
                    <a:ext cx="1824" cy="971"/>
                  </a:xfrm>
                  <a:custGeom>
                    <a:avLst/>
                    <a:gdLst/>
                    <a:ahLst/>
                    <a:cxnLst>
                      <a:cxn ang="0">
                        <a:pos x="1794" y="971"/>
                      </a:cxn>
                      <a:cxn ang="0">
                        <a:pos x="1776" y="575"/>
                      </a:cxn>
                      <a:cxn ang="0">
                        <a:pos x="1506" y="221"/>
                      </a:cxn>
                      <a:cxn ang="0">
                        <a:pos x="990" y="29"/>
                      </a:cxn>
                      <a:cxn ang="0">
                        <a:pos x="528" y="47"/>
                      </a:cxn>
                      <a:cxn ang="0">
                        <a:pos x="198" y="173"/>
                      </a:cxn>
                      <a:cxn ang="0">
                        <a:pos x="48" y="383"/>
                      </a:cxn>
                      <a:cxn ang="0">
                        <a:pos x="0" y="623"/>
                      </a:cxn>
                    </a:cxnLst>
                    <a:rect l="0" t="0" r="r" b="b"/>
                    <a:pathLst>
                      <a:path w="1824" h="971">
                        <a:moveTo>
                          <a:pt x="1794" y="971"/>
                        </a:moveTo>
                        <a:cubicBezTo>
                          <a:pt x="1793" y="905"/>
                          <a:pt x="1824" y="700"/>
                          <a:pt x="1776" y="575"/>
                        </a:cubicBezTo>
                        <a:cubicBezTo>
                          <a:pt x="1728" y="450"/>
                          <a:pt x="1637" y="312"/>
                          <a:pt x="1506" y="221"/>
                        </a:cubicBezTo>
                        <a:cubicBezTo>
                          <a:pt x="1375" y="130"/>
                          <a:pt x="1153" y="58"/>
                          <a:pt x="990" y="29"/>
                        </a:cubicBezTo>
                        <a:cubicBezTo>
                          <a:pt x="827" y="0"/>
                          <a:pt x="660" y="23"/>
                          <a:pt x="528" y="47"/>
                        </a:cubicBezTo>
                        <a:cubicBezTo>
                          <a:pt x="396" y="71"/>
                          <a:pt x="278" y="117"/>
                          <a:pt x="198" y="173"/>
                        </a:cubicBezTo>
                        <a:cubicBezTo>
                          <a:pt x="118" y="229"/>
                          <a:pt x="81" y="308"/>
                          <a:pt x="48" y="383"/>
                        </a:cubicBezTo>
                        <a:cubicBezTo>
                          <a:pt x="15" y="458"/>
                          <a:pt x="16" y="539"/>
                          <a:pt x="0" y="623"/>
                        </a:cubicBezTo>
                      </a:path>
                    </a:pathLst>
                  </a:custGeom>
                  <a:noFill/>
                  <a:ln w="9525">
                    <a:solidFill>
                      <a:schemeClr val="tx1"/>
                    </a:solidFill>
                    <a:round/>
                    <a:headEnd/>
                    <a:tailEnd/>
                  </a:ln>
                  <a:effectLst/>
                </p:spPr>
                <p:txBody>
                  <a:bodyPr wrap="none" anchor="ctr"/>
                  <a:lstStyle/>
                  <a:p>
                    <a:endParaRPr lang="fr-FR"/>
                  </a:p>
                </p:txBody>
              </p:sp>
              <p:grpSp>
                <p:nvGrpSpPr>
                  <p:cNvPr id="207" name="Group 28"/>
                  <p:cNvGrpSpPr>
                    <a:grpSpLocks/>
                  </p:cNvGrpSpPr>
                  <p:nvPr/>
                </p:nvGrpSpPr>
                <p:grpSpPr bwMode="auto">
                  <a:xfrm>
                    <a:off x="180" y="1357"/>
                    <a:ext cx="3630" cy="1973"/>
                    <a:chOff x="180" y="1357"/>
                    <a:chExt cx="3630" cy="1973"/>
                  </a:xfrm>
                </p:grpSpPr>
                <p:sp>
                  <p:nvSpPr>
                    <p:cNvPr id="211" name="Freeform 29"/>
                    <p:cNvSpPr>
                      <a:spLocks/>
                    </p:cNvSpPr>
                    <p:nvPr/>
                  </p:nvSpPr>
                  <p:spPr bwMode="auto">
                    <a:xfrm>
                      <a:off x="1926" y="2910"/>
                      <a:ext cx="1650" cy="420"/>
                    </a:xfrm>
                    <a:custGeom>
                      <a:avLst/>
                      <a:gdLst/>
                      <a:ahLst/>
                      <a:cxnLst>
                        <a:cxn ang="0">
                          <a:pos x="0" y="420"/>
                        </a:cxn>
                        <a:cxn ang="0">
                          <a:pos x="588" y="306"/>
                        </a:cxn>
                        <a:cxn ang="0">
                          <a:pos x="1038" y="162"/>
                        </a:cxn>
                        <a:cxn ang="0">
                          <a:pos x="1650" y="0"/>
                        </a:cxn>
                      </a:cxnLst>
                      <a:rect l="0" t="0" r="r" b="b"/>
                      <a:pathLst>
                        <a:path w="1650" h="420">
                          <a:moveTo>
                            <a:pt x="0" y="420"/>
                          </a:moveTo>
                          <a:cubicBezTo>
                            <a:pt x="98" y="401"/>
                            <a:pt x="415" y="349"/>
                            <a:pt x="588" y="306"/>
                          </a:cubicBezTo>
                          <a:cubicBezTo>
                            <a:pt x="761" y="263"/>
                            <a:pt x="861" y="213"/>
                            <a:pt x="1038" y="162"/>
                          </a:cubicBezTo>
                          <a:cubicBezTo>
                            <a:pt x="1215" y="111"/>
                            <a:pt x="1523" y="34"/>
                            <a:pt x="1650" y="0"/>
                          </a:cubicBezTo>
                        </a:path>
                      </a:pathLst>
                    </a:custGeom>
                    <a:noFill/>
                    <a:ln w="9525">
                      <a:solidFill>
                        <a:schemeClr val="tx1"/>
                      </a:solidFill>
                      <a:round/>
                      <a:headEnd/>
                      <a:tailEnd/>
                    </a:ln>
                    <a:effectLst/>
                  </p:spPr>
                  <p:txBody>
                    <a:bodyPr wrap="none" anchor="ctr"/>
                    <a:lstStyle/>
                    <a:p>
                      <a:endParaRPr lang="fr-FR"/>
                    </a:p>
                  </p:txBody>
                </p:sp>
                <p:sp>
                  <p:nvSpPr>
                    <p:cNvPr id="212" name="Freeform 30"/>
                    <p:cNvSpPr>
                      <a:spLocks/>
                    </p:cNvSpPr>
                    <p:nvPr/>
                  </p:nvSpPr>
                  <p:spPr bwMode="auto">
                    <a:xfrm>
                      <a:off x="180" y="2526"/>
                      <a:ext cx="1770" cy="804"/>
                    </a:xfrm>
                    <a:custGeom>
                      <a:avLst/>
                      <a:gdLst/>
                      <a:ahLst/>
                      <a:cxnLst>
                        <a:cxn ang="0">
                          <a:pos x="0" y="0"/>
                        </a:cxn>
                        <a:cxn ang="0">
                          <a:pos x="354" y="270"/>
                        </a:cxn>
                        <a:cxn ang="0">
                          <a:pos x="684" y="594"/>
                        </a:cxn>
                        <a:cxn ang="0">
                          <a:pos x="1038" y="684"/>
                        </a:cxn>
                        <a:cxn ang="0">
                          <a:pos x="1770" y="804"/>
                        </a:cxn>
                      </a:cxnLst>
                      <a:rect l="0" t="0" r="r" b="b"/>
                      <a:pathLst>
                        <a:path w="1770" h="804">
                          <a:moveTo>
                            <a:pt x="0" y="0"/>
                          </a:moveTo>
                          <a:cubicBezTo>
                            <a:pt x="59" y="45"/>
                            <a:pt x="240" y="171"/>
                            <a:pt x="354" y="270"/>
                          </a:cubicBezTo>
                          <a:cubicBezTo>
                            <a:pt x="468" y="369"/>
                            <a:pt x="570" y="525"/>
                            <a:pt x="684" y="594"/>
                          </a:cubicBezTo>
                          <a:cubicBezTo>
                            <a:pt x="798" y="663"/>
                            <a:pt x="857" y="649"/>
                            <a:pt x="1038" y="684"/>
                          </a:cubicBezTo>
                          <a:cubicBezTo>
                            <a:pt x="1219" y="719"/>
                            <a:pt x="1618" y="779"/>
                            <a:pt x="1770" y="804"/>
                          </a:cubicBezTo>
                        </a:path>
                      </a:pathLst>
                    </a:custGeom>
                    <a:noFill/>
                    <a:ln w="9525">
                      <a:solidFill>
                        <a:schemeClr val="tx1"/>
                      </a:solidFill>
                      <a:round/>
                      <a:headEnd/>
                      <a:tailEnd/>
                    </a:ln>
                    <a:effectLst/>
                  </p:spPr>
                  <p:txBody>
                    <a:bodyPr wrap="none" anchor="ctr"/>
                    <a:lstStyle/>
                    <a:p>
                      <a:endParaRPr lang="fr-FR"/>
                    </a:p>
                  </p:txBody>
                </p:sp>
                <p:sp>
                  <p:nvSpPr>
                    <p:cNvPr id="213" name="Freeform 31"/>
                    <p:cNvSpPr>
                      <a:spLocks/>
                    </p:cNvSpPr>
                    <p:nvPr/>
                  </p:nvSpPr>
                  <p:spPr bwMode="auto">
                    <a:xfrm>
                      <a:off x="3594" y="1357"/>
                      <a:ext cx="216" cy="1547"/>
                    </a:xfrm>
                    <a:custGeom>
                      <a:avLst/>
                      <a:gdLst/>
                      <a:ahLst/>
                      <a:cxnLst>
                        <a:cxn ang="0">
                          <a:pos x="0" y="1547"/>
                        </a:cxn>
                        <a:cxn ang="0">
                          <a:pos x="97" y="1356"/>
                        </a:cxn>
                        <a:cxn ang="0">
                          <a:pos x="162" y="1082"/>
                        </a:cxn>
                        <a:cxn ang="0">
                          <a:pos x="198" y="803"/>
                        </a:cxn>
                        <a:cxn ang="0">
                          <a:pos x="188" y="417"/>
                        </a:cxn>
                        <a:cxn ang="0">
                          <a:pos x="32" y="0"/>
                        </a:cxn>
                      </a:cxnLst>
                      <a:rect l="0" t="0" r="r" b="b"/>
                      <a:pathLst>
                        <a:path w="216" h="1547">
                          <a:moveTo>
                            <a:pt x="0" y="1547"/>
                          </a:moveTo>
                          <a:cubicBezTo>
                            <a:pt x="16" y="1515"/>
                            <a:pt x="70" y="1433"/>
                            <a:pt x="97" y="1356"/>
                          </a:cubicBezTo>
                          <a:cubicBezTo>
                            <a:pt x="124" y="1279"/>
                            <a:pt x="145" y="1174"/>
                            <a:pt x="162" y="1082"/>
                          </a:cubicBezTo>
                          <a:cubicBezTo>
                            <a:pt x="179" y="990"/>
                            <a:pt x="194" y="914"/>
                            <a:pt x="198" y="803"/>
                          </a:cubicBezTo>
                          <a:cubicBezTo>
                            <a:pt x="202" y="692"/>
                            <a:pt x="216" y="551"/>
                            <a:pt x="188" y="417"/>
                          </a:cubicBezTo>
                          <a:cubicBezTo>
                            <a:pt x="160" y="283"/>
                            <a:pt x="64" y="87"/>
                            <a:pt x="32" y="0"/>
                          </a:cubicBezTo>
                        </a:path>
                      </a:pathLst>
                    </a:custGeom>
                    <a:noFill/>
                    <a:ln w="9525">
                      <a:solidFill>
                        <a:schemeClr val="tx1"/>
                      </a:solidFill>
                      <a:round/>
                      <a:headEnd/>
                      <a:tailEnd/>
                    </a:ln>
                    <a:effectLst/>
                  </p:spPr>
                  <p:txBody>
                    <a:bodyPr wrap="none" anchor="ctr"/>
                    <a:lstStyle/>
                    <a:p>
                      <a:endParaRPr lang="fr-FR"/>
                    </a:p>
                  </p:txBody>
                </p:sp>
              </p:grpSp>
              <p:grpSp>
                <p:nvGrpSpPr>
                  <p:cNvPr id="208" name="Group 32"/>
                  <p:cNvGrpSpPr>
                    <a:grpSpLocks/>
                  </p:cNvGrpSpPr>
                  <p:nvPr/>
                </p:nvGrpSpPr>
                <p:grpSpPr bwMode="auto">
                  <a:xfrm>
                    <a:off x="600" y="1200"/>
                    <a:ext cx="3072" cy="1965"/>
                    <a:chOff x="600" y="1200"/>
                    <a:chExt cx="3072" cy="1965"/>
                  </a:xfrm>
                </p:grpSpPr>
                <p:sp>
                  <p:nvSpPr>
                    <p:cNvPr id="209" name="Freeform 33"/>
                    <p:cNvSpPr>
                      <a:spLocks/>
                    </p:cNvSpPr>
                    <p:nvPr/>
                  </p:nvSpPr>
                  <p:spPr bwMode="auto">
                    <a:xfrm>
                      <a:off x="600" y="1826"/>
                      <a:ext cx="1782" cy="1339"/>
                    </a:xfrm>
                    <a:custGeom>
                      <a:avLst/>
                      <a:gdLst/>
                      <a:ahLst/>
                      <a:cxnLst>
                        <a:cxn ang="0">
                          <a:pos x="0" y="0"/>
                        </a:cxn>
                        <a:cxn ang="0">
                          <a:pos x="54" y="520"/>
                        </a:cxn>
                        <a:cxn ang="0">
                          <a:pos x="228" y="934"/>
                        </a:cxn>
                        <a:cxn ang="0">
                          <a:pos x="606" y="1186"/>
                        </a:cxn>
                        <a:cxn ang="0">
                          <a:pos x="1142" y="1318"/>
                        </a:cxn>
                        <a:cxn ang="0">
                          <a:pos x="1782" y="1312"/>
                        </a:cxn>
                      </a:cxnLst>
                      <a:rect l="0" t="0" r="r" b="b"/>
                      <a:pathLst>
                        <a:path w="1782" h="1339">
                          <a:moveTo>
                            <a:pt x="0" y="0"/>
                          </a:moveTo>
                          <a:cubicBezTo>
                            <a:pt x="11" y="87"/>
                            <a:pt x="16" y="364"/>
                            <a:pt x="54" y="520"/>
                          </a:cubicBezTo>
                          <a:cubicBezTo>
                            <a:pt x="92" y="676"/>
                            <a:pt x="136" y="823"/>
                            <a:pt x="228" y="934"/>
                          </a:cubicBezTo>
                          <a:cubicBezTo>
                            <a:pt x="320" y="1045"/>
                            <a:pt x="454" y="1122"/>
                            <a:pt x="606" y="1186"/>
                          </a:cubicBezTo>
                          <a:cubicBezTo>
                            <a:pt x="758" y="1250"/>
                            <a:pt x="946" y="1297"/>
                            <a:pt x="1142" y="1318"/>
                          </a:cubicBezTo>
                          <a:cubicBezTo>
                            <a:pt x="1338" y="1339"/>
                            <a:pt x="1649" y="1313"/>
                            <a:pt x="1782" y="1312"/>
                          </a:cubicBezTo>
                        </a:path>
                      </a:pathLst>
                    </a:custGeom>
                    <a:noFill/>
                    <a:ln w="9525">
                      <a:solidFill>
                        <a:schemeClr val="tx1"/>
                      </a:solidFill>
                      <a:round/>
                      <a:headEnd/>
                      <a:tailEnd/>
                    </a:ln>
                    <a:effectLst/>
                  </p:spPr>
                  <p:txBody>
                    <a:bodyPr wrap="none" anchor="ctr"/>
                    <a:lstStyle/>
                    <a:p>
                      <a:endParaRPr lang="fr-FR"/>
                    </a:p>
                  </p:txBody>
                </p:sp>
                <p:sp>
                  <p:nvSpPr>
                    <p:cNvPr id="210" name="Freeform 34"/>
                    <p:cNvSpPr>
                      <a:spLocks/>
                    </p:cNvSpPr>
                    <p:nvPr/>
                  </p:nvSpPr>
                  <p:spPr bwMode="auto">
                    <a:xfrm>
                      <a:off x="2400" y="1200"/>
                      <a:ext cx="1272" cy="1920"/>
                    </a:xfrm>
                    <a:custGeom>
                      <a:avLst/>
                      <a:gdLst/>
                      <a:ahLst/>
                      <a:cxnLst>
                        <a:cxn ang="0">
                          <a:pos x="0" y="1920"/>
                        </a:cxn>
                        <a:cxn ang="0">
                          <a:pos x="432" y="1824"/>
                        </a:cxn>
                        <a:cxn ang="0">
                          <a:pos x="912" y="1680"/>
                        </a:cxn>
                        <a:cxn ang="0">
                          <a:pos x="1088" y="1616"/>
                        </a:cxn>
                        <a:cxn ang="0">
                          <a:pos x="1184" y="1480"/>
                        </a:cxn>
                        <a:cxn ang="0">
                          <a:pos x="1248" y="1168"/>
                        </a:cxn>
                        <a:cxn ang="0">
                          <a:pos x="1248" y="864"/>
                        </a:cxn>
                        <a:cxn ang="0">
                          <a:pos x="1104" y="336"/>
                        </a:cxn>
                        <a:cxn ang="0">
                          <a:pos x="912" y="0"/>
                        </a:cxn>
                      </a:cxnLst>
                      <a:rect l="0" t="0" r="r" b="b"/>
                      <a:pathLst>
                        <a:path w="1272" h="1920">
                          <a:moveTo>
                            <a:pt x="0" y="1920"/>
                          </a:moveTo>
                          <a:cubicBezTo>
                            <a:pt x="140" y="1892"/>
                            <a:pt x="280" y="1864"/>
                            <a:pt x="432" y="1824"/>
                          </a:cubicBezTo>
                          <a:cubicBezTo>
                            <a:pt x="584" y="1784"/>
                            <a:pt x="803" y="1715"/>
                            <a:pt x="912" y="1680"/>
                          </a:cubicBezTo>
                          <a:cubicBezTo>
                            <a:pt x="1021" y="1645"/>
                            <a:pt x="1043" y="1649"/>
                            <a:pt x="1088" y="1616"/>
                          </a:cubicBezTo>
                          <a:cubicBezTo>
                            <a:pt x="1133" y="1583"/>
                            <a:pt x="1157" y="1555"/>
                            <a:pt x="1184" y="1480"/>
                          </a:cubicBezTo>
                          <a:cubicBezTo>
                            <a:pt x="1211" y="1405"/>
                            <a:pt x="1237" y="1271"/>
                            <a:pt x="1248" y="1168"/>
                          </a:cubicBezTo>
                          <a:cubicBezTo>
                            <a:pt x="1259" y="1065"/>
                            <a:pt x="1272" y="1003"/>
                            <a:pt x="1248" y="864"/>
                          </a:cubicBezTo>
                          <a:cubicBezTo>
                            <a:pt x="1224" y="725"/>
                            <a:pt x="1160" y="480"/>
                            <a:pt x="1104" y="336"/>
                          </a:cubicBezTo>
                          <a:cubicBezTo>
                            <a:pt x="1048" y="192"/>
                            <a:pt x="980" y="96"/>
                            <a:pt x="912" y="0"/>
                          </a:cubicBezTo>
                        </a:path>
                      </a:pathLst>
                    </a:custGeom>
                    <a:noFill/>
                    <a:ln w="9525">
                      <a:solidFill>
                        <a:schemeClr val="tx1"/>
                      </a:solidFill>
                      <a:round/>
                      <a:headEnd/>
                      <a:tailEnd/>
                    </a:ln>
                    <a:effectLst/>
                  </p:spPr>
                  <p:txBody>
                    <a:bodyPr wrap="none" anchor="ctr"/>
                    <a:lstStyle/>
                    <a:p>
                      <a:endParaRPr lang="fr-FR"/>
                    </a:p>
                  </p:txBody>
                </p:sp>
              </p:grpSp>
            </p:grpSp>
            <p:sp>
              <p:nvSpPr>
                <p:cNvPr id="194" name="Text Box 35"/>
                <p:cNvSpPr txBox="1">
                  <a:spLocks noChangeArrowheads="1"/>
                </p:cNvSpPr>
                <p:nvPr/>
              </p:nvSpPr>
              <p:spPr bwMode="auto">
                <a:xfrm>
                  <a:off x="1767" y="1828"/>
                  <a:ext cx="329" cy="212"/>
                </a:xfrm>
                <a:prstGeom prst="rect">
                  <a:avLst/>
                </a:prstGeom>
                <a:solidFill>
                  <a:schemeClr val="bg1"/>
                </a:solidFill>
                <a:ln w="9525">
                  <a:noFill/>
                  <a:miter lim="800000"/>
                  <a:headEnd/>
                  <a:tailEnd/>
                </a:ln>
                <a:effectLst/>
              </p:spPr>
              <p:txBody>
                <a:bodyPr wrap="none">
                  <a:spAutoFit/>
                </a:bodyPr>
                <a:lstStyle/>
                <a:p>
                  <a:pPr algn="l" eaLnBrk="0" hangingPunct="0"/>
                  <a:r>
                    <a:rPr lang="fr-FR" sz="1600" dirty="0">
                      <a:solidFill>
                        <a:schemeClr val="tx1"/>
                      </a:solidFill>
                      <a:effectLst/>
                    </a:rPr>
                    <a:t>980</a:t>
                  </a:r>
                  <a:endParaRPr lang="fr-FR" dirty="0">
                    <a:solidFill>
                      <a:schemeClr val="tx1"/>
                    </a:solidFill>
                    <a:effectLst/>
                  </a:endParaRPr>
                </a:p>
              </p:txBody>
            </p:sp>
            <p:sp>
              <p:nvSpPr>
                <p:cNvPr id="195" name="Text Box 36"/>
                <p:cNvSpPr txBox="1">
                  <a:spLocks noChangeArrowheads="1"/>
                </p:cNvSpPr>
                <p:nvPr/>
              </p:nvSpPr>
              <p:spPr bwMode="auto">
                <a:xfrm>
                  <a:off x="2082" y="1423"/>
                  <a:ext cx="329" cy="212"/>
                </a:xfrm>
                <a:prstGeom prst="rect">
                  <a:avLst/>
                </a:prstGeom>
                <a:solidFill>
                  <a:schemeClr val="bg1"/>
                </a:solidFill>
                <a:ln w="9525">
                  <a:noFill/>
                  <a:miter lim="800000"/>
                  <a:headEnd/>
                  <a:tailEnd/>
                </a:ln>
                <a:effectLst/>
              </p:spPr>
              <p:txBody>
                <a:bodyPr wrap="none">
                  <a:spAutoFit/>
                </a:bodyPr>
                <a:lstStyle/>
                <a:p>
                  <a:pPr algn="l" eaLnBrk="0" hangingPunct="0"/>
                  <a:r>
                    <a:rPr lang="fr-FR" sz="1600" dirty="0">
                      <a:solidFill>
                        <a:schemeClr val="tx1"/>
                      </a:solidFill>
                      <a:effectLst/>
                    </a:rPr>
                    <a:t>990</a:t>
                  </a:r>
                  <a:endParaRPr lang="fr-FR" dirty="0">
                    <a:solidFill>
                      <a:schemeClr val="tx1"/>
                    </a:solidFill>
                    <a:effectLst/>
                  </a:endParaRPr>
                </a:p>
              </p:txBody>
            </p:sp>
            <p:sp>
              <p:nvSpPr>
                <p:cNvPr id="196" name="Text Box 37"/>
                <p:cNvSpPr txBox="1">
                  <a:spLocks noChangeArrowheads="1"/>
                </p:cNvSpPr>
                <p:nvPr/>
              </p:nvSpPr>
              <p:spPr bwMode="auto">
                <a:xfrm>
                  <a:off x="957" y="1243"/>
                  <a:ext cx="400" cy="212"/>
                </a:xfrm>
                <a:prstGeom prst="rect">
                  <a:avLst/>
                </a:prstGeom>
                <a:solidFill>
                  <a:schemeClr val="bg1"/>
                </a:solidFill>
                <a:ln w="9525">
                  <a:noFill/>
                  <a:miter lim="800000"/>
                  <a:headEnd/>
                  <a:tailEnd/>
                </a:ln>
                <a:effectLst/>
              </p:spPr>
              <p:txBody>
                <a:bodyPr wrap="none">
                  <a:spAutoFit/>
                </a:bodyPr>
                <a:lstStyle/>
                <a:p>
                  <a:pPr algn="l" eaLnBrk="0" hangingPunct="0"/>
                  <a:r>
                    <a:rPr lang="fr-FR" sz="1600" dirty="0">
                      <a:solidFill>
                        <a:schemeClr val="tx1"/>
                      </a:solidFill>
                      <a:effectLst/>
                    </a:rPr>
                    <a:t>1000</a:t>
                  </a:r>
                  <a:endParaRPr lang="fr-FR" dirty="0">
                    <a:solidFill>
                      <a:schemeClr val="tx1"/>
                    </a:solidFill>
                    <a:effectLst/>
                  </a:endParaRPr>
                </a:p>
              </p:txBody>
            </p:sp>
            <p:sp>
              <p:nvSpPr>
                <p:cNvPr id="197" name="Text Box 38"/>
                <p:cNvSpPr txBox="1">
                  <a:spLocks noChangeArrowheads="1"/>
                </p:cNvSpPr>
                <p:nvPr/>
              </p:nvSpPr>
              <p:spPr bwMode="auto">
                <a:xfrm>
                  <a:off x="192" y="2773"/>
                  <a:ext cx="400" cy="212"/>
                </a:xfrm>
                <a:prstGeom prst="rect">
                  <a:avLst/>
                </a:prstGeom>
                <a:solidFill>
                  <a:schemeClr val="bg1"/>
                </a:solidFill>
                <a:ln w="9525">
                  <a:noFill/>
                  <a:miter lim="800000"/>
                  <a:headEnd/>
                  <a:tailEnd/>
                </a:ln>
                <a:effectLst/>
              </p:spPr>
              <p:txBody>
                <a:bodyPr wrap="none">
                  <a:spAutoFit/>
                </a:bodyPr>
                <a:lstStyle/>
                <a:p>
                  <a:pPr algn="l" eaLnBrk="0" hangingPunct="0"/>
                  <a:r>
                    <a:rPr lang="fr-FR" sz="1600" dirty="0">
                      <a:solidFill>
                        <a:schemeClr val="tx1"/>
                      </a:solidFill>
                      <a:effectLst/>
                    </a:rPr>
                    <a:t>1010</a:t>
                  </a:r>
                  <a:endParaRPr lang="fr-FR" dirty="0">
                    <a:solidFill>
                      <a:schemeClr val="tx1"/>
                    </a:solidFill>
                    <a:effectLst/>
                  </a:endParaRPr>
                </a:p>
              </p:txBody>
            </p:sp>
          </p:grpSp>
        </p:grpSp>
        <p:grpSp>
          <p:nvGrpSpPr>
            <p:cNvPr id="163" name="Group 39"/>
            <p:cNvGrpSpPr>
              <a:grpSpLocks/>
            </p:cNvGrpSpPr>
            <p:nvPr/>
          </p:nvGrpSpPr>
          <p:grpSpPr bwMode="auto">
            <a:xfrm>
              <a:off x="960" y="1296"/>
              <a:ext cx="2784" cy="1728"/>
              <a:chOff x="960" y="1296"/>
              <a:chExt cx="2784" cy="1728"/>
            </a:xfrm>
          </p:grpSpPr>
          <p:sp>
            <p:nvSpPr>
              <p:cNvPr id="164" name="Line 40"/>
              <p:cNvSpPr>
                <a:spLocks noChangeShapeType="1"/>
              </p:cNvSpPr>
              <p:nvPr/>
            </p:nvSpPr>
            <p:spPr bwMode="auto">
              <a:xfrm>
                <a:off x="1440" y="2160"/>
                <a:ext cx="144" cy="192"/>
              </a:xfrm>
              <a:prstGeom prst="line">
                <a:avLst/>
              </a:prstGeom>
              <a:noFill/>
              <a:ln w="9525">
                <a:solidFill>
                  <a:schemeClr val="tx1"/>
                </a:solidFill>
                <a:round/>
                <a:headEnd/>
                <a:tailEnd type="triangle" w="med" len="med"/>
              </a:ln>
              <a:effectLst/>
            </p:spPr>
            <p:txBody>
              <a:bodyPr wrap="none" anchor="ctr"/>
              <a:lstStyle/>
              <a:p>
                <a:endParaRPr lang="fr-FR"/>
              </a:p>
            </p:txBody>
          </p:sp>
          <p:sp>
            <p:nvSpPr>
              <p:cNvPr id="165" name="Line 41"/>
              <p:cNvSpPr>
                <a:spLocks noChangeShapeType="1"/>
              </p:cNvSpPr>
              <p:nvPr/>
            </p:nvSpPr>
            <p:spPr bwMode="auto">
              <a:xfrm>
                <a:off x="1440" y="2592"/>
                <a:ext cx="192" cy="96"/>
              </a:xfrm>
              <a:prstGeom prst="line">
                <a:avLst/>
              </a:prstGeom>
              <a:noFill/>
              <a:ln w="9525">
                <a:solidFill>
                  <a:schemeClr val="tx1"/>
                </a:solidFill>
                <a:round/>
                <a:headEnd/>
                <a:tailEnd type="triangle" w="med" len="med"/>
              </a:ln>
              <a:effectLst/>
            </p:spPr>
            <p:txBody>
              <a:bodyPr wrap="none" anchor="ctr"/>
              <a:lstStyle/>
              <a:p>
                <a:endParaRPr lang="fr-FR"/>
              </a:p>
            </p:txBody>
          </p:sp>
          <p:sp>
            <p:nvSpPr>
              <p:cNvPr id="166" name="Line 42"/>
              <p:cNvSpPr>
                <a:spLocks noChangeShapeType="1"/>
              </p:cNvSpPr>
              <p:nvPr/>
            </p:nvSpPr>
            <p:spPr bwMode="auto">
              <a:xfrm>
                <a:off x="2064" y="2784"/>
                <a:ext cx="240" cy="0"/>
              </a:xfrm>
              <a:prstGeom prst="line">
                <a:avLst/>
              </a:prstGeom>
              <a:noFill/>
              <a:ln w="9525">
                <a:solidFill>
                  <a:schemeClr val="tx1"/>
                </a:solidFill>
                <a:round/>
                <a:headEnd/>
                <a:tailEnd type="triangle" w="med" len="med"/>
              </a:ln>
              <a:effectLst/>
            </p:spPr>
            <p:txBody>
              <a:bodyPr wrap="none" anchor="ctr"/>
              <a:lstStyle/>
              <a:p>
                <a:endParaRPr lang="fr-FR"/>
              </a:p>
            </p:txBody>
          </p:sp>
          <p:sp>
            <p:nvSpPr>
              <p:cNvPr id="167" name="Line 43"/>
              <p:cNvSpPr>
                <a:spLocks noChangeShapeType="1"/>
              </p:cNvSpPr>
              <p:nvPr/>
            </p:nvSpPr>
            <p:spPr bwMode="auto">
              <a:xfrm flipV="1">
                <a:off x="2496" y="2400"/>
                <a:ext cx="288" cy="192"/>
              </a:xfrm>
              <a:prstGeom prst="line">
                <a:avLst/>
              </a:prstGeom>
              <a:noFill/>
              <a:ln w="9525">
                <a:solidFill>
                  <a:schemeClr val="tx1"/>
                </a:solidFill>
                <a:round/>
                <a:headEnd/>
                <a:tailEnd type="triangle" w="med" len="med"/>
              </a:ln>
              <a:effectLst/>
            </p:spPr>
            <p:txBody>
              <a:bodyPr wrap="none" anchor="ctr"/>
              <a:lstStyle/>
              <a:p>
                <a:endParaRPr lang="fr-FR"/>
              </a:p>
            </p:txBody>
          </p:sp>
          <p:sp>
            <p:nvSpPr>
              <p:cNvPr id="168" name="Line 44"/>
              <p:cNvSpPr>
                <a:spLocks noChangeShapeType="1"/>
              </p:cNvSpPr>
              <p:nvPr/>
            </p:nvSpPr>
            <p:spPr bwMode="auto">
              <a:xfrm>
                <a:off x="2400" y="2880"/>
                <a:ext cx="240" cy="0"/>
              </a:xfrm>
              <a:prstGeom prst="line">
                <a:avLst/>
              </a:prstGeom>
              <a:noFill/>
              <a:ln w="9525">
                <a:solidFill>
                  <a:schemeClr val="tx1"/>
                </a:solidFill>
                <a:round/>
                <a:headEnd/>
                <a:tailEnd type="triangle" w="med" len="med"/>
              </a:ln>
              <a:effectLst/>
            </p:spPr>
            <p:txBody>
              <a:bodyPr wrap="none" anchor="ctr"/>
              <a:lstStyle/>
              <a:p>
                <a:endParaRPr lang="fr-FR"/>
              </a:p>
            </p:txBody>
          </p:sp>
          <p:sp>
            <p:nvSpPr>
              <p:cNvPr id="169" name="Line 45"/>
              <p:cNvSpPr>
                <a:spLocks noChangeShapeType="1"/>
              </p:cNvSpPr>
              <p:nvPr/>
            </p:nvSpPr>
            <p:spPr bwMode="auto">
              <a:xfrm>
                <a:off x="1968" y="3024"/>
                <a:ext cx="384" cy="0"/>
              </a:xfrm>
              <a:prstGeom prst="line">
                <a:avLst/>
              </a:prstGeom>
              <a:noFill/>
              <a:ln w="9525">
                <a:solidFill>
                  <a:schemeClr val="tx1"/>
                </a:solidFill>
                <a:round/>
                <a:headEnd/>
                <a:tailEnd type="triangle" w="med" len="med"/>
              </a:ln>
              <a:effectLst/>
            </p:spPr>
            <p:txBody>
              <a:bodyPr wrap="none" anchor="ctr"/>
              <a:lstStyle/>
              <a:p>
                <a:endParaRPr lang="fr-FR"/>
              </a:p>
            </p:txBody>
          </p:sp>
          <p:sp>
            <p:nvSpPr>
              <p:cNvPr id="170" name="Line 46"/>
              <p:cNvSpPr>
                <a:spLocks noChangeShapeType="1"/>
              </p:cNvSpPr>
              <p:nvPr/>
            </p:nvSpPr>
            <p:spPr bwMode="auto">
              <a:xfrm>
                <a:off x="960" y="2304"/>
                <a:ext cx="48" cy="144"/>
              </a:xfrm>
              <a:prstGeom prst="line">
                <a:avLst/>
              </a:prstGeom>
              <a:noFill/>
              <a:ln w="9525">
                <a:solidFill>
                  <a:schemeClr val="tx1"/>
                </a:solidFill>
                <a:round/>
                <a:headEnd/>
                <a:tailEnd type="triangle" w="med" len="med"/>
              </a:ln>
              <a:effectLst/>
            </p:spPr>
            <p:txBody>
              <a:bodyPr wrap="none" anchor="ctr"/>
              <a:lstStyle/>
              <a:p>
                <a:endParaRPr lang="fr-FR"/>
              </a:p>
            </p:txBody>
          </p:sp>
          <p:sp>
            <p:nvSpPr>
              <p:cNvPr id="171" name="Line 47"/>
              <p:cNvSpPr>
                <a:spLocks noChangeShapeType="1"/>
              </p:cNvSpPr>
              <p:nvPr/>
            </p:nvSpPr>
            <p:spPr bwMode="auto">
              <a:xfrm>
                <a:off x="960" y="2784"/>
                <a:ext cx="192" cy="96"/>
              </a:xfrm>
              <a:prstGeom prst="line">
                <a:avLst/>
              </a:prstGeom>
              <a:noFill/>
              <a:ln w="9525">
                <a:solidFill>
                  <a:schemeClr val="tx1"/>
                </a:solidFill>
                <a:round/>
                <a:headEnd/>
                <a:tailEnd type="triangle" w="med" len="med"/>
              </a:ln>
              <a:effectLst/>
            </p:spPr>
            <p:txBody>
              <a:bodyPr wrap="none" anchor="ctr"/>
              <a:lstStyle/>
              <a:p>
                <a:endParaRPr lang="fr-FR"/>
              </a:p>
            </p:txBody>
          </p:sp>
          <p:sp>
            <p:nvSpPr>
              <p:cNvPr id="172" name="Line 48"/>
              <p:cNvSpPr>
                <a:spLocks noChangeShapeType="1"/>
              </p:cNvSpPr>
              <p:nvPr/>
            </p:nvSpPr>
            <p:spPr bwMode="auto">
              <a:xfrm flipV="1">
                <a:off x="2880" y="2736"/>
                <a:ext cx="144" cy="144"/>
              </a:xfrm>
              <a:prstGeom prst="line">
                <a:avLst/>
              </a:prstGeom>
              <a:noFill/>
              <a:ln w="9525">
                <a:solidFill>
                  <a:schemeClr val="tx1"/>
                </a:solidFill>
                <a:round/>
                <a:headEnd/>
                <a:tailEnd type="triangle" w="med" len="med"/>
              </a:ln>
              <a:effectLst/>
            </p:spPr>
            <p:txBody>
              <a:bodyPr wrap="none" anchor="ctr"/>
              <a:lstStyle/>
              <a:p>
                <a:endParaRPr lang="fr-FR"/>
              </a:p>
            </p:txBody>
          </p:sp>
          <p:sp>
            <p:nvSpPr>
              <p:cNvPr id="173" name="Line 49"/>
              <p:cNvSpPr>
                <a:spLocks noChangeShapeType="1"/>
              </p:cNvSpPr>
              <p:nvPr/>
            </p:nvSpPr>
            <p:spPr bwMode="auto">
              <a:xfrm flipV="1">
                <a:off x="2976" y="2544"/>
                <a:ext cx="96" cy="96"/>
              </a:xfrm>
              <a:prstGeom prst="line">
                <a:avLst/>
              </a:prstGeom>
              <a:noFill/>
              <a:ln w="9525">
                <a:solidFill>
                  <a:schemeClr val="tx1"/>
                </a:solidFill>
                <a:round/>
                <a:headEnd/>
                <a:tailEnd type="triangle" w="med" len="med"/>
              </a:ln>
              <a:effectLst/>
            </p:spPr>
            <p:txBody>
              <a:bodyPr wrap="none" anchor="ctr"/>
              <a:lstStyle/>
              <a:p>
                <a:endParaRPr lang="fr-FR"/>
              </a:p>
            </p:txBody>
          </p:sp>
          <p:sp>
            <p:nvSpPr>
              <p:cNvPr id="174" name="Line 50"/>
              <p:cNvSpPr>
                <a:spLocks noChangeShapeType="1"/>
              </p:cNvSpPr>
              <p:nvPr/>
            </p:nvSpPr>
            <p:spPr bwMode="auto">
              <a:xfrm flipV="1">
                <a:off x="2736" y="2928"/>
                <a:ext cx="192" cy="96"/>
              </a:xfrm>
              <a:prstGeom prst="line">
                <a:avLst/>
              </a:prstGeom>
              <a:noFill/>
              <a:ln w="9525">
                <a:solidFill>
                  <a:schemeClr val="tx1"/>
                </a:solidFill>
                <a:round/>
                <a:headEnd/>
                <a:tailEnd type="triangle" w="med" len="med"/>
              </a:ln>
              <a:effectLst/>
            </p:spPr>
            <p:txBody>
              <a:bodyPr wrap="none" anchor="ctr"/>
              <a:lstStyle/>
              <a:p>
                <a:endParaRPr lang="fr-FR"/>
              </a:p>
            </p:txBody>
          </p:sp>
          <p:sp>
            <p:nvSpPr>
              <p:cNvPr id="175" name="Line 51"/>
              <p:cNvSpPr>
                <a:spLocks noChangeShapeType="1"/>
              </p:cNvSpPr>
              <p:nvPr/>
            </p:nvSpPr>
            <p:spPr bwMode="auto">
              <a:xfrm flipV="1">
                <a:off x="3360" y="2400"/>
                <a:ext cx="48" cy="192"/>
              </a:xfrm>
              <a:prstGeom prst="line">
                <a:avLst/>
              </a:prstGeom>
              <a:noFill/>
              <a:ln w="9525">
                <a:solidFill>
                  <a:schemeClr val="tx1"/>
                </a:solidFill>
                <a:round/>
                <a:headEnd/>
                <a:tailEnd type="triangle" w="med" len="med"/>
              </a:ln>
              <a:effectLst/>
            </p:spPr>
            <p:txBody>
              <a:bodyPr wrap="none" anchor="ctr"/>
              <a:lstStyle/>
              <a:p>
                <a:endParaRPr lang="fr-FR"/>
              </a:p>
            </p:txBody>
          </p:sp>
          <p:sp>
            <p:nvSpPr>
              <p:cNvPr id="176" name="Line 52"/>
              <p:cNvSpPr>
                <a:spLocks noChangeShapeType="1"/>
              </p:cNvSpPr>
              <p:nvPr/>
            </p:nvSpPr>
            <p:spPr bwMode="auto">
              <a:xfrm flipV="1">
                <a:off x="3120" y="2016"/>
                <a:ext cx="0" cy="288"/>
              </a:xfrm>
              <a:prstGeom prst="line">
                <a:avLst/>
              </a:prstGeom>
              <a:noFill/>
              <a:ln w="9525">
                <a:solidFill>
                  <a:schemeClr val="tx1"/>
                </a:solidFill>
                <a:round/>
                <a:headEnd/>
                <a:tailEnd type="triangle" w="med" len="med"/>
              </a:ln>
              <a:effectLst/>
            </p:spPr>
            <p:txBody>
              <a:bodyPr wrap="none" anchor="ctr"/>
              <a:lstStyle/>
              <a:p>
                <a:endParaRPr lang="fr-FR"/>
              </a:p>
            </p:txBody>
          </p:sp>
          <p:sp>
            <p:nvSpPr>
              <p:cNvPr id="177" name="Line 53"/>
              <p:cNvSpPr>
                <a:spLocks noChangeShapeType="1"/>
              </p:cNvSpPr>
              <p:nvPr/>
            </p:nvSpPr>
            <p:spPr bwMode="auto">
              <a:xfrm flipV="1">
                <a:off x="3360" y="1968"/>
                <a:ext cx="0" cy="288"/>
              </a:xfrm>
              <a:prstGeom prst="line">
                <a:avLst/>
              </a:prstGeom>
              <a:noFill/>
              <a:ln w="9525">
                <a:solidFill>
                  <a:schemeClr val="tx1"/>
                </a:solidFill>
                <a:round/>
                <a:headEnd/>
                <a:tailEnd type="triangle" w="med" len="med"/>
              </a:ln>
              <a:effectLst/>
            </p:spPr>
            <p:txBody>
              <a:bodyPr wrap="none" anchor="ctr"/>
              <a:lstStyle/>
              <a:p>
                <a:endParaRPr lang="fr-FR"/>
              </a:p>
            </p:txBody>
          </p:sp>
          <p:sp>
            <p:nvSpPr>
              <p:cNvPr id="178" name="Line 54"/>
              <p:cNvSpPr>
                <a:spLocks noChangeShapeType="1"/>
              </p:cNvSpPr>
              <p:nvPr/>
            </p:nvSpPr>
            <p:spPr bwMode="auto">
              <a:xfrm flipH="1" flipV="1">
                <a:off x="2784" y="1872"/>
                <a:ext cx="48" cy="192"/>
              </a:xfrm>
              <a:prstGeom prst="line">
                <a:avLst/>
              </a:prstGeom>
              <a:noFill/>
              <a:ln w="9525">
                <a:solidFill>
                  <a:schemeClr val="tx1"/>
                </a:solidFill>
                <a:round/>
                <a:headEnd/>
                <a:tailEnd type="triangle" w="med" len="med"/>
              </a:ln>
              <a:effectLst/>
            </p:spPr>
            <p:txBody>
              <a:bodyPr wrap="none" anchor="ctr"/>
              <a:lstStyle/>
              <a:p>
                <a:endParaRPr lang="fr-FR"/>
              </a:p>
            </p:txBody>
          </p:sp>
          <p:sp>
            <p:nvSpPr>
              <p:cNvPr id="179" name="Line 55"/>
              <p:cNvSpPr>
                <a:spLocks noChangeShapeType="1"/>
              </p:cNvSpPr>
              <p:nvPr/>
            </p:nvSpPr>
            <p:spPr bwMode="auto">
              <a:xfrm flipV="1">
                <a:off x="2400" y="2160"/>
                <a:ext cx="96" cy="240"/>
              </a:xfrm>
              <a:prstGeom prst="line">
                <a:avLst/>
              </a:prstGeom>
              <a:noFill/>
              <a:ln w="9525">
                <a:solidFill>
                  <a:schemeClr val="tx1"/>
                </a:solidFill>
                <a:round/>
                <a:headEnd/>
                <a:tailEnd type="triangle" w="med" len="med"/>
              </a:ln>
              <a:effectLst/>
            </p:spPr>
            <p:txBody>
              <a:bodyPr wrap="none" anchor="ctr"/>
              <a:lstStyle/>
              <a:p>
                <a:endParaRPr lang="fr-FR"/>
              </a:p>
            </p:txBody>
          </p:sp>
          <p:sp>
            <p:nvSpPr>
              <p:cNvPr id="180" name="Line 56"/>
              <p:cNvSpPr>
                <a:spLocks noChangeShapeType="1"/>
              </p:cNvSpPr>
              <p:nvPr/>
            </p:nvSpPr>
            <p:spPr bwMode="auto">
              <a:xfrm flipH="1" flipV="1">
                <a:off x="2208" y="1776"/>
                <a:ext cx="288" cy="144"/>
              </a:xfrm>
              <a:prstGeom prst="line">
                <a:avLst/>
              </a:prstGeom>
              <a:noFill/>
              <a:ln w="9525">
                <a:solidFill>
                  <a:schemeClr val="tx1"/>
                </a:solidFill>
                <a:round/>
                <a:headEnd/>
                <a:tailEnd type="triangle" w="med" len="med"/>
              </a:ln>
              <a:effectLst/>
            </p:spPr>
            <p:txBody>
              <a:bodyPr wrap="none" anchor="ctr"/>
              <a:lstStyle/>
              <a:p>
                <a:endParaRPr lang="fr-FR"/>
              </a:p>
            </p:txBody>
          </p:sp>
          <p:sp>
            <p:nvSpPr>
              <p:cNvPr id="181" name="Line 57"/>
              <p:cNvSpPr>
                <a:spLocks noChangeShapeType="1"/>
              </p:cNvSpPr>
              <p:nvPr/>
            </p:nvSpPr>
            <p:spPr bwMode="auto">
              <a:xfrm flipH="1">
                <a:off x="1632" y="1776"/>
                <a:ext cx="192" cy="96"/>
              </a:xfrm>
              <a:prstGeom prst="line">
                <a:avLst/>
              </a:prstGeom>
              <a:noFill/>
              <a:ln w="9525">
                <a:solidFill>
                  <a:schemeClr val="tx1"/>
                </a:solidFill>
                <a:round/>
                <a:headEnd/>
                <a:tailEnd type="triangle" w="med" len="med"/>
              </a:ln>
              <a:effectLst/>
            </p:spPr>
            <p:txBody>
              <a:bodyPr wrap="none" anchor="ctr"/>
              <a:lstStyle/>
              <a:p>
                <a:endParaRPr lang="fr-FR"/>
              </a:p>
            </p:txBody>
          </p:sp>
          <p:sp>
            <p:nvSpPr>
              <p:cNvPr id="182" name="Line 58"/>
              <p:cNvSpPr>
                <a:spLocks noChangeShapeType="1"/>
              </p:cNvSpPr>
              <p:nvPr/>
            </p:nvSpPr>
            <p:spPr bwMode="auto">
              <a:xfrm flipV="1">
                <a:off x="3120" y="2640"/>
                <a:ext cx="144" cy="144"/>
              </a:xfrm>
              <a:prstGeom prst="line">
                <a:avLst/>
              </a:prstGeom>
              <a:noFill/>
              <a:ln w="9525">
                <a:solidFill>
                  <a:schemeClr val="tx1"/>
                </a:solidFill>
                <a:round/>
                <a:headEnd/>
                <a:tailEnd type="triangle" w="med" len="med"/>
              </a:ln>
              <a:effectLst/>
            </p:spPr>
            <p:txBody>
              <a:bodyPr wrap="none" anchor="ctr"/>
              <a:lstStyle/>
              <a:p>
                <a:endParaRPr lang="fr-FR"/>
              </a:p>
            </p:txBody>
          </p:sp>
          <p:sp>
            <p:nvSpPr>
              <p:cNvPr id="183" name="Line 59"/>
              <p:cNvSpPr>
                <a:spLocks noChangeShapeType="1"/>
              </p:cNvSpPr>
              <p:nvPr/>
            </p:nvSpPr>
            <p:spPr bwMode="auto">
              <a:xfrm flipV="1">
                <a:off x="3504" y="2448"/>
                <a:ext cx="48" cy="240"/>
              </a:xfrm>
              <a:prstGeom prst="line">
                <a:avLst/>
              </a:prstGeom>
              <a:noFill/>
              <a:ln w="9525">
                <a:solidFill>
                  <a:schemeClr val="tx1"/>
                </a:solidFill>
                <a:round/>
                <a:headEnd/>
                <a:tailEnd type="triangle" w="med" len="med"/>
              </a:ln>
              <a:effectLst/>
            </p:spPr>
            <p:txBody>
              <a:bodyPr wrap="none" anchor="ctr"/>
              <a:lstStyle/>
              <a:p>
                <a:endParaRPr lang="fr-FR"/>
              </a:p>
            </p:txBody>
          </p:sp>
          <p:sp>
            <p:nvSpPr>
              <p:cNvPr id="184" name="Line 60"/>
              <p:cNvSpPr>
                <a:spLocks noChangeShapeType="1"/>
              </p:cNvSpPr>
              <p:nvPr/>
            </p:nvSpPr>
            <p:spPr bwMode="auto">
              <a:xfrm flipH="1" flipV="1">
                <a:off x="2832" y="1392"/>
                <a:ext cx="240" cy="144"/>
              </a:xfrm>
              <a:prstGeom prst="line">
                <a:avLst/>
              </a:prstGeom>
              <a:noFill/>
              <a:ln w="9525">
                <a:solidFill>
                  <a:schemeClr val="tx1"/>
                </a:solidFill>
                <a:round/>
                <a:headEnd/>
                <a:tailEnd type="triangle" w="med" len="med"/>
              </a:ln>
              <a:effectLst/>
            </p:spPr>
            <p:txBody>
              <a:bodyPr wrap="none" anchor="ctr"/>
              <a:lstStyle/>
              <a:p>
                <a:endParaRPr lang="fr-FR"/>
              </a:p>
            </p:txBody>
          </p:sp>
          <p:sp>
            <p:nvSpPr>
              <p:cNvPr id="185" name="Line 61"/>
              <p:cNvSpPr>
                <a:spLocks noChangeShapeType="1"/>
              </p:cNvSpPr>
              <p:nvPr/>
            </p:nvSpPr>
            <p:spPr bwMode="auto">
              <a:xfrm flipH="1">
                <a:off x="1920" y="1296"/>
                <a:ext cx="288" cy="0"/>
              </a:xfrm>
              <a:prstGeom prst="line">
                <a:avLst/>
              </a:prstGeom>
              <a:noFill/>
              <a:ln w="9525">
                <a:solidFill>
                  <a:schemeClr val="tx1"/>
                </a:solidFill>
                <a:round/>
                <a:headEnd/>
                <a:tailEnd type="triangle" w="med" len="med"/>
              </a:ln>
              <a:effectLst/>
            </p:spPr>
            <p:txBody>
              <a:bodyPr wrap="none" anchor="ctr"/>
              <a:lstStyle/>
              <a:p>
                <a:endParaRPr lang="fr-FR"/>
              </a:p>
            </p:txBody>
          </p:sp>
          <p:sp>
            <p:nvSpPr>
              <p:cNvPr id="187" name="Line 63"/>
              <p:cNvSpPr>
                <a:spLocks noChangeShapeType="1"/>
              </p:cNvSpPr>
              <p:nvPr/>
            </p:nvSpPr>
            <p:spPr bwMode="auto">
              <a:xfrm flipH="1" flipV="1">
                <a:off x="3312" y="1392"/>
                <a:ext cx="144" cy="240"/>
              </a:xfrm>
              <a:prstGeom prst="line">
                <a:avLst/>
              </a:prstGeom>
              <a:noFill/>
              <a:ln w="9525">
                <a:solidFill>
                  <a:schemeClr val="tx1"/>
                </a:solidFill>
                <a:round/>
                <a:headEnd/>
                <a:tailEnd type="triangle" w="med" len="med"/>
              </a:ln>
              <a:effectLst/>
            </p:spPr>
            <p:txBody>
              <a:bodyPr wrap="none" anchor="ctr"/>
              <a:lstStyle/>
              <a:p>
                <a:endParaRPr lang="fr-FR"/>
              </a:p>
            </p:txBody>
          </p:sp>
          <p:sp>
            <p:nvSpPr>
              <p:cNvPr id="188" name="Line 64"/>
              <p:cNvSpPr>
                <a:spLocks noChangeShapeType="1"/>
              </p:cNvSpPr>
              <p:nvPr/>
            </p:nvSpPr>
            <p:spPr bwMode="auto">
              <a:xfrm flipH="1">
                <a:off x="1440" y="1632"/>
                <a:ext cx="144" cy="96"/>
              </a:xfrm>
              <a:prstGeom prst="line">
                <a:avLst/>
              </a:prstGeom>
              <a:noFill/>
              <a:ln w="9525">
                <a:solidFill>
                  <a:schemeClr val="tx1"/>
                </a:solidFill>
                <a:round/>
                <a:headEnd/>
                <a:tailEnd type="triangle" w="med" len="med"/>
              </a:ln>
              <a:effectLst/>
            </p:spPr>
            <p:txBody>
              <a:bodyPr wrap="none" anchor="ctr"/>
              <a:lstStyle/>
              <a:p>
                <a:endParaRPr lang="fr-FR"/>
              </a:p>
            </p:txBody>
          </p:sp>
          <p:sp>
            <p:nvSpPr>
              <p:cNvPr id="189" name="Line 65"/>
              <p:cNvSpPr>
                <a:spLocks noChangeShapeType="1"/>
              </p:cNvSpPr>
              <p:nvPr/>
            </p:nvSpPr>
            <p:spPr bwMode="auto">
              <a:xfrm flipH="1">
                <a:off x="1200" y="1680"/>
                <a:ext cx="48" cy="192"/>
              </a:xfrm>
              <a:prstGeom prst="line">
                <a:avLst/>
              </a:prstGeom>
              <a:noFill/>
              <a:ln w="9525">
                <a:solidFill>
                  <a:schemeClr val="tx1"/>
                </a:solidFill>
                <a:round/>
                <a:headEnd/>
                <a:tailEnd type="triangle" w="med" len="med"/>
              </a:ln>
              <a:effectLst/>
            </p:spPr>
            <p:txBody>
              <a:bodyPr wrap="none" anchor="ctr"/>
              <a:lstStyle/>
              <a:p>
                <a:endParaRPr lang="fr-FR"/>
              </a:p>
            </p:txBody>
          </p:sp>
          <p:sp>
            <p:nvSpPr>
              <p:cNvPr id="190" name="Line 66"/>
              <p:cNvSpPr>
                <a:spLocks noChangeShapeType="1"/>
              </p:cNvSpPr>
              <p:nvPr/>
            </p:nvSpPr>
            <p:spPr bwMode="auto">
              <a:xfrm flipV="1">
                <a:off x="3744" y="1920"/>
                <a:ext cx="0" cy="240"/>
              </a:xfrm>
              <a:prstGeom prst="line">
                <a:avLst/>
              </a:prstGeom>
              <a:noFill/>
              <a:ln w="9525">
                <a:solidFill>
                  <a:schemeClr val="tx1"/>
                </a:solidFill>
                <a:round/>
                <a:headEnd/>
                <a:tailEnd type="triangle" w="med" len="med"/>
              </a:ln>
              <a:effectLst/>
            </p:spPr>
            <p:txBody>
              <a:bodyPr wrap="none" anchor="ctr"/>
              <a:lstStyle/>
              <a:p>
                <a:endParaRPr lang="fr-FR"/>
              </a:p>
            </p:txBody>
          </p:sp>
        </p:grpSp>
      </p:grpSp>
      <p:cxnSp>
        <p:nvCxnSpPr>
          <p:cNvPr id="218" name="Connecteur droit avec flèche 217"/>
          <p:cNvCxnSpPr/>
          <p:nvPr/>
        </p:nvCxnSpPr>
        <p:spPr>
          <a:xfrm>
            <a:off x="1643042" y="5572140"/>
            <a:ext cx="1643074" cy="214314"/>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20" name="Connecteur droit avec flèche 219"/>
          <p:cNvCxnSpPr/>
          <p:nvPr/>
        </p:nvCxnSpPr>
        <p:spPr>
          <a:xfrm rot="10800000">
            <a:off x="5214942" y="4786322"/>
            <a:ext cx="1214446"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2" name="Connecteur droit avec flèche 221"/>
          <p:cNvCxnSpPr/>
          <p:nvPr/>
        </p:nvCxnSpPr>
        <p:spPr>
          <a:xfrm rot="10800000" flipV="1">
            <a:off x="4214810" y="5000636"/>
            <a:ext cx="2214578" cy="35719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down)">
                                      <p:cBhvr>
                                        <p:cTn id="12" dur="500"/>
                                        <p:tgtEl>
                                          <p:spTgt spid="6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0">
                                            <p:txEl>
                                              <p:pRg st="0" end="0"/>
                                            </p:txEl>
                                          </p:spTgt>
                                        </p:tgtEl>
                                        <p:attrNameLst>
                                          <p:attrName>style.visibility</p:attrName>
                                        </p:attrNameLst>
                                      </p:cBhvr>
                                      <p:to>
                                        <p:strVal val="visible"/>
                                      </p:to>
                                    </p:set>
                                    <p:animEffect transition="in" filter="wipe(left)">
                                      <p:cBhvr>
                                        <p:cTn id="16" dur="500"/>
                                        <p:tgtEl>
                                          <p:spTgt spid="10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wipe(left)">
                                      <p:cBhvr>
                                        <p:cTn id="21" dur="500"/>
                                        <p:tgtEl>
                                          <p:spTgt spid="9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01">
                                            <p:txEl>
                                              <p:pRg st="0" end="0"/>
                                            </p:txEl>
                                          </p:spTgt>
                                        </p:tgtEl>
                                        <p:attrNameLst>
                                          <p:attrName>style.visibility</p:attrName>
                                        </p:attrNameLst>
                                      </p:cBhvr>
                                      <p:to>
                                        <p:strVal val="visible"/>
                                      </p:to>
                                    </p:set>
                                    <p:animEffect transition="in" filter="wipe(left)">
                                      <p:cBhvr>
                                        <p:cTn id="25" dur="500"/>
                                        <p:tgtEl>
                                          <p:spTgt spid="10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wipe(left)">
                                      <p:cBhvr>
                                        <p:cTn id="30" dur="500"/>
                                        <p:tgtEl>
                                          <p:spTgt spid="8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02">
                                            <p:txEl>
                                              <p:pRg st="0" end="0"/>
                                            </p:txEl>
                                          </p:spTgt>
                                        </p:tgtEl>
                                        <p:attrNameLst>
                                          <p:attrName>style.visibility</p:attrName>
                                        </p:attrNameLst>
                                      </p:cBhvr>
                                      <p:to>
                                        <p:strVal val="visible"/>
                                      </p:to>
                                    </p:set>
                                    <p:animEffect transition="in" filter="wipe(left)">
                                      <p:cBhvr>
                                        <p:cTn id="34" dur="500"/>
                                        <p:tgtEl>
                                          <p:spTgt spid="10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09"/>
                                        </p:tgtEl>
                                        <p:attrNameLst>
                                          <p:attrName>style.visibility</p:attrName>
                                        </p:attrNameLst>
                                      </p:cBhvr>
                                      <p:to>
                                        <p:strVal val="visible"/>
                                      </p:to>
                                    </p:set>
                                    <p:anim calcmode="lin" valueType="num">
                                      <p:cBhvr>
                                        <p:cTn id="39" dur="500" fill="hold"/>
                                        <p:tgtEl>
                                          <p:spTgt spid="109"/>
                                        </p:tgtEl>
                                        <p:attrNameLst>
                                          <p:attrName>ppt_w</p:attrName>
                                        </p:attrNameLst>
                                      </p:cBhvr>
                                      <p:tavLst>
                                        <p:tav tm="0">
                                          <p:val>
                                            <p:fltVal val="0"/>
                                          </p:val>
                                        </p:tav>
                                        <p:tav tm="100000">
                                          <p:val>
                                            <p:strVal val="#ppt_w"/>
                                          </p:val>
                                        </p:tav>
                                      </p:tavLst>
                                    </p:anim>
                                    <p:anim calcmode="lin" valueType="num">
                                      <p:cBhvr>
                                        <p:cTn id="40" dur="500" fill="hold"/>
                                        <p:tgtEl>
                                          <p:spTgt spid="109"/>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18"/>
                                        </p:tgtEl>
                                        <p:attrNameLst>
                                          <p:attrName>style.visibility</p:attrName>
                                        </p:attrNameLst>
                                      </p:cBhvr>
                                      <p:to>
                                        <p:strVal val="visible"/>
                                      </p:to>
                                    </p:set>
                                    <p:anim calcmode="lin" valueType="num">
                                      <p:cBhvr additive="base">
                                        <p:cTn id="45" dur="500" fill="hold"/>
                                        <p:tgtEl>
                                          <p:spTgt spid="218"/>
                                        </p:tgtEl>
                                        <p:attrNameLst>
                                          <p:attrName>ppt_x</p:attrName>
                                        </p:attrNameLst>
                                      </p:cBhvr>
                                      <p:tavLst>
                                        <p:tav tm="0">
                                          <p:val>
                                            <p:strVal val="#ppt_x"/>
                                          </p:val>
                                        </p:tav>
                                        <p:tav tm="100000">
                                          <p:val>
                                            <p:strVal val="#ppt_x"/>
                                          </p:val>
                                        </p:tav>
                                      </p:tavLst>
                                    </p:anim>
                                    <p:anim calcmode="lin" valueType="num">
                                      <p:cBhvr additive="base">
                                        <p:cTn id="46" dur="500" fill="hold"/>
                                        <p:tgtEl>
                                          <p:spTgt spid="218"/>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05"/>
                                        </p:tgtEl>
                                        <p:attrNameLst>
                                          <p:attrName>style.visibility</p:attrName>
                                        </p:attrNameLst>
                                      </p:cBhvr>
                                      <p:to>
                                        <p:strVal val="visible"/>
                                      </p:to>
                                    </p:set>
                                    <p:animEffect transition="in" filter="wipe(left)">
                                      <p:cBhvr>
                                        <p:cTn id="50" dur="500"/>
                                        <p:tgtEl>
                                          <p:spTgt spid="10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03"/>
                                        </p:tgtEl>
                                        <p:attrNameLst>
                                          <p:attrName>style.visibility</p:attrName>
                                        </p:attrNameLst>
                                      </p:cBhvr>
                                      <p:to>
                                        <p:strVal val="visible"/>
                                      </p:to>
                                    </p:set>
                                    <p:animEffect transition="in" filter="wipe(left)">
                                      <p:cBhvr>
                                        <p:cTn id="55" dur="500"/>
                                        <p:tgtEl>
                                          <p:spTgt spid="103"/>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04"/>
                                        </p:tgtEl>
                                        <p:attrNameLst>
                                          <p:attrName>style.visibility</p:attrName>
                                        </p:attrNameLst>
                                      </p:cBhvr>
                                      <p:to>
                                        <p:strVal val="visible"/>
                                      </p:to>
                                    </p:set>
                                    <p:animEffect transition="in" filter="wipe(left)">
                                      <p:cBhvr>
                                        <p:cTn id="59" dur="500"/>
                                        <p:tgtEl>
                                          <p:spTgt spid="104"/>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13"/>
                                        </p:tgtEl>
                                        <p:attrNameLst>
                                          <p:attrName>style.visibility</p:attrName>
                                        </p:attrNameLst>
                                      </p:cBhvr>
                                      <p:to>
                                        <p:strVal val="visible"/>
                                      </p:to>
                                    </p:set>
                                    <p:animEffect transition="in" filter="wipe(left)">
                                      <p:cBhvr>
                                        <p:cTn id="63" dur="500"/>
                                        <p:tgtEl>
                                          <p:spTgt spid="113"/>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nodeType="clickEffect">
                                  <p:stCondLst>
                                    <p:cond delay="0"/>
                                  </p:stCondLst>
                                  <p:childTnLst>
                                    <p:set>
                                      <p:cBhvr>
                                        <p:cTn id="67" dur="1" fill="hold">
                                          <p:stCondLst>
                                            <p:cond delay="0"/>
                                          </p:stCondLst>
                                        </p:cTn>
                                        <p:tgtEl>
                                          <p:spTgt spid="220"/>
                                        </p:tgtEl>
                                        <p:attrNameLst>
                                          <p:attrName>style.visibility</p:attrName>
                                        </p:attrNameLst>
                                      </p:cBhvr>
                                      <p:to>
                                        <p:strVal val="visible"/>
                                      </p:to>
                                    </p:set>
                                    <p:animEffect transition="in" filter="box(in)">
                                      <p:cBhvr>
                                        <p:cTn id="68" dur="500"/>
                                        <p:tgtEl>
                                          <p:spTgt spid="220"/>
                                        </p:tgtEl>
                                      </p:cBhvr>
                                    </p:animEffect>
                                  </p:childTnLst>
                                </p:cTn>
                              </p:par>
                              <p:par>
                                <p:cTn id="69" presetID="4" presetClass="entr" presetSubtype="16" fill="hold" nodeType="withEffect">
                                  <p:stCondLst>
                                    <p:cond delay="0"/>
                                  </p:stCondLst>
                                  <p:childTnLst>
                                    <p:set>
                                      <p:cBhvr>
                                        <p:cTn id="70" dur="1" fill="hold">
                                          <p:stCondLst>
                                            <p:cond delay="0"/>
                                          </p:stCondLst>
                                        </p:cTn>
                                        <p:tgtEl>
                                          <p:spTgt spid="222"/>
                                        </p:tgtEl>
                                        <p:attrNameLst>
                                          <p:attrName>style.visibility</p:attrName>
                                        </p:attrNameLst>
                                      </p:cBhvr>
                                      <p:to>
                                        <p:strVal val="visible"/>
                                      </p:to>
                                    </p:set>
                                    <p:animEffect transition="in" filter="box(in)">
                                      <p:cBhvr>
                                        <p:cTn id="71" dur="500"/>
                                        <p:tgtEl>
                                          <p:spTgt spid="22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18"/>
                                        </p:tgtEl>
                                        <p:attrNameLst>
                                          <p:attrName>style.visibility</p:attrName>
                                        </p:attrNameLst>
                                      </p:cBhvr>
                                      <p:to>
                                        <p:strVal val="visible"/>
                                      </p:to>
                                    </p:set>
                                    <p:animEffect transition="in" filter="wipe(left)">
                                      <p:cBhvr>
                                        <p:cTn id="76" dur="500"/>
                                        <p:tgtEl>
                                          <p:spTgt spid="11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19"/>
                                        </p:tgtEl>
                                        <p:attrNameLst>
                                          <p:attrName>style.visibility</p:attrName>
                                        </p:attrNameLst>
                                      </p:cBhvr>
                                      <p:to>
                                        <p:strVal val="visible"/>
                                      </p:to>
                                    </p:set>
                                    <p:animEffect transition="in" filter="wipe(left)">
                                      <p:cBhvr>
                                        <p:cTn id="81" dur="500"/>
                                        <p:tgtEl>
                                          <p:spTgt spid="11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20"/>
                                        </p:tgtEl>
                                        <p:attrNameLst>
                                          <p:attrName>style.visibility</p:attrName>
                                        </p:attrNameLst>
                                      </p:cBhvr>
                                      <p:to>
                                        <p:strVal val="visible"/>
                                      </p:to>
                                    </p:set>
                                    <p:animEffect transition="in" filter="wipe(left)">
                                      <p:cBhvr>
                                        <p:cTn id="86" dur="500"/>
                                        <p:tgtEl>
                                          <p:spTgt spid="120"/>
                                        </p:tgtEl>
                                      </p:cBhvr>
                                    </p:animEffect>
                                  </p:childTnLst>
                                </p:cTn>
                              </p:par>
                            </p:childTnLst>
                          </p:cTn>
                        </p:par>
                        <p:par>
                          <p:cTn id="87" fill="hold">
                            <p:stCondLst>
                              <p:cond delay="500"/>
                            </p:stCondLst>
                            <p:childTnLst>
                              <p:par>
                                <p:cTn id="88" presetID="22" presetClass="entr" presetSubtype="8" fill="hold" nodeType="afterEffect">
                                  <p:stCondLst>
                                    <p:cond delay="0"/>
                                  </p:stCondLst>
                                  <p:childTnLst>
                                    <p:set>
                                      <p:cBhvr>
                                        <p:cTn id="89" dur="1" fill="hold">
                                          <p:stCondLst>
                                            <p:cond delay="0"/>
                                          </p:stCondLst>
                                        </p:cTn>
                                        <p:tgtEl>
                                          <p:spTgt spid="161"/>
                                        </p:tgtEl>
                                        <p:attrNameLst>
                                          <p:attrName>style.visibility</p:attrName>
                                        </p:attrNameLst>
                                      </p:cBhvr>
                                      <p:to>
                                        <p:strVal val="visible"/>
                                      </p:to>
                                    </p:set>
                                    <p:animEffect transition="in" filter="wipe(left)">
                                      <p:cBhvr>
                                        <p:cTn id="90"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uild="p" autoUpdateAnimBg="0" advAuto="0"/>
      <p:bldP spid="101" grpId="0" build="p" autoUpdateAnimBg="0" advAuto="0"/>
      <p:bldP spid="102" grpId="0" build="p" autoUpdateAnimBg="0" advAuto="0"/>
      <p:bldP spid="103" grpId="0" animBg="1"/>
      <p:bldP spid="104" grpId="0" animBg="1"/>
      <p:bldP spid="109" grpId="0" animBg="1"/>
      <p:bldP spid="113" grpId="0" animBg="1" autoUpdateAnimBg="0"/>
      <p:bldP spid="118" grpId="0" animBg="1"/>
      <p:bldP spid="119" grpId="0" animBg="1"/>
      <p:bldP spid="1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4"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schéma</a:t>
            </a:r>
            <a:r>
              <a:rPr kumimoji="0" lang="fr-FR" sz="3200" b="0" i="0" u="none" strike="noStrike" kern="1200" cap="none" spc="0" normalizeH="0" noProof="0" dirty="0" smtClean="0">
                <a:ln>
                  <a:noFill/>
                </a:ln>
                <a:solidFill>
                  <a:schemeClr val="tx2"/>
                </a:solidFill>
                <a:effectLst/>
                <a:uLnTx/>
                <a:uFillTx/>
                <a:latin typeface="+mj-lt"/>
                <a:ea typeface="+mj-ea"/>
                <a:cs typeface="+mj-cs"/>
              </a:rPr>
              <a:t> général</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5" name="Image 4" descr="ZONE DE PERTURBATIONS.JPG"/>
          <p:cNvPicPr>
            <a:picLocks noChangeAspect="1"/>
          </p:cNvPicPr>
          <p:nvPr/>
        </p:nvPicPr>
        <p:blipFill>
          <a:blip r:embed="rId2"/>
          <a:stretch>
            <a:fillRect/>
          </a:stretch>
        </p:blipFill>
        <p:spPr>
          <a:xfrm>
            <a:off x="714348" y="1214422"/>
            <a:ext cx="7643866" cy="5276408"/>
          </a:xfrm>
          <a:prstGeom prst="rect">
            <a:avLst/>
          </a:prstGeom>
        </p:spPr>
      </p:pic>
      <p:sp>
        <p:nvSpPr>
          <p:cNvPr id="6" name="ZoneTexte 5"/>
          <p:cNvSpPr txBox="1"/>
          <p:nvPr/>
        </p:nvSpPr>
        <p:spPr>
          <a:xfrm>
            <a:off x="0" y="785794"/>
            <a:ext cx="9144000" cy="369332"/>
          </a:xfrm>
          <a:prstGeom prst="rect">
            <a:avLst/>
          </a:prstGeom>
          <a:noFill/>
        </p:spPr>
        <p:txBody>
          <a:bodyPr wrap="square" rtlCol="0">
            <a:spAutoFit/>
          </a:bodyPr>
          <a:lstStyle/>
          <a:p>
            <a:pPr algn="ctr"/>
            <a:r>
              <a:rPr lang="fr-FR" b="1" dirty="0" smtClean="0">
                <a:solidFill>
                  <a:srgbClr val="002060"/>
                </a:solidFill>
                <a:latin typeface="+mj-lt"/>
              </a:rPr>
              <a:t>Type de nuages dans la perturbation (ici situation typique d’ouest).</a:t>
            </a:r>
            <a:endParaRPr lang="fr-FR" b="1" dirty="0">
              <a:solidFill>
                <a:srgbClr val="002060"/>
              </a:solidFill>
              <a:latin typeface="+mj-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581772"/>
          </a:xfrm>
        </p:spPr>
        <p:txBody>
          <a:bodyPr>
            <a:noAutofit/>
          </a:bodyPr>
          <a:lstStyle/>
          <a:p>
            <a:pPr algn="ctr"/>
            <a:r>
              <a:rPr lang="fr-FR" sz="3200" dirty="0" smtClean="0">
                <a:solidFill>
                  <a:srgbClr val="002060"/>
                </a:solidFill>
              </a:rPr>
              <a:t>INTRODUCTION</a:t>
            </a:r>
            <a:endParaRPr lang="fr-FR" sz="3200" dirty="0">
              <a:solidFill>
                <a:srgbClr val="002060"/>
              </a:solidFill>
            </a:endParaRPr>
          </a:p>
        </p:txBody>
      </p:sp>
      <p:sp>
        <p:nvSpPr>
          <p:cNvPr id="4" name="Espace réservé du pied de page 3"/>
          <p:cNvSpPr>
            <a:spLocks noGrp="1"/>
          </p:cNvSpPr>
          <p:nvPr>
            <p:ph type="ftr" sz="quarter" idx="11"/>
          </p:nvPr>
        </p:nvSpPr>
        <p:spPr/>
        <p:txBody>
          <a:bodyPr/>
          <a:lstStyle/>
          <a:p>
            <a:r>
              <a:rPr lang="fr-FR" smtClean="0">
                <a:solidFill>
                  <a:srgbClr val="002060"/>
                </a:solidFill>
              </a:rPr>
              <a:t>Séminaire Sécurité -  Pilote privé et ULM - 2024</a:t>
            </a:r>
            <a:endParaRPr lang="fr-FR">
              <a:solidFill>
                <a:srgbClr val="002060"/>
              </a:solidFill>
            </a:endParaRPr>
          </a:p>
        </p:txBody>
      </p:sp>
      <p:sp>
        <p:nvSpPr>
          <p:cNvPr id="6" name="ZoneTexte 5"/>
          <p:cNvSpPr txBox="1"/>
          <p:nvPr/>
        </p:nvSpPr>
        <p:spPr>
          <a:xfrm>
            <a:off x="0" y="714356"/>
            <a:ext cx="9144000" cy="4524315"/>
          </a:xfrm>
          <a:prstGeom prst="rect">
            <a:avLst/>
          </a:prstGeom>
          <a:noFill/>
        </p:spPr>
        <p:txBody>
          <a:bodyPr wrap="square" rtlCol="0">
            <a:spAutoFit/>
          </a:bodyPr>
          <a:lstStyle/>
          <a:p>
            <a:pPr algn="just"/>
            <a:r>
              <a:rPr lang="fr-FR" dirty="0" smtClean="0">
                <a:solidFill>
                  <a:srgbClr val="002060"/>
                </a:solidFill>
                <a:latin typeface="+mj-lt"/>
              </a:rPr>
              <a:t>Le vol VFR nécessite un temps plutôt clément pour sa bonne réalisation, le plaisir et la sécurité du pilote et </a:t>
            </a:r>
            <a:r>
              <a:rPr lang="fr-FR" dirty="0" smtClean="0">
                <a:solidFill>
                  <a:srgbClr val="002060"/>
                </a:solidFill>
                <a:latin typeface="+mj-lt"/>
              </a:rPr>
              <a:t> de ses passagers</a:t>
            </a:r>
            <a:r>
              <a:rPr lang="fr-FR" dirty="0" smtClean="0">
                <a:solidFill>
                  <a:srgbClr val="002060"/>
                </a:solidFill>
                <a:latin typeface="+mj-lt"/>
              </a:rPr>
              <a:t>. </a:t>
            </a:r>
          </a:p>
          <a:p>
            <a:pPr algn="just"/>
            <a:endParaRPr lang="fr-FR" dirty="0" smtClean="0">
              <a:solidFill>
                <a:srgbClr val="002060"/>
              </a:solidFill>
              <a:latin typeface="+mj-lt"/>
            </a:endParaRPr>
          </a:p>
          <a:p>
            <a:pPr algn="just"/>
            <a:r>
              <a:rPr lang="fr-FR" dirty="0" smtClean="0">
                <a:solidFill>
                  <a:srgbClr val="002060"/>
                </a:solidFill>
                <a:latin typeface="+mj-lt"/>
              </a:rPr>
              <a:t>Ainsi, en préparant son vol, le pilote doit déterminer les paramètres météo avec l’aide des éléments dont il dispose : TAF, TEMSI TBA, cartes des fronts, modèles,…). </a:t>
            </a:r>
          </a:p>
          <a:p>
            <a:pPr algn="just"/>
            <a:r>
              <a:rPr lang="fr-FR" dirty="0" smtClean="0">
                <a:solidFill>
                  <a:srgbClr val="002060"/>
                </a:solidFill>
                <a:latin typeface="+mj-lt"/>
              </a:rPr>
              <a:t>Mais quand il s’agit de prévoir un vol le lendemain ou plusieurs jours plus tard, une connaissance des perturbations et des nuages associés </a:t>
            </a:r>
            <a:r>
              <a:rPr lang="fr-FR" dirty="0" smtClean="0">
                <a:solidFill>
                  <a:srgbClr val="002060"/>
                </a:solidFill>
                <a:latin typeface="+mj-lt"/>
              </a:rPr>
              <a:t>sera une </a:t>
            </a:r>
            <a:r>
              <a:rPr lang="fr-FR" dirty="0" smtClean="0">
                <a:solidFill>
                  <a:srgbClr val="002060"/>
                </a:solidFill>
                <a:latin typeface="+mj-lt"/>
              </a:rPr>
              <a:t>aide précieuse pour prendre le meilleur créneau ou le meilleur trajet.</a:t>
            </a:r>
          </a:p>
          <a:p>
            <a:pPr algn="just"/>
            <a:endParaRPr lang="fr-FR" dirty="0" smtClean="0">
              <a:solidFill>
                <a:srgbClr val="002060"/>
              </a:solidFill>
              <a:latin typeface="+mj-lt"/>
            </a:endParaRPr>
          </a:p>
          <a:p>
            <a:pPr algn="just"/>
            <a:r>
              <a:rPr lang="fr-FR" dirty="0" smtClean="0">
                <a:solidFill>
                  <a:srgbClr val="002060"/>
                </a:solidFill>
                <a:latin typeface="+mj-lt"/>
              </a:rPr>
              <a:t>Il parait donc intéressant de savoir reconnaitre les nuages</a:t>
            </a:r>
            <a:r>
              <a:rPr lang="fr-FR" dirty="0" smtClean="0">
                <a:solidFill>
                  <a:srgbClr val="002060"/>
                </a:solidFill>
                <a:latin typeface="+mj-lt"/>
              </a:rPr>
              <a:t>, et lesquels sont </a:t>
            </a:r>
            <a:r>
              <a:rPr lang="fr-FR" dirty="0" smtClean="0">
                <a:solidFill>
                  <a:srgbClr val="002060"/>
                </a:solidFill>
                <a:latin typeface="+mj-lt"/>
              </a:rPr>
              <a:t>présents dans telle ou telle partie des perturbations, ou </a:t>
            </a:r>
            <a:r>
              <a:rPr lang="fr-FR" dirty="0" smtClean="0">
                <a:solidFill>
                  <a:srgbClr val="002060"/>
                </a:solidFill>
                <a:latin typeface="+mj-lt"/>
              </a:rPr>
              <a:t>de connaître </a:t>
            </a:r>
            <a:r>
              <a:rPr lang="fr-FR" dirty="0" smtClean="0">
                <a:solidFill>
                  <a:srgbClr val="002060"/>
                </a:solidFill>
                <a:latin typeface="+mj-lt"/>
              </a:rPr>
              <a:t>les autres processus de </a:t>
            </a:r>
            <a:r>
              <a:rPr lang="fr-FR" dirty="0" smtClean="0">
                <a:solidFill>
                  <a:srgbClr val="002060"/>
                </a:solidFill>
                <a:latin typeface="+mj-lt"/>
              </a:rPr>
              <a:t>formation </a:t>
            </a:r>
            <a:r>
              <a:rPr lang="fr-FR" dirty="0" smtClean="0">
                <a:solidFill>
                  <a:srgbClr val="002060"/>
                </a:solidFill>
                <a:latin typeface="+mj-lt"/>
              </a:rPr>
              <a:t>des nuages.</a:t>
            </a:r>
          </a:p>
          <a:p>
            <a:pPr algn="just"/>
            <a:endParaRPr lang="fr-FR" dirty="0" smtClean="0">
              <a:solidFill>
                <a:srgbClr val="002060"/>
              </a:solidFill>
              <a:latin typeface="+mj-lt"/>
            </a:endParaRPr>
          </a:p>
          <a:p>
            <a:pPr algn="just"/>
            <a:r>
              <a:rPr lang="fr-FR" dirty="0" smtClean="0">
                <a:solidFill>
                  <a:srgbClr val="002060"/>
                </a:solidFill>
                <a:latin typeface="+mj-lt"/>
              </a:rPr>
              <a:t>Dans un premier temps on décrira les nuages : type de formation et constitution, phénomènes associés, </a:t>
            </a:r>
            <a:r>
              <a:rPr lang="fr-FR" dirty="0" err="1" smtClean="0">
                <a:solidFill>
                  <a:srgbClr val="002060"/>
                </a:solidFill>
                <a:latin typeface="+mj-lt"/>
              </a:rPr>
              <a:t>etc</a:t>
            </a:r>
            <a:r>
              <a:rPr lang="fr-FR" dirty="0" smtClean="0">
                <a:solidFill>
                  <a:srgbClr val="002060"/>
                </a:solidFill>
                <a:latin typeface="+mj-lt"/>
              </a:rPr>
              <a:t>,</a:t>
            </a:r>
            <a:endParaRPr lang="fr-FR" dirty="0" smtClean="0">
              <a:solidFill>
                <a:srgbClr val="002060"/>
              </a:solidFill>
              <a:latin typeface="+mj-lt"/>
            </a:endParaRPr>
          </a:p>
          <a:p>
            <a:pPr algn="just"/>
            <a:r>
              <a:rPr lang="fr-FR" dirty="0" smtClean="0">
                <a:solidFill>
                  <a:srgbClr val="002060"/>
                </a:solidFill>
                <a:latin typeface="+mj-lt"/>
              </a:rPr>
              <a:t>Dans un deuxième temps on décrira la formation et l’évolution des perturbations, principales sources de nuages (dépression et fronts).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cartographie à Météo-France</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4" name="ZoneTexte 3"/>
          <p:cNvSpPr txBox="1"/>
          <p:nvPr/>
        </p:nvSpPr>
        <p:spPr>
          <a:xfrm>
            <a:off x="0" y="714356"/>
            <a:ext cx="9144000" cy="1200329"/>
          </a:xfrm>
          <a:prstGeom prst="rect">
            <a:avLst/>
          </a:prstGeom>
          <a:noFill/>
        </p:spPr>
        <p:txBody>
          <a:bodyPr wrap="square" rtlCol="0">
            <a:spAutoFit/>
          </a:bodyPr>
          <a:lstStyle/>
          <a:p>
            <a:r>
              <a:rPr lang="fr-FR" dirty="0" smtClean="0">
                <a:solidFill>
                  <a:srgbClr val="002060"/>
                </a:solidFill>
                <a:latin typeface="+mj-lt"/>
              </a:rPr>
              <a:t>Les cartes des fronts sur l’Atlantique Nord sont donc disponibles avec </a:t>
            </a:r>
            <a:r>
              <a:rPr lang="fr-FR" dirty="0" smtClean="0">
                <a:solidFill>
                  <a:srgbClr val="002060"/>
                </a:solidFill>
                <a:latin typeface="+mj-lt"/>
              </a:rPr>
              <a:t>AEROWEB. </a:t>
            </a:r>
            <a:endParaRPr lang="fr-FR" dirty="0" smtClean="0">
              <a:solidFill>
                <a:srgbClr val="002060"/>
              </a:solidFill>
              <a:latin typeface="+mj-lt"/>
            </a:endParaRPr>
          </a:p>
          <a:p>
            <a:r>
              <a:rPr lang="fr-FR" dirty="0" smtClean="0">
                <a:solidFill>
                  <a:srgbClr val="002060"/>
                </a:solidFill>
                <a:latin typeface="+mj-lt"/>
              </a:rPr>
              <a:t>L’échéance maximale est de 72 heures, ce qui est supérieur au modèle proposé. </a:t>
            </a:r>
          </a:p>
          <a:p>
            <a:r>
              <a:rPr lang="fr-FR" dirty="0" smtClean="0">
                <a:solidFill>
                  <a:srgbClr val="002060"/>
                </a:solidFill>
                <a:latin typeface="+mj-lt"/>
              </a:rPr>
              <a:t>Ainsi, à cette échéance, et avec ces connaissances de bases, il est possible de vous faire une idée du temps sur la zone et envisager ou </a:t>
            </a:r>
            <a:r>
              <a:rPr lang="fr-FR" dirty="0" smtClean="0">
                <a:solidFill>
                  <a:srgbClr val="002060"/>
                </a:solidFill>
                <a:latin typeface="+mj-lt"/>
              </a:rPr>
              <a:t>non de planifier un </a:t>
            </a:r>
            <a:r>
              <a:rPr lang="fr-FR" dirty="0" smtClean="0">
                <a:solidFill>
                  <a:srgbClr val="002060"/>
                </a:solidFill>
                <a:latin typeface="+mj-lt"/>
              </a:rPr>
              <a:t>vol.</a:t>
            </a:r>
          </a:p>
        </p:txBody>
      </p:sp>
      <p:pic>
        <p:nvPicPr>
          <p:cNvPr id="50178" name="Picture 2"/>
          <p:cNvPicPr>
            <a:picLocks noChangeAspect="1" noChangeArrowheads="1"/>
          </p:cNvPicPr>
          <p:nvPr/>
        </p:nvPicPr>
        <p:blipFill>
          <a:blip r:embed="rId2"/>
          <a:srcRect/>
          <a:stretch>
            <a:fillRect/>
          </a:stretch>
        </p:blipFill>
        <p:spPr bwMode="auto">
          <a:xfrm>
            <a:off x="214282" y="2214554"/>
            <a:ext cx="4643447" cy="3905765"/>
          </a:xfrm>
          <a:prstGeom prst="rect">
            <a:avLst/>
          </a:prstGeom>
          <a:noFill/>
          <a:ln w="9525">
            <a:solidFill>
              <a:schemeClr val="tx1"/>
            </a:solidFill>
            <a:miter lim="800000"/>
            <a:headEnd/>
            <a:tailEnd/>
          </a:ln>
          <a:effectLst/>
        </p:spPr>
      </p:pic>
      <p:pic>
        <p:nvPicPr>
          <p:cNvPr id="6" name="Image 5" descr="légende fronts.JPG"/>
          <p:cNvPicPr>
            <a:picLocks noChangeAspect="1"/>
          </p:cNvPicPr>
          <p:nvPr/>
        </p:nvPicPr>
        <p:blipFill>
          <a:blip r:embed="rId3"/>
          <a:stretch>
            <a:fillRect/>
          </a:stretch>
        </p:blipFill>
        <p:spPr>
          <a:xfrm>
            <a:off x="3638550" y="5214950"/>
            <a:ext cx="5505450" cy="781050"/>
          </a:xfrm>
          <a:prstGeom prst="rect">
            <a:avLst/>
          </a:prstGeom>
          <a:ln>
            <a:solidFill>
              <a:schemeClr val="tx1"/>
            </a:solidFill>
          </a:ln>
        </p:spPr>
      </p:pic>
      <p:sp>
        <p:nvSpPr>
          <p:cNvPr id="7" name="ZoneTexte 6"/>
          <p:cNvSpPr txBox="1"/>
          <p:nvPr/>
        </p:nvSpPr>
        <p:spPr>
          <a:xfrm>
            <a:off x="5072066" y="2143116"/>
            <a:ext cx="4071934" cy="523220"/>
          </a:xfrm>
          <a:prstGeom prst="rect">
            <a:avLst/>
          </a:prstGeom>
          <a:noFill/>
          <a:ln>
            <a:solidFill>
              <a:schemeClr val="tx1"/>
            </a:solidFill>
          </a:ln>
        </p:spPr>
        <p:txBody>
          <a:bodyPr wrap="square" rtlCol="0">
            <a:spAutoFit/>
          </a:bodyPr>
          <a:lstStyle/>
          <a:p>
            <a:r>
              <a:rPr lang="fr-FR" sz="1400" i="1" dirty="0" smtClean="0">
                <a:solidFill>
                  <a:srgbClr val="002060"/>
                </a:solidFill>
                <a:latin typeface="+mj-lt"/>
              </a:rPr>
              <a:t>Analyses et prévisions jusqu’à 72H (ici du dimanche 00Z au mercredi 00Z).</a:t>
            </a:r>
            <a:endParaRPr lang="fr-FR" sz="1400" i="1" dirty="0">
              <a:solidFill>
                <a:srgbClr val="002060"/>
              </a:solidFill>
              <a:latin typeface="+mj-lt"/>
            </a:endParaRPr>
          </a:p>
        </p:txBody>
      </p:sp>
      <p:sp>
        <p:nvSpPr>
          <p:cNvPr id="9" name="Rectangle 8"/>
          <p:cNvSpPr/>
          <p:nvPr/>
        </p:nvSpPr>
        <p:spPr>
          <a:xfrm>
            <a:off x="214282" y="2143116"/>
            <a:ext cx="4714908"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4" name="ZoneTexte 3"/>
          <p:cNvSpPr txBox="1"/>
          <p:nvPr/>
        </p:nvSpPr>
        <p:spPr>
          <a:xfrm>
            <a:off x="0" y="642918"/>
            <a:ext cx="4857752" cy="2092881"/>
          </a:xfrm>
          <a:prstGeom prst="rect">
            <a:avLst/>
          </a:prstGeom>
          <a:noFill/>
        </p:spPr>
        <p:txBody>
          <a:bodyPr wrap="square" rtlCol="0">
            <a:spAutoFit/>
          </a:bodyPr>
          <a:lstStyle/>
          <a:p>
            <a:r>
              <a:rPr lang="fr-FR" dirty="0" smtClean="0">
                <a:solidFill>
                  <a:srgbClr val="002060"/>
                </a:solidFill>
                <a:latin typeface="+mj-lt"/>
              </a:rPr>
              <a:t>A toute fin utile, on peut regarder une carte des fronts </a:t>
            </a:r>
            <a:r>
              <a:rPr lang="fr-FR" b="1" dirty="0" smtClean="0">
                <a:solidFill>
                  <a:srgbClr val="002060"/>
                </a:solidFill>
                <a:latin typeface="+mj-lt"/>
              </a:rPr>
              <a:t>et</a:t>
            </a:r>
            <a:r>
              <a:rPr lang="fr-FR" dirty="0" smtClean="0">
                <a:solidFill>
                  <a:srgbClr val="002060"/>
                </a:solidFill>
                <a:latin typeface="+mj-lt"/>
              </a:rPr>
              <a:t> en même temps une image satellite afin de retrouver les systèmes qui peuvent intéresser votre région de vol.</a:t>
            </a:r>
          </a:p>
          <a:p>
            <a:endParaRPr lang="fr-FR" dirty="0" smtClean="0">
              <a:solidFill>
                <a:srgbClr val="002060"/>
              </a:solidFill>
              <a:latin typeface="+mj-lt"/>
            </a:endParaRPr>
          </a:p>
          <a:p>
            <a:r>
              <a:rPr lang="fr-FR" sz="2000" b="1" dirty="0" smtClean="0">
                <a:solidFill>
                  <a:srgbClr val="002060"/>
                </a:solidFill>
                <a:latin typeface="+mj-lt"/>
              </a:rPr>
              <a:t>Sur les images satellites, voir la </a:t>
            </a:r>
            <a:r>
              <a:rPr lang="fr-FR" sz="2000" b="1" dirty="0" smtClean="0">
                <a:solidFill>
                  <a:srgbClr val="002060"/>
                </a:solidFill>
                <a:latin typeface="+mj-lt"/>
                <a:hlinkClick r:id="rId2"/>
              </a:rPr>
              <a:t>présentation faite au </a:t>
            </a:r>
            <a:r>
              <a:rPr lang="fr-FR" sz="2000" b="1" dirty="0" smtClean="0">
                <a:solidFill>
                  <a:srgbClr val="002060"/>
                </a:solidFill>
                <a:latin typeface="+mj-lt"/>
                <a:hlinkClick r:id="rId2"/>
              </a:rPr>
              <a:t>Séminaire </a:t>
            </a:r>
            <a:r>
              <a:rPr lang="fr-FR" sz="2000" b="1" dirty="0" smtClean="0">
                <a:solidFill>
                  <a:srgbClr val="002060"/>
                </a:solidFill>
                <a:latin typeface="+mj-lt"/>
                <a:hlinkClick r:id="rId2"/>
              </a:rPr>
              <a:t>2021 dédiée à ce sujet</a:t>
            </a:r>
            <a:r>
              <a:rPr lang="fr-FR" sz="2000" b="1" dirty="0" smtClean="0">
                <a:solidFill>
                  <a:srgbClr val="002060"/>
                </a:solidFill>
                <a:latin typeface="+mj-lt"/>
              </a:rPr>
              <a:t>.</a:t>
            </a:r>
            <a:endParaRPr lang="fr-FR" sz="2000" b="1" dirty="0">
              <a:solidFill>
                <a:srgbClr val="002060"/>
              </a:solidFill>
              <a:latin typeface="+mj-lt"/>
            </a:endParaRPr>
          </a:p>
        </p:txBody>
      </p:sp>
      <p:pic>
        <p:nvPicPr>
          <p:cNvPr id="5" name="Image 4" descr="ir hrv8.PNG"/>
          <p:cNvPicPr>
            <a:picLocks noChangeAspect="1"/>
          </p:cNvPicPr>
          <p:nvPr/>
        </p:nvPicPr>
        <p:blipFill>
          <a:blip r:embed="rId3"/>
          <a:stretch>
            <a:fillRect/>
          </a:stretch>
        </p:blipFill>
        <p:spPr>
          <a:xfrm>
            <a:off x="0" y="2928934"/>
            <a:ext cx="7286644" cy="3703359"/>
          </a:xfrm>
          <a:prstGeom prst="rect">
            <a:avLst/>
          </a:prstGeom>
        </p:spPr>
      </p:pic>
      <p:pic>
        <p:nvPicPr>
          <p:cNvPr id="6" name="Image 5" descr="2021 05 18 FRONTS 12Z.png"/>
          <p:cNvPicPr>
            <a:picLocks noChangeAspect="1"/>
          </p:cNvPicPr>
          <p:nvPr/>
        </p:nvPicPr>
        <p:blipFill>
          <a:blip r:embed="rId4"/>
          <a:stretch>
            <a:fillRect/>
          </a:stretch>
        </p:blipFill>
        <p:spPr>
          <a:xfrm>
            <a:off x="4929291" y="0"/>
            <a:ext cx="4214709" cy="3786214"/>
          </a:xfrm>
          <a:prstGeom prst="rect">
            <a:avLst/>
          </a:prstGeom>
        </p:spPr>
      </p:pic>
      <p:cxnSp>
        <p:nvCxnSpPr>
          <p:cNvPr id="7" name="Connecteur droit avec flèche 6"/>
          <p:cNvCxnSpPr/>
          <p:nvPr/>
        </p:nvCxnSpPr>
        <p:spPr>
          <a:xfrm rot="10800000" flipV="1">
            <a:off x="3000364" y="1214422"/>
            <a:ext cx="4000528" cy="20717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rot="10800000" flipV="1">
            <a:off x="3500430" y="2071678"/>
            <a:ext cx="3929090" cy="21431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rot="10800000" flipV="1">
            <a:off x="1357290" y="2714620"/>
            <a:ext cx="4214842" cy="228601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rot="10800000" flipV="1">
            <a:off x="4143372" y="2428868"/>
            <a:ext cx="3643338" cy="228601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cartographie à Météo-France</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cycle de vie  - cas réel</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7171" name="Picture 3"/>
          <p:cNvPicPr>
            <a:picLocks noChangeAspect="1" noChangeArrowheads="1"/>
          </p:cNvPicPr>
          <p:nvPr/>
        </p:nvPicPr>
        <p:blipFill>
          <a:blip r:embed="rId2"/>
          <a:srcRect/>
          <a:stretch>
            <a:fillRect/>
          </a:stretch>
        </p:blipFill>
        <p:spPr bwMode="auto">
          <a:xfrm>
            <a:off x="4857752" y="428604"/>
            <a:ext cx="3571900" cy="3208755"/>
          </a:xfrm>
          <a:prstGeom prst="rect">
            <a:avLst/>
          </a:prstGeom>
          <a:noFill/>
          <a:ln w="9525">
            <a:noFill/>
            <a:miter lim="800000"/>
            <a:headEnd/>
            <a:tailEnd/>
          </a:ln>
          <a:effectLst/>
        </p:spPr>
      </p:pic>
      <p:pic>
        <p:nvPicPr>
          <p:cNvPr id="7172" name="Picture 4"/>
          <p:cNvPicPr>
            <a:picLocks noChangeAspect="1" noChangeArrowheads="1"/>
          </p:cNvPicPr>
          <p:nvPr/>
        </p:nvPicPr>
        <p:blipFill>
          <a:blip r:embed="rId3"/>
          <a:srcRect/>
          <a:stretch>
            <a:fillRect/>
          </a:stretch>
        </p:blipFill>
        <p:spPr bwMode="auto">
          <a:xfrm>
            <a:off x="714348" y="500042"/>
            <a:ext cx="3643338" cy="3272932"/>
          </a:xfrm>
          <a:prstGeom prst="rect">
            <a:avLst/>
          </a:prstGeom>
          <a:noFill/>
          <a:ln w="9525">
            <a:noFill/>
            <a:miter lim="800000"/>
            <a:headEnd/>
            <a:tailEnd/>
          </a:ln>
          <a:effectLst/>
        </p:spPr>
      </p:pic>
      <p:pic>
        <p:nvPicPr>
          <p:cNvPr id="7173" name="Picture 5"/>
          <p:cNvPicPr>
            <a:picLocks noChangeAspect="1" noChangeArrowheads="1"/>
          </p:cNvPicPr>
          <p:nvPr/>
        </p:nvPicPr>
        <p:blipFill>
          <a:blip r:embed="rId4"/>
          <a:srcRect/>
          <a:stretch>
            <a:fillRect/>
          </a:stretch>
        </p:blipFill>
        <p:spPr bwMode="auto">
          <a:xfrm>
            <a:off x="714348" y="3286124"/>
            <a:ext cx="3644917" cy="3274350"/>
          </a:xfrm>
          <a:prstGeom prst="rect">
            <a:avLst/>
          </a:prstGeom>
          <a:noFill/>
          <a:ln w="9525">
            <a:noFill/>
            <a:miter lim="800000"/>
            <a:headEnd/>
            <a:tailEnd/>
          </a:ln>
          <a:effectLst/>
        </p:spPr>
      </p:pic>
      <p:pic>
        <p:nvPicPr>
          <p:cNvPr id="7174" name="Picture 6"/>
          <p:cNvPicPr>
            <a:picLocks noChangeAspect="1" noChangeArrowheads="1"/>
          </p:cNvPicPr>
          <p:nvPr/>
        </p:nvPicPr>
        <p:blipFill>
          <a:blip r:embed="rId5"/>
          <a:srcRect/>
          <a:stretch>
            <a:fillRect/>
          </a:stretch>
        </p:blipFill>
        <p:spPr bwMode="auto">
          <a:xfrm>
            <a:off x="4857753" y="3214686"/>
            <a:ext cx="3578526" cy="3214710"/>
          </a:xfrm>
          <a:prstGeom prst="rect">
            <a:avLst/>
          </a:prstGeom>
          <a:noFill/>
          <a:ln w="9525">
            <a:noFill/>
            <a:miter lim="800000"/>
            <a:headEnd/>
            <a:tailEnd/>
          </a:ln>
          <a:effectLst/>
        </p:spPr>
      </p:pic>
      <p:sp>
        <p:nvSpPr>
          <p:cNvPr id="8" name="ZoneTexte 7"/>
          <p:cNvSpPr txBox="1"/>
          <p:nvPr/>
        </p:nvSpPr>
        <p:spPr>
          <a:xfrm>
            <a:off x="1500166" y="2857496"/>
            <a:ext cx="6429420" cy="646331"/>
          </a:xfrm>
          <a:prstGeom prst="rect">
            <a:avLst/>
          </a:prstGeom>
          <a:solidFill>
            <a:schemeClr val="bg2"/>
          </a:solidFill>
          <a:ln w="57150" cmpd="thickThin">
            <a:solidFill>
              <a:schemeClr val="tx1"/>
            </a:solidFill>
          </a:ln>
        </p:spPr>
        <p:txBody>
          <a:bodyPr wrap="square" rtlCol="0">
            <a:spAutoFit/>
          </a:bodyPr>
          <a:lstStyle/>
          <a:p>
            <a:r>
              <a:rPr lang="fr-FR" dirty="0" smtClean="0">
                <a:solidFill>
                  <a:srgbClr val="002060"/>
                </a:solidFill>
                <a:latin typeface="+mj-lt"/>
              </a:rPr>
              <a:t>24 et 25 février 2024 : passage d’une dépression sur le pays accompagnée d’une perturbation typique</a:t>
            </a:r>
            <a:endParaRPr lang="fr-FR" dirty="0">
              <a:solidFill>
                <a:srgbClr val="002060"/>
              </a:solidFill>
              <a:latin typeface="+mj-lt"/>
            </a:endParaRPr>
          </a:p>
        </p:txBody>
      </p:sp>
      <p:sp>
        <p:nvSpPr>
          <p:cNvPr id="9" name="ZoneTexte 8"/>
          <p:cNvSpPr txBox="1"/>
          <p:nvPr/>
        </p:nvSpPr>
        <p:spPr>
          <a:xfrm>
            <a:off x="0" y="1214422"/>
            <a:ext cx="785786" cy="646331"/>
          </a:xfrm>
          <a:prstGeom prst="rect">
            <a:avLst/>
          </a:prstGeom>
          <a:noFill/>
        </p:spPr>
        <p:txBody>
          <a:bodyPr wrap="square" rtlCol="0">
            <a:spAutoFit/>
          </a:bodyPr>
          <a:lstStyle/>
          <a:p>
            <a:r>
              <a:rPr lang="fr-FR" dirty="0" smtClean="0">
                <a:solidFill>
                  <a:srgbClr val="002060"/>
                </a:solidFill>
                <a:latin typeface="+mj-lt"/>
              </a:rPr>
              <a:t>24/02 00Z</a:t>
            </a:r>
            <a:endParaRPr lang="fr-FR" dirty="0">
              <a:solidFill>
                <a:srgbClr val="002060"/>
              </a:solidFill>
              <a:latin typeface="+mj-lt"/>
            </a:endParaRPr>
          </a:p>
        </p:txBody>
      </p:sp>
      <p:sp>
        <p:nvSpPr>
          <p:cNvPr id="10" name="ZoneTexte 9"/>
          <p:cNvSpPr txBox="1"/>
          <p:nvPr/>
        </p:nvSpPr>
        <p:spPr>
          <a:xfrm>
            <a:off x="8358214" y="1357298"/>
            <a:ext cx="785786" cy="646331"/>
          </a:xfrm>
          <a:prstGeom prst="rect">
            <a:avLst/>
          </a:prstGeom>
          <a:noFill/>
        </p:spPr>
        <p:txBody>
          <a:bodyPr wrap="square" rtlCol="0">
            <a:spAutoFit/>
          </a:bodyPr>
          <a:lstStyle/>
          <a:p>
            <a:pPr algn="r"/>
            <a:r>
              <a:rPr lang="fr-FR" dirty="0" smtClean="0">
                <a:solidFill>
                  <a:srgbClr val="002060"/>
                </a:solidFill>
                <a:latin typeface="+mj-lt"/>
              </a:rPr>
              <a:t>24/02 12Z</a:t>
            </a:r>
            <a:endParaRPr lang="fr-FR" dirty="0">
              <a:solidFill>
                <a:srgbClr val="002060"/>
              </a:solidFill>
              <a:latin typeface="+mj-lt"/>
            </a:endParaRPr>
          </a:p>
        </p:txBody>
      </p:sp>
      <p:sp>
        <p:nvSpPr>
          <p:cNvPr id="11" name="ZoneTexte 10"/>
          <p:cNvSpPr txBox="1"/>
          <p:nvPr/>
        </p:nvSpPr>
        <p:spPr>
          <a:xfrm>
            <a:off x="0" y="4857760"/>
            <a:ext cx="785786" cy="646331"/>
          </a:xfrm>
          <a:prstGeom prst="rect">
            <a:avLst/>
          </a:prstGeom>
          <a:noFill/>
        </p:spPr>
        <p:txBody>
          <a:bodyPr wrap="square" rtlCol="0">
            <a:spAutoFit/>
          </a:bodyPr>
          <a:lstStyle/>
          <a:p>
            <a:r>
              <a:rPr lang="fr-FR" dirty="0" smtClean="0">
                <a:solidFill>
                  <a:srgbClr val="002060"/>
                </a:solidFill>
                <a:latin typeface="+mj-lt"/>
              </a:rPr>
              <a:t>25/02 00Z</a:t>
            </a:r>
            <a:endParaRPr lang="fr-FR" dirty="0">
              <a:solidFill>
                <a:srgbClr val="002060"/>
              </a:solidFill>
              <a:latin typeface="+mj-lt"/>
            </a:endParaRPr>
          </a:p>
        </p:txBody>
      </p:sp>
      <p:sp>
        <p:nvSpPr>
          <p:cNvPr id="12" name="ZoneTexte 11"/>
          <p:cNvSpPr txBox="1"/>
          <p:nvPr/>
        </p:nvSpPr>
        <p:spPr>
          <a:xfrm>
            <a:off x="8358214" y="4500570"/>
            <a:ext cx="785786" cy="646331"/>
          </a:xfrm>
          <a:prstGeom prst="rect">
            <a:avLst/>
          </a:prstGeom>
          <a:noFill/>
        </p:spPr>
        <p:txBody>
          <a:bodyPr wrap="square" rtlCol="0">
            <a:spAutoFit/>
          </a:bodyPr>
          <a:lstStyle/>
          <a:p>
            <a:pPr algn="r"/>
            <a:r>
              <a:rPr lang="fr-FR" dirty="0" smtClean="0">
                <a:solidFill>
                  <a:srgbClr val="002060"/>
                </a:solidFill>
                <a:latin typeface="+mj-lt"/>
              </a:rPr>
              <a:t>25/02 12Z</a:t>
            </a:r>
            <a:endParaRPr lang="fr-FR" dirty="0">
              <a:solidFill>
                <a:srgbClr val="002060"/>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par>
                                <p:cTn id="13" presetID="5" presetClass="entr" presetSubtype="10"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checkerboard(across)">
                                      <p:cBhvr>
                                        <p:cTn id="15" dur="500"/>
                                        <p:tgtEl>
                                          <p:spTgt spid="717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checkerboard(across)">
                                      <p:cBhvr>
                                        <p:cTn id="20" dur="500"/>
                                        <p:tgtEl>
                                          <p:spTgt spid="7171"/>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ox(in)">
                                      <p:cBhvr>
                                        <p:cTn id="28" dur="500"/>
                                        <p:tgtEl>
                                          <p:spTgt spid="11"/>
                                        </p:tgtEl>
                                      </p:cBhvr>
                                    </p:animEffect>
                                  </p:childTnLst>
                                </p:cTn>
                              </p:par>
                              <p:par>
                                <p:cTn id="29" presetID="4" presetClass="entr" presetSubtype="16" fill="hold" nodeType="withEffect">
                                  <p:stCondLst>
                                    <p:cond delay="0"/>
                                  </p:stCondLst>
                                  <p:childTnLst>
                                    <p:set>
                                      <p:cBhvr>
                                        <p:cTn id="30" dur="1" fill="hold">
                                          <p:stCondLst>
                                            <p:cond delay="0"/>
                                          </p:stCondLst>
                                        </p:cTn>
                                        <p:tgtEl>
                                          <p:spTgt spid="7173"/>
                                        </p:tgtEl>
                                        <p:attrNameLst>
                                          <p:attrName>style.visibility</p:attrName>
                                        </p:attrNameLst>
                                      </p:cBhvr>
                                      <p:to>
                                        <p:strVal val="visible"/>
                                      </p:to>
                                    </p:set>
                                    <p:animEffect transition="in" filter="box(in)">
                                      <p:cBhvr>
                                        <p:cTn id="31" dur="500"/>
                                        <p:tgtEl>
                                          <p:spTgt spid="717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7174"/>
                                        </p:tgtEl>
                                        <p:attrNameLst>
                                          <p:attrName>style.visibility</p:attrName>
                                        </p:attrNameLst>
                                      </p:cBhvr>
                                      <p:to>
                                        <p:strVal val="visible"/>
                                      </p:to>
                                    </p:set>
                                    <p:animEffect transition="in" filter="checkerboard(across)">
                                      <p:cBhvr>
                                        <p:cTn id="36" dur="500"/>
                                        <p:tgtEl>
                                          <p:spTgt spid="717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les fronts</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4" name="ZoneTexte 3"/>
          <p:cNvSpPr txBox="1"/>
          <p:nvPr/>
        </p:nvSpPr>
        <p:spPr>
          <a:xfrm>
            <a:off x="35496" y="857232"/>
            <a:ext cx="9036496" cy="5632311"/>
          </a:xfrm>
          <a:prstGeom prst="rect">
            <a:avLst/>
          </a:prstGeom>
          <a:noFill/>
        </p:spPr>
        <p:txBody>
          <a:bodyPr wrap="square" rtlCol="0">
            <a:spAutoFit/>
          </a:bodyPr>
          <a:lstStyle/>
          <a:p>
            <a:r>
              <a:rPr lang="fr-FR" sz="2000" dirty="0" smtClean="0">
                <a:solidFill>
                  <a:srgbClr val="002060"/>
                </a:solidFill>
                <a:latin typeface="+mj-lt"/>
              </a:rPr>
              <a:t>Nous allons décrire ici les modèles conceptuels des fronts associés aux perturbations</a:t>
            </a:r>
          </a:p>
          <a:p>
            <a:r>
              <a:rPr lang="fr-FR" sz="2000" dirty="0" smtClean="0">
                <a:solidFill>
                  <a:srgbClr val="002060"/>
                </a:solidFill>
                <a:latin typeface="+mj-lt"/>
              </a:rPr>
              <a:t>synoptiques, dans leur phase de maturité. </a:t>
            </a:r>
          </a:p>
          <a:p>
            <a:r>
              <a:rPr lang="fr-FR" sz="2000" dirty="0" smtClean="0">
                <a:solidFill>
                  <a:srgbClr val="002060"/>
                </a:solidFill>
                <a:latin typeface="+mj-lt"/>
              </a:rPr>
              <a:t>En simplifiant, on peut décrire </a:t>
            </a:r>
            <a:r>
              <a:rPr lang="fr-FR" sz="2000" b="1" dirty="0" smtClean="0">
                <a:solidFill>
                  <a:srgbClr val="002060"/>
                </a:solidFill>
                <a:latin typeface="+mj-lt"/>
              </a:rPr>
              <a:t>un front comme une discontinuité thermique avec un fort gradient et un forçage du vent sur ce gradient.</a:t>
            </a:r>
            <a:endParaRPr lang="fr-FR" altLang="fr-FR" sz="2000" b="1" dirty="0" smtClean="0">
              <a:solidFill>
                <a:srgbClr val="002060"/>
              </a:solidFill>
              <a:latin typeface="+mj-lt"/>
            </a:endParaRPr>
          </a:p>
          <a:p>
            <a:r>
              <a:rPr lang="fr-FR" altLang="fr-FR" sz="2000" dirty="0" smtClean="0">
                <a:solidFill>
                  <a:srgbClr val="002060"/>
                </a:solidFill>
                <a:latin typeface="+mj-lt"/>
              </a:rPr>
              <a:t>Un front en frontogenèse (= actif), se manifeste par :</a:t>
            </a:r>
          </a:p>
          <a:p>
            <a:r>
              <a:rPr lang="fr-FR" sz="2000" dirty="0" smtClean="0">
                <a:solidFill>
                  <a:srgbClr val="002060"/>
                </a:solidFill>
                <a:latin typeface="+mj-lt"/>
              </a:rPr>
              <a:t> - l’accentuation du gradient horizontal de température,</a:t>
            </a:r>
          </a:p>
          <a:p>
            <a:pPr>
              <a:buFontTx/>
              <a:buChar char="-"/>
            </a:pPr>
            <a:r>
              <a:rPr lang="fr-FR" sz="2000" dirty="0" smtClean="0">
                <a:solidFill>
                  <a:srgbClr val="002060"/>
                </a:solidFill>
                <a:latin typeface="+mj-lt"/>
              </a:rPr>
              <a:t> une discontinuité prononcée du vent autour de ce gradient de température,</a:t>
            </a:r>
          </a:p>
          <a:p>
            <a:pPr marL="0" lvl="2">
              <a:buFontTx/>
              <a:buChar char="-"/>
            </a:pPr>
            <a:r>
              <a:rPr lang="fr-FR" sz="2000" dirty="0" smtClean="0">
                <a:solidFill>
                  <a:srgbClr val="002060"/>
                </a:solidFill>
                <a:latin typeface="+mj-lt"/>
              </a:rPr>
              <a:t> éventuellement un jet de basses couches,</a:t>
            </a:r>
          </a:p>
          <a:p>
            <a:endParaRPr lang="fr-FR" sz="2000" dirty="0" smtClean="0">
              <a:solidFill>
                <a:srgbClr val="002060"/>
              </a:solidFill>
              <a:latin typeface="+mj-lt"/>
            </a:endParaRPr>
          </a:p>
          <a:p>
            <a:r>
              <a:rPr lang="fr-FR" sz="2000" dirty="0" smtClean="0">
                <a:solidFill>
                  <a:srgbClr val="002060"/>
                </a:solidFill>
                <a:latin typeface="+mj-lt"/>
              </a:rPr>
              <a:t>Il s’agit bien sûr d’une version simplifiée de la réalité mais qui permet de se faire une idée des structures et mécanismes mis en œuvre.</a:t>
            </a:r>
          </a:p>
          <a:p>
            <a:endParaRPr lang="fr-FR" sz="2000" dirty="0" smtClean="0">
              <a:solidFill>
                <a:srgbClr val="002060"/>
              </a:solidFill>
              <a:latin typeface="+mj-lt"/>
            </a:endParaRPr>
          </a:p>
          <a:p>
            <a:r>
              <a:rPr lang="fr-FR" sz="2000" dirty="0" smtClean="0">
                <a:solidFill>
                  <a:srgbClr val="002060"/>
                </a:solidFill>
                <a:latin typeface="+mj-lt"/>
              </a:rPr>
              <a:t>La variation des différents paramètres météorologiques au passage des fronts sera analysée. </a:t>
            </a:r>
          </a:p>
          <a:p>
            <a:endParaRPr lang="fr-FR" sz="2000" dirty="0" smtClean="0">
              <a:solidFill>
                <a:srgbClr val="002060"/>
              </a:solidFill>
              <a:latin typeface="+mj-lt"/>
            </a:endParaRPr>
          </a:p>
          <a:p>
            <a:r>
              <a:rPr lang="fr-FR" sz="2000" dirty="0" smtClean="0">
                <a:solidFill>
                  <a:srgbClr val="002060"/>
                </a:solidFill>
                <a:latin typeface="+mj-lt"/>
              </a:rPr>
              <a:t>Enfin, il faut noter que la représentation cartographique des fronts correspond à leur </a:t>
            </a:r>
            <a:r>
              <a:rPr lang="fr-FR" sz="2000" u="sng" dirty="0" smtClean="0">
                <a:solidFill>
                  <a:srgbClr val="002060"/>
                </a:solidFill>
                <a:latin typeface="+mj-lt"/>
              </a:rPr>
              <a:t>trace au sol</a:t>
            </a:r>
            <a:r>
              <a:rPr lang="fr-FR" sz="2000" dirty="0" smtClean="0">
                <a:solidFill>
                  <a:srgbClr val="002060"/>
                </a:solidFill>
                <a:latin typeface="+mj-lt"/>
              </a:rPr>
              <a:t>, alors que les secteurs nuageux et pluvieux associés peuvent s’étendre très à l’avant ou à l’arrière de cette trace.</a:t>
            </a:r>
            <a:endParaRPr lang="fr-FR" sz="2000" dirty="0">
              <a:solidFill>
                <a:srgbClr val="002060"/>
              </a:solidFill>
              <a:latin typeface="+mj-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le front chaud</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6146" name="Picture 2"/>
          <p:cNvPicPr>
            <a:picLocks noChangeAspect="1" noChangeArrowheads="1"/>
          </p:cNvPicPr>
          <p:nvPr/>
        </p:nvPicPr>
        <p:blipFill>
          <a:blip r:embed="rId2"/>
          <a:srcRect/>
          <a:stretch>
            <a:fillRect/>
          </a:stretch>
        </p:blipFill>
        <p:spPr bwMode="auto">
          <a:xfrm>
            <a:off x="0" y="785794"/>
            <a:ext cx="3428991" cy="2967570"/>
          </a:xfrm>
          <a:prstGeom prst="rect">
            <a:avLst/>
          </a:prstGeom>
          <a:noFill/>
          <a:ln w="9525">
            <a:solidFill>
              <a:schemeClr val="tx1"/>
            </a:solid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3643306" y="785794"/>
            <a:ext cx="5362575" cy="2914650"/>
          </a:xfrm>
          <a:prstGeom prst="rect">
            <a:avLst/>
          </a:prstGeom>
          <a:noFill/>
          <a:ln w="9525">
            <a:solidFill>
              <a:schemeClr val="tx1"/>
            </a:solidFill>
            <a:miter lim="800000"/>
            <a:headEnd/>
            <a:tailEnd/>
          </a:ln>
          <a:effectLst/>
        </p:spPr>
      </p:pic>
      <p:sp>
        <p:nvSpPr>
          <p:cNvPr id="6" name="ZoneTexte 5"/>
          <p:cNvSpPr txBox="1"/>
          <p:nvPr/>
        </p:nvSpPr>
        <p:spPr>
          <a:xfrm>
            <a:off x="35496" y="4071942"/>
            <a:ext cx="9005881" cy="2031325"/>
          </a:xfrm>
          <a:prstGeom prst="rect">
            <a:avLst/>
          </a:prstGeom>
          <a:noFill/>
        </p:spPr>
        <p:txBody>
          <a:bodyPr wrap="square" rtlCol="0">
            <a:spAutoFit/>
          </a:bodyPr>
          <a:lstStyle/>
          <a:p>
            <a:r>
              <a:rPr lang="fr-FR" dirty="0" smtClean="0">
                <a:solidFill>
                  <a:srgbClr val="002060"/>
                </a:solidFill>
                <a:latin typeface="+mj-lt"/>
              </a:rPr>
              <a:t>Un front chaud (actif) est marqué par :</a:t>
            </a:r>
          </a:p>
          <a:p>
            <a:pPr>
              <a:buFontTx/>
              <a:buChar char="-"/>
            </a:pPr>
            <a:r>
              <a:rPr lang="fr-FR" dirty="0" smtClean="0">
                <a:solidFill>
                  <a:srgbClr val="002060"/>
                </a:solidFill>
                <a:latin typeface="+mj-lt"/>
              </a:rPr>
              <a:t> forçage </a:t>
            </a:r>
            <a:r>
              <a:rPr lang="fr-FR" dirty="0" smtClean="0">
                <a:solidFill>
                  <a:srgbClr val="002060"/>
                </a:solidFill>
                <a:latin typeface="+mj-lt"/>
              </a:rPr>
              <a:t>d’un fort gradient de températures par le champ de vent: </a:t>
            </a:r>
            <a:r>
              <a:rPr lang="fr-FR" b="1" dirty="0" smtClean="0">
                <a:solidFill>
                  <a:srgbClr val="002060"/>
                </a:solidFill>
                <a:latin typeface="+mj-lt"/>
              </a:rPr>
              <a:t>l’air chaud est obligé de s’élever au-dessus de l’air froid car il est plus léger</a:t>
            </a:r>
            <a:r>
              <a:rPr lang="fr-FR" dirty="0" smtClean="0">
                <a:solidFill>
                  <a:srgbClr val="002060"/>
                </a:solidFill>
                <a:latin typeface="+mj-lt"/>
              </a:rPr>
              <a:t> =&gt; condensation et formation des nuages;</a:t>
            </a:r>
          </a:p>
          <a:p>
            <a:pPr>
              <a:buFontTx/>
              <a:buChar char="-"/>
            </a:pPr>
            <a:endParaRPr lang="fr-FR" dirty="0" smtClean="0">
              <a:solidFill>
                <a:srgbClr val="002060"/>
              </a:solidFill>
              <a:latin typeface="+mj-lt"/>
            </a:endParaRPr>
          </a:p>
          <a:p>
            <a:pPr>
              <a:buFontTx/>
              <a:buChar char="-"/>
            </a:pPr>
            <a:r>
              <a:rPr lang="fr-FR" dirty="0" smtClean="0">
                <a:solidFill>
                  <a:srgbClr val="002060"/>
                </a:solidFill>
                <a:latin typeface="+mj-lt"/>
              </a:rPr>
              <a:t> discontinuité </a:t>
            </a:r>
            <a:r>
              <a:rPr lang="fr-FR" dirty="0" smtClean="0">
                <a:solidFill>
                  <a:srgbClr val="002060"/>
                </a:solidFill>
                <a:latin typeface="+mj-lt"/>
              </a:rPr>
              <a:t>marqué du vent : rotation marquée du vent en passant du froid au chaud,</a:t>
            </a:r>
          </a:p>
          <a:p>
            <a:pPr>
              <a:buFontTx/>
              <a:buChar char="-"/>
            </a:pPr>
            <a:endParaRPr lang="fr-FR" dirty="0" smtClean="0">
              <a:solidFill>
                <a:srgbClr val="002060"/>
              </a:solidFill>
              <a:latin typeface="+mj-lt"/>
            </a:endParaRPr>
          </a:p>
          <a:p>
            <a:pPr>
              <a:buFontTx/>
              <a:buChar char="-"/>
            </a:pPr>
            <a:r>
              <a:rPr lang="fr-FR" dirty="0" smtClean="0">
                <a:solidFill>
                  <a:srgbClr val="002060"/>
                </a:solidFill>
                <a:latin typeface="+mj-lt"/>
              </a:rPr>
              <a:t> précipitations </a:t>
            </a:r>
            <a:r>
              <a:rPr lang="fr-FR" dirty="0" smtClean="0">
                <a:solidFill>
                  <a:srgbClr val="002060"/>
                </a:solidFill>
                <a:latin typeface="+mj-lt"/>
              </a:rPr>
              <a:t>en bandes, sur et à l’avant du front de surface.</a:t>
            </a:r>
            <a:endParaRPr lang="fr-FR" dirty="0">
              <a:solidFill>
                <a:srgbClr val="002060"/>
              </a:solidFill>
              <a:latin typeface="+mj-lt"/>
            </a:endParaRPr>
          </a:p>
        </p:txBody>
      </p:sp>
      <p:sp>
        <p:nvSpPr>
          <p:cNvPr id="7" name="ZoneTexte 6"/>
          <p:cNvSpPr txBox="1"/>
          <p:nvPr/>
        </p:nvSpPr>
        <p:spPr>
          <a:xfrm>
            <a:off x="3929058" y="3786190"/>
            <a:ext cx="4929222" cy="276999"/>
          </a:xfrm>
          <a:prstGeom prst="rect">
            <a:avLst/>
          </a:prstGeom>
          <a:noFill/>
        </p:spPr>
        <p:txBody>
          <a:bodyPr wrap="square" rtlCol="0">
            <a:spAutoFit/>
          </a:bodyPr>
          <a:lstStyle/>
          <a:p>
            <a:r>
              <a:rPr lang="fr-FR" sz="1200" i="1" dirty="0" smtClean="0">
                <a:solidFill>
                  <a:srgbClr val="002060"/>
                </a:solidFill>
                <a:latin typeface="+mj-lt"/>
              </a:rPr>
              <a:t>Circulation de l’air chaud dans un front chaud et nuages associés</a:t>
            </a:r>
            <a:endParaRPr lang="fr-FR" sz="1200" i="1" dirty="0">
              <a:solidFill>
                <a:srgbClr val="002060"/>
              </a:solidFill>
              <a:latin typeface="+mj-lt"/>
            </a:endParaRPr>
          </a:p>
        </p:txBody>
      </p:sp>
      <p:pic>
        <p:nvPicPr>
          <p:cNvPr id="8" name="Picture 12" descr="c2-frcho"/>
          <p:cNvPicPr>
            <a:picLocks noChangeAspect="1" noChangeArrowheads="1"/>
          </p:cNvPicPr>
          <p:nvPr/>
        </p:nvPicPr>
        <p:blipFill>
          <a:blip r:embed="rId4"/>
          <a:srcRect t="9039" r="30002" b="36722"/>
          <a:stretch>
            <a:fillRect/>
          </a:stretch>
        </p:blipFill>
        <p:spPr bwMode="auto">
          <a:xfrm>
            <a:off x="7643834" y="142852"/>
            <a:ext cx="1066800" cy="457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par>
                                <p:cTn id="13" presetID="4" presetClass="entr" presetSubtype="16" fill="hold" nodeType="with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box(in)">
                                      <p:cBhvr>
                                        <p:cTn id="15" dur="500"/>
                                        <p:tgtEl>
                                          <p:spTgt spid="614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ox(in)">
                                      <p:cBhvr>
                                        <p:cTn id="20" dur="500"/>
                                        <p:tgtEl>
                                          <p:spTgt spid="6">
                                            <p:txEl>
                                              <p:pRg st="0" end="0"/>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ox(in)">
                                      <p:cBhvr>
                                        <p:cTn id="23" dur="500"/>
                                        <p:tgtEl>
                                          <p:spTgt spid="6">
                                            <p:txEl>
                                              <p:pRg st="1" end="1"/>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box(in)">
                                      <p:cBhvr>
                                        <p:cTn id="26" dur="500"/>
                                        <p:tgtEl>
                                          <p:spTgt spid="6">
                                            <p:txEl>
                                              <p:pRg st="3" end="3"/>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box(in)">
                                      <p:cBhvr>
                                        <p:cTn id="2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le front chaud,</a:t>
            </a:r>
            <a:r>
              <a:rPr kumimoji="0" lang="fr-FR" sz="3200" b="0" i="0" u="none" strike="noStrike" kern="1200" cap="none" spc="0" normalizeH="0" noProof="0" dirty="0" smtClean="0">
                <a:ln>
                  <a:noFill/>
                </a:ln>
                <a:solidFill>
                  <a:schemeClr val="tx2"/>
                </a:solidFill>
                <a:effectLst/>
                <a:uLnTx/>
                <a:uFillTx/>
                <a:latin typeface="+mj-lt"/>
                <a:ea typeface="+mj-ea"/>
                <a:cs typeface="+mj-cs"/>
              </a:rPr>
              <a:t> risques</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ZoneTexte 4"/>
          <p:cNvSpPr txBox="1"/>
          <p:nvPr/>
        </p:nvSpPr>
        <p:spPr>
          <a:xfrm>
            <a:off x="35496" y="1000108"/>
            <a:ext cx="8996386" cy="5078313"/>
          </a:xfrm>
          <a:prstGeom prst="rect">
            <a:avLst/>
          </a:prstGeom>
          <a:noFill/>
        </p:spPr>
        <p:txBody>
          <a:bodyPr wrap="square" rtlCol="0">
            <a:spAutoFit/>
          </a:bodyPr>
          <a:lstStyle/>
          <a:p>
            <a:r>
              <a:rPr lang="fr-FR" b="1" dirty="0" smtClean="0">
                <a:solidFill>
                  <a:srgbClr val="002060"/>
                </a:solidFill>
                <a:latin typeface="+mj-lt"/>
              </a:rPr>
              <a:t>Plafond</a:t>
            </a:r>
            <a:r>
              <a:rPr lang="fr-FR" dirty="0" smtClean="0">
                <a:solidFill>
                  <a:srgbClr val="002060"/>
                </a:solidFill>
                <a:latin typeface="+mj-lt"/>
              </a:rPr>
              <a:t> : bon sous la tête et dans la marge. Les </a:t>
            </a:r>
            <a:r>
              <a:rPr lang="fr-FR" dirty="0" err="1" smtClean="0">
                <a:solidFill>
                  <a:srgbClr val="002060"/>
                </a:solidFill>
                <a:latin typeface="+mj-lt"/>
              </a:rPr>
              <a:t>Ac</a:t>
            </a:r>
            <a:r>
              <a:rPr lang="fr-FR" dirty="0" smtClean="0">
                <a:solidFill>
                  <a:srgbClr val="002060"/>
                </a:solidFill>
                <a:latin typeface="+mj-lt"/>
              </a:rPr>
              <a:t> et Ci sont très hauts , néanmoins des </a:t>
            </a:r>
            <a:r>
              <a:rPr lang="fr-FR" dirty="0" err="1" smtClean="0">
                <a:solidFill>
                  <a:srgbClr val="002060"/>
                </a:solidFill>
                <a:latin typeface="+mj-lt"/>
              </a:rPr>
              <a:t>Sc</a:t>
            </a:r>
            <a:r>
              <a:rPr lang="fr-FR" dirty="0" smtClean="0">
                <a:solidFill>
                  <a:srgbClr val="002060"/>
                </a:solidFill>
                <a:latin typeface="+mj-lt"/>
              </a:rPr>
              <a:t>  présents  peuvent réduire le plafond, voire boucher le relief.</a:t>
            </a:r>
          </a:p>
          <a:p>
            <a:r>
              <a:rPr lang="fr-FR" dirty="0" smtClean="0">
                <a:solidFill>
                  <a:srgbClr val="002060"/>
                </a:solidFill>
                <a:latin typeface="+mj-lt"/>
              </a:rPr>
              <a:t>Le plafond baisse progressivement avec l’approche du front (</a:t>
            </a:r>
            <a:r>
              <a:rPr lang="fr-FR" dirty="0" err="1" smtClean="0">
                <a:solidFill>
                  <a:srgbClr val="002060"/>
                </a:solidFill>
                <a:latin typeface="+mj-lt"/>
              </a:rPr>
              <a:t>Sc</a:t>
            </a:r>
            <a:r>
              <a:rPr lang="fr-FR" dirty="0" smtClean="0">
                <a:solidFill>
                  <a:srgbClr val="002060"/>
                </a:solidFill>
                <a:latin typeface="+mj-lt"/>
              </a:rPr>
              <a:t> bas puis St).</a:t>
            </a:r>
          </a:p>
          <a:p>
            <a:r>
              <a:rPr lang="fr-FR" dirty="0" smtClean="0">
                <a:solidFill>
                  <a:srgbClr val="002060"/>
                </a:solidFill>
                <a:latin typeface="+mj-lt"/>
              </a:rPr>
              <a:t>Dans le secteur chaud, plafond très bas, avec du stratus de mauvais temps.</a:t>
            </a:r>
          </a:p>
          <a:p>
            <a:r>
              <a:rPr lang="fr-FR" dirty="0" smtClean="0">
                <a:solidFill>
                  <a:srgbClr val="002060"/>
                </a:solidFill>
                <a:latin typeface="+mj-lt"/>
              </a:rPr>
              <a:t>Dans un air chaud et instable, possibilité développement de CB et orage.</a:t>
            </a:r>
          </a:p>
          <a:p>
            <a:endParaRPr lang="fr-FR" b="1" dirty="0" smtClean="0">
              <a:solidFill>
                <a:srgbClr val="002060"/>
              </a:solidFill>
              <a:latin typeface="+mj-lt"/>
            </a:endParaRPr>
          </a:p>
          <a:p>
            <a:r>
              <a:rPr lang="fr-FR" b="1" dirty="0" smtClean="0">
                <a:solidFill>
                  <a:srgbClr val="002060"/>
                </a:solidFill>
                <a:latin typeface="+mj-lt"/>
              </a:rPr>
              <a:t>Visibilité </a:t>
            </a:r>
            <a:r>
              <a:rPr lang="fr-FR" dirty="0" smtClean="0">
                <a:solidFill>
                  <a:srgbClr val="002060"/>
                </a:solidFill>
                <a:latin typeface="+mj-lt"/>
              </a:rPr>
              <a:t>: bonne dans la marge puis en baisse avec l’arrivée des précipitations. Médiocre dans le secteur chaud, sauf endroits pouvant être </a:t>
            </a:r>
            <a:r>
              <a:rPr lang="fr-FR" dirty="0" err="1" smtClean="0">
                <a:solidFill>
                  <a:srgbClr val="002060"/>
                </a:solidFill>
                <a:latin typeface="+mj-lt"/>
              </a:rPr>
              <a:t>fœhnés</a:t>
            </a:r>
            <a:r>
              <a:rPr lang="fr-FR" dirty="0" smtClean="0">
                <a:solidFill>
                  <a:srgbClr val="002060"/>
                </a:solidFill>
                <a:latin typeface="+mj-lt"/>
              </a:rPr>
              <a:t> (pied des Pyrénées par vent de sud, vallées du Massif Central et plaine d’Alsace par vent d’ouest, côte méditerranée par vent ouest et nord-ouest).</a:t>
            </a:r>
          </a:p>
          <a:p>
            <a:endParaRPr lang="fr-FR" dirty="0" smtClean="0">
              <a:solidFill>
                <a:srgbClr val="002060"/>
              </a:solidFill>
              <a:latin typeface="+mj-lt"/>
            </a:endParaRPr>
          </a:p>
          <a:p>
            <a:r>
              <a:rPr lang="fr-FR" b="1" dirty="0" smtClean="0">
                <a:solidFill>
                  <a:srgbClr val="002060"/>
                </a:solidFill>
                <a:latin typeface="+mj-lt"/>
              </a:rPr>
              <a:t>Vent</a:t>
            </a:r>
            <a:r>
              <a:rPr lang="fr-FR" dirty="0" smtClean="0">
                <a:solidFill>
                  <a:srgbClr val="002060"/>
                </a:solidFill>
                <a:latin typeface="+mj-lt"/>
              </a:rPr>
              <a:t> : sa force dépend de la distance à la dépression. Néanmoins on constate une accélération à l’approche du front et surtout une nette rotation avec le Front chaud. Laminaire dans le secteur chaud, rafales si Dépression proche.</a:t>
            </a:r>
          </a:p>
          <a:p>
            <a:endParaRPr lang="fr-FR" dirty="0" smtClean="0">
              <a:solidFill>
                <a:srgbClr val="002060"/>
              </a:solidFill>
              <a:latin typeface="+mj-lt"/>
            </a:endParaRPr>
          </a:p>
          <a:p>
            <a:r>
              <a:rPr lang="fr-FR" b="1" dirty="0" smtClean="0">
                <a:solidFill>
                  <a:srgbClr val="002060"/>
                </a:solidFill>
                <a:latin typeface="+mj-lt"/>
              </a:rPr>
              <a:t>Précipitations </a:t>
            </a:r>
            <a:r>
              <a:rPr lang="fr-FR" dirty="0" smtClean="0">
                <a:solidFill>
                  <a:srgbClr val="002060"/>
                </a:solidFill>
                <a:latin typeface="+mj-lt"/>
              </a:rPr>
              <a:t>: pluie/neige possible dans la marge sous les </a:t>
            </a:r>
            <a:r>
              <a:rPr lang="fr-FR" dirty="0" err="1" smtClean="0">
                <a:solidFill>
                  <a:srgbClr val="002060"/>
                </a:solidFill>
                <a:latin typeface="+mj-lt"/>
              </a:rPr>
              <a:t>Ac</a:t>
            </a:r>
            <a:r>
              <a:rPr lang="fr-FR" dirty="0" smtClean="0">
                <a:solidFill>
                  <a:srgbClr val="002060"/>
                </a:solidFill>
                <a:latin typeface="+mj-lt"/>
              </a:rPr>
              <a:t> et As qui s’épaissit. Modérées à fortes sous le front chaud, en général bruine/pluie ou neige faible dans le secteur chaud. Attention à FZRA avant le passage du front chaud (persistance d’air froid avant le FC).</a:t>
            </a:r>
            <a:endParaRPr lang="fr-FR" dirty="0">
              <a:solidFill>
                <a:srgbClr val="002060"/>
              </a:solidFill>
              <a:latin typeface="+mj-lt"/>
            </a:endParaRPr>
          </a:p>
        </p:txBody>
      </p:sp>
      <p:pic>
        <p:nvPicPr>
          <p:cNvPr id="6" name="Picture 12" descr="c2-frcho"/>
          <p:cNvPicPr>
            <a:picLocks noChangeAspect="1" noChangeArrowheads="1"/>
          </p:cNvPicPr>
          <p:nvPr/>
        </p:nvPicPr>
        <p:blipFill>
          <a:blip r:embed="rId2"/>
          <a:srcRect t="9039" r="30002" b="36722"/>
          <a:stretch>
            <a:fillRect/>
          </a:stretch>
        </p:blipFill>
        <p:spPr bwMode="auto">
          <a:xfrm>
            <a:off x="7929586" y="142852"/>
            <a:ext cx="1066800" cy="457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heckerboard(across)">
                                      <p:cBhvr>
                                        <p:cTn id="10" dur="500"/>
                                        <p:tgtEl>
                                          <p:spTgt spid="5">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heckerboard(across)">
                                      <p:cBhvr>
                                        <p:cTn id="13" dur="500"/>
                                        <p:tgtEl>
                                          <p:spTgt spid="5">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heckerboard(across)">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checkerboard(across)">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checkerboard(across)">
                                      <p:cBhvr>
                                        <p:cTn id="26" dur="500"/>
                                        <p:tgtEl>
                                          <p:spTgt spid="5">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Effect transition="in" filter="checkerboard(across)">
                                      <p:cBhvr>
                                        <p:cTn id="31"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le front froid</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10242" name="Picture 2"/>
          <p:cNvPicPr>
            <a:picLocks noChangeAspect="1" noChangeArrowheads="1"/>
          </p:cNvPicPr>
          <p:nvPr/>
        </p:nvPicPr>
        <p:blipFill>
          <a:blip r:embed="rId2"/>
          <a:srcRect/>
          <a:stretch>
            <a:fillRect/>
          </a:stretch>
        </p:blipFill>
        <p:spPr bwMode="auto">
          <a:xfrm>
            <a:off x="1428728" y="714356"/>
            <a:ext cx="2786050" cy="2729192"/>
          </a:xfrm>
          <a:prstGeom prst="rect">
            <a:avLst/>
          </a:prstGeom>
          <a:noFill/>
          <a:ln w="9525">
            <a:solidFill>
              <a:schemeClr val="tx1"/>
            </a:solidFill>
            <a:miter lim="800000"/>
            <a:headEnd/>
            <a:tailEnd/>
          </a:ln>
          <a:effectLst/>
        </p:spPr>
      </p:pic>
      <p:pic>
        <p:nvPicPr>
          <p:cNvPr id="5" name="Image 4" descr="COUPE FF.JPG"/>
          <p:cNvPicPr>
            <a:picLocks noChangeAspect="1"/>
          </p:cNvPicPr>
          <p:nvPr/>
        </p:nvPicPr>
        <p:blipFill>
          <a:blip r:embed="rId3"/>
          <a:stretch>
            <a:fillRect/>
          </a:stretch>
        </p:blipFill>
        <p:spPr>
          <a:xfrm>
            <a:off x="4714844" y="785794"/>
            <a:ext cx="4429156" cy="3215805"/>
          </a:xfrm>
          <a:prstGeom prst="rect">
            <a:avLst/>
          </a:prstGeom>
          <a:ln>
            <a:solidFill>
              <a:schemeClr val="tx1"/>
            </a:solidFill>
          </a:ln>
        </p:spPr>
      </p:pic>
      <p:pic>
        <p:nvPicPr>
          <p:cNvPr id="6" name="Image 5" descr="COUPE FF BIS.JPG"/>
          <p:cNvPicPr>
            <a:picLocks noChangeAspect="1"/>
          </p:cNvPicPr>
          <p:nvPr/>
        </p:nvPicPr>
        <p:blipFill>
          <a:blip r:embed="rId4"/>
          <a:stretch>
            <a:fillRect/>
          </a:stretch>
        </p:blipFill>
        <p:spPr>
          <a:xfrm>
            <a:off x="357158" y="3571876"/>
            <a:ext cx="4786346" cy="2906811"/>
          </a:xfrm>
          <a:prstGeom prst="rect">
            <a:avLst/>
          </a:prstGeom>
          <a:ln>
            <a:solidFill>
              <a:schemeClr val="tx1"/>
            </a:solidFill>
          </a:ln>
        </p:spPr>
      </p:pic>
      <p:sp>
        <p:nvSpPr>
          <p:cNvPr id="7" name="ZoneTexte 6"/>
          <p:cNvSpPr txBox="1"/>
          <p:nvPr/>
        </p:nvSpPr>
        <p:spPr>
          <a:xfrm>
            <a:off x="5500694" y="4000504"/>
            <a:ext cx="3286180" cy="461665"/>
          </a:xfrm>
          <a:prstGeom prst="rect">
            <a:avLst/>
          </a:prstGeom>
          <a:noFill/>
        </p:spPr>
        <p:txBody>
          <a:bodyPr wrap="square" rtlCol="0">
            <a:spAutoFit/>
          </a:bodyPr>
          <a:lstStyle/>
          <a:p>
            <a:r>
              <a:rPr lang="fr-FR" sz="1200" dirty="0" smtClean="0"/>
              <a:t>Circulation de l’air chaud dans un front froid et nuages associés</a:t>
            </a:r>
            <a:endParaRPr lang="fr-FR" sz="1200" dirty="0"/>
          </a:p>
        </p:txBody>
      </p:sp>
      <p:pic>
        <p:nvPicPr>
          <p:cNvPr id="8" name="Picture 9" descr="c2-anafr"/>
          <p:cNvPicPr>
            <a:picLocks noChangeAspect="1" noChangeArrowheads="1"/>
          </p:cNvPicPr>
          <p:nvPr/>
        </p:nvPicPr>
        <p:blipFill>
          <a:blip r:embed="rId5"/>
          <a:srcRect t="23210" r="23264"/>
          <a:stretch>
            <a:fillRect/>
          </a:stretch>
        </p:blipFill>
        <p:spPr bwMode="auto">
          <a:xfrm>
            <a:off x="7429520" y="0"/>
            <a:ext cx="1490666" cy="79788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le front froid</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ZoneTexte 4"/>
          <p:cNvSpPr txBox="1"/>
          <p:nvPr/>
        </p:nvSpPr>
        <p:spPr>
          <a:xfrm>
            <a:off x="72008" y="671691"/>
            <a:ext cx="9036496" cy="5478423"/>
          </a:xfrm>
          <a:prstGeom prst="rect">
            <a:avLst/>
          </a:prstGeom>
          <a:noFill/>
        </p:spPr>
        <p:txBody>
          <a:bodyPr wrap="square" rtlCol="0">
            <a:spAutoFit/>
          </a:bodyPr>
          <a:lstStyle/>
          <a:p>
            <a:pPr algn="just"/>
            <a:r>
              <a:rPr lang="fr-FR" sz="1750" dirty="0" smtClean="0">
                <a:solidFill>
                  <a:srgbClr val="002060"/>
                </a:solidFill>
                <a:latin typeface="+mj-lt"/>
              </a:rPr>
              <a:t>Le front froid correspond à un forçage du champ de vent sur une zone de gradient thermique,</a:t>
            </a:r>
          </a:p>
          <a:p>
            <a:pPr algn="just"/>
            <a:r>
              <a:rPr lang="fr-FR" sz="1750" b="1" dirty="0" smtClean="0">
                <a:solidFill>
                  <a:srgbClr val="002060"/>
                </a:solidFill>
                <a:latin typeface="+mj-lt"/>
              </a:rPr>
              <a:t>l’air froid repousse l’air chaud </a:t>
            </a:r>
            <a:r>
              <a:rPr lang="fr-FR" sz="1750" dirty="0" smtClean="0">
                <a:solidFill>
                  <a:srgbClr val="002060"/>
                </a:solidFill>
                <a:latin typeface="+mj-lt"/>
              </a:rPr>
              <a:t>: l’air chaud situé à l’avant du front est soumis à un mouvement ascendant le long de la surface frontale. [</a:t>
            </a:r>
            <a:r>
              <a:rPr lang="fr-FR" sz="1750" i="1" dirty="0" smtClean="0">
                <a:solidFill>
                  <a:srgbClr val="002060"/>
                </a:solidFill>
                <a:latin typeface="+mj-lt"/>
              </a:rPr>
              <a:t>Cet air froid est repérable sur les cartes d’analyse de température et </a:t>
            </a:r>
            <a:r>
              <a:rPr lang="fr-FR" sz="1750" i="1" dirty="0" err="1" smtClean="0">
                <a:solidFill>
                  <a:srgbClr val="002060"/>
                </a:solidFill>
                <a:latin typeface="+mj-lt"/>
              </a:rPr>
              <a:t>géopotentiel</a:t>
            </a:r>
            <a:r>
              <a:rPr lang="fr-FR" sz="1750" i="1" dirty="0" smtClean="0">
                <a:solidFill>
                  <a:srgbClr val="002060"/>
                </a:solidFill>
                <a:latin typeface="+mj-lt"/>
              </a:rPr>
              <a:t> sur </a:t>
            </a:r>
            <a:r>
              <a:rPr lang="fr-FR" sz="1750" i="1" dirty="0" smtClean="0">
                <a:solidFill>
                  <a:srgbClr val="002060"/>
                </a:solidFill>
                <a:latin typeface="+mj-lt"/>
              </a:rPr>
              <a:t>AEROWEB</a:t>
            </a:r>
            <a:r>
              <a:rPr lang="fr-FR" sz="1750" dirty="0" smtClean="0">
                <a:solidFill>
                  <a:srgbClr val="002060"/>
                </a:solidFill>
                <a:latin typeface="+mj-lt"/>
              </a:rPr>
              <a:t>].</a:t>
            </a:r>
            <a:endParaRPr lang="fr-FR" sz="1750" dirty="0" smtClean="0">
              <a:solidFill>
                <a:srgbClr val="002060"/>
              </a:solidFill>
              <a:latin typeface="+mj-lt"/>
            </a:endParaRPr>
          </a:p>
          <a:p>
            <a:pPr algn="just"/>
            <a:endParaRPr lang="fr-FR" sz="1750" dirty="0" smtClean="0">
              <a:solidFill>
                <a:srgbClr val="002060"/>
              </a:solidFill>
              <a:latin typeface="+mj-lt"/>
            </a:endParaRPr>
          </a:p>
          <a:p>
            <a:pPr algn="just"/>
            <a:r>
              <a:rPr lang="fr-FR" sz="1750" dirty="0" smtClean="0">
                <a:solidFill>
                  <a:srgbClr val="002060"/>
                </a:solidFill>
                <a:latin typeface="+mj-lt"/>
              </a:rPr>
              <a:t>Cette surface frontale est inclinée vers l’arrière, relativement au déplacement du front, la pente est beaucoup plus forte que celle du front chaud et </a:t>
            </a:r>
            <a:r>
              <a:rPr lang="fr-FR" sz="1750" b="1" dirty="0" smtClean="0">
                <a:solidFill>
                  <a:srgbClr val="002060"/>
                </a:solidFill>
                <a:latin typeface="+mj-lt"/>
              </a:rPr>
              <a:t>les ascendances sont plus fortes </a:t>
            </a:r>
            <a:r>
              <a:rPr lang="fr-FR" sz="1750" dirty="0" smtClean="0">
                <a:solidFill>
                  <a:srgbClr val="002060"/>
                </a:solidFill>
                <a:latin typeface="+mj-lt"/>
              </a:rPr>
              <a:t>que celles associées au front chaud. Les pluies associées au passage du front sont en général de brève durée mais d’intensité modérée à forte, prenant parfois même un caractère orageux : cette zone pluvieuse est appelée </a:t>
            </a:r>
            <a:r>
              <a:rPr lang="fr-FR" sz="1750" b="1" dirty="0" smtClean="0">
                <a:solidFill>
                  <a:srgbClr val="002060"/>
                </a:solidFill>
                <a:latin typeface="+mj-lt"/>
              </a:rPr>
              <a:t>« bande étroite de front froid ».</a:t>
            </a:r>
          </a:p>
          <a:p>
            <a:pPr algn="just"/>
            <a:endParaRPr lang="fr-FR" sz="1750" b="1" dirty="0" smtClean="0">
              <a:solidFill>
                <a:srgbClr val="002060"/>
              </a:solidFill>
              <a:latin typeface="+mj-lt"/>
            </a:endParaRPr>
          </a:p>
          <a:p>
            <a:pPr algn="just"/>
            <a:r>
              <a:rPr lang="fr-FR" sz="1750" dirty="0" smtClean="0">
                <a:solidFill>
                  <a:srgbClr val="002060"/>
                </a:solidFill>
                <a:latin typeface="+mj-lt"/>
              </a:rPr>
              <a:t>Plus à l’arrière, l’inclinaison des ascendances en altitude peut encore générer des pluies, mais plus faibles que celles associées à la bande étroite : les précipitations sont de type stratiforme, s’organisent en bandes appelées </a:t>
            </a:r>
            <a:r>
              <a:rPr lang="fr-FR" sz="1750" b="1" dirty="0" smtClean="0">
                <a:solidFill>
                  <a:srgbClr val="002060"/>
                </a:solidFill>
                <a:latin typeface="+mj-lt"/>
              </a:rPr>
              <a:t>« bandes larges de front froid ». </a:t>
            </a:r>
            <a:r>
              <a:rPr lang="fr-FR" sz="1750" dirty="0" smtClean="0">
                <a:solidFill>
                  <a:srgbClr val="002060"/>
                </a:solidFill>
                <a:latin typeface="+mj-lt"/>
              </a:rPr>
              <a:t>Cette zone est plus ou moins étendue à l’arrière du front .</a:t>
            </a:r>
          </a:p>
          <a:p>
            <a:pPr algn="just"/>
            <a:endParaRPr lang="fr-FR" sz="1750" b="1" dirty="0" smtClean="0">
              <a:solidFill>
                <a:srgbClr val="002060"/>
              </a:solidFill>
              <a:latin typeface="+mj-lt"/>
            </a:endParaRPr>
          </a:p>
          <a:p>
            <a:pPr algn="just"/>
            <a:r>
              <a:rPr lang="fr-FR" sz="1750" dirty="0" smtClean="0">
                <a:solidFill>
                  <a:srgbClr val="002060"/>
                </a:solidFill>
                <a:latin typeface="+mj-lt"/>
              </a:rPr>
              <a:t>Si l’on s’éloigne encore du front, l’épaisseur d’air froid devient de plus en plus importante et s’opère alors la transition vers le secteur de la perturbation appelée </a:t>
            </a:r>
            <a:r>
              <a:rPr lang="fr-FR" sz="1750" b="1" dirty="0" smtClean="0">
                <a:solidFill>
                  <a:srgbClr val="002060"/>
                </a:solidFill>
                <a:latin typeface="+mj-lt"/>
              </a:rPr>
              <a:t>« traîne ». </a:t>
            </a:r>
            <a:r>
              <a:rPr lang="fr-FR" sz="1750" dirty="0" smtClean="0">
                <a:solidFill>
                  <a:srgbClr val="002060"/>
                </a:solidFill>
                <a:latin typeface="+mj-lt"/>
              </a:rPr>
              <a:t>L’activité de la traîne dépend des caractéristiques de son air froid mais il s’agit en général d’un temps souvent qualifié de « variable ».</a:t>
            </a:r>
            <a:endParaRPr lang="fr-FR" sz="1750" dirty="0">
              <a:solidFill>
                <a:srgbClr val="002060"/>
              </a:solidFill>
              <a:latin typeface="+mj-lt"/>
            </a:endParaRPr>
          </a:p>
        </p:txBody>
      </p:sp>
      <p:pic>
        <p:nvPicPr>
          <p:cNvPr id="6" name="Picture 9" descr="c2-anafr"/>
          <p:cNvPicPr>
            <a:picLocks noChangeAspect="1" noChangeArrowheads="1"/>
          </p:cNvPicPr>
          <p:nvPr/>
        </p:nvPicPr>
        <p:blipFill>
          <a:blip r:embed="rId2"/>
          <a:srcRect t="23210" r="23264"/>
          <a:stretch>
            <a:fillRect/>
          </a:stretch>
        </p:blipFill>
        <p:spPr bwMode="auto">
          <a:xfrm>
            <a:off x="7429520" y="0"/>
            <a:ext cx="1490666" cy="79788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heckerboard(across)">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diamond(in)">
                                      <p:cBhvr>
                                        <p:cTn id="27"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25494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le front </a:t>
            </a:r>
            <a:r>
              <a:rPr lang="fr-FR" sz="3200" dirty="0" smtClean="0">
                <a:solidFill>
                  <a:schemeClr val="tx2"/>
                </a:solidFill>
                <a:latin typeface="+mj-lt"/>
                <a:ea typeface="+mj-ea"/>
                <a:cs typeface="+mj-cs"/>
              </a:rPr>
              <a:t>froid</a:t>
            </a:r>
            <a:r>
              <a:rPr kumimoji="0" lang="fr-FR" sz="3200" b="0" i="0" u="none" strike="noStrike" kern="1200" cap="none" spc="0" normalizeH="0" baseline="0" noProof="0" dirty="0" smtClean="0">
                <a:ln>
                  <a:noFill/>
                </a:ln>
                <a:solidFill>
                  <a:schemeClr val="tx2"/>
                </a:solidFill>
                <a:effectLst/>
                <a:uLnTx/>
                <a:uFillTx/>
                <a:latin typeface="+mj-lt"/>
                <a:ea typeface="+mj-ea"/>
                <a:cs typeface="+mj-cs"/>
              </a:rPr>
              <a:t>,</a:t>
            </a:r>
            <a:r>
              <a:rPr kumimoji="0" lang="fr-FR" sz="3200" b="0" i="0" u="none" strike="noStrike" kern="1200" cap="none" spc="0" normalizeH="0" noProof="0" dirty="0" smtClean="0">
                <a:ln>
                  <a:noFill/>
                </a:ln>
                <a:solidFill>
                  <a:schemeClr val="tx2"/>
                </a:solidFill>
                <a:effectLst/>
                <a:uLnTx/>
                <a:uFillTx/>
                <a:latin typeface="+mj-lt"/>
                <a:ea typeface="+mj-ea"/>
                <a:cs typeface="+mj-cs"/>
              </a:rPr>
              <a:t> les risques</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ZoneTexte 4"/>
          <p:cNvSpPr txBox="1"/>
          <p:nvPr/>
        </p:nvSpPr>
        <p:spPr>
          <a:xfrm>
            <a:off x="72008" y="1000108"/>
            <a:ext cx="9036496" cy="5078313"/>
          </a:xfrm>
          <a:prstGeom prst="rect">
            <a:avLst/>
          </a:prstGeom>
          <a:noFill/>
        </p:spPr>
        <p:txBody>
          <a:bodyPr wrap="square" rtlCol="0">
            <a:spAutoFit/>
          </a:bodyPr>
          <a:lstStyle/>
          <a:p>
            <a:r>
              <a:rPr lang="fr-FR" b="1" dirty="0" smtClean="0">
                <a:solidFill>
                  <a:srgbClr val="002060"/>
                </a:solidFill>
                <a:latin typeface="+mj-lt"/>
              </a:rPr>
              <a:t>Plafond</a:t>
            </a:r>
            <a:r>
              <a:rPr lang="fr-FR" dirty="0" smtClean="0">
                <a:solidFill>
                  <a:srgbClr val="002060"/>
                </a:solidFill>
                <a:latin typeface="+mj-lt"/>
              </a:rPr>
              <a:t> : en général médiocre à mauvais par St/</a:t>
            </a:r>
            <a:r>
              <a:rPr lang="fr-FR" dirty="0" err="1" smtClean="0">
                <a:solidFill>
                  <a:srgbClr val="002060"/>
                </a:solidFill>
                <a:latin typeface="+mj-lt"/>
              </a:rPr>
              <a:t>Sc</a:t>
            </a:r>
            <a:r>
              <a:rPr lang="fr-FR" dirty="0" smtClean="0">
                <a:solidFill>
                  <a:srgbClr val="002060"/>
                </a:solidFill>
                <a:latin typeface="+mj-lt"/>
              </a:rPr>
              <a:t> à l’approche du front. Le plafond reste très bas dans les bandes étroites (parfois il y a du CB). Le plafond s’améliore d’un coup à l’arrière du front avec l’arrivée de la traine, le ciel devient variable, avec des Cu-</a:t>
            </a:r>
            <a:r>
              <a:rPr lang="fr-FR" dirty="0" err="1" smtClean="0">
                <a:solidFill>
                  <a:srgbClr val="002060"/>
                </a:solidFill>
                <a:latin typeface="+mj-lt"/>
              </a:rPr>
              <a:t>Sc</a:t>
            </a:r>
            <a:r>
              <a:rPr lang="fr-FR" dirty="0" smtClean="0">
                <a:solidFill>
                  <a:srgbClr val="002060"/>
                </a:solidFill>
                <a:latin typeface="+mj-lt"/>
              </a:rPr>
              <a:t> ou Cu seuls et TCU/CB suivant l’air froid présent (activité des traînes plus marquées en hiver et printemps).</a:t>
            </a:r>
          </a:p>
          <a:p>
            <a:endParaRPr lang="fr-FR" b="1" dirty="0" smtClean="0">
              <a:solidFill>
                <a:srgbClr val="002060"/>
              </a:solidFill>
              <a:latin typeface="+mj-lt"/>
            </a:endParaRPr>
          </a:p>
          <a:p>
            <a:r>
              <a:rPr lang="fr-FR" b="1" dirty="0" smtClean="0">
                <a:solidFill>
                  <a:srgbClr val="002060"/>
                </a:solidFill>
                <a:latin typeface="+mj-lt"/>
              </a:rPr>
              <a:t>Visibilité </a:t>
            </a:r>
            <a:r>
              <a:rPr lang="fr-FR" dirty="0" smtClean="0">
                <a:solidFill>
                  <a:srgbClr val="002060"/>
                </a:solidFill>
                <a:latin typeface="+mj-lt"/>
              </a:rPr>
              <a:t>: mauvaise sous précipitations, notamment dans les bandes étroites de précipitations au passage du front. Très bonne dans la traine (air limpide) mais mauvaise sous averses fortes (notamment si CB ou TCU présents).</a:t>
            </a:r>
          </a:p>
          <a:p>
            <a:endParaRPr lang="fr-FR" dirty="0" smtClean="0">
              <a:solidFill>
                <a:srgbClr val="002060"/>
              </a:solidFill>
              <a:latin typeface="+mj-lt"/>
            </a:endParaRPr>
          </a:p>
          <a:p>
            <a:r>
              <a:rPr lang="fr-FR" b="1" dirty="0" smtClean="0">
                <a:solidFill>
                  <a:srgbClr val="002060"/>
                </a:solidFill>
                <a:latin typeface="+mj-lt"/>
              </a:rPr>
              <a:t>Vent</a:t>
            </a:r>
            <a:r>
              <a:rPr lang="fr-FR" dirty="0" smtClean="0">
                <a:solidFill>
                  <a:srgbClr val="002060"/>
                </a:solidFill>
                <a:latin typeface="+mj-lt"/>
              </a:rPr>
              <a:t> : élément marqueur du front </a:t>
            </a:r>
            <a:r>
              <a:rPr lang="fr-FR" dirty="0" smtClean="0">
                <a:solidFill>
                  <a:srgbClr val="002060"/>
                </a:solidFill>
                <a:latin typeface="+mj-lt"/>
              </a:rPr>
              <a:t>froid ; </a:t>
            </a:r>
            <a:r>
              <a:rPr lang="fr-FR" dirty="0" smtClean="0">
                <a:solidFill>
                  <a:srgbClr val="002060"/>
                </a:solidFill>
                <a:latin typeface="+mj-lt"/>
              </a:rPr>
              <a:t>il se renforce à l’approche du front avec un jet de basses couches parallèle au front créant de la turbulence et du cisaillement vertical. Très nette rotation au passage du front, turbulence maximale avec cisaillement horizontal et vertical. Vent en général modéré dans les traînes et souvent turbulent. Rafales fréquentes.</a:t>
            </a:r>
          </a:p>
          <a:p>
            <a:endParaRPr lang="fr-FR" dirty="0" smtClean="0">
              <a:solidFill>
                <a:srgbClr val="002060"/>
              </a:solidFill>
              <a:latin typeface="+mj-lt"/>
            </a:endParaRPr>
          </a:p>
          <a:p>
            <a:r>
              <a:rPr lang="fr-FR" b="1" dirty="0" smtClean="0">
                <a:solidFill>
                  <a:srgbClr val="002060"/>
                </a:solidFill>
                <a:latin typeface="+mj-lt"/>
              </a:rPr>
              <a:t>Précipitations </a:t>
            </a:r>
            <a:r>
              <a:rPr lang="fr-FR" dirty="0" smtClean="0">
                <a:solidFill>
                  <a:srgbClr val="002060"/>
                </a:solidFill>
                <a:latin typeface="+mj-lt"/>
              </a:rPr>
              <a:t>: souvent modérées à fortes au passage du front, parfois accompagnées d’orage sur le front froid. Neige possible juste à l’arrière du front (bandes larges du front). Pas de pluie verglaçante en principe. Averses  parfois fortes de pluie, neige, grésil voire grêle dans les traînes</a:t>
            </a:r>
            <a:endParaRPr lang="fr-FR" dirty="0">
              <a:solidFill>
                <a:srgbClr val="002060"/>
              </a:solidFill>
              <a:latin typeface="+mj-lt"/>
            </a:endParaRPr>
          </a:p>
        </p:txBody>
      </p:sp>
      <p:pic>
        <p:nvPicPr>
          <p:cNvPr id="6" name="Picture 9" descr="c2-anafr"/>
          <p:cNvPicPr>
            <a:picLocks noChangeAspect="1" noChangeArrowheads="1"/>
          </p:cNvPicPr>
          <p:nvPr/>
        </p:nvPicPr>
        <p:blipFill>
          <a:blip r:embed="rId2"/>
          <a:srcRect t="23210" r="23264"/>
          <a:stretch>
            <a:fillRect/>
          </a:stretch>
        </p:blipFill>
        <p:spPr bwMode="auto">
          <a:xfrm>
            <a:off x="7143768" y="173905"/>
            <a:ext cx="1776418" cy="95083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heckerboard(across)">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checkerboard(across)">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checkerboard(across)">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117197"/>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l’occlusion</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4" name="Picture 3" descr="E:\JCK\GRENIER\occlus1.gif"/>
          <p:cNvPicPr>
            <a:picLocks noChangeAspect="1" noChangeArrowheads="1"/>
          </p:cNvPicPr>
          <p:nvPr/>
        </p:nvPicPr>
        <p:blipFill>
          <a:blip r:embed="rId2"/>
          <a:srcRect/>
          <a:stretch>
            <a:fillRect/>
          </a:stretch>
        </p:blipFill>
        <p:spPr bwMode="auto">
          <a:xfrm>
            <a:off x="0" y="928670"/>
            <a:ext cx="2813050" cy="3524250"/>
          </a:xfrm>
          <a:prstGeom prst="rect">
            <a:avLst/>
          </a:prstGeom>
          <a:noFill/>
          <a:ln w="9525">
            <a:solidFill>
              <a:schemeClr val="tx1"/>
            </a:solidFill>
            <a:miter lim="800000"/>
            <a:headEnd/>
            <a:tailEnd/>
          </a:ln>
        </p:spPr>
      </p:pic>
      <p:pic>
        <p:nvPicPr>
          <p:cNvPr id="5" name="Picture 4" descr="E:\JCK\GRENIER\occlus2.gif"/>
          <p:cNvPicPr>
            <a:picLocks noChangeAspect="1" noChangeArrowheads="1"/>
          </p:cNvPicPr>
          <p:nvPr/>
        </p:nvPicPr>
        <p:blipFill>
          <a:blip r:embed="rId3"/>
          <a:srcRect r="5185"/>
          <a:stretch>
            <a:fillRect/>
          </a:stretch>
        </p:blipFill>
        <p:spPr bwMode="auto">
          <a:xfrm>
            <a:off x="3171265" y="857232"/>
            <a:ext cx="5972735" cy="3500462"/>
          </a:xfrm>
          <a:prstGeom prst="rect">
            <a:avLst/>
          </a:prstGeom>
          <a:noFill/>
          <a:ln w="9525">
            <a:solidFill>
              <a:schemeClr val="tx1"/>
            </a:solidFill>
            <a:miter lim="800000"/>
            <a:headEnd/>
            <a:tailEnd/>
          </a:ln>
        </p:spPr>
      </p:pic>
      <p:sp>
        <p:nvSpPr>
          <p:cNvPr id="6" name="Line 5"/>
          <p:cNvSpPr>
            <a:spLocks noChangeShapeType="1"/>
          </p:cNvSpPr>
          <p:nvPr/>
        </p:nvSpPr>
        <p:spPr bwMode="auto">
          <a:xfrm>
            <a:off x="1142976" y="2214554"/>
            <a:ext cx="2143140" cy="500066"/>
          </a:xfrm>
          <a:prstGeom prst="line">
            <a:avLst/>
          </a:prstGeom>
          <a:noFill/>
          <a:ln w="38100">
            <a:solidFill>
              <a:schemeClr val="tx1"/>
            </a:solidFill>
            <a:round/>
            <a:headEnd/>
            <a:tailEnd type="triangle" w="med" len="med"/>
          </a:ln>
        </p:spPr>
        <p:txBody>
          <a:bodyPr/>
          <a:lstStyle/>
          <a:p>
            <a:endParaRPr lang="fr-FR"/>
          </a:p>
        </p:txBody>
      </p:sp>
      <p:sp>
        <p:nvSpPr>
          <p:cNvPr id="7" name="ZoneTexte 6"/>
          <p:cNvSpPr txBox="1"/>
          <p:nvPr/>
        </p:nvSpPr>
        <p:spPr>
          <a:xfrm>
            <a:off x="35496" y="4786322"/>
            <a:ext cx="9036496" cy="1477328"/>
          </a:xfrm>
          <a:prstGeom prst="rect">
            <a:avLst/>
          </a:prstGeom>
          <a:noFill/>
        </p:spPr>
        <p:txBody>
          <a:bodyPr wrap="square" rtlCol="0">
            <a:spAutoFit/>
          </a:bodyPr>
          <a:lstStyle/>
          <a:p>
            <a:r>
              <a:rPr lang="fr-FR" dirty="0" smtClean="0">
                <a:solidFill>
                  <a:srgbClr val="002060"/>
                </a:solidFill>
                <a:latin typeface="+mj-lt"/>
              </a:rPr>
              <a:t>Au cours de l’évolution de la perturbation, près du cœur de la dépression, l’air froid postérieur rejoint l’air froid antérieur et l’air chaud est </a:t>
            </a:r>
            <a:r>
              <a:rPr lang="fr-FR" dirty="0" smtClean="0">
                <a:solidFill>
                  <a:srgbClr val="002060"/>
                </a:solidFill>
                <a:latin typeface="+mj-lt"/>
              </a:rPr>
              <a:t>rejeté en </a:t>
            </a:r>
            <a:r>
              <a:rPr lang="fr-FR" dirty="0" smtClean="0">
                <a:solidFill>
                  <a:srgbClr val="002060"/>
                </a:solidFill>
                <a:latin typeface="+mj-lt"/>
              </a:rPr>
              <a:t>altitude, on parle de « vallée chaude d’altitude »</a:t>
            </a:r>
          </a:p>
          <a:p>
            <a:r>
              <a:rPr lang="fr-FR" dirty="0" smtClean="0">
                <a:solidFill>
                  <a:srgbClr val="002060"/>
                </a:solidFill>
                <a:latin typeface="+mj-lt"/>
              </a:rPr>
              <a:t>La bande nuageuse devient moins large mais les précipitations peuvent être encore très marquées car les ascendances restent importantes près du centre dépressionnaire. </a:t>
            </a:r>
            <a:endParaRPr lang="fr-FR" dirty="0">
              <a:solidFill>
                <a:srgbClr val="002060"/>
              </a:solidFill>
              <a:latin typeface="+mj-lt"/>
            </a:endParaRPr>
          </a:p>
        </p:txBody>
      </p:sp>
      <p:pic>
        <p:nvPicPr>
          <p:cNvPr id="9" name="Picture 18" descr="c2-froclu"/>
          <p:cNvPicPr>
            <a:picLocks noChangeAspect="1" noChangeArrowheads="1"/>
          </p:cNvPicPr>
          <p:nvPr/>
        </p:nvPicPr>
        <p:blipFill>
          <a:blip r:embed="rId4"/>
          <a:srcRect l="6989" r="15591" b="23334"/>
          <a:stretch>
            <a:fillRect/>
          </a:stretch>
        </p:blipFill>
        <p:spPr bwMode="auto">
          <a:xfrm>
            <a:off x="6948264" y="50905"/>
            <a:ext cx="1632814" cy="71435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Séminaire Sécurité -  Pilote privé et ULM - 2024</a:t>
            </a:r>
            <a:endParaRPr lang="fr-FR"/>
          </a:p>
        </p:txBody>
      </p:sp>
      <p:sp>
        <p:nvSpPr>
          <p:cNvPr id="5"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rgbClr val="002060"/>
                </a:solidFill>
                <a:effectLst/>
                <a:uLnTx/>
                <a:uFillTx/>
                <a:latin typeface="+mj-lt"/>
                <a:ea typeface="+mj-ea"/>
                <a:cs typeface="+mj-cs"/>
              </a:rPr>
              <a:t>INTRODUCTION</a:t>
            </a:r>
            <a:endParaRPr kumimoji="0" lang="fr-FR" sz="3200" b="0" i="0" u="none" strike="noStrike" kern="1200" cap="none" spc="0" normalizeH="0" baseline="0" noProof="0" dirty="0">
              <a:ln>
                <a:noFill/>
              </a:ln>
              <a:solidFill>
                <a:srgbClr val="002060"/>
              </a:solidFill>
              <a:effectLst/>
              <a:uLnTx/>
              <a:uFillTx/>
              <a:latin typeface="+mj-lt"/>
              <a:ea typeface="+mj-ea"/>
              <a:cs typeface="+mj-cs"/>
            </a:endParaRPr>
          </a:p>
        </p:txBody>
      </p:sp>
      <p:sp>
        <p:nvSpPr>
          <p:cNvPr id="6" name="ZoneTexte 5"/>
          <p:cNvSpPr txBox="1"/>
          <p:nvPr/>
        </p:nvSpPr>
        <p:spPr>
          <a:xfrm>
            <a:off x="0" y="714356"/>
            <a:ext cx="8929718" cy="923330"/>
          </a:xfrm>
          <a:prstGeom prst="rect">
            <a:avLst/>
          </a:prstGeom>
          <a:noFill/>
        </p:spPr>
        <p:txBody>
          <a:bodyPr wrap="square" rtlCol="0">
            <a:spAutoFit/>
          </a:bodyPr>
          <a:lstStyle/>
          <a:p>
            <a:r>
              <a:rPr lang="fr-FR" dirty="0" smtClean="0">
                <a:solidFill>
                  <a:srgbClr val="002060"/>
                </a:solidFill>
                <a:latin typeface="+mj-lt"/>
              </a:rPr>
              <a:t>Dans le même temps, on verra aussi comment utiliser la Carte des fronts </a:t>
            </a:r>
            <a:r>
              <a:rPr lang="fr-FR" dirty="0" smtClean="0">
                <a:solidFill>
                  <a:srgbClr val="002060"/>
                </a:solidFill>
                <a:latin typeface="+mj-lt"/>
              </a:rPr>
              <a:t>disponible sur AEROWEB : y reconnaitre </a:t>
            </a:r>
            <a:r>
              <a:rPr lang="fr-FR" dirty="0" smtClean="0">
                <a:solidFill>
                  <a:srgbClr val="002060"/>
                </a:solidFill>
                <a:latin typeface="+mj-lt"/>
              </a:rPr>
              <a:t>les perturbations, les fronts associés et avoir par la suite une idée du temps qu’il va faire dans les jours suivants pour prévoir nos vols en toute sécurité.</a:t>
            </a:r>
            <a:endParaRPr lang="fr-FR" dirty="0">
              <a:solidFill>
                <a:srgbClr val="002060"/>
              </a:solidFill>
              <a:latin typeface="+mj-lt"/>
            </a:endParaRPr>
          </a:p>
        </p:txBody>
      </p:sp>
      <p:pic>
        <p:nvPicPr>
          <p:cNvPr id="7" name="Image 6" descr="2023 11 18_ISOFRONT.png"/>
          <p:cNvPicPr>
            <a:picLocks noChangeAspect="1"/>
          </p:cNvPicPr>
          <p:nvPr/>
        </p:nvPicPr>
        <p:blipFill>
          <a:blip r:embed="rId2"/>
          <a:stretch>
            <a:fillRect/>
          </a:stretch>
        </p:blipFill>
        <p:spPr>
          <a:xfrm>
            <a:off x="428596" y="1928802"/>
            <a:ext cx="3976141" cy="3571900"/>
          </a:xfrm>
          <a:prstGeom prst="rect">
            <a:avLst/>
          </a:prstGeom>
        </p:spPr>
      </p:pic>
      <p:pic>
        <p:nvPicPr>
          <p:cNvPr id="8" name="Image 7" descr="2023 11 28_0000Z_CARTE FRONT.png"/>
          <p:cNvPicPr>
            <a:picLocks noChangeAspect="1"/>
          </p:cNvPicPr>
          <p:nvPr/>
        </p:nvPicPr>
        <p:blipFill>
          <a:blip r:embed="rId3"/>
          <a:stretch>
            <a:fillRect/>
          </a:stretch>
        </p:blipFill>
        <p:spPr>
          <a:xfrm>
            <a:off x="4786314" y="2000240"/>
            <a:ext cx="3837466" cy="3447324"/>
          </a:xfrm>
          <a:prstGeom prst="rect">
            <a:avLst/>
          </a:prstGeom>
        </p:spPr>
      </p:pic>
      <p:sp>
        <p:nvSpPr>
          <p:cNvPr id="9" name="ZoneTexte 8"/>
          <p:cNvSpPr txBox="1"/>
          <p:nvPr/>
        </p:nvSpPr>
        <p:spPr>
          <a:xfrm>
            <a:off x="571472" y="5643578"/>
            <a:ext cx="8358246" cy="523220"/>
          </a:xfrm>
          <a:prstGeom prst="rect">
            <a:avLst/>
          </a:prstGeom>
          <a:noFill/>
        </p:spPr>
        <p:txBody>
          <a:bodyPr wrap="square" rtlCol="0">
            <a:spAutoFit/>
          </a:bodyPr>
          <a:lstStyle/>
          <a:p>
            <a:r>
              <a:rPr lang="fr-FR" sz="1400" i="1" dirty="0" smtClean="0">
                <a:solidFill>
                  <a:srgbClr val="002060"/>
                </a:solidFill>
                <a:latin typeface="+mj-lt"/>
              </a:rPr>
              <a:t>Exemples de cartes de fronts tracées par le service de Prévision Générale de Météo-France sur des échéances allant de 0 à 72 ou 84h.</a:t>
            </a:r>
            <a:endParaRPr lang="fr-FR" sz="1400" i="1" dirty="0">
              <a:solidFill>
                <a:srgbClr val="002060"/>
              </a:solidFill>
              <a:latin typeface="+mj-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les pseudo-fronts</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4" name="Picture 105" descr="c2-psefroi-n"/>
          <p:cNvPicPr>
            <a:picLocks noChangeAspect="1" noChangeArrowheads="1"/>
          </p:cNvPicPr>
          <p:nvPr/>
        </p:nvPicPr>
        <p:blipFill>
          <a:blip r:embed="rId2"/>
          <a:srcRect t="52019" r="24542" b="10149"/>
          <a:stretch>
            <a:fillRect/>
          </a:stretch>
        </p:blipFill>
        <p:spPr bwMode="auto">
          <a:xfrm>
            <a:off x="1071538" y="5286388"/>
            <a:ext cx="1219200" cy="541338"/>
          </a:xfrm>
          <a:prstGeom prst="rect">
            <a:avLst/>
          </a:prstGeom>
          <a:noFill/>
          <a:ln w="9525">
            <a:noFill/>
            <a:miter lim="800000"/>
            <a:headEnd/>
            <a:tailEnd/>
          </a:ln>
        </p:spPr>
      </p:pic>
      <p:pic>
        <p:nvPicPr>
          <p:cNvPr id="5" name="Picture 99" descr="c2-psecho"/>
          <p:cNvPicPr>
            <a:picLocks noChangeAspect="1" noChangeArrowheads="1"/>
          </p:cNvPicPr>
          <p:nvPr/>
        </p:nvPicPr>
        <p:blipFill>
          <a:blip r:embed="rId3"/>
          <a:srcRect l="6946" t="20824" r="37482" b="37527"/>
          <a:stretch>
            <a:fillRect/>
          </a:stretch>
        </p:blipFill>
        <p:spPr bwMode="auto">
          <a:xfrm>
            <a:off x="5357818" y="5357826"/>
            <a:ext cx="1219200" cy="304800"/>
          </a:xfrm>
          <a:prstGeom prst="rect">
            <a:avLst/>
          </a:prstGeom>
          <a:noFill/>
          <a:ln w="9525">
            <a:noFill/>
            <a:miter lim="800000"/>
            <a:headEnd/>
            <a:tailEnd/>
          </a:ln>
        </p:spPr>
      </p:pic>
      <p:sp>
        <p:nvSpPr>
          <p:cNvPr id="6" name="ZoneTexte 5"/>
          <p:cNvSpPr txBox="1"/>
          <p:nvPr/>
        </p:nvSpPr>
        <p:spPr>
          <a:xfrm>
            <a:off x="72008" y="928670"/>
            <a:ext cx="9036496" cy="4247317"/>
          </a:xfrm>
          <a:prstGeom prst="rect">
            <a:avLst/>
          </a:prstGeom>
          <a:noFill/>
        </p:spPr>
        <p:txBody>
          <a:bodyPr wrap="square" rtlCol="0">
            <a:spAutoFit/>
          </a:bodyPr>
          <a:lstStyle/>
          <a:p>
            <a:pPr algn="just"/>
            <a:r>
              <a:rPr lang="fr-FR" dirty="0" smtClean="0">
                <a:solidFill>
                  <a:srgbClr val="002060"/>
                </a:solidFill>
                <a:latin typeface="+mj-lt"/>
              </a:rPr>
              <a:t>Bien que n’étant pas considérés comme perturbations classiques, les </a:t>
            </a:r>
            <a:r>
              <a:rPr lang="fr-FR" dirty="0" smtClean="0">
                <a:solidFill>
                  <a:srgbClr val="002060"/>
                </a:solidFill>
                <a:latin typeface="+mj-lt"/>
              </a:rPr>
              <a:t>pseudo-fronts </a:t>
            </a:r>
            <a:r>
              <a:rPr lang="fr-FR" dirty="0" smtClean="0">
                <a:solidFill>
                  <a:srgbClr val="002060"/>
                </a:solidFill>
                <a:latin typeface="+mj-lt"/>
              </a:rPr>
              <a:t>occupent une part non négligeable des zones de mauvais temps sur les tracés opérationnels de Météo-France.</a:t>
            </a:r>
          </a:p>
          <a:p>
            <a:pPr algn="just"/>
            <a:endParaRPr lang="fr-FR" dirty="0" smtClean="0">
              <a:solidFill>
                <a:srgbClr val="002060"/>
              </a:solidFill>
              <a:latin typeface="+mj-lt"/>
            </a:endParaRPr>
          </a:p>
          <a:p>
            <a:pPr algn="just"/>
            <a:r>
              <a:rPr lang="fr-FR" dirty="0" smtClean="0">
                <a:solidFill>
                  <a:srgbClr val="002060"/>
                </a:solidFill>
                <a:latin typeface="+mj-lt"/>
              </a:rPr>
              <a:t>Ces </a:t>
            </a:r>
            <a:r>
              <a:rPr lang="fr-FR" b="1" dirty="0" smtClean="0">
                <a:solidFill>
                  <a:srgbClr val="002060"/>
                </a:solidFill>
                <a:latin typeface="+mj-lt"/>
              </a:rPr>
              <a:t>pseudo-fronts</a:t>
            </a:r>
            <a:r>
              <a:rPr lang="fr-FR" dirty="0" smtClean="0">
                <a:solidFill>
                  <a:srgbClr val="002060"/>
                </a:solidFill>
                <a:latin typeface="+mj-lt"/>
              </a:rPr>
              <a:t> correspondent à des zones de gradient thermique horizontal en surface, pour lesquelles </a:t>
            </a:r>
            <a:r>
              <a:rPr lang="fr-FR" b="1" dirty="0" smtClean="0">
                <a:solidFill>
                  <a:srgbClr val="002060"/>
                </a:solidFill>
                <a:latin typeface="+mj-lt"/>
              </a:rPr>
              <a:t>l’activité pluvieuse est faible ou inexistante</a:t>
            </a:r>
            <a:r>
              <a:rPr lang="fr-FR" dirty="0" smtClean="0">
                <a:solidFill>
                  <a:srgbClr val="002060"/>
                </a:solidFill>
                <a:latin typeface="+mj-lt"/>
              </a:rPr>
              <a:t>. Ces zones sont le plus souvent matérialisées par des formations nuageuses de basses couches, mais  plus rarement, peuvent également être associées à du ciel clair. </a:t>
            </a:r>
          </a:p>
          <a:p>
            <a:pPr algn="just"/>
            <a:endParaRPr lang="fr-FR" dirty="0" smtClean="0">
              <a:solidFill>
                <a:srgbClr val="002060"/>
              </a:solidFill>
              <a:latin typeface="+mj-lt"/>
            </a:endParaRPr>
          </a:p>
          <a:p>
            <a:pPr algn="just"/>
            <a:r>
              <a:rPr lang="fr-FR" dirty="0" smtClean="0">
                <a:solidFill>
                  <a:srgbClr val="002060"/>
                </a:solidFill>
                <a:latin typeface="+mj-lt"/>
              </a:rPr>
              <a:t>Il s’agit de zones pour lesquelles il n’y a pas (ou plus) de vitesses verticales de grande échelle sur l’épaisseur de la troposphère. Elles peuvent par contre être associées à du cisaillement de vent dans les basses couches, et donc à du tourbillon. </a:t>
            </a:r>
          </a:p>
          <a:p>
            <a:pPr algn="just"/>
            <a:endParaRPr lang="fr-FR" dirty="0" smtClean="0">
              <a:solidFill>
                <a:srgbClr val="002060"/>
              </a:solidFill>
              <a:latin typeface="+mj-lt"/>
            </a:endParaRPr>
          </a:p>
          <a:p>
            <a:pPr algn="just"/>
            <a:r>
              <a:rPr lang="fr-FR" dirty="0" smtClean="0">
                <a:solidFill>
                  <a:srgbClr val="002060"/>
                </a:solidFill>
                <a:latin typeface="+mj-lt"/>
              </a:rPr>
              <a:t>Ces zones sont importantes car elles matérialisent parfois (voire souvent) des </a:t>
            </a:r>
            <a:r>
              <a:rPr lang="fr-FR" b="1" dirty="0" smtClean="0">
                <a:solidFill>
                  <a:srgbClr val="002060"/>
                </a:solidFill>
                <a:latin typeface="+mj-lt"/>
              </a:rPr>
              <a:t>zones de </a:t>
            </a:r>
            <a:r>
              <a:rPr lang="fr-FR" b="1" dirty="0" smtClean="0">
                <a:solidFill>
                  <a:srgbClr val="002060"/>
                </a:solidFill>
                <a:latin typeface="+mj-lt"/>
              </a:rPr>
              <a:t>frontogenèse </a:t>
            </a:r>
            <a:r>
              <a:rPr lang="fr-FR" b="1" dirty="0" smtClean="0">
                <a:solidFill>
                  <a:srgbClr val="002060"/>
                </a:solidFill>
                <a:latin typeface="+mj-lt"/>
              </a:rPr>
              <a:t>potentielle</a:t>
            </a:r>
            <a:r>
              <a:rPr lang="fr-FR" dirty="0" smtClean="0">
                <a:solidFill>
                  <a:srgbClr val="002060"/>
                </a:solidFill>
                <a:latin typeface="+mj-lt"/>
              </a:rPr>
              <a:t>.</a:t>
            </a:r>
            <a:endParaRPr lang="fr-FR" dirty="0">
              <a:solidFill>
                <a:srgbClr val="002060"/>
              </a:solidFill>
              <a:latin typeface="+mj-lt"/>
            </a:endParaRPr>
          </a:p>
        </p:txBody>
      </p:sp>
      <p:sp>
        <p:nvSpPr>
          <p:cNvPr id="8" name="Rectangle 7"/>
          <p:cNvSpPr/>
          <p:nvPr/>
        </p:nvSpPr>
        <p:spPr>
          <a:xfrm>
            <a:off x="1142976" y="5857892"/>
            <a:ext cx="1715534" cy="338554"/>
          </a:xfrm>
          <a:prstGeom prst="rect">
            <a:avLst/>
          </a:prstGeom>
        </p:spPr>
        <p:txBody>
          <a:bodyPr wrap="none">
            <a:spAutoFit/>
          </a:bodyPr>
          <a:lstStyle/>
          <a:p>
            <a:pPr lvl="0"/>
            <a:r>
              <a:rPr lang="fr-FR" altLang="fr-FR" sz="1600" dirty="0" smtClean="0">
                <a:solidFill>
                  <a:srgbClr val="002060"/>
                </a:solidFill>
                <a:latin typeface="Calibri"/>
              </a:rPr>
              <a:t>pseudo-front froid</a:t>
            </a:r>
            <a:endParaRPr lang="fr-FR" altLang="fr-FR" sz="1600" dirty="0">
              <a:solidFill>
                <a:srgbClr val="002060"/>
              </a:solidFill>
              <a:latin typeface="Calibri"/>
            </a:endParaRPr>
          </a:p>
        </p:txBody>
      </p:sp>
      <p:sp>
        <p:nvSpPr>
          <p:cNvPr id="9" name="Rectangle 8"/>
          <p:cNvSpPr/>
          <p:nvPr/>
        </p:nvSpPr>
        <p:spPr>
          <a:xfrm>
            <a:off x="5143504" y="5643578"/>
            <a:ext cx="1827873" cy="338554"/>
          </a:xfrm>
          <a:prstGeom prst="rect">
            <a:avLst/>
          </a:prstGeom>
        </p:spPr>
        <p:txBody>
          <a:bodyPr wrap="none">
            <a:spAutoFit/>
          </a:bodyPr>
          <a:lstStyle/>
          <a:p>
            <a:pPr lvl="0"/>
            <a:r>
              <a:rPr lang="fr-FR" altLang="fr-FR" sz="1600" dirty="0" smtClean="0">
                <a:solidFill>
                  <a:srgbClr val="002060"/>
                </a:solidFill>
                <a:latin typeface="Calibri"/>
              </a:rPr>
              <a:t>pseudo-front chaud</a:t>
            </a:r>
            <a:endParaRPr lang="fr-FR" altLang="fr-FR" sz="1600" dirty="0">
              <a:solidFill>
                <a:srgbClr val="002060"/>
              </a:solidFill>
              <a:latin typeface="Calibri"/>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les pseudo-fronts</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4" name="ZoneTexte 3"/>
          <p:cNvSpPr txBox="1"/>
          <p:nvPr/>
        </p:nvSpPr>
        <p:spPr>
          <a:xfrm>
            <a:off x="72008" y="1643050"/>
            <a:ext cx="8964488" cy="4001095"/>
          </a:xfrm>
          <a:prstGeom prst="rect">
            <a:avLst/>
          </a:prstGeom>
          <a:noFill/>
        </p:spPr>
        <p:txBody>
          <a:bodyPr wrap="square" rtlCol="0">
            <a:spAutoFit/>
          </a:bodyPr>
          <a:lstStyle/>
          <a:p>
            <a:pPr algn="ctr"/>
            <a:r>
              <a:rPr lang="fr-FR" sz="2000" b="1" dirty="0" smtClean="0">
                <a:solidFill>
                  <a:srgbClr val="002060"/>
                </a:solidFill>
                <a:latin typeface="+mj-lt"/>
              </a:rPr>
              <a:t>Le pseudo-front froid</a:t>
            </a:r>
          </a:p>
          <a:p>
            <a:endParaRPr lang="fr-FR" dirty="0" smtClean="0">
              <a:solidFill>
                <a:srgbClr val="002060"/>
              </a:solidFill>
              <a:latin typeface="+mj-lt"/>
            </a:endParaRPr>
          </a:p>
          <a:p>
            <a:r>
              <a:rPr lang="fr-FR" dirty="0" smtClean="0">
                <a:solidFill>
                  <a:srgbClr val="002060"/>
                </a:solidFill>
                <a:latin typeface="+mj-lt"/>
              </a:rPr>
              <a:t>Le </a:t>
            </a:r>
            <a:r>
              <a:rPr lang="fr-FR" b="1" dirty="0" smtClean="0">
                <a:solidFill>
                  <a:srgbClr val="002060"/>
                </a:solidFill>
                <a:latin typeface="+mj-lt"/>
              </a:rPr>
              <a:t>pseudo-front froid peut correspondre à deux situations bien différentes :</a:t>
            </a:r>
          </a:p>
          <a:p>
            <a:r>
              <a:rPr lang="fr-FR" dirty="0" smtClean="0">
                <a:solidFill>
                  <a:srgbClr val="002060"/>
                </a:solidFill>
                <a:latin typeface="+mj-lt"/>
              </a:rPr>
              <a:t>― soit le résidu d’un front froid qui s’est </a:t>
            </a:r>
            <a:r>
              <a:rPr lang="fr-FR" dirty="0" err="1" smtClean="0">
                <a:solidFill>
                  <a:srgbClr val="002060"/>
                </a:solidFill>
                <a:latin typeface="+mj-lt"/>
              </a:rPr>
              <a:t>frontolysé</a:t>
            </a:r>
            <a:r>
              <a:rPr lang="fr-FR" dirty="0" smtClean="0">
                <a:solidFill>
                  <a:srgbClr val="002060"/>
                </a:solidFill>
                <a:latin typeface="+mj-lt"/>
              </a:rPr>
              <a:t>. Dans ce cas le pseudo-front froid est</a:t>
            </a:r>
          </a:p>
          <a:p>
            <a:r>
              <a:rPr lang="fr-FR" dirty="0" smtClean="0">
                <a:solidFill>
                  <a:srgbClr val="002060"/>
                </a:solidFill>
                <a:latin typeface="+mj-lt"/>
              </a:rPr>
              <a:t>fréquemment associé à des formations nuageuses de basses couches (St, </a:t>
            </a:r>
            <a:r>
              <a:rPr lang="fr-FR" dirty="0" err="1" smtClean="0">
                <a:solidFill>
                  <a:srgbClr val="002060"/>
                </a:solidFill>
                <a:latin typeface="+mj-lt"/>
              </a:rPr>
              <a:t>Sc</a:t>
            </a:r>
            <a:r>
              <a:rPr lang="fr-FR" dirty="0" smtClean="0">
                <a:solidFill>
                  <a:srgbClr val="002060"/>
                </a:solidFill>
                <a:latin typeface="+mj-lt"/>
              </a:rPr>
              <a:t>), l’humidité et</a:t>
            </a:r>
          </a:p>
          <a:p>
            <a:r>
              <a:rPr lang="fr-FR" dirty="0" smtClean="0">
                <a:solidFill>
                  <a:srgbClr val="002060"/>
                </a:solidFill>
                <a:latin typeface="+mj-lt"/>
              </a:rPr>
              <a:t>les vitesses verticales n’étant plus significatives que près du sol. Ces nuages bas peuvent avoir une épaisseur atteignant 10000 </a:t>
            </a:r>
            <a:r>
              <a:rPr lang="fr-FR" dirty="0" err="1" smtClean="0">
                <a:solidFill>
                  <a:srgbClr val="002060"/>
                </a:solidFill>
                <a:latin typeface="+mj-lt"/>
              </a:rPr>
              <a:t>ft</a:t>
            </a:r>
            <a:r>
              <a:rPr lang="fr-FR" dirty="0" smtClean="0">
                <a:solidFill>
                  <a:srgbClr val="002060"/>
                </a:solidFill>
                <a:latin typeface="+mj-lt"/>
              </a:rPr>
              <a:t> (FL100).</a:t>
            </a:r>
          </a:p>
          <a:p>
            <a:r>
              <a:rPr lang="fr-FR" dirty="0" smtClean="0">
                <a:solidFill>
                  <a:srgbClr val="002060"/>
                </a:solidFill>
                <a:latin typeface="+mj-lt"/>
              </a:rPr>
              <a:t>Dans certains cas, ces pseudo-fronts peuvent être associés à de faibles précipitations (souvent sous forme de bruine ou pluie faible). On observe fréquemment un cisaillement de vent de part et d’autre du pseudo-front, marquant un tourbillon résiduel dans les basses couches.</a:t>
            </a:r>
          </a:p>
          <a:p>
            <a:endParaRPr lang="fr-FR" dirty="0" smtClean="0">
              <a:solidFill>
                <a:srgbClr val="002060"/>
              </a:solidFill>
              <a:latin typeface="+mj-lt"/>
            </a:endParaRPr>
          </a:p>
          <a:p>
            <a:r>
              <a:rPr lang="fr-FR" dirty="0" smtClean="0">
                <a:solidFill>
                  <a:srgbClr val="002060"/>
                </a:solidFill>
                <a:latin typeface="+mj-lt"/>
              </a:rPr>
              <a:t>― soit être le marqueur d’une ondulation dans une zone </a:t>
            </a:r>
            <a:r>
              <a:rPr lang="fr-FR" dirty="0" err="1" smtClean="0">
                <a:solidFill>
                  <a:srgbClr val="002060"/>
                </a:solidFill>
                <a:latin typeface="+mj-lt"/>
              </a:rPr>
              <a:t>barocline</a:t>
            </a:r>
            <a:r>
              <a:rPr lang="fr-FR" dirty="0" smtClean="0">
                <a:solidFill>
                  <a:srgbClr val="002060"/>
                </a:solidFill>
                <a:latin typeface="+mj-lt"/>
              </a:rPr>
              <a:t>, pouvant potentiellement être suivie de </a:t>
            </a:r>
            <a:r>
              <a:rPr lang="fr-FR" dirty="0" smtClean="0">
                <a:solidFill>
                  <a:srgbClr val="002060"/>
                </a:solidFill>
                <a:latin typeface="+mj-lt"/>
              </a:rPr>
              <a:t>frontogenèse. </a:t>
            </a:r>
            <a:r>
              <a:rPr lang="fr-FR" dirty="0" smtClean="0">
                <a:solidFill>
                  <a:srgbClr val="002060"/>
                </a:solidFill>
                <a:latin typeface="+mj-lt"/>
              </a:rPr>
              <a:t>On peut observer de la nébulosité de basses couches  mais peu organisée (Cu et </a:t>
            </a:r>
            <a:r>
              <a:rPr lang="fr-FR" dirty="0" err="1" smtClean="0">
                <a:solidFill>
                  <a:srgbClr val="002060"/>
                </a:solidFill>
                <a:latin typeface="+mj-lt"/>
              </a:rPr>
              <a:t>Sc</a:t>
            </a:r>
            <a:r>
              <a:rPr lang="fr-FR" dirty="0" smtClean="0">
                <a:solidFill>
                  <a:srgbClr val="002060"/>
                </a:solidFill>
                <a:latin typeface="+mj-lt"/>
              </a:rPr>
              <a:t>, parfois des </a:t>
            </a:r>
            <a:r>
              <a:rPr lang="fr-FR" dirty="0" err="1" smtClean="0">
                <a:solidFill>
                  <a:srgbClr val="002060"/>
                </a:solidFill>
                <a:latin typeface="+mj-lt"/>
              </a:rPr>
              <a:t>Ac</a:t>
            </a:r>
            <a:r>
              <a:rPr lang="fr-FR" dirty="0" smtClean="0">
                <a:solidFill>
                  <a:srgbClr val="002060"/>
                </a:solidFill>
                <a:latin typeface="+mj-lt"/>
              </a:rPr>
              <a:t>).</a:t>
            </a:r>
            <a:endParaRPr lang="fr-FR" dirty="0">
              <a:solidFill>
                <a:srgbClr val="002060"/>
              </a:solidFill>
              <a:latin typeface="+mj-lt"/>
            </a:endParaRPr>
          </a:p>
        </p:txBody>
      </p:sp>
      <p:pic>
        <p:nvPicPr>
          <p:cNvPr id="8" name="Picture 105" descr="c2-psefroi-n"/>
          <p:cNvPicPr>
            <a:picLocks noChangeAspect="1" noChangeArrowheads="1"/>
          </p:cNvPicPr>
          <p:nvPr/>
        </p:nvPicPr>
        <p:blipFill>
          <a:blip r:embed="rId2"/>
          <a:srcRect t="52019" r="24542" b="10149"/>
          <a:stretch>
            <a:fillRect/>
          </a:stretch>
        </p:blipFill>
        <p:spPr bwMode="auto">
          <a:xfrm>
            <a:off x="6286512" y="1142984"/>
            <a:ext cx="1464165" cy="650105"/>
          </a:xfrm>
          <a:prstGeom prst="rect">
            <a:avLst/>
          </a:prstGeom>
          <a:noFill/>
          <a:ln w="9525">
            <a:noFill/>
            <a:miter lim="800000"/>
            <a:headEnd/>
            <a:tailEnd/>
          </a:ln>
        </p:spPr>
      </p:pic>
      <p:pic>
        <p:nvPicPr>
          <p:cNvPr id="6" name="Picture 22" descr="c2-froly"/>
          <p:cNvPicPr>
            <a:picLocks noChangeAspect="1" noChangeArrowheads="1"/>
          </p:cNvPicPr>
          <p:nvPr/>
        </p:nvPicPr>
        <p:blipFill>
          <a:blip r:embed="rId3"/>
          <a:srcRect t="50049" r="33188" b="7390"/>
          <a:stretch>
            <a:fillRect/>
          </a:stretch>
        </p:blipFill>
        <p:spPr bwMode="auto">
          <a:xfrm>
            <a:off x="571472" y="1142984"/>
            <a:ext cx="1714512"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ZoneTexte 2"/>
          <p:cNvSpPr txBox="1"/>
          <p:nvPr/>
        </p:nvSpPr>
        <p:spPr>
          <a:xfrm>
            <a:off x="72008" y="1785926"/>
            <a:ext cx="9036496" cy="3724096"/>
          </a:xfrm>
          <a:prstGeom prst="rect">
            <a:avLst/>
          </a:prstGeom>
          <a:noFill/>
        </p:spPr>
        <p:txBody>
          <a:bodyPr wrap="square" rtlCol="0">
            <a:spAutoFit/>
          </a:bodyPr>
          <a:lstStyle/>
          <a:p>
            <a:pPr algn="ctr"/>
            <a:r>
              <a:rPr lang="fr-FR" sz="2000" b="1" dirty="0" smtClean="0">
                <a:solidFill>
                  <a:srgbClr val="002060"/>
                </a:solidFill>
                <a:latin typeface="+mj-lt"/>
              </a:rPr>
              <a:t>Le pseudo-front chaud</a:t>
            </a:r>
          </a:p>
          <a:p>
            <a:endParaRPr lang="fr-FR" dirty="0" smtClean="0">
              <a:solidFill>
                <a:srgbClr val="002060"/>
              </a:solidFill>
              <a:latin typeface="+mj-lt"/>
            </a:endParaRPr>
          </a:p>
          <a:p>
            <a:pPr algn="just"/>
            <a:r>
              <a:rPr lang="fr-FR" dirty="0" smtClean="0">
                <a:solidFill>
                  <a:srgbClr val="002060"/>
                </a:solidFill>
                <a:latin typeface="+mj-lt"/>
              </a:rPr>
              <a:t>Le </a:t>
            </a:r>
            <a:r>
              <a:rPr lang="fr-FR" b="1" dirty="0" smtClean="0">
                <a:solidFill>
                  <a:srgbClr val="002060"/>
                </a:solidFill>
                <a:latin typeface="+mj-lt"/>
              </a:rPr>
              <a:t>pseudo front chaud correspond le plus souvent à une zone </a:t>
            </a:r>
            <a:r>
              <a:rPr lang="fr-FR" b="1" dirty="0" err="1" smtClean="0">
                <a:solidFill>
                  <a:srgbClr val="002060"/>
                </a:solidFill>
                <a:latin typeface="+mj-lt"/>
              </a:rPr>
              <a:t>barocline</a:t>
            </a:r>
            <a:r>
              <a:rPr lang="fr-FR" b="1" dirty="0" smtClean="0">
                <a:solidFill>
                  <a:srgbClr val="002060"/>
                </a:solidFill>
                <a:latin typeface="+mj-lt"/>
              </a:rPr>
              <a:t> pouvant</a:t>
            </a:r>
          </a:p>
          <a:p>
            <a:pPr algn="just"/>
            <a:r>
              <a:rPr lang="fr-FR" dirty="0" smtClean="0">
                <a:solidFill>
                  <a:srgbClr val="002060"/>
                </a:solidFill>
                <a:latin typeface="+mj-lt"/>
              </a:rPr>
              <a:t>potentiellement être suivie de </a:t>
            </a:r>
            <a:r>
              <a:rPr lang="fr-FR" dirty="0" smtClean="0">
                <a:solidFill>
                  <a:srgbClr val="002060"/>
                </a:solidFill>
                <a:latin typeface="+mj-lt"/>
              </a:rPr>
              <a:t>frontogenèse, </a:t>
            </a:r>
            <a:r>
              <a:rPr lang="fr-FR" dirty="0" smtClean="0">
                <a:solidFill>
                  <a:srgbClr val="002060"/>
                </a:solidFill>
                <a:latin typeface="+mj-lt"/>
              </a:rPr>
              <a:t>comme pour le pseudo-froid, mais on n’observe pas de pseudo-front chaud dans une perturbation en frontolyse. </a:t>
            </a:r>
          </a:p>
          <a:p>
            <a:pPr algn="just"/>
            <a:r>
              <a:rPr lang="fr-FR" dirty="0" smtClean="0">
                <a:solidFill>
                  <a:srgbClr val="002060"/>
                </a:solidFill>
                <a:latin typeface="+mj-lt"/>
              </a:rPr>
              <a:t>Comme pour le pseudo-front froid, cette limite est marquée par des nuages de l’étage inférieur (Cu-</a:t>
            </a:r>
            <a:r>
              <a:rPr lang="fr-FR" dirty="0" err="1" smtClean="0">
                <a:solidFill>
                  <a:srgbClr val="002060"/>
                </a:solidFill>
                <a:latin typeface="+mj-lt"/>
              </a:rPr>
              <a:t>Sc</a:t>
            </a:r>
            <a:r>
              <a:rPr lang="fr-FR" dirty="0" smtClean="0">
                <a:solidFill>
                  <a:srgbClr val="002060"/>
                </a:solidFill>
                <a:latin typeface="+mj-lt"/>
              </a:rPr>
              <a:t> jusqu’au FL100 voir FL150)</a:t>
            </a:r>
          </a:p>
          <a:p>
            <a:endParaRPr lang="fr-FR" dirty="0" smtClean="0">
              <a:solidFill>
                <a:srgbClr val="002060"/>
              </a:solidFill>
              <a:latin typeface="+mj-lt"/>
            </a:endParaRPr>
          </a:p>
          <a:p>
            <a:r>
              <a:rPr lang="fr-FR" dirty="0" smtClean="0">
                <a:solidFill>
                  <a:srgbClr val="002060"/>
                </a:solidFill>
                <a:latin typeface="+mj-lt"/>
              </a:rPr>
              <a:t>Il peut arriver en été, sur des sols surchauffés, que de l’air chaud soit </a:t>
            </a:r>
            <a:r>
              <a:rPr lang="fr-FR" dirty="0" err="1" smtClean="0">
                <a:solidFill>
                  <a:srgbClr val="002060"/>
                </a:solidFill>
                <a:latin typeface="+mj-lt"/>
              </a:rPr>
              <a:t>advecté</a:t>
            </a:r>
            <a:r>
              <a:rPr lang="fr-FR" dirty="0" smtClean="0">
                <a:solidFill>
                  <a:srgbClr val="002060"/>
                </a:solidFill>
                <a:latin typeface="+mj-lt"/>
              </a:rPr>
              <a:t> par le vent et crée une zone de gradient </a:t>
            </a:r>
            <a:r>
              <a:rPr lang="fr-FR" dirty="0" err="1" smtClean="0">
                <a:solidFill>
                  <a:srgbClr val="002060"/>
                </a:solidFill>
                <a:latin typeface="+mj-lt"/>
              </a:rPr>
              <a:t>barocline</a:t>
            </a:r>
            <a:r>
              <a:rPr lang="fr-FR" dirty="0" smtClean="0">
                <a:solidFill>
                  <a:srgbClr val="002060"/>
                </a:solidFill>
                <a:latin typeface="+mj-lt"/>
              </a:rPr>
              <a:t> en ciel clair (air chaud arrivant d’Espagne sur le sud de la France en flux de SW par exemple) ou associée à des nuages instables de moyenne altitude (</a:t>
            </a:r>
            <a:r>
              <a:rPr lang="fr-FR" dirty="0" err="1" smtClean="0">
                <a:solidFill>
                  <a:srgbClr val="002060"/>
                </a:solidFill>
                <a:latin typeface="+mj-lt"/>
              </a:rPr>
              <a:t>Ac</a:t>
            </a:r>
            <a:r>
              <a:rPr lang="fr-FR" dirty="0" smtClean="0">
                <a:solidFill>
                  <a:srgbClr val="002060"/>
                </a:solidFill>
                <a:latin typeface="+mj-lt"/>
              </a:rPr>
              <a:t>) </a:t>
            </a:r>
            <a:r>
              <a:rPr lang="fr-FR" dirty="0" smtClean="0">
                <a:solidFill>
                  <a:srgbClr val="002060"/>
                </a:solidFill>
                <a:latin typeface="+mj-lt"/>
              </a:rPr>
              <a:t>pouvant donner des ondées orageuses. Conjuguée à un apport d’air froid en altitude, cette zone peut donner lieu à des développements orageux plus marqués.</a:t>
            </a:r>
            <a:endParaRPr lang="fr-FR" dirty="0">
              <a:solidFill>
                <a:srgbClr val="002060"/>
              </a:solidFill>
              <a:latin typeface="+mj-lt"/>
            </a:endParaRPr>
          </a:p>
        </p:txBody>
      </p:sp>
      <p:sp>
        <p:nvSpPr>
          <p:cNvPr id="4"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les pseudo-fronts</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5" name="Picture 99" descr="c2-psecho"/>
          <p:cNvPicPr>
            <a:picLocks noChangeAspect="1" noChangeArrowheads="1"/>
          </p:cNvPicPr>
          <p:nvPr/>
        </p:nvPicPr>
        <p:blipFill>
          <a:blip r:embed="rId2"/>
          <a:srcRect l="6946" t="20824" r="37482" b="37527"/>
          <a:stretch>
            <a:fillRect/>
          </a:stretch>
        </p:blipFill>
        <p:spPr bwMode="auto">
          <a:xfrm>
            <a:off x="6429388" y="1428736"/>
            <a:ext cx="1714512" cy="428628"/>
          </a:xfrm>
          <a:prstGeom prst="rect">
            <a:avLst/>
          </a:prstGeom>
          <a:noFill/>
          <a:ln w="9525">
            <a:noFill/>
            <a:miter lim="800000"/>
            <a:headEnd/>
            <a:tailEnd/>
          </a:ln>
        </p:spPr>
      </p:pic>
      <p:pic>
        <p:nvPicPr>
          <p:cNvPr id="6" name="Picture 25" descr="c2-choly"/>
          <p:cNvPicPr>
            <a:picLocks noChangeAspect="1" noChangeArrowheads="1"/>
          </p:cNvPicPr>
          <p:nvPr/>
        </p:nvPicPr>
        <p:blipFill>
          <a:blip r:embed="rId3"/>
          <a:srcRect l="7021" t="9821" r="24869" b="38443"/>
          <a:stretch>
            <a:fillRect/>
          </a:stretch>
        </p:blipFill>
        <p:spPr bwMode="auto">
          <a:xfrm>
            <a:off x="642910" y="1285860"/>
            <a:ext cx="1714512" cy="649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2024 03 10_ANALYSE_0000Z.jpg"/>
          <p:cNvPicPr>
            <a:picLocks noChangeAspect="1"/>
          </p:cNvPicPr>
          <p:nvPr/>
        </p:nvPicPr>
        <p:blipFill>
          <a:blip r:embed="rId2"/>
          <a:stretch>
            <a:fillRect/>
          </a:stretch>
        </p:blipFill>
        <p:spPr>
          <a:xfrm>
            <a:off x="0" y="642918"/>
            <a:ext cx="4914711" cy="3178180"/>
          </a:xfrm>
          <a:prstGeom prst="rect">
            <a:avLst/>
          </a:prstGeom>
          <a:ln>
            <a:solidFill>
              <a:schemeClr val="tx1"/>
            </a:solidFill>
          </a:ln>
        </p:spPr>
      </p:pic>
      <p:pic>
        <p:nvPicPr>
          <p:cNvPr id="4" name="Image 3" descr="2024 03 10_ANALYSE 850_0000Z.jpg"/>
          <p:cNvPicPr>
            <a:picLocks noChangeAspect="1"/>
          </p:cNvPicPr>
          <p:nvPr/>
        </p:nvPicPr>
        <p:blipFill>
          <a:blip r:embed="rId3"/>
          <a:stretch>
            <a:fillRect/>
          </a:stretch>
        </p:blipFill>
        <p:spPr>
          <a:xfrm>
            <a:off x="0" y="3670456"/>
            <a:ext cx="4929190" cy="3187543"/>
          </a:xfrm>
          <a:prstGeom prst="rect">
            <a:avLst/>
          </a:prstGeom>
          <a:ln>
            <a:solidFill>
              <a:schemeClr val="tx1"/>
            </a:solidFill>
          </a:ln>
        </p:spPr>
      </p:pic>
      <p:sp>
        <p:nvSpPr>
          <p:cNvPr id="5" name="ZoneTexte 4"/>
          <p:cNvSpPr txBox="1"/>
          <p:nvPr/>
        </p:nvSpPr>
        <p:spPr>
          <a:xfrm>
            <a:off x="5072066" y="642918"/>
            <a:ext cx="4071934" cy="2862322"/>
          </a:xfrm>
          <a:prstGeom prst="rect">
            <a:avLst/>
          </a:prstGeom>
          <a:noFill/>
          <a:ln>
            <a:solidFill>
              <a:schemeClr val="tx2"/>
            </a:solidFill>
          </a:ln>
        </p:spPr>
        <p:txBody>
          <a:bodyPr wrap="square" rtlCol="0">
            <a:spAutoFit/>
          </a:bodyPr>
          <a:lstStyle/>
          <a:p>
            <a:r>
              <a:rPr lang="fr-FR" dirty="0" smtClean="0">
                <a:solidFill>
                  <a:srgbClr val="002060"/>
                </a:solidFill>
                <a:latin typeface="+mj-lt"/>
              </a:rPr>
              <a:t>Sur cette carte du champ de température à 500hPa, on voit comment l’air froid sur la France pilote la perturbation active sur l’est du pays. On remarque aussi que la dépression « Monica » est au centre de cet air froid.</a:t>
            </a:r>
          </a:p>
          <a:p>
            <a:endParaRPr lang="fr-FR" dirty="0" smtClean="0">
              <a:solidFill>
                <a:srgbClr val="002060"/>
              </a:solidFill>
              <a:latin typeface="+mj-lt"/>
            </a:endParaRPr>
          </a:p>
          <a:p>
            <a:endParaRPr lang="fr-FR" dirty="0" smtClean="0">
              <a:solidFill>
                <a:srgbClr val="002060"/>
              </a:solidFill>
              <a:latin typeface="+mj-lt"/>
            </a:endParaRPr>
          </a:p>
          <a:p>
            <a:r>
              <a:rPr lang="fr-FR" dirty="0" smtClean="0">
                <a:solidFill>
                  <a:srgbClr val="002060"/>
                </a:solidFill>
                <a:latin typeface="+mj-lt"/>
              </a:rPr>
              <a:t>Plus à l’ouest on voit que le FC se situe au milieu de l’air chaud d’altitude.</a:t>
            </a:r>
            <a:endParaRPr lang="fr-FR" dirty="0">
              <a:solidFill>
                <a:srgbClr val="002060"/>
              </a:solidFill>
              <a:latin typeface="+mj-lt"/>
            </a:endParaRPr>
          </a:p>
        </p:txBody>
      </p:sp>
      <p:sp>
        <p:nvSpPr>
          <p:cNvPr id="6"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analyse surface - altitude</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7" name="ZoneTexte 6"/>
          <p:cNvSpPr txBox="1"/>
          <p:nvPr/>
        </p:nvSpPr>
        <p:spPr>
          <a:xfrm>
            <a:off x="5072066" y="3714752"/>
            <a:ext cx="4071934" cy="2031325"/>
          </a:xfrm>
          <a:prstGeom prst="rect">
            <a:avLst/>
          </a:prstGeom>
          <a:noFill/>
          <a:ln>
            <a:solidFill>
              <a:srgbClr val="002060"/>
            </a:solidFill>
          </a:ln>
        </p:spPr>
        <p:txBody>
          <a:bodyPr wrap="square" rtlCol="0">
            <a:spAutoFit/>
          </a:bodyPr>
          <a:lstStyle/>
          <a:p>
            <a:r>
              <a:rPr lang="fr-FR" dirty="0" smtClean="0">
                <a:solidFill>
                  <a:srgbClr val="002060"/>
                </a:solidFill>
                <a:latin typeface="+mj-lt"/>
              </a:rPr>
              <a:t>Sur cette carte d’analyse de la température à 850hPa (FL050), on voit bien que l’air chaud se situe bien à l’avant des fronts sur la France.</a:t>
            </a:r>
          </a:p>
          <a:p>
            <a:endParaRPr lang="fr-FR" dirty="0" smtClean="0">
              <a:solidFill>
                <a:srgbClr val="002060"/>
              </a:solidFill>
              <a:latin typeface="+mj-lt"/>
            </a:endParaRPr>
          </a:p>
          <a:p>
            <a:r>
              <a:rPr lang="fr-FR" dirty="0" smtClean="0">
                <a:solidFill>
                  <a:srgbClr val="002060"/>
                </a:solidFill>
                <a:latin typeface="+mj-lt"/>
              </a:rPr>
              <a:t>Plus à l’ouest le front chaud « colle » bien au gradient de température</a:t>
            </a:r>
            <a:endParaRPr lang="fr-FR" dirty="0">
              <a:solidFill>
                <a:srgbClr val="002060"/>
              </a:solidFill>
              <a:latin typeface="+mj-lt"/>
            </a:endParaRPr>
          </a:p>
        </p:txBody>
      </p:sp>
      <p:cxnSp>
        <p:nvCxnSpPr>
          <p:cNvPr id="9" name="Connecteur droit avec flèche 8"/>
          <p:cNvCxnSpPr/>
          <p:nvPr/>
        </p:nvCxnSpPr>
        <p:spPr>
          <a:xfrm rot="10800000" flipV="1">
            <a:off x="3214678" y="1500174"/>
            <a:ext cx="1857388" cy="714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rot="10800000">
            <a:off x="1000100" y="2357430"/>
            <a:ext cx="4143404" cy="785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rot="10800000" flipV="1">
            <a:off x="4143372" y="4357694"/>
            <a:ext cx="928694"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rot="5400000">
            <a:off x="3714744" y="4857760"/>
            <a:ext cx="1643074" cy="10715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rot="10800000">
            <a:off x="857224" y="5286388"/>
            <a:ext cx="4214842"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5072066" y="6000768"/>
            <a:ext cx="3929058" cy="646331"/>
          </a:xfrm>
          <a:prstGeom prst="rect">
            <a:avLst/>
          </a:prstGeom>
          <a:noFill/>
          <a:ln>
            <a:solidFill>
              <a:srgbClr val="FF0000"/>
            </a:solidFill>
          </a:ln>
        </p:spPr>
        <p:txBody>
          <a:bodyPr wrap="square" rtlCol="0">
            <a:spAutoFit/>
          </a:bodyPr>
          <a:lstStyle/>
          <a:p>
            <a:r>
              <a:rPr lang="fr-FR" sz="1200" b="1" dirty="0" smtClean="0">
                <a:solidFill>
                  <a:srgbClr val="FF0000"/>
                </a:solidFill>
                <a:latin typeface="+mj-lt"/>
              </a:rPr>
              <a:t>Les cartes de température et géopotentiels sont </a:t>
            </a:r>
            <a:r>
              <a:rPr lang="fr-FR" sz="1200" b="1" dirty="0" smtClean="0">
                <a:solidFill>
                  <a:srgbClr val="FF0000"/>
                </a:solidFill>
                <a:latin typeface="+mj-lt"/>
              </a:rPr>
              <a:t>disponibles </a:t>
            </a:r>
            <a:r>
              <a:rPr lang="fr-FR" sz="1200" b="1" dirty="0" smtClean="0">
                <a:solidFill>
                  <a:srgbClr val="FF0000"/>
                </a:solidFill>
                <a:latin typeface="+mj-lt"/>
              </a:rPr>
              <a:t>sur </a:t>
            </a:r>
            <a:r>
              <a:rPr lang="fr-FR" sz="1200" b="1" dirty="0" smtClean="0">
                <a:solidFill>
                  <a:srgbClr val="FF0000"/>
                </a:solidFill>
                <a:latin typeface="+mj-lt"/>
              </a:rPr>
              <a:t>AEROWEB </a:t>
            </a:r>
            <a:r>
              <a:rPr lang="fr-FR" sz="1200" b="1" dirty="0" smtClean="0">
                <a:solidFill>
                  <a:srgbClr val="FF0000"/>
                </a:solidFill>
                <a:latin typeface="+mj-lt"/>
              </a:rPr>
              <a:t>(Produits/complémentaires</a:t>
            </a:r>
            <a:r>
              <a:rPr lang="fr-FR" sz="1200" b="1" dirty="0" smtClean="0">
                <a:solidFill>
                  <a:srgbClr val="FF0000"/>
                </a:solidFill>
                <a:latin typeface="+mj-lt"/>
              </a:rPr>
              <a:t>).</a:t>
            </a:r>
            <a:br>
              <a:rPr lang="fr-FR" sz="1200" b="1" dirty="0" smtClean="0">
                <a:solidFill>
                  <a:srgbClr val="FF0000"/>
                </a:solidFill>
                <a:latin typeface="+mj-lt"/>
              </a:rPr>
            </a:br>
            <a:r>
              <a:rPr lang="fr-FR" sz="1200" b="1" dirty="0" smtClean="0">
                <a:solidFill>
                  <a:srgbClr val="FF0000"/>
                </a:solidFill>
                <a:latin typeface="+mj-lt"/>
              </a:rPr>
              <a:t>Cf. </a:t>
            </a:r>
            <a:r>
              <a:rPr lang="fr-FR" sz="1200" b="1" dirty="0" smtClean="0">
                <a:solidFill>
                  <a:srgbClr val="FF0000"/>
                </a:solidFill>
                <a:latin typeface="+mj-lt"/>
                <a:hlinkClick r:id="rId4"/>
              </a:rPr>
              <a:t>Séminaire </a:t>
            </a:r>
            <a:r>
              <a:rPr lang="fr-FR" sz="1200" b="1" dirty="0" smtClean="0">
                <a:solidFill>
                  <a:srgbClr val="FF0000"/>
                </a:solidFill>
                <a:latin typeface="+mj-lt"/>
                <a:hlinkClick r:id="rId4"/>
              </a:rPr>
              <a:t>2018 sur leur interprétation</a:t>
            </a:r>
            <a:r>
              <a:rPr lang="fr-FR" sz="1200" b="1" dirty="0" smtClean="0">
                <a:solidFill>
                  <a:srgbClr val="FF0000"/>
                </a:solidFill>
                <a:latin typeface="+mj-lt"/>
              </a:rPr>
              <a:t>.</a:t>
            </a:r>
            <a:endParaRPr lang="fr-FR" sz="1200" b="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heckerboard(across)">
                                      <p:cBhvr>
                                        <p:cTn id="25" dur="500"/>
                                        <p:tgtEl>
                                          <p:spTgt spid="4"/>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par>
                                <p:cTn id="29" presetID="5"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heckerboard(across)">
                                      <p:cBhvr>
                                        <p:cTn id="31" dur="500"/>
                                        <p:tgtEl>
                                          <p:spTgt spid="13"/>
                                        </p:tgtEl>
                                      </p:cBhvr>
                                    </p:animEffect>
                                  </p:childTnLst>
                                </p:cTn>
                              </p:par>
                              <p:par>
                                <p:cTn id="32" presetID="5"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heckerboard(across)">
                                      <p:cBhvr>
                                        <p:cTn id="34" dur="500"/>
                                        <p:tgtEl>
                                          <p:spTgt spid="15"/>
                                        </p:tgtEl>
                                      </p:cBhvr>
                                    </p:animEffect>
                                  </p:childTnLst>
                                </p:cTn>
                              </p:par>
                              <p:par>
                                <p:cTn id="35" presetID="5" presetClass="entr" presetSubtype="1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heckerboard(across)">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heckerboard(across)">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321691" y="1071546"/>
            <a:ext cx="8786813" cy="377825"/>
          </a:xfrm>
          <a:prstGeom prst="rect">
            <a:avLst/>
          </a:prstGeom>
          <a:noFill/>
          <a:ln w="9525">
            <a:noFill/>
            <a:miter lim="800000"/>
            <a:headEnd/>
            <a:tailEnd/>
          </a:ln>
        </p:spPr>
        <p:txBody>
          <a:bodyPr wrap="square" lIns="36000" tIns="36000" rIns="36000" bIns="36000">
            <a:spAutoFit/>
          </a:bodyPr>
          <a:lstStyle/>
          <a:p>
            <a:pPr marL="342900" indent="-342900" algn="l">
              <a:spcBef>
                <a:spcPct val="20000"/>
              </a:spcBef>
              <a:buClr>
                <a:schemeClr val="accent2"/>
              </a:buClr>
              <a:buSzPct val="80000"/>
              <a:buFont typeface="Wingdings" pitchFamily="2" charset="2"/>
              <a:buNone/>
            </a:pPr>
            <a:r>
              <a:rPr lang="fr-FR" sz="2000" dirty="0">
                <a:solidFill>
                  <a:srgbClr val="002060"/>
                </a:solidFill>
                <a:effectLst/>
                <a:latin typeface="+mj-lt"/>
              </a:rPr>
              <a:t>Variations des paramètres au passage d'une perturbation classique d'ouest</a:t>
            </a:r>
          </a:p>
        </p:txBody>
      </p:sp>
      <p:grpSp>
        <p:nvGrpSpPr>
          <p:cNvPr id="7" name="Group 5"/>
          <p:cNvGrpSpPr>
            <a:grpSpLocks/>
          </p:cNvGrpSpPr>
          <p:nvPr/>
        </p:nvGrpSpPr>
        <p:grpSpPr bwMode="auto">
          <a:xfrm>
            <a:off x="374650" y="1474414"/>
            <a:ext cx="8529638" cy="2414588"/>
            <a:chOff x="236" y="609"/>
            <a:chExt cx="5373" cy="1521"/>
          </a:xfrm>
        </p:grpSpPr>
        <p:grpSp>
          <p:nvGrpSpPr>
            <p:cNvPr id="8" name="Group 6"/>
            <p:cNvGrpSpPr>
              <a:grpSpLocks/>
            </p:cNvGrpSpPr>
            <p:nvPr/>
          </p:nvGrpSpPr>
          <p:grpSpPr bwMode="auto">
            <a:xfrm>
              <a:off x="236" y="609"/>
              <a:ext cx="5100" cy="1521"/>
              <a:chOff x="252" y="832"/>
              <a:chExt cx="5100" cy="1521"/>
            </a:xfrm>
          </p:grpSpPr>
          <p:pic>
            <p:nvPicPr>
              <p:cNvPr id="10" name="Picture 7" descr="typetemp"/>
              <p:cNvPicPr>
                <a:picLocks noChangeAspect="1" noChangeArrowheads="1"/>
              </p:cNvPicPr>
              <p:nvPr/>
            </p:nvPicPr>
            <p:blipFill>
              <a:blip r:embed="rId3"/>
              <a:srcRect/>
              <a:stretch>
                <a:fillRect/>
              </a:stretch>
            </p:blipFill>
            <p:spPr bwMode="auto">
              <a:xfrm>
                <a:off x="252" y="832"/>
                <a:ext cx="4647" cy="1521"/>
              </a:xfrm>
              <a:prstGeom prst="rect">
                <a:avLst/>
              </a:prstGeom>
              <a:noFill/>
              <a:ln w="9525">
                <a:noFill/>
                <a:miter lim="800000"/>
                <a:headEnd/>
                <a:tailEnd/>
              </a:ln>
            </p:spPr>
          </p:pic>
          <p:graphicFrame>
            <p:nvGraphicFramePr>
              <p:cNvPr id="11" name="Object 8"/>
              <p:cNvGraphicFramePr>
                <a:graphicFrameLocks noChangeAspect="1"/>
              </p:cNvGraphicFramePr>
              <p:nvPr/>
            </p:nvGraphicFramePr>
            <p:xfrm>
              <a:off x="5102" y="1583"/>
              <a:ext cx="250" cy="538"/>
            </p:xfrm>
            <a:graphic>
              <a:graphicData uri="http://schemas.openxmlformats.org/presentationml/2006/ole">
                <mc:AlternateContent xmlns:mc="http://schemas.openxmlformats.org/markup-compatibility/2006">
                  <mc:Choice xmlns:v="urn:schemas-microsoft-com:vml" Requires="v">
                    <p:oleObj spid="_x0000_s4103" name="Clip" r:id="rId4" imgW="1857600" imgH="3995640" progId="">
                      <p:embed/>
                    </p:oleObj>
                  </mc:Choice>
                  <mc:Fallback>
                    <p:oleObj name="Clip" r:id="rId4" imgW="1857600" imgH="3995640"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2" y="1583"/>
                            <a:ext cx="250" cy="538"/>
                          </a:xfrm>
                          <a:prstGeom prst="rect">
                            <a:avLst/>
                          </a:prstGeom>
                          <a:noFill/>
                          <a:extLst>
                            <a:ext uri="{909E8E84-426E-40DD-AFC4-6F175D3DCCD1}">
                              <a14:hiddenFill xmlns:a14="http://schemas.microsoft.com/office/drawing/2010/main">
                                <a:solidFill>
                                  <a:srgbClr val="3399FF"/>
                                </a:solidFill>
                              </a14:hiddenFill>
                            </a:ext>
                          </a:extLst>
                        </p:spPr>
                      </p:pic>
                    </p:oleObj>
                  </mc:Fallback>
                </mc:AlternateContent>
              </a:graphicData>
            </a:graphic>
          </p:graphicFrame>
        </p:grpSp>
        <p:sp>
          <p:nvSpPr>
            <p:cNvPr id="9" name="Text Box 9"/>
            <p:cNvSpPr txBox="1">
              <a:spLocks noChangeArrowheads="1"/>
            </p:cNvSpPr>
            <p:nvPr/>
          </p:nvSpPr>
          <p:spPr bwMode="auto">
            <a:xfrm>
              <a:off x="4770" y="1165"/>
              <a:ext cx="839" cy="182"/>
            </a:xfrm>
            <a:prstGeom prst="rect">
              <a:avLst/>
            </a:prstGeom>
            <a:noFill/>
            <a:ln w="12700">
              <a:noFill/>
              <a:miter lim="800000"/>
              <a:headEnd/>
              <a:tailEnd/>
            </a:ln>
          </p:spPr>
          <p:txBody>
            <a:bodyPr wrap="none" lIns="36000" tIns="36000" rIns="36000" bIns="36000" anchor="ctr">
              <a:spAutoFit/>
            </a:bodyPr>
            <a:lstStyle/>
            <a:p>
              <a:pPr eaLnBrk="0" hangingPunct="0">
                <a:lnSpc>
                  <a:spcPct val="70000"/>
                </a:lnSpc>
                <a:spcBef>
                  <a:spcPct val="20000"/>
                </a:spcBef>
              </a:pPr>
              <a:r>
                <a:rPr lang="fr-FR" sz="2000" dirty="0">
                  <a:solidFill>
                    <a:srgbClr val="002060"/>
                  </a:solidFill>
                  <a:effectLst/>
                  <a:latin typeface="+mj-lt"/>
                </a:rPr>
                <a:t>observateur</a:t>
              </a:r>
            </a:p>
          </p:txBody>
        </p:sp>
      </p:grpSp>
      <p:sp>
        <p:nvSpPr>
          <p:cNvPr id="12" name="Text Box 10"/>
          <p:cNvSpPr txBox="1">
            <a:spLocks noChangeArrowheads="1"/>
          </p:cNvSpPr>
          <p:nvPr/>
        </p:nvSpPr>
        <p:spPr bwMode="auto">
          <a:xfrm>
            <a:off x="7172325" y="3854077"/>
            <a:ext cx="454025" cy="347662"/>
          </a:xfrm>
          <a:prstGeom prst="rect">
            <a:avLst/>
          </a:prstGeom>
          <a:noFill/>
          <a:ln w="12700">
            <a:noFill/>
            <a:miter lim="800000"/>
            <a:headEnd/>
            <a:tailEnd/>
          </a:ln>
        </p:spPr>
        <p:txBody>
          <a:bodyPr wrap="none" lIns="36000" tIns="36000" rIns="36000" bIns="36000" anchor="ctr">
            <a:spAutoFit/>
          </a:bodyPr>
          <a:lstStyle/>
          <a:p>
            <a:pPr eaLnBrk="0" hangingPunct="0">
              <a:spcBef>
                <a:spcPct val="20000"/>
              </a:spcBef>
            </a:pPr>
            <a:r>
              <a:rPr lang="fr-FR" sz="1800">
                <a:solidFill>
                  <a:srgbClr val="002060"/>
                </a:solidFill>
                <a:effectLst/>
                <a:latin typeface="+mj-lt"/>
              </a:rPr>
              <a:t>tête</a:t>
            </a:r>
          </a:p>
        </p:txBody>
      </p:sp>
      <p:sp>
        <p:nvSpPr>
          <p:cNvPr id="13" name="Text Box 11"/>
          <p:cNvSpPr txBox="1">
            <a:spLocks noChangeArrowheads="1"/>
          </p:cNvSpPr>
          <p:nvPr/>
        </p:nvSpPr>
        <p:spPr bwMode="auto">
          <a:xfrm>
            <a:off x="5805488" y="3854077"/>
            <a:ext cx="580984" cy="349702"/>
          </a:xfrm>
          <a:prstGeom prst="rect">
            <a:avLst/>
          </a:prstGeom>
          <a:noFill/>
          <a:ln w="12700">
            <a:noFill/>
            <a:miter lim="800000"/>
            <a:headEnd/>
            <a:tailEnd/>
          </a:ln>
        </p:spPr>
        <p:txBody>
          <a:bodyPr wrap="none" lIns="36000" tIns="36000" rIns="36000" bIns="36000" anchor="ctr">
            <a:spAutoFit/>
          </a:bodyPr>
          <a:lstStyle/>
          <a:p>
            <a:pPr eaLnBrk="0" hangingPunct="0">
              <a:spcBef>
                <a:spcPct val="20000"/>
              </a:spcBef>
            </a:pPr>
            <a:r>
              <a:rPr lang="fr-FR" sz="1800">
                <a:solidFill>
                  <a:srgbClr val="002060"/>
                </a:solidFill>
                <a:effectLst/>
                <a:latin typeface="+mj-lt"/>
              </a:rPr>
              <a:t>corps</a:t>
            </a:r>
          </a:p>
        </p:txBody>
      </p:sp>
      <p:sp>
        <p:nvSpPr>
          <p:cNvPr id="14" name="Text Box 12"/>
          <p:cNvSpPr txBox="1">
            <a:spLocks noChangeArrowheads="1"/>
          </p:cNvSpPr>
          <p:nvPr/>
        </p:nvSpPr>
        <p:spPr bwMode="auto">
          <a:xfrm>
            <a:off x="2960688" y="3854077"/>
            <a:ext cx="580984" cy="349702"/>
          </a:xfrm>
          <a:prstGeom prst="rect">
            <a:avLst/>
          </a:prstGeom>
          <a:noFill/>
          <a:ln w="12700">
            <a:noFill/>
            <a:miter lim="800000"/>
            <a:headEnd/>
            <a:tailEnd/>
          </a:ln>
        </p:spPr>
        <p:txBody>
          <a:bodyPr wrap="none" lIns="36000" tIns="36000" rIns="36000" bIns="36000" anchor="ctr">
            <a:spAutoFit/>
          </a:bodyPr>
          <a:lstStyle/>
          <a:p>
            <a:pPr eaLnBrk="0" hangingPunct="0">
              <a:spcBef>
                <a:spcPct val="20000"/>
              </a:spcBef>
            </a:pPr>
            <a:r>
              <a:rPr lang="fr-FR" sz="1800">
                <a:solidFill>
                  <a:srgbClr val="002060"/>
                </a:solidFill>
                <a:effectLst/>
                <a:latin typeface="+mj-lt"/>
              </a:rPr>
              <a:t>corps</a:t>
            </a:r>
          </a:p>
        </p:txBody>
      </p:sp>
      <p:sp>
        <p:nvSpPr>
          <p:cNvPr id="15" name="Text Box 13"/>
          <p:cNvSpPr txBox="1">
            <a:spLocks noChangeArrowheads="1"/>
          </p:cNvSpPr>
          <p:nvPr/>
        </p:nvSpPr>
        <p:spPr bwMode="auto">
          <a:xfrm>
            <a:off x="1006475" y="3854077"/>
            <a:ext cx="625803" cy="349702"/>
          </a:xfrm>
          <a:prstGeom prst="rect">
            <a:avLst/>
          </a:prstGeom>
          <a:noFill/>
          <a:ln w="12700">
            <a:noFill/>
            <a:miter lim="800000"/>
            <a:headEnd/>
            <a:tailEnd/>
          </a:ln>
        </p:spPr>
        <p:txBody>
          <a:bodyPr wrap="none" lIns="36000" tIns="36000" rIns="36000" bIns="36000" anchor="ctr">
            <a:spAutoFit/>
          </a:bodyPr>
          <a:lstStyle/>
          <a:p>
            <a:pPr eaLnBrk="0" hangingPunct="0">
              <a:spcBef>
                <a:spcPct val="20000"/>
              </a:spcBef>
            </a:pPr>
            <a:r>
              <a:rPr lang="fr-FR" sz="1800">
                <a:solidFill>
                  <a:srgbClr val="002060"/>
                </a:solidFill>
                <a:effectLst/>
                <a:latin typeface="+mj-lt"/>
              </a:rPr>
              <a:t>traîne</a:t>
            </a:r>
          </a:p>
        </p:txBody>
      </p:sp>
      <p:sp>
        <p:nvSpPr>
          <p:cNvPr id="16" name="Text Box 14"/>
          <p:cNvSpPr txBox="1">
            <a:spLocks noChangeArrowheads="1"/>
          </p:cNvSpPr>
          <p:nvPr/>
        </p:nvSpPr>
        <p:spPr bwMode="auto">
          <a:xfrm>
            <a:off x="4213225" y="3768352"/>
            <a:ext cx="767509" cy="626701"/>
          </a:xfrm>
          <a:prstGeom prst="rect">
            <a:avLst/>
          </a:prstGeom>
          <a:noFill/>
          <a:ln w="12700">
            <a:noFill/>
            <a:miter lim="800000"/>
            <a:headEnd/>
            <a:tailEnd/>
          </a:ln>
        </p:spPr>
        <p:txBody>
          <a:bodyPr wrap="none" lIns="36000" tIns="36000" rIns="36000" bIns="36000" anchor="ctr">
            <a:spAutoFit/>
          </a:bodyPr>
          <a:lstStyle/>
          <a:p>
            <a:pPr eaLnBrk="0" hangingPunct="0"/>
            <a:r>
              <a:rPr lang="fr-FR" sz="1800">
                <a:solidFill>
                  <a:srgbClr val="002060"/>
                </a:solidFill>
                <a:effectLst/>
                <a:latin typeface="+mj-lt"/>
              </a:rPr>
              <a:t>secteur</a:t>
            </a:r>
          </a:p>
          <a:p>
            <a:pPr eaLnBrk="0" hangingPunct="0"/>
            <a:r>
              <a:rPr lang="fr-FR" sz="1800">
                <a:solidFill>
                  <a:srgbClr val="002060"/>
                </a:solidFill>
                <a:effectLst/>
                <a:latin typeface="+mj-lt"/>
              </a:rPr>
              <a:t>chaud</a:t>
            </a:r>
          </a:p>
        </p:txBody>
      </p:sp>
      <p:sp>
        <p:nvSpPr>
          <p:cNvPr id="17" name="Freeform 15"/>
          <p:cNvSpPr>
            <a:spLocks/>
          </p:cNvSpPr>
          <p:nvPr/>
        </p:nvSpPr>
        <p:spPr bwMode="auto">
          <a:xfrm flipH="1">
            <a:off x="5929321" y="4357694"/>
            <a:ext cx="1522415" cy="349702"/>
          </a:xfrm>
          <a:custGeom>
            <a:avLst/>
            <a:gdLst/>
            <a:ahLst/>
            <a:cxnLst>
              <a:cxn ang="0">
                <a:pos x="990" y="0"/>
              </a:cxn>
              <a:cxn ang="0">
                <a:pos x="404" y="126"/>
              </a:cxn>
              <a:cxn ang="0">
                <a:pos x="0" y="154"/>
              </a:cxn>
            </a:cxnLst>
            <a:rect l="0" t="0" r="r" b="b"/>
            <a:pathLst>
              <a:path w="990" h="154">
                <a:moveTo>
                  <a:pt x="990" y="0"/>
                </a:moveTo>
                <a:lnTo>
                  <a:pt x="404" y="126"/>
                </a:lnTo>
                <a:lnTo>
                  <a:pt x="0" y="154"/>
                </a:lnTo>
              </a:path>
            </a:pathLst>
          </a:custGeom>
          <a:noFill/>
          <a:ln w="28575" cap="flat" cmpd="sng">
            <a:solidFill>
              <a:schemeClr val="tx1"/>
            </a:solidFill>
            <a:prstDash val="solid"/>
            <a:round/>
            <a:headEnd type="none" w="med" len="med"/>
            <a:tailEnd type="triangle" w="med" len="med"/>
          </a:ln>
          <a:effectLst/>
        </p:spPr>
        <p:txBody>
          <a:bodyPr wrap="square" lIns="36000" tIns="36000" rIns="36000" bIns="36000" anchor="ctr">
            <a:spAutoFit/>
          </a:bodyPr>
          <a:lstStyle/>
          <a:p>
            <a:pPr>
              <a:defRPr/>
            </a:pPr>
            <a:endParaRPr lang="fr-FR">
              <a:solidFill>
                <a:srgbClr val="002060"/>
              </a:solidFill>
              <a:latin typeface="+mj-lt"/>
            </a:endParaRPr>
          </a:p>
        </p:txBody>
      </p:sp>
      <p:sp>
        <p:nvSpPr>
          <p:cNvPr id="18" name="Line 16"/>
          <p:cNvSpPr>
            <a:spLocks noChangeShapeType="1"/>
          </p:cNvSpPr>
          <p:nvPr/>
        </p:nvSpPr>
        <p:spPr bwMode="auto">
          <a:xfrm>
            <a:off x="4286248" y="4566874"/>
            <a:ext cx="687395" cy="45719"/>
          </a:xfrm>
          <a:prstGeom prst="line">
            <a:avLst/>
          </a:prstGeom>
          <a:noFill/>
          <a:ln w="28575">
            <a:solidFill>
              <a:schemeClr val="tx1"/>
            </a:solidFill>
            <a:round/>
            <a:headEnd/>
            <a:tailEnd type="triangle" w="med" len="med"/>
          </a:ln>
          <a:effectLst/>
        </p:spPr>
        <p:txBody>
          <a:bodyPr wrap="square" lIns="36000" tIns="36000" rIns="36000" bIns="36000" anchor="ctr">
            <a:spAutoFit/>
          </a:bodyPr>
          <a:lstStyle/>
          <a:p>
            <a:pPr>
              <a:defRPr/>
            </a:pPr>
            <a:endParaRPr lang="fr-FR">
              <a:solidFill>
                <a:srgbClr val="002060"/>
              </a:solidFill>
              <a:latin typeface="+mj-lt"/>
            </a:endParaRPr>
          </a:p>
        </p:txBody>
      </p:sp>
      <p:sp>
        <p:nvSpPr>
          <p:cNvPr id="19" name="Freeform 17"/>
          <p:cNvSpPr>
            <a:spLocks/>
          </p:cNvSpPr>
          <p:nvPr/>
        </p:nvSpPr>
        <p:spPr bwMode="auto">
          <a:xfrm flipH="1">
            <a:off x="785786" y="4357694"/>
            <a:ext cx="1571636" cy="349702"/>
          </a:xfrm>
          <a:custGeom>
            <a:avLst/>
            <a:gdLst/>
            <a:ahLst/>
            <a:cxnLst>
              <a:cxn ang="0">
                <a:pos x="990" y="84"/>
              </a:cxn>
              <a:cxn ang="0">
                <a:pos x="697" y="84"/>
              </a:cxn>
              <a:cxn ang="0">
                <a:pos x="0" y="0"/>
              </a:cxn>
            </a:cxnLst>
            <a:rect l="0" t="0" r="r" b="b"/>
            <a:pathLst>
              <a:path w="990" h="84">
                <a:moveTo>
                  <a:pt x="990" y="84"/>
                </a:moveTo>
                <a:lnTo>
                  <a:pt x="697" y="84"/>
                </a:lnTo>
                <a:lnTo>
                  <a:pt x="0" y="0"/>
                </a:lnTo>
              </a:path>
            </a:pathLst>
          </a:custGeom>
          <a:noFill/>
          <a:ln w="28575" cap="flat" cmpd="sng">
            <a:solidFill>
              <a:schemeClr val="tx1"/>
            </a:solidFill>
            <a:prstDash val="solid"/>
            <a:round/>
            <a:headEnd type="none" w="med" len="med"/>
            <a:tailEnd type="triangle" w="med" len="med"/>
          </a:ln>
          <a:effectLst/>
        </p:spPr>
        <p:txBody>
          <a:bodyPr wrap="square" lIns="36000" tIns="36000" rIns="36000" bIns="36000" anchor="ctr">
            <a:spAutoFit/>
          </a:bodyPr>
          <a:lstStyle/>
          <a:p>
            <a:pPr>
              <a:defRPr/>
            </a:pPr>
            <a:endParaRPr lang="fr-FR">
              <a:solidFill>
                <a:srgbClr val="002060"/>
              </a:solidFill>
              <a:latin typeface="+mj-lt"/>
            </a:endParaRPr>
          </a:p>
        </p:txBody>
      </p:sp>
      <p:grpSp>
        <p:nvGrpSpPr>
          <p:cNvPr id="20" name="Group 18"/>
          <p:cNvGrpSpPr>
            <a:grpSpLocks/>
          </p:cNvGrpSpPr>
          <p:nvPr/>
        </p:nvGrpSpPr>
        <p:grpSpPr bwMode="auto">
          <a:xfrm>
            <a:off x="3800477" y="4728795"/>
            <a:ext cx="1560513" cy="365126"/>
            <a:chOff x="2399" y="2771"/>
            <a:chExt cx="983" cy="230"/>
          </a:xfrm>
        </p:grpSpPr>
        <p:sp>
          <p:nvSpPr>
            <p:cNvPr id="21" name="Text Box 19"/>
            <p:cNvSpPr txBox="1">
              <a:spLocks noChangeArrowheads="1"/>
            </p:cNvSpPr>
            <p:nvPr/>
          </p:nvSpPr>
          <p:spPr bwMode="auto">
            <a:xfrm>
              <a:off x="2752" y="2771"/>
              <a:ext cx="630" cy="220"/>
            </a:xfrm>
            <a:prstGeom prst="rect">
              <a:avLst/>
            </a:prstGeom>
            <a:noFill/>
            <a:ln w="12700">
              <a:noFill/>
              <a:miter lim="800000"/>
              <a:headEnd/>
              <a:tailEnd/>
            </a:ln>
          </p:spPr>
          <p:txBody>
            <a:bodyPr wrap="none" lIns="36000" tIns="36000" rIns="36000" bIns="36000" anchor="ctr">
              <a:spAutoFit/>
            </a:bodyPr>
            <a:lstStyle/>
            <a:p>
              <a:pPr eaLnBrk="0" hangingPunct="0">
                <a:spcBef>
                  <a:spcPct val="20000"/>
                </a:spcBef>
              </a:pPr>
              <a:r>
                <a:rPr lang="fr-FR" sz="1800">
                  <a:solidFill>
                    <a:srgbClr val="002060"/>
                  </a:solidFill>
                  <a:effectLst/>
                  <a:latin typeface="+mj-lt"/>
                </a:rPr>
                <a:t>sud-ouest</a:t>
              </a:r>
              <a:endParaRPr lang="fr-FR" sz="2000">
                <a:solidFill>
                  <a:srgbClr val="002060"/>
                </a:solidFill>
                <a:effectLst/>
                <a:latin typeface="+mj-lt"/>
              </a:endParaRPr>
            </a:p>
          </p:txBody>
        </p:sp>
        <p:sp>
          <p:nvSpPr>
            <p:cNvPr id="22" name="AutoShape 20"/>
            <p:cNvSpPr>
              <a:spLocks noChangeArrowheads="1"/>
            </p:cNvSpPr>
            <p:nvPr/>
          </p:nvSpPr>
          <p:spPr bwMode="auto">
            <a:xfrm rot="3993618">
              <a:off x="2452" y="2786"/>
              <a:ext cx="162" cy="267"/>
            </a:xfrm>
            <a:prstGeom prst="upArrow">
              <a:avLst>
                <a:gd name="adj1" fmla="val 49528"/>
                <a:gd name="adj2" fmla="val 59259"/>
              </a:avLst>
            </a:prstGeom>
            <a:noFill/>
            <a:ln w="12700">
              <a:solidFill>
                <a:schemeClr val="tx1"/>
              </a:solidFill>
              <a:miter lim="800000"/>
              <a:headEnd/>
              <a:tailEnd/>
            </a:ln>
            <a:effectLst/>
          </p:spPr>
          <p:txBody>
            <a:bodyPr lIns="36000" tIns="36000" rIns="36000" bIns="36000" anchor="ctr">
              <a:spAutoFit/>
            </a:bodyPr>
            <a:lstStyle/>
            <a:p>
              <a:pPr>
                <a:defRPr/>
              </a:pPr>
              <a:endParaRPr lang="fr-FR">
                <a:solidFill>
                  <a:srgbClr val="002060"/>
                </a:solidFill>
                <a:latin typeface="+mj-lt"/>
              </a:endParaRPr>
            </a:p>
          </p:txBody>
        </p:sp>
      </p:grpSp>
      <p:sp>
        <p:nvSpPr>
          <p:cNvPr id="23" name="Line 21"/>
          <p:cNvSpPr>
            <a:spLocks noChangeShapeType="1"/>
          </p:cNvSpPr>
          <p:nvPr/>
        </p:nvSpPr>
        <p:spPr bwMode="auto">
          <a:xfrm flipV="1">
            <a:off x="6429388" y="5209816"/>
            <a:ext cx="541348" cy="206375"/>
          </a:xfrm>
          <a:prstGeom prst="line">
            <a:avLst/>
          </a:prstGeom>
          <a:noFill/>
          <a:ln w="28575">
            <a:solidFill>
              <a:schemeClr val="tx1"/>
            </a:solidFill>
            <a:round/>
            <a:headEnd/>
            <a:tailEnd type="triangle" w="med" len="med"/>
          </a:ln>
          <a:effectLst/>
        </p:spPr>
        <p:txBody>
          <a:bodyPr wrap="square" lIns="36000" tIns="36000" rIns="36000" bIns="36000" anchor="ctr">
            <a:spAutoFit/>
          </a:bodyPr>
          <a:lstStyle/>
          <a:p>
            <a:pPr>
              <a:defRPr/>
            </a:pPr>
            <a:endParaRPr lang="fr-FR">
              <a:solidFill>
                <a:srgbClr val="002060"/>
              </a:solidFill>
              <a:latin typeface="+mj-lt"/>
            </a:endParaRPr>
          </a:p>
        </p:txBody>
      </p:sp>
      <p:sp>
        <p:nvSpPr>
          <p:cNvPr id="24" name="Line 22"/>
          <p:cNvSpPr>
            <a:spLocks noChangeShapeType="1"/>
          </p:cNvSpPr>
          <p:nvPr/>
        </p:nvSpPr>
        <p:spPr bwMode="auto">
          <a:xfrm>
            <a:off x="1785918" y="5209816"/>
            <a:ext cx="665158" cy="168290"/>
          </a:xfrm>
          <a:prstGeom prst="line">
            <a:avLst/>
          </a:prstGeom>
          <a:noFill/>
          <a:ln w="28575">
            <a:solidFill>
              <a:schemeClr val="tx1"/>
            </a:solidFill>
            <a:round/>
            <a:headEnd/>
            <a:tailEnd type="triangle" w="med" len="med"/>
          </a:ln>
          <a:effectLst/>
        </p:spPr>
        <p:txBody>
          <a:bodyPr wrap="square" lIns="36000" tIns="36000" rIns="36000" bIns="36000" anchor="ctr">
            <a:spAutoFit/>
          </a:bodyPr>
          <a:lstStyle/>
          <a:p>
            <a:pPr>
              <a:defRPr/>
            </a:pPr>
            <a:endParaRPr lang="fr-FR">
              <a:solidFill>
                <a:srgbClr val="002060"/>
              </a:solidFill>
              <a:latin typeface="+mj-lt"/>
            </a:endParaRPr>
          </a:p>
        </p:txBody>
      </p:sp>
      <p:sp>
        <p:nvSpPr>
          <p:cNvPr id="25" name="Line 23"/>
          <p:cNvSpPr>
            <a:spLocks noChangeShapeType="1"/>
          </p:cNvSpPr>
          <p:nvPr/>
        </p:nvSpPr>
        <p:spPr bwMode="auto">
          <a:xfrm flipV="1">
            <a:off x="4286248" y="5281254"/>
            <a:ext cx="668344" cy="52373"/>
          </a:xfrm>
          <a:prstGeom prst="line">
            <a:avLst/>
          </a:prstGeom>
          <a:noFill/>
          <a:ln w="28575">
            <a:solidFill>
              <a:schemeClr val="tx1"/>
            </a:solidFill>
            <a:round/>
            <a:headEnd/>
            <a:tailEnd type="triangle" w="med" len="med"/>
          </a:ln>
          <a:effectLst/>
        </p:spPr>
        <p:txBody>
          <a:bodyPr wrap="square" lIns="36000" tIns="36000" rIns="36000" bIns="36000" anchor="ctr">
            <a:spAutoFit/>
          </a:bodyPr>
          <a:lstStyle/>
          <a:p>
            <a:pPr>
              <a:defRPr/>
            </a:pPr>
            <a:endParaRPr lang="fr-FR">
              <a:solidFill>
                <a:srgbClr val="002060"/>
              </a:solidFill>
              <a:latin typeface="+mj-lt"/>
            </a:endParaRPr>
          </a:p>
        </p:txBody>
      </p:sp>
      <p:sp>
        <p:nvSpPr>
          <p:cNvPr id="26" name="Text Box 24"/>
          <p:cNvSpPr txBox="1">
            <a:spLocks noChangeArrowheads="1"/>
          </p:cNvSpPr>
          <p:nvPr/>
        </p:nvSpPr>
        <p:spPr bwMode="auto">
          <a:xfrm>
            <a:off x="7046913" y="5554289"/>
            <a:ext cx="675432" cy="349702"/>
          </a:xfrm>
          <a:prstGeom prst="rect">
            <a:avLst/>
          </a:prstGeom>
          <a:noFill/>
          <a:ln w="12700">
            <a:noFill/>
            <a:miter lim="800000"/>
            <a:headEnd/>
            <a:tailEnd/>
          </a:ln>
        </p:spPr>
        <p:txBody>
          <a:bodyPr wrap="none" lIns="36000" tIns="36000" rIns="36000" bIns="36000" anchor="ctr">
            <a:spAutoFit/>
          </a:bodyPr>
          <a:lstStyle/>
          <a:p>
            <a:pPr eaLnBrk="0" hangingPunct="0">
              <a:spcBef>
                <a:spcPct val="20000"/>
              </a:spcBef>
            </a:pPr>
            <a:r>
              <a:rPr lang="fr-FR" sz="1800">
                <a:solidFill>
                  <a:srgbClr val="002060"/>
                </a:solidFill>
                <a:effectLst/>
                <a:latin typeface="+mj-lt"/>
              </a:rPr>
              <a:t>bonne</a:t>
            </a:r>
            <a:endParaRPr lang="fr-FR" sz="2000">
              <a:solidFill>
                <a:srgbClr val="002060"/>
              </a:solidFill>
              <a:effectLst/>
              <a:latin typeface="+mj-lt"/>
            </a:endParaRPr>
          </a:p>
        </p:txBody>
      </p:sp>
      <p:sp>
        <p:nvSpPr>
          <p:cNvPr id="27" name="Text Box 25"/>
          <p:cNvSpPr txBox="1">
            <a:spLocks noChangeArrowheads="1"/>
          </p:cNvSpPr>
          <p:nvPr/>
        </p:nvSpPr>
        <p:spPr bwMode="auto">
          <a:xfrm>
            <a:off x="4122738" y="5554289"/>
            <a:ext cx="959356" cy="349702"/>
          </a:xfrm>
          <a:prstGeom prst="rect">
            <a:avLst/>
          </a:prstGeom>
          <a:noFill/>
          <a:ln w="12700">
            <a:noFill/>
            <a:miter lim="800000"/>
            <a:headEnd/>
            <a:tailEnd/>
          </a:ln>
        </p:spPr>
        <p:txBody>
          <a:bodyPr wrap="none" lIns="36000" tIns="36000" rIns="36000" bIns="36000" anchor="ctr">
            <a:spAutoFit/>
          </a:bodyPr>
          <a:lstStyle/>
          <a:p>
            <a:pPr eaLnBrk="0" hangingPunct="0">
              <a:spcBef>
                <a:spcPct val="20000"/>
              </a:spcBef>
            </a:pPr>
            <a:r>
              <a:rPr lang="fr-FR" sz="1800">
                <a:solidFill>
                  <a:srgbClr val="002060"/>
                </a:solidFill>
                <a:effectLst/>
                <a:latin typeface="+mj-lt"/>
              </a:rPr>
              <a:t>médiocre</a:t>
            </a:r>
            <a:endParaRPr lang="fr-FR" sz="2000">
              <a:solidFill>
                <a:srgbClr val="002060"/>
              </a:solidFill>
              <a:effectLst/>
              <a:latin typeface="+mj-lt"/>
            </a:endParaRPr>
          </a:p>
        </p:txBody>
      </p:sp>
      <p:sp>
        <p:nvSpPr>
          <p:cNvPr id="28" name="Text Box 26"/>
          <p:cNvSpPr txBox="1">
            <a:spLocks noChangeArrowheads="1"/>
          </p:cNvSpPr>
          <p:nvPr/>
        </p:nvSpPr>
        <p:spPr bwMode="auto">
          <a:xfrm>
            <a:off x="2743200" y="5554289"/>
            <a:ext cx="958971" cy="349702"/>
          </a:xfrm>
          <a:prstGeom prst="rect">
            <a:avLst/>
          </a:prstGeom>
          <a:noFill/>
          <a:ln w="12700">
            <a:noFill/>
            <a:miter lim="800000"/>
            <a:headEnd/>
            <a:tailEnd/>
          </a:ln>
        </p:spPr>
        <p:txBody>
          <a:bodyPr wrap="none" lIns="36000" tIns="36000" rIns="36000" bIns="36000" anchor="ctr">
            <a:spAutoFit/>
          </a:bodyPr>
          <a:lstStyle/>
          <a:p>
            <a:pPr eaLnBrk="0" hangingPunct="0">
              <a:spcBef>
                <a:spcPct val="20000"/>
              </a:spcBef>
            </a:pPr>
            <a:r>
              <a:rPr lang="fr-FR" sz="1800">
                <a:solidFill>
                  <a:srgbClr val="002060"/>
                </a:solidFill>
                <a:effectLst/>
                <a:latin typeface="+mj-lt"/>
              </a:rPr>
              <a:t>mauvaise</a:t>
            </a:r>
            <a:endParaRPr lang="fr-FR" sz="2000">
              <a:solidFill>
                <a:srgbClr val="002060"/>
              </a:solidFill>
              <a:effectLst/>
              <a:latin typeface="+mj-lt"/>
            </a:endParaRPr>
          </a:p>
        </p:txBody>
      </p:sp>
      <p:sp>
        <p:nvSpPr>
          <p:cNvPr id="29" name="Text Box 27"/>
          <p:cNvSpPr txBox="1">
            <a:spLocks noChangeArrowheads="1"/>
          </p:cNvSpPr>
          <p:nvPr/>
        </p:nvSpPr>
        <p:spPr bwMode="auto">
          <a:xfrm>
            <a:off x="614363" y="5541589"/>
            <a:ext cx="1332920" cy="362013"/>
          </a:xfrm>
          <a:prstGeom prst="rect">
            <a:avLst/>
          </a:prstGeom>
          <a:noFill/>
          <a:ln w="12700">
            <a:noFill/>
            <a:miter lim="800000"/>
            <a:headEnd/>
            <a:tailEnd/>
          </a:ln>
        </p:spPr>
        <p:txBody>
          <a:bodyPr wrap="none" lIns="36000" tIns="36000" rIns="36000" bIns="36000">
            <a:spAutoFit/>
          </a:bodyPr>
          <a:lstStyle/>
          <a:p>
            <a:pPr eaLnBrk="0" hangingPunct="0">
              <a:lnSpc>
                <a:spcPct val="50000"/>
              </a:lnSpc>
              <a:spcBef>
                <a:spcPct val="20000"/>
              </a:spcBef>
            </a:pPr>
            <a:r>
              <a:rPr lang="fr-FR" sz="1800">
                <a:solidFill>
                  <a:srgbClr val="002060"/>
                </a:solidFill>
                <a:effectLst/>
                <a:latin typeface="+mj-lt"/>
              </a:rPr>
              <a:t>très bonne</a:t>
            </a:r>
            <a:endParaRPr lang="fr-FR" sz="2000">
              <a:solidFill>
                <a:srgbClr val="002060"/>
              </a:solidFill>
              <a:effectLst/>
              <a:latin typeface="+mj-lt"/>
            </a:endParaRPr>
          </a:p>
          <a:p>
            <a:pPr eaLnBrk="0" hangingPunct="0">
              <a:lnSpc>
                <a:spcPct val="50000"/>
              </a:lnSpc>
              <a:spcBef>
                <a:spcPct val="20000"/>
              </a:spcBef>
            </a:pPr>
            <a:r>
              <a:rPr lang="fr-FR" sz="1400">
                <a:solidFill>
                  <a:srgbClr val="002060"/>
                </a:solidFill>
                <a:effectLst/>
                <a:latin typeface="+mj-lt"/>
              </a:rPr>
              <a:t>sauf sous averses</a:t>
            </a:r>
            <a:endParaRPr lang="fr-FR" sz="2000">
              <a:solidFill>
                <a:srgbClr val="002060"/>
              </a:solidFill>
              <a:effectLst/>
              <a:latin typeface="+mj-lt"/>
            </a:endParaRPr>
          </a:p>
        </p:txBody>
      </p:sp>
      <p:sp>
        <p:nvSpPr>
          <p:cNvPr id="30" name="Text Box 28"/>
          <p:cNvSpPr txBox="1">
            <a:spLocks noChangeArrowheads="1"/>
          </p:cNvSpPr>
          <p:nvPr/>
        </p:nvSpPr>
        <p:spPr bwMode="auto">
          <a:xfrm>
            <a:off x="5549900" y="5554289"/>
            <a:ext cx="958971" cy="349702"/>
          </a:xfrm>
          <a:prstGeom prst="rect">
            <a:avLst/>
          </a:prstGeom>
          <a:noFill/>
          <a:ln w="12700">
            <a:noFill/>
            <a:miter lim="800000"/>
            <a:headEnd/>
            <a:tailEnd/>
          </a:ln>
        </p:spPr>
        <p:txBody>
          <a:bodyPr wrap="none" lIns="36000" tIns="36000" rIns="36000" bIns="36000" anchor="ctr">
            <a:spAutoFit/>
          </a:bodyPr>
          <a:lstStyle/>
          <a:p>
            <a:pPr eaLnBrk="0" hangingPunct="0">
              <a:spcBef>
                <a:spcPct val="20000"/>
              </a:spcBef>
            </a:pPr>
            <a:r>
              <a:rPr lang="fr-FR" sz="1800">
                <a:solidFill>
                  <a:srgbClr val="002060"/>
                </a:solidFill>
                <a:effectLst/>
                <a:latin typeface="+mj-lt"/>
              </a:rPr>
              <a:t>mauvaise</a:t>
            </a:r>
            <a:endParaRPr lang="fr-FR" sz="2000">
              <a:solidFill>
                <a:srgbClr val="002060"/>
              </a:solidFill>
              <a:effectLst/>
              <a:latin typeface="+mj-lt"/>
            </a:endParaRPr>
          </a:p>
        </p:txBody>
      </p:sp>
      <p:grpSp>
        <p:nvGrpSpPr>
          <p:cNvPr id="31" name="Group 29"/>
          <p:cNvGrpSpPr>
            <a:grpSpLocks/>
          </p:cNvGrpSpPr>
          <p:nvPr/>
        </p:nvGrpSpPr>
        <p:grpSpPr bwMode="auto">
          <a:xfrm>
            <a:off x="374650" y="3796927"/>
            <a:ext cx="8559800" cy="552450"/>
            <a:chOff x="236" y="2072"/>
            <a:chExt cx="5392" cy="348"/>
          </a:xfrm>
        </p:grpSpPr>
        <p:sp>
          <p:nvSpPr>
            <p:cNvPr id="32" name="Text Box 30"/>
            <p:cNvSpPr txBox="1">
              <a:spLocks noChangeArrowheads="1"/>
            </p:cNvSpPr>
            <p:nvPr/>
          </p:nvSpPr>
          <p:spPr bwMode="auto">
            <a:xfrm>
              <a:off x="4923" y="2101"/>
              <a:ext cx="595" cy="240"/>
            </a:xfrm>
            <a:prstGeom prst="rect">
              <a:avLst/>
            </a:prstGeom>
            <a:noFill/>
            <a:ln w="28575">
              <a:noFill/>
              <a:miter lim="800000"/>
              <a:headEnd/>
              <a:tailEnd/>
            </a:ln>
          </p:spPr>
          <p:txBody>
            <a:bodyPr wrap="none" lIns="36000" tIns="36000" rIns="36000" bIns="36000" anchor="ctr">
              <a:spAutoFit/>
            </a:bodyPr>
            <a:lstStyle/>
            <a:p>
              <a:pPr eaLnBrk="0" hangingPunct="0">
                <a:spcBef>
                  <a:spcPct val="20000"/>
                </a:spcBef>
              </a:pPr>
              <a:r>
                <a:rPr lang="fr-FR" sz="2000">
                  <a:solidFill>
                    <a:srgbClr val="002060"/>
                  </a:solidFill>
                  <a:effectLst/>
                  <a:latin typeface="+mj-lt"/>
                </a:rPr>
                <a:t>secteurs</a:t>
              </a:r>
            </a:p>
          </p:txBody>
        </p:sp>
        <p:grpSp>
          <p:nvGrpSpPr>
            <p:cNvPr id="33" name="Group 31"/>
            <p:cNvGrpSpPr>
              <a:grpSpLocks/>
            </p:cNvGrpSpPr>
            <p:nvPr/>
          </p:nvGrpSpPr>
          <p:grpSpPr bwMode="auto">
            <a:xfrm>
              <a:off x="236" y="2072"/>
              <a:ext cx="5392" cy="348"/>
              <a:chOff x="236" y="2072"/>
              <a:chExt cx="5392" cy="348"/>
            </a:xfrm>
          </p:grpSpPr>
          <p:sp>
            <p:nvSpPr>
              <p:cNvPr id="34" name="Line 32"/>
              <p:cNvSpPr>
                <a:spLocks noChangeShapeType="1"/>
              </p:cNvSpPr>
              <p:nvPr/>
            </p:nvSpPr>
            <p:spPr bwMode="auto">
              <a:xfrm>
                <a:off x="236" y="2080"/>
                <a:ext cx="5390" cy="0"/>
              </a:xfrm>
              <a:prstGeom prst="line">
                <a:avLst/>
              </a:prstGeom>
              <a:noFill/>
              <a:ln w="28575">
                <a:solidFill>
                  <a:schemeClr val="tx1"/>
                </a:solidFill>
                <a:round/>
                <a:headEnd/>
                <a:tailEnd/>
              </a:ln>
              <a:effectLst/>
            </p:spPr>
            <p:txBody>
              <a:bodyPr wrap="none" lIns="36000" tIns="36000" rIns="36000" bIns="36000" anchor="ctr">
                <a:spAutoFit/>
              </a:bodyPr>
              <a:lstStyle/>
              <a:p>
                <a:pPr>
                  <a:defRPr/>
                </a:pPr>
                <a:endParaRPr lang="fr-FR">
                  <a:solidFill>
                    <a:srgbClr val="002060"/>
                  </a:solidFill>
                  <a:latin typeface="+mj-lt"/>
                </a:endParaRPr>
              </a:p>
            </p:txBody>
          </p:sp>
          <p:grpSp>
            <p:nvGrpSpPr>
              <p:cNvPr id="35" name="Group 33"/>
              <p:cNvGrpSpPr>
                <a:grpSpLocks/>
              </p:cNvGrpSpPr>
              <p:nvPr/>
            </p:nvGrpSpPr>
            <p:grpSpPr bwMode="auto">
              <a:xfrm>
                <a:off x="236" y="2072"/>
                <a:ext cx="5392" cy="348"/>
                <a:chOff x="236" y="2072"/>
                <a:chExt cx="5392" cy="348"/>
              </a:xfrm>
            </p:grpSpPr>
            <p:sp>
              <p:nvSpPr>
                <p:cNvPr id="36" name="Line 34"/>
                <p:cNvSpPr>
                  <a:spLocks noChangeShapeType="1"/>
                </p:cNvSpPr>
                <p:nvPr/>
              </p:nvSpPr>
              <p:spPr bwMode="auto">
                <a:xfrm>
                  <a:off x="1588" y="2080"/>
                  <a:ext cx="0" cy="340"/>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37" name="Line 35"/>
                <p:cNvSpPr>
                  <a:spLocks noChangeShapeType="1"/>
                </p:cNvSpPr>
                <p:nvPr/>
              </p:nvSpPr>
              <p:spPr bwMode="auto">
                <a:xfrm>
                  <a:off x="2565" y="2080"/>
                  <a:ext cx="0" cy="328"/>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38" name="Line 36"/>
                <p:cNvSpPr>
                  <a:spLocks noChangeShapeType="1"/>
                </p:cNvSpPr>
                <p:nvPr/>
              </p:nvSpPr>
              <p:spPr bwMode="auto">
                <a:xfrm>
                  <a:off x="3249" y="2080"/>
                  <a:ext cx="0" cy="328"/>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39" name="Line 37"/>
                <p:cNvSpPr>
                  <a:spLocks noChangeShapeType="1"/>
                </p:cNvSpPr>
                <p:nvPr/>
              </p:nvSpPr>
              <p:spPr bwMode="auto">
                <a:xfrm>
                  <a:off x="4421" y="2080"/>
                  <a:ext cx="0" cy="328"/>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40" name="Line 38"/>
                <p:cNvSpPr>
                  <a:spLocks noChangeShapeType="1"/>
                </p:cNvSpPr>
                <p:nvPr/>
              </p:nvSpPr>
              <p:spPr bwMode="auto">
                <a:xfrm>
                  <a:off x="4895" y="2080"/>
                  <a:ext cx="0" cy="328"/>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41" name="Line 39"/>
                <p:cNvSpPr>
                  <a:spLocks noChangeShapeType="1"/>
                </p:cNvSpPr>
                <p:nvPr/>
              </p:nvSpPr>
              <p:spPr bwMode="auto">
                <a:xfrm>
                  <a:off x="236" y="2412"/>
                  <a:ext cx="5390" cy="0"/>
                </a:xfrm>
                <a:prstGeom prst="line">
                  <a:avLst/>
                </a:prstGeom>
                <a:noFill/>
                <a:ln w="28575">
                  <a:solidFill>
                    <a:schemeClr val="tx1"/>
                  </a:solidFill>
                  <a:round/>
                  <a:headEnd/>
                  <a:tailEnd/>
                </a:ln>
                <a:effectLst/>
              </p:spPr>
              <p:txBody>
                <a:bodyPr wrap="none" lIns="36000" tIns="36000" rIns="36000" bIns="36000" anchor="ctr">
                  <a:spAutoFit/>
                </a:bodyPr>
                <a:lstStyle/>
                <a:p>
                  <a:pPr>
                    <a:defRPr/>
                  </a:pPr>
                  <a:endParaRPr lang="fr-FR">
                    <a:solidFill>
                      <a:srgbClr val="002060"/>
                    </a:solidFill>
                    <a:latin typeface="+mj-lt"/>
                  </a:endParaRPr>
                </a:p>
              </p:txBody>
            </p:sp>
            <p:sp>
              <p:nvSpPr>
                <p:cNvPr id="42" name="Line 40"/>
                <p:cNvSpPr>
                  <a:spLocks noChangeShapeType="1"/>
                </p:cNvSpPr>
                <p:nvPr/>
              </p:nvSpPr>
              <p:spPr bwMode="auto">
                <a:xfrm>
                  <a:off x="236" y="2072"/>
                  <a:ext cx="0" cy="340"/>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43" name="Line 41"/>
                <p:cNvSpPr>
                  <a:spLocks noChangeShapeType="1"/>
                </p:cNvSpPr>
                <p:nvPr/>
              </p:nvSpPr>
              <p:spPr bwMode="auto">
                <a:xfrm>
                  <a:off x="5628" y="2072"/>
                  <a:ext cx="0" cy="340"/>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grpSp>
        </p:grpSp>
      </p:grpSp>
      <p:grpSp>
        <p:nvGrpSpPr>
          <p:cNvPr id="44" name="Group 42"/>
          <p:cNvGrpSpPr>
            <a:grpSpLocks/>
          </p:cNvGrpSpPr>
          <p:nvPr/>
        </p:nvGrpSpPr>
        <p:grpSpPr bwMode="auto">
          <a:xfrm>
            <a:off x="371475" y="4346207"/>
            <a:ext cx="8556625" cy="385763"/>
            <a:chOff x="234" y="2418"/>
            <a:chExt cx="5390" cy="243"/>
          </a:xfrm>
        </p:grpSpPr>
        <p:sp>
          <p:nvSpPr>
            <p:cNvPr id="45" name="Text Box 43"/>
            <p:cNvSpPr txBox="1">
              <a:spLocks noChangeArrowheads="1"/>
            </p:cNvSpPr>
            <p:nvPr/>
          </p:nvSpPr>
          <p:spPr bwMode="auto">
            <a:xfrm>
              <a:off x="4904" y="2421"/>
              <a:ext cx="600" cy="240"/>
            </a:xfrm>
            <a:prstGeom prst="rect">
              <a:avLst/>
            </a:prstGeom>
            <a:noFill/>
            <a:ln w="12700">
              <a:noFill/>
              <a:miter lim="800000"/>
              <a:headEnd/>
              <a:tailEnd/>
            </a:ln>
          </p:spPr>
          <p:txBody>
            <a:bodyPr wrap="none" lIns="36000" tIns="36000" rIns="36000" bIns="36000">
              <a:spAutoFit/>
            </a:bodyPr>
            <a:lstStyle/>
            <a:p>
              <a:pPr eaLnBrk="0" hangingPunct="0">
                <a:spcBef>
                  <a:spcPct val="20000"/>
                </a:spcBef>
              </a:pPr>
              <a:r>
                <a:rPr lang="fr-FR" sz="2000">
                  <a:solidFill>
                    <a:srgbClr val="002060"/>
                  </a:solidFill>
                  <a:effectLst/>
                  <a:latin typeface="+mj-lt"/>
                </a:rPr>
                <a:t>pression</a:t>
              </a:r>
            </a:p>
          </p:txBody>
        </p:sp>
        <p:grpSp>
          <p:nvGrpSpPr>
            <p:cNvPr id="46" name="Group 44"/>
            <p:cNvGrpSpPr>
              <a:grpSpLocks/>
            </p:cNvGrpSpPr>
            <p:nvPr/>
          </p:nvGrpSpPr>
          <p:grpSpPr bwMode="auto">
            <a:xfrm>
              <a:off x="234" y="2418"/>
              <a:ext cx="5390" cy="242"/>
              <a:chOff x="234" y="2418"/>
              <a:chExt cx="5390" cy="242"/>
            </a:xfrm>
          </p:grpSpPr>
          <p:sp>
            <p:nvSpPr>
              <p:cNvPr id="47" name="Line 45"/>
              <p:cNvSpPr>
                <a:spLocks noChangeShapeType="1"/>
              </p:cNvSpPr>
              <p:nvPr/>
            </p:nvSpPr>
            <p:spPr bwMode="auto">
              <a:xfrm flipH="1">
                <a:off x="3542" y="2427"/>
                <a:ext cx="0" cy="233"/>
              </a:xfrm>
              <a:prstGeom prst="line">
                <a:avLst/>
              </a:prstGeom>
              <a:noFill/>
              <a:ln w="28575">
                <a:solidFill>
                  <a:srgbClr val="FF5050"/>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48" name="Line 46"/>
              <p:cNvSpPr>
                <a:spLocks noChangeShapeType="1"/>
              </p:cNvSpPr>
              <p:nvPr/>
            </p:nvSpPr>
            <p:spPr bwMode="auto">
              <a:xfrm flipH="1">
                <a:off x="2049" y="2427"/>
                <a:ext cx="0" cy="233"/>
              </a:xfrm>
              <a:prstGeom prst="line">
                <a:avLst/>
              </a:prstGeom>
              <a:noFill/>
              <a:ln w="28575">
                <a:solidFill>
                  <a:srgbClr val="002060"/>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49" name="Line 47"/>
              <p:cNvSpPr>
                <a:spLocks noChangeShapeType="1"/>
              </p:cNvSpPr>
              <p:nvPr/>
            </p:nvSpPr>
            <p:spPr bwMode="auto">
              <a:xfrm>
                <a:off x="234" y="2659"/>
                <a:ext cx="5390" cy="0"/>
              </a:xfrm>
              <a:prstGeom prst="line">
                <a:avLst/>
              </a:prstGeom>
              <a:noFill/>
              <a:ln w="28575">
                <a:solidFill>
                  <a:schemeClr val="tx1"/>
                </a:solidFill>
                <a:round/>
                <a:headEnd/>
                <a:tailEnd/>
              </a:ln>
              <a:effectLst/>
            </p:spPr>
            <p:txBody>
              <a:bodyPr wrap="none" lIns="36000" tIns="36000" rIns="36000" bIns="36000" anchor="ctr">
                <a:spAutoFit/>
              </a:bodyPr>
              <a:lstStyle/>
              <a:p>
                <a:pPr>
                  <a:defRPr/>
                </a:pPr>
                <a:endParaRPr lang="fr-FR">
                  <a:solidFill>
                    <a:srgbClr val="002060"/>
                  </a:solidFill>
                  <a:latin typeface="+mj-lt"/>
                </a:endParaRPr>
              </a:p>
            </p:txBody>
          </p:sp>
          <p:sp>
            <p:nvSpPr>
              <p:cNvPr id="50" name="Line 48"/>
              <p:cNvSpPr>
                <a:spLocks noChangeShapeType="1"/>
              </p:cNvSpPr>
              <p:nvPr/>
            </p:nvSpPr>
            <p:spPr bwMode="auto">
              <a:xfrm flipH="1">
                <a:off x="4895" y="2418"/>
                <a:ext cx="0" cy="242"/>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51" name="Line 49"/>
              <p:cNvSpPr>
                <a:spLocks noChangeShapeType="1"/>
              </p:cNvSpPr>
              <p:nvPr/>
            </p:nvSpPr>
            <p:spPr bwMode="auto">
              <a:xfrm flipH="1">
                <a:off x="5621" y="2418"/>
                <a:ext cx="0" cy="242"/>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52" name="Line 50"/>
              <p:cNvSpPr>
                <a:spLocks noChangeShapeType="1"/>
              </p:cNvSpPr>
              <p:nvPr/>
            </p:nvSpPr>
            <p:spPr bwMode="auto">
              <a:xfrm>
                <a:off x="235" y="2418"/>
                <a:ext cx="0" cy="242"/>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grpSp>
      </p:grpSp>
      <p:grpSp>
        <p:nvGrpSpPr>
          <p:cNvPr id="53" name="Group 51"/>
          <p:cNvGrpSpPr>
            <a:grpSpLocks/>
          </p:cNvGrpSpPr>
          <p:nvPr/>
        </p:nvGrpSpPr>
        <p:grpSpPr bwMode="auto">
          <a:xfrm>
            <a:off x="6183313" y="4782764"/>
            <a:ext cx="1281112" cy="396875"/>
            <a:chOff x="3933" y="2976"/>
            <a:chExt cx="807" cy="250"/>
          </a:xfrm>
        </p:grpSpPr>
        <p:sp>
          <p:nvSpPr>
            <p:cNvPr id="54" name="AutoShape 52"/>
            <p:cNvSpPr>
              <a:spLocks noChangeArrowheads="1"/>
            </p:cNvSpPr>
            <p:nvPr/>
          </p:nvSpPr>
          <p:spPr bwMode="auto">
            <a:xfrm>
              <a:off x="3933" y="2976"/>
              <a:ext cx="146" cy="250"/>
            </a:xfrm>
            <a:prstGeom prst="upArrow">
              <a:avLst>
                <a:gd name="adj1" fmla="val 49528"/>
                <a:gd name="adj2" fmla="val 41926"/>
              </a:avLst>
            </a:prstGeom>
            <a:noFill/>
            <a:ln w="12700">
              <a:solidFill>
                <a:schemeClr val="tx1"/>
              </a:solidFill>
              <a:miter lim="800000"/>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55" name="Text Box 53"/>
            <p:cNvSpPr txBox="1">
              <a:spLocks noChangeArrowheads="1"/>
            </p:cNvSpPr>
            <p:nvPr/>
          </p:nvSpPr>
          <p:spPr bwMode="auto">
            <a:xfrm>
              <a:off x="4087" y="2981"/>
              <a:ext cx="653" cy="228"/>
            </a:xfrm>
            <a:prstGeom prst="rect">
              <a:avLst/>
            </a:prstGeom>
            <a:noFill/>
            <a:ln w="12700">
              <a:noFill/>
              <a:miter lim="800000"/>
              <a:headEnd/>
              <a:tailEnd/>
            </a:ln>
          </p:spPr>
          <p:txBody>
            <a:bodyPr wrap="none" lIns="36000" tIns="36000" rIns="36000" bIns="36000" anchor="ctr">
              <a:spAutoFit/>
            </a:bodyPr>
            <a:lstStyle/>
            <a:p>
              <a:pPr eaLnBrk="0" hangingPunct="0">
                <a:lnSpc>
                  <a:spcPct val="50000"/>
                </a:lnSpc>
                <a:spcBef>
                  <a:spcPct val="20000"/>
                </a:spcBef>
              </a:pPr>
              <a:r>
                <a:rPr lang="fr-FR" sz="1800">
                  <a:solidFill>
                    <a:srgbClr val="002060"/>
                  </a:solidFill>
                  <a:effectLst/>
                  <a:latin typeface="+mj-lt"/>
                </a:rPr>
                <a:t>sud</a:t>
              </a:r>
              <a:endParaRPr lang="fr-FR" sz="2000">
                <a:solidFill>
                  <a:srgbClr val="002060"/>
                </a:solidFill>
                <a:effectLst/>
                <a:latin typeface="+mj-lt"/>
              </a:endParaRPr>
            </a:p>
            <a:p>
              <a:pPr eaLnBrk="0" hangingPunct="0">
                <a:lnSpc>
                  <a:spcPct val="50000"/>
                </a:lnSpc>
                <a:spcBef>
                  <a:spcPct val="20000"/>
                </a:spcBef>
              </a:pPr>
              <a:r>
                <a:rPr lang="fr-FR" sz="1400">
                  <a:solidFill>
                    <a:srgbClr val="002060"/>
                  </a:solidFill>
                  <a:effectLst/>
                  <a:latin typeface="+mj-lt"/>
                </a:rPr>
                <a:t>se renforçant</a:t>
              </a:r>
              <a:endParaRPr lang="fr-FR" sz="2000">
                <a:solidFill>
                  <a:srgbClr val="002060"/>
                </a:solidFill>
                <a:effectLst/>
                <a:latin typeface="+mj-lt"/>
              </a:endParaRPr>
            </a:p>
          </p:txBody>
        </p:sp>
      </p:grpSp>
      <p:grpSp>
        <p:nvGrpSpPr>
          <p:cNvPr id="56" name="Group 54"/>
          <p:cNvGrpSpPr>
            <a:grpSpLocks/>
          </p:cNvGrpSpPr>
          <p:nvPr/>
        </p:nvGrpSpPr>
        <p:grpSpPr bwMode="auto">
          <a:xfrm>
            <a:off x="796925" y="4795471"/>
            <a:ext cx="1887538" cy="361951"/>
            <a:chOff x="549" y="3003"/>
            <a:chExt cx="1189" cy="228"/>
          </a:xfrm>
        </p:grpSpPr>
        <p:sp>
          <p:nvSpPr>
            <p:cNvPr id="57" name="AutoShape 55"/>
            <p:cNvSpPr>
              <a:spLocks noChangeArrowheads="1"/>
            </p:cNvSpPr>
            <p:nvPr/>
          </p:nvSpPr>
          <p:spPr bwMode="auto">
            <a:xfrm rot="7866335">
              <a:off x="1524" y="2959"/>
              <a:ext cx="162" cy="267"/>
            </a:xfrm>
            <a:prstGeom prst="upArrow">
              <a:avLst>
                <a:gd name="adj1" fmla="val 49528"/>
                <a:gd name="adj2" fmla="val 59259"/>
              </a:avLst>
            </a:prstGeom>
            <a:noFill/>
            <a:ln w="12700">
              <a:solidFill>
                <a:schemeClr val="tx1"/>
              </a:solidFill>
              <a:miter lim="800000"/>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58" name="Text Box 56"/>
            <p:cNvSpPr txBox="1">
              <a:spLocks noChangeArrowheads="1"/>
            </p:cNvSpPr>
            <p:nvPr/>
          </p:nvSpPr>
          <p:spPr bwMode="auto">
            <a:xfrm>
              <a:off x="549" y="3003"/>
              <a:ext cx="699" cy="228"/>
            </a:xfrm>
            <a:prstGeom prst="rect">
              <a:avLst/>
            </a:prstGeom>
            <a:noFill/>
            <a:ln w="12700">
              <a:noFill/>
              <a:miter lim="800000"/>
              <a:headEnd/>
              <a:tailEnd/>
            </a:ln>
          </p:spPr>
          <p:txBody>
            <a:bodyPr wrap="none" lIns="36000" tIns="36000" rIns="36000" bIns="36000" anchor="ctr">
              <a:spAutoFit/>
            </a:bodyPr>
            <a:lstStyle/>
            <a:p>
              <a:pPr eaLnBrk="0" hangingPunct="0">
                <a:lnSpc>
                  <a:spcPct val="50000"/>
                </a:lnSpc>
                <a:spcBef>
                  <a:spcPct val="20000"/>
                </a:spcBef>
              </a:pPr>
              <a:r>
                <a:rPr lang="fr-FR" sz="1800">
                  <a:solidFill>
                    <a:srgbClr val="002060"/>
                  </a:solidFill>
                  <a:effectLst/>
                  <a:latin typeface="+mj-lt"/>
                </a:rPr>
                <a:t>nord-ouest</a:t>
              </a:r>
              <a:endParaRPr lang="fr-FR" sz="2000">
                <a:solidFill>
                  <a:srgbClr val="002060"/>
                </a:solidFill>
                <a:effectLst/>
                <a:latin typeface="+mj-lt"/>
              </a:endParaRPr>
            </a:p>
            <a:p>
              <a:pPr eaLnBrk="0" hangingPunct="0">
                <a:lnSpc>
                  <a:spcPct val="50000"/>
                </a:lnSpc>
                <a:spcBef>
                  <a:spcPct val="20000"/>
                </a:spcBef>
              </a:pPr>
              <a:r>
                <a:rPr lang="fr-FR" sz="1400">
                  <a:solidFill>
                    <a:srgbClr val="002060"/>
                  </a:solidFill>
                  <a:effectLst/>
                  <a:latin typeface="+mj-lt"/>
                </a:rPr>
                <a:t>rafales</a:t>
              </a:r>
              <a:endParaRPr lang="fr-FR" sz="2000">
                <a:solidFill>
                  <a:srgbClr val="002060"/>
                </a:solidFill>
                <a:effectLst/>
                <a:latin typeface="+mj-lt"/>
              </a:endParaRPr>
            </a:p>
          </p:txBody>
        </p:sp>
      </p:grpSp>
      <p:sp>
        <p:nvSpPr>
          <p:cNvPr id="59" name="Text Box 57"/>
          <p:cNvSpPr txBox="1">
            <a:spLocks noChangeArrowheads="1"/>
          </p:cNvSpPr>
          <p:nvPr/>
        </p:nvSpPr>
        <p:spPr bwMode="auto">
          <a:xfrm>
            <a:off x="5224463" y="6001964"/>
            <a:ext cx="1619250" cy="520700"/>
          </a:xfrm>
          <a:prstGeom prst="rect">
            <a:avLst/>
          </a:prstGeom>
          <a:noFill/>
          <a:ln w="12700">
            <a:noFill/>
            <a:miter lim="800000"/>
            <a:headEnd/>
            <a:tailEnd/>
          </a:ln>
        </p:spPr>
        <p:txBody>
          <a:bodyPr lIns="36000" tIns="36000" rIns="36000" bIns="36000" anchor="ctr">
            <a:spAutoFit/>
          </a:bodyPr>
          <a:lstStyle/>
          <a:p>
            <a:pPr eaLnBrk="0" hangingPunct="0">
              <a:lnSpc>
                <a:spcPct val="70000"/>
              </a:lnSpc>
            </a:pPr>
            <a:r>
              <a:rPr lang="fr-FR" sz="1400">
                <a:solidFill>
                  <a:srgbClr val="002060"/>
                </a:solidFill>
                <a:effectLst/>
                <a:latin typeface="+mj-lt"/>
              </a:rPr>
              <a:t>temps couvert avec précipitations</a:t>
            </a:r>
          </a:p>
          <a:p>
            <a:pPr eaLnBrk="0" hangingPunct="0">
              <a:lnSpc>
                <a:spcPct val="70000"/>
              </a:lnSpc>
            </a:pPr>
            <a:r>
              <a:rPr lang="fr-FR" sz="1400">
                <a:solidFill>
                  <a:srgbClr val="002060"/>
                </a:solidFill>
                <a:effectLst/>
                <a:latin typeface="+mj-lt"/>
              </a:rPr>
              <a:t>(orages si instable)</a:t>
            </a:r>
            <a:endParaRPr lang="fr-FR" sz="2000">
              <a:solidFill>
                <a:srgbClr val="002060"/>
              </a:solidFill>
              <a:effectLst/>
              <a:latin typeface="+mj-lt"/>
            </a:endParaRPr>
          </a:p>
        </p:txBody>
      </p:sp>
      <p:sp>
        <p:nvSpPr>
          <p:cNvPr id="60" name="Text Box 58"/>
          <p:cNvSpPr txBox="1">
            <a:spLocks noChangeArrowheads="1"/>
          </p:cNvSpPr>
          <p:nvPr/>
        </p:nvSpPr>
        <p:spPr bwMode="auto">
          <a:xfrm>
            <a:off x="687388" y="6001964"/>
            <a:ext cx="1547812" cy="520700"/>
          </a:xfrm>
          <a:prstGeom prst="rect">
            <a:avLst/>
          </a:prstGeom>
          <a:noFill/>
          <a:ln w="12700">
            <a:noFill/>
            <a:miter lim="800000"/>
            <a:headEnd/>
            <a:tailEnd/>
          </a:ln>
        </p:spPr>
        <p:txBody>
          <a:bodyPr lIns="36000" tIns="36000" rIns="36000" bIns="36000" anchor="ctr">
            <a:spAutoFit/>
          </a:bodyPr>
          <a:lstStyle/>
          <a:p>
            <a:pPr eaLnBrk="0" hangingPunct="0">
              <a:lnSpc>
                <a:spcPct val="70000"/>
              </a:lnSpc>
            </a:pPr>
            <a:r>
              <a:rPr lang="fr-FR" sz="1400">
                <a:solidFill>
                  <a:srgbClr val="002060"/>
                </a:solidFill>
                <a:effectLst/>
                <a:latin typeface="+mj-lt"/>
              </a:rPr>
              <a:t>temps variable</a:t>
            </a:r>
          </a:p>
          <a:p>
            <a:pPr eaLnBrk="0" hangingPunct="0">
              <a:lnSpc>
                <a:spcPct val="70000"/>
              </a:lnSpc>
            </a:pPr>
            <a:r>
              <a:rPr lang="fr-FR" sz="1400">
                <a:solidFill>
                  <a:srgbClr val="002060"/>
                </a:solidFill>
                <a:effectLst/>
                <a:latin typeface="+mj-lt"/>
              </a:rPr>
              <a:t>Cu/Cb</a:t>
            </a:r>
          </a:p>
          <a:p>
            <a:pPr eaLnBrk="0" hangingPunct="0">
              <a:lnSpc>
                <a:spcPct val="70000"/>
              </a:lnSpc>
            </a:pPr>
            <a:r>
              <a:rPr lang="fr-FR" sz="1400">
                <a:solidFill>
                  <a:srgbClr val="002060"/>
                </a:solidFill>
                <a:effectLst/>
                <a:latin typeface="+mj-lt"/>
              </a:rPr>
              <a:t> avec averses</a:t>
            </a:r>
            <a:endParaRPr lang="fr-FR" sz="2000">
              <a:solidFill>
                <a:srgbClr val="002060"/>
              </a:solidFill>
              <a:effectLst/>
              <a:latin typeface="+mj-lt"/>
            </a:endParaRPr>
          </a:p>
        </p:txBody>
      </p:sp>
      <p:sp>
        <p:nvSpPr>
          <p:cNvPr id="61" name="Text Box 59"/>
          <p:cNvSpPr txBox="1">
            <a:spLocks noChangeArrowheads="1"/>
          </p:cNvSpPr>
          <p:nvPr/>
        </p:nvSpPr>
        <p:spPr bwMode="auto">
          <a:xfrm>
            <a:off x="7050088" y="6001964"/>
            <a:ext cx="681037" cy="371475"/>
          </a:xfrm>
          <a:prstGeom prst="rect">
            <a:avLst/>
          </a:prstGeom>
          <a:noFill/>
          <a:ln w="12700">
            <a:noFill/>
            <a:miter lim="800000"/>
            <a:headEnd/>
            <a:tailEnd/>
          </a:ln>
        </p:spPr>
        <p:txBody>
          <a:bodyPr lIns="36000" tIns="36000" rIns="36000" bIns="36000" anchor="ctr">
            <a:spAutoFit/>
          </a:bodyPr>
          <a:lstStyle/>
          <a:p>
            <a:pPr eaLnBrk="0" hangingPunct="0">
              <a:lnSpc>
                <a:spcPct val="70000"/>
              </a:lnSpc>
              <a:spcBef>
                <a:spcPct val="20000"/>
              </a:spcBef>
            </a:pPr>
            <a:r>
              <a:rPr lang="fr-FR" sz="1400">
                <a:solidFill>
                  <a:srgbClr val="002060"/>
                </a:solidFill>
                <a:effectLst/>
                <a:latin typeface="+mj-lt"/>
              </a:rPr>
              <a:t>nuages élevés</a:t>
            </a:r>
            <a:endParaRPr lang="fr-FR" sz="2000">
              <a:solidFill>
                <a:srgbClr val="002060"/>
              </a:solidFill>
              <a:effectLst/>
              <a:latin typeface="+mj-lt"/>
            </a:endParaRPr>
          </a:p>
        </p:txBody>
      </p:sp>
      <p:sp>
        <p:nvSpPr>
          <p:cNvPr id="62" name="Text Box 60"/>
          <p:cNvSpPr txBox="1">
            <a:spLocks noChangeArrowheads="1"/>
          </p:cNvSpPr>
          <p:nvPr/>
        </p:nvSpPr>
        <p:spPr bwMode="auto">
          <a:xfrm>
            <a:off x="2519363" y="6001964"/>
            <a:ext cx="1619250" cy="520700"/>
          </a:xfrm>
          <a:prstGeom prst="rect">
            <a:avLst/>
          </a:prstGeom>
          <a:noFill/>
          <a:ln w="12700">
            <a:noFill/>
            <a:miter lim="800000"/>
            <a:headEnd/>
            <a:tailEnd/>
          </a:ln>
        </p:spPr>
        <p:txBody>
          <a:bodyPr lIns="36000" tIns="36000" rIns="36000" bIns="36000" anchor="ctr">
            <a:spAutoFit/>
          </a:bodyPr>
          <a:lstStyle/>
          <a:p>
            <a:pPr eaLnBrk="0" hangingPunct="0">
              <a:lnSpc>
                <a:spcPct val="70000"/>
              </a:lnSpc>
            </a:pPr>
            <a:r>
              <a:rPr lang="fr-FR" sz="1400">
                <a:solidFill>
                  <a:srgbClr val="002060"/>
                </a:solidFill>
                <a:effectLst/>
                <a:latin typeface="+mj-lt"/>
              </a:rPr>
              <a:t>temps couvert avec précipitations</a:t>
            </a:r>
          </a:p>
          <a:p>
            <a:pPr eaLnBrk="0" hangingPunct="0">
              <a:lnSpc>
                <a:spcPct val="70000"/>
              </a:lnSpc>
            </a:pPr>
            <a:r>
              <a:rPr lang="fr-FR" sz="1400">
                <a:solidFill>
                  <a:srgbClr val="002060"/>
                </a:solidFill>
                <a:effectLst/>
                <a:latin typeface="+mj-lt"/>
              </a:rPr>
              <a:t>(orages si instable)</a:t>
            </a:r>
            <a:endParaRPr lang="fr-FR" sz="2000">
              <a:solidFill>
                <a:srgbClr val="002060"/>
              </a:solidFill>
              <a:effectLst/>
              <a:latin typeface="+mj-lt"/>
            </a:endParaRPr>
          </a:p>
        </p:txBody>
      </p:sp>
      <p:sp>
        <p:nvSpPr>
          <p:cNvPr id="63" name="Text Box 61"/>
          <p:cNvSpPr txBox="1">
            <a:spLocks noChangeArrowheads="1"/>
          </p:cNvSpPr>
          <p:nvPr/>
        </p:nvSpPr>
        <p:spPr bwMode="auto">
          <a:xfrm>
            <a:off x="4171950" y="6001964"/>
            <a:ext cx="911225" cy="520700"/>
          </a:xfrm>
          <a:prstGeom prst="rect">
            <a:avLst/>
          </a:prstGeom>
          <a:noFill/>
          <a:ln w="12700">
            <a:noFill/>
            <a:miter lim="800000"/>
            <a:headEnd/>
            <a:tailEnd/>
          </a:ln>
        </p:spPr>
        <p:txBody>
          <a:bodyPr lIns="36000" tIns="36000" rIns="36000" bIns="36000" anchor="ctr">
            <a:spAutoFit/>
          </a:bodyPr>
          <a:lstStyle/>
          <a:p>
            <a:pPr eaLnBrk="0" hangingPunct="0">
              <a:lnSpc>
                <a:spcPct val="70000"/>
              </a:lnSpc>
              <a:spcBef>
                <a:spcPct val="20000"/>
              </a:spcBef>
            </a:pPr>
            <a:r>
              <a:rPr lang="fr-FR" sz="1400" dirty="0">
                <a:solidFill>
                  <a:srgbClr val="002060"/>
                </a:solidFill>
                <a:effectLst/>
                <a:latin typeface="+mj-lt"/>
              </a:rPr>
              <a:t>nuages bas  avec bruine</a:t>
            </a:r>
            <a:endParaRPr lang="fr-FR" sz="2000" dirty="0">
              <a:solidFill>
                <a:srgbClr val="002060"/>
              </a:solidFill>
              <a:effectLst/>
              <a:latin typeface="+mj-lt"/>
            </a:endParaRPr>
          </a:p>
        </p:txBody>
      </p:sp>
      <p:grpSp>
        <p:nvGrpSpPr>
          <p:cNvPr id="64" name="Group 62"/>
          <p:cNvGrpSpPr>
            <a:grpSpLocks/>
          </p:cNvGrpSpPr>
          <p:nvPr/>
        </p:nvGrpSpPr>
        <p:grpSpPr bwMode="auto">
          <a:xfrm>
            <a:off x="373063" y="5482852"/>
            <a:ext cx="8559800" cy="552450"/>
            <a:chOff x="235" y="3134"/>
            <a:chExt cx="5392" cy="348"/>
          </a:xfrm>
        </p:grpSpPr>
        <p:sp>
          <p:nvSpPr>
            <p:cNvPr id="65" name="Text Box 63"/>
            <p:cNvSpPr txBox="1">
              <a:spLocks noChangeArrowheads="1"/>
            </p:cNvSpPr>
            <p:nvPr/>
          </p:nvSpPr>
          <p:spPr bwMode="auto">
            <a:xfrm>
              <a:off x="4927" y="3161"/>
              <a:ext cx="608" cy="238"/>
            </a:xfrm>
            <a:prstGeom prst="rect">
              <a:avLst/>
            </a:prstGeom>
            <a:noFill/>
            <a:ln w="12700">
              <a:noFill/>
              <a:miter lim="800000"/>
              <a:headEnd/>
              <a:tailEnd/>
            </a:ln>
          </p:spPr>
          <p:txBody>
            <a:bodyPr wrap="none" lIns="36000" tIns="36000" rIns="36000" bIns="36000" anchor="ctr">
              <a:spAutoFit/>
            </a:bodyPr>
            <a:lstStyle/>
            <a:p>
              <a:pPr eaLnBrk="0" hangingPunct="0">
                <a:spcBef>
                  <a:spcPct val="20000"/>
                </a:spcBef>
              </a:pPr>
              <a:r>
                <a:rPr lang="fr-FR" sz="2000">
                  <a:solidFill>
                    <a:srgbClr val="002060"/>
                  </a:solidFill>
                  <a:effectLst/>
                  <a:latin typeface="+mj-lt"/>
                </a:rPr>
                <a:t>visibilité</a:t>
              </a:r>
            </a:p>
          </p:txBody>
        </p:sp>
        <p:grpSp>
          <p:nvGrpSpPr>
            <p:cNvPr id="66" name="Group 64"/>
            <p:cNvGrpSpPr>
              <a:grpSpLocks/>
            </p:cNvGrpSpPr>
            <p:nvPr/>
          </p:nvGrpSpPr>
          <p:grpSpPr bwMode="auto">
            <a:xfrm>
              <a:off x="235" y="3134"/>
              <a:ext cx="5392" cy="348"/>
              <a:chOff x="236" y="2072"/>
              <a:chExt cx="5392" cy="348"/>
            </a:xfrm>
          </p:grpSpPr>
          <p:sp>
            <p:nvSpPr>
              <p:cNvPr id="67" name="Line 65"/>
              <p:cNvSpPr>
                <a:spLocks noChangeShapeType="1"/>
              </p:cNvSpPr>
              <p:nvPr/>
            </p:nvSpPr>
            <p:spPr bwMode="auto">
              <a:xfrm>
                <a:off x="1588" y="2080"/>
                <a:ext cx="0" cy="340"/>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68" name="Line 66"/>
              <p:cNvSpPr>
                <a:spLocks noChangeShapeType="1"/>
              </p:cNvSpPr>
              <p:nvPr/>
            </p:nvSpPr>
            <p:spPr bwMode="auto">
              <a:xfrm>
                <a:off x="2565" y="2080"/>
                <a:ext cx="0" cy="328"/>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69" name="Line 67"/>
              <p:cNvSpPr>
                <a:spLocks noChangeShapeType="1"/>
              </p:cNvSpPr>
              <p:nvPr/>
            </p:nvSpPr>
            <p:spPr bwMode="auto">
              <a:xfrm>
                <a:off x="3249" y="2080"/>
                <a:ext cx="0" cy="328"/>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70" name="Line 68"/>
              <p:cNvSpPr>
                <a:spLocks noChangeShapeType="1"/>
              </p:cNvSpPr>
              <p:nvPr/>
            </p:nvSpPr>
            <p:spPr bwMode="auto">
              <a:xfrm>
                <a:off x="4421" y="2080"/>
                <a:ext cx="0" cy="328"/>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71" name="Line 69"/>
              <p:cNvSpPr>
                <a:spLocks noChangeShapeType="1"/>
              </p:cNvSpPr>
              <p:nvPr/>
            </p:nvSpPr>
            <p:spPr bwMode="auto">
              <a:xfrm>
                <a:off x="4895" y="2080"/>
                <a:ext cx="0" cy="328"/>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72" name="Line 70"/>
              <p:cNvSpPr>
                <a:spLocks noChangeShapeType="1"/>
              </p:cNvSpPr>
              <p:nvPr/>
            </p:nvSpPr>
            <p:spPr bwMode="auto">
              <a:xfrm>
                <a:off x="236" y="2412"/>
                <a:ext cx="5390" cy="0"/>
              </a:xfrm>
              <a:prstGeom prst="line">
                <a:avLst/>
              </a:prstGeom>
              <a:noFill/>
              <a:ln w="28575">
                <a:solidFill>
                  <a:schemeClr val="tx1"/>
                </a:solidFill>
                <a:round/>
                <a:headEnd/>
                <a:tailEnd/>
              </a:ln>
              <a:effectLst/>
            </p:spPr>
            <p:txBody>
              <a:bodyPr wrap="none" lIns="36000" tIns="36000" rIns="36000" bIns="36000" anchor="ctr">
                <a:spAutoFit/>
              </a:bodyPr>
              <a:lstStyle/>
              <a:p>
                <a:pPr>
                  <a:defRPr/>
                </a:pPr>
                <a:endParaRPr lang="fr-FR">
                  <a:solidFill>
                    <a:srgbClr val="002060"/>
                  </a:solidFill>
                  <a:latin typeface="+mj-lt"/>
                </a:endParaRPr>
              </a:p>
            </p:txBody>
          </p:sp>
          <p:sp>
            <p:nvSpPr>
              <p:cNvPr id="73" name="Line 71"/>
              <p:cNvSpPr>
                <a:spLocks noChangeShapeType="1"/>
              </p:cNvSpPr>
              <p:nvPr/>
            </p:nvSpPr>
            <p:spPr bwMode="auto">
              <a:xfrm>
                <a:off x="236" y="2072"/>
                <a:ext cx="0" cy="340"/>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74" name="Line 72"/>
              <p:cNvSpPr>
                <a:spLocks noChangeShapeType="1"/>
              </p:cNvSpPr>
              <p:nvPr/>
            </p:nvSpPr>
            <p:spPr bwMode="auto">
              <a:xfrm>
                <a:off x="5628" y="2072"/>
                <a:ext cx="0" cy="340"/>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grpSp>
      </p:grpSp>
      <p:grpSp>
        <p:nvGrpSpPr>
          <p:cNvPr id="75" name="Group 73"/>
          <p:cNvGrpSpPr>
            <a:grpSpLocks/>
          </p:cNvGrpSpPr>
          <p:nvPr/>
        </p:nvGrpSpPr>
        <p:grpSpPr bwMode="auto">
          <a:xfrm>
            <a:off x="373063" y="4730377"/>
            <a:ext cx="8556625" cy="384175"/>
            <a:chOff x="235" y="2660"/>
            <a:chExt cx="5390" cy="242"/>
          </a:xfrm>
        </p:grpSpPr>
        <p:sp>
          <p:nvSpPr>
            <p:cNvPr id="76" name="Text Box 74"/>
            <p:cNvSpPr txBox="1">
              <a:spLocks noChangeArrowheads="1"/>
            </p:cNvSpPr>
            <p:nvPr/>
          </p:nvSpPr>
          <p:spPr bwMode="auto">
            <a:xfrm>
              <a:off x="4899" y="2662"/>
              <a:ext cx="718" cy="238"/>
            </a:xfrm>
            <a:prstGeom prst="rect">
              <a:avLst/>
            </a:prstGeom>
            <a:noFill/>
            <a:ln w="12700">
              <a:noFill/>
              <a:miter lim="800000"/>
              <a:headEnd/>
              <a:tailEnd/>
            </a:ln>
          </p:spPr>
          <p:txBody>
            <a:bodyPr lIns="36000" tIns="36000" rIns="36000" bIns="36000" anchor="ctr">
              <a:spAutoFit/>
            </a:bodyPr>
            <a:lstStyle/>
            <a:p>
              <a:pPr algn="l" eaLnBrk="0" hangingPunct="0">
                <a:spcBef>
                  <a:spcPct val="20000"/>
                </a:spcBef>
              </a:pPr>
              <a:r>
                <a:rPr lang="fr-FR" sz="2000">
                  <a:solidFill>
                    <a:srgbClr val="002060"/>
                  </a:solidFill>
                  <a:effectLst/>
                  <a:latin typeface="+mj-lt"/>
                </a:rPr>
                <a:t>vent sfc</a:t>
              </a:r>
            </a:p>
          </p:txBody>
        </p:sp>
        <p:grpSp>
          <p:nvGrpSpPr>
            <p:cNvPr id="77" name="Group 75"/>
            <p:cNvGrpSpPr>
              <a:grpSpLocks/>
            </p:cNvGrpSpPr>
            <p:nvPr/>
          </p:nvGrpSpPr>
          <p:grpSpPr bwMode="auto">
            <a:xfrm>
              <a:off x="235" y="2660"/>
              <a:ext cx="5390" cy="242"/>
              <a:chOff x="234" y="2418"/>
              <a:chExt cx="5390" cy="242"/>
            </a:xfrm>
          </p:grpSpPr>
          <p:sp>
            <p:nvSpPr>
              <p:cNvPr id="78" name="Line 76"/>
              <p:cNvSpPr>
                <a:spLocks noChangeShapeType="1"/>
              </p:cNvSpPr>
              <p:nvPr/>
            </p:nvSpPr>
            <p:spPr bwMode="auto">
              <a:xfrm flipH="1">
                <a:off x="3542" y="2427"/>
                <a:ext cx="0" cy="233"/>
              </a:xfrm>
              <a:prstGeom prst="line">
                <a:avLst/>
              </a:prstGeom>
              <a:noFill/>
              <a:ln w="28575">
                <a:solidFill>
                  <a:srgbClr val="FF5050"/>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79" name="Line 77"/>
              <p:cNvSpPr>
                <a:spLocks noChangeShapeType="1"/>
              </p:cNvSpPr>
              <p:nvPr/>
            </p:nvSpPr>
            <p:spPr bwMode="auto">
              <a:xfrm flipH="1">
                <a:off x="2049" y="2427"/>
                <a:ext cx="0" cy="233"/>
              </a:xfrm>
              <a:prstGeom prst="line">
                <a:avLst/>
              </a:prstGeom>
              <a:noFill/>
              <a:ln w="28575">
                <a:solidFill>
                  <a:schemeClr val="hlink"/>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80" name="Line 78"/>
              <p:cNvSpPr>
                <a:spLocks noChangeShapeType="1"/>
              </p:cNvSpPr>
              <p:nvPr/>
            </p:nvSpPr>
            <p:spPr bwMode="auto">
              <a:xfrm>
                <a:off x="234" y="2659"/>
                <a:ext cx="5390" cy="0"/>
              </a:xfrm>
              <a:prstGeom prst="line">
                <a:avLst/>
              </a:prstGeom>
              <a:noFill/>
              <a:ln w="28575">
                <a:solidFill>
                  <a:schemeClr val="tx1"/>
                </a:solidFill>
                <a:round/>
                <a:headEnd/>
                <a:tailEnd/>
              </a:ln>
              <a:effectLst/>
            </p:spPr>
            <p:txBody>
              <a:bodyPr wrap="none" lIns="36000" tIns="36000" rIns="36000" bIns="36000" anchor="ctr">
                <a:spAutoFit/>
              </a:bodyPr>
              <a:lstStyle/>
              <a:p>
                <a:pPr>
                  <a:defRPr/>
                </a:pPr>
                <a:endParaRPr lang="fr-FR">
                  <a:solidFill>
                    <a:srgbClr val="002060"/>
                  </a:solidFill>
                  <a:latin typeface="+mj-lt"/>
                </a:endParaRPr>
              </a:p>
            </p:txBody>
          </p:sp>
          <p:sp>
            <p:nvSpPr>
              <p:cNvPr id="81" name="Line 79"/>
              <p:cNvSpPr>
                <a:spLocks noChangeShapeType="1"/>
              </p:cNvSpPr>
              <p:nvPr/>
            </p:nvSpPr>
            <p:spPr bwMode="auto">
              <a:xfrm flipH="1">
                <a:off x="4895" y="2418"/>
                <a:ext cx="0" cy="242"/>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82" name="Line 80"/>
              <p:cNvSpPr>
                <a:spLocks noChangeShapeType="1"/>
              </p:cNvSpPr>
              <p:nvPr/>
            </p:nvSpPr>
            <p:spPr bwMode="auto">
              <a:xfrm flipH="1">
                <a:off x="5621" y="2418"/>
                <a:ext cx="0" cy="242"/>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83" name="Line 81"/>
              <p:cNvSpPr>
                <a:spLocks noChangeShapeType="1"/>
              </p:cNvSpPr>
              <p:nvPr/>
            </p:nvSpPr>
            <p:spPr bwMode="auto">
              <a:xfrm>
                <a:off x="235" y="2418"/>
                <a:ext cx="0" cy="242"/>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grpSp>
      </p:grpSp>
      <p:grpSp>
        <p:nvGrpSpPr>
          <p:cNvPr id="84" name="Group 82"/>
          <p:cNvGrpSpPr>
            <a:grpSpLocks/>
          </p:cNvGrpSpPr>
          <p:nvPr/>
        </p:nvGrpSpPr>
        <p:grpSpPr bwMode="auto">
          <a:xfrm>
            <a:off x="357158" y="5138378"/>
            <a:ext cx="8556625" cy="385763"/>
            <a:chOff x="235" y="2897"/>
            <a:chExt cx="5390" cy="243"/>
          </a:xfrm>
        </p:grpSpPr>
        <p:sp>
          <p:nvSpPr>
            <p:cNvPr id="85" name="Text Box 83"/>
            <p:cNvSpPr txBox="1">
              <a:spLocks noChangeArrowheads="1"/>
            </p:cNvSpPr>
            <p:nvPr/>
          </p:nvSpPr>
          <p:spPr bwMode="auto">
            <a:xfrm>
              <a:off x="5095" y="2900"/>
              <a:ext cx="155" cy="240"/>
            </a:xfrm>
            <a:prstGeom prst="rect">
              <a:avLst/>
            </a:prstGeom>
            <a:noFill/>
            <a:ln w="12700">
              <a:noFill/>
              <a:miter lim="800000"/>
              <a:headEnd/>
              <a:tailEnd/>
            </a:ln>
          </p:spPr>
          <p:txBody>
            <a:bodyPr wrap="none" lIns="36000" tIns="36000" rIns="36000" bIns="36000" anchor="ctr">
              <a:spAutoFit/>
            </a:bodyPr>
            <a:lstStyle/>
            <a:p>
              <a:pPr eaLnBrk="0" hangingPunct="0">
                <a:spcBef>
                  <a:spcPct val="20000"/>
                </a:spcBef>
              </a:pPr>
              <a:r>
                <a:rPr lang="fr-FR" sz="2000" dirty="0">
                  <a:solidFill>
                    <a:srgbClr val="002060"/>
                  </a:solidFill>
                  <a:effectLst/>
                  <a:latin typeface="+mj-lt"/>
                </a:rPr>
                <a:t>t</a:t>
              </a:r>
              <a:r>
                <a:rPr lang="fr-FR" sz="2000" baseline="-25000" dirty="0">
                  <a:solidFill>
                    <a:srgbClr val="002060"/>
                  </a:solidFill>
                  <a:effectLst/>
                  <a:latin typeface="+mj-lt"/>
                </a:rPr>
                <a:t>d</a:t>
              </a:r>
              <a:endParaRPr lang="fr-FR" sz="2000" dirty="0">
                <a:solidFill>
                  <a:srgbClr val="002060"/>
                </a:solidFill>
                <a:effectLst/>
                <a:latin typeface="+mj-lt"/>
              </a:endParaRPr>
            </a:p>
          </p:txBody>
        </p:sp>
        <p:grpSp>
          <p:nvGrpSpPr>
            <p:cNvPr id="86" name="Group 84"/>
            <p:cNvGrpSpPr>
              <a:grpSpLocks/>
            </p:cNvGrpSpPr>
            <p:nvPr/>
          </p:nvGrpSpPr>
          <p:grpSpPr bwMode="auto">
            <a:xfrm>
              <a:off x="235" y="2897"/>
              <a:ext cx="5390" cy="242"/>
              <a:chOff x="234" y="2418"/>
              <a:chExt cx="5390" cy="242"/>
            </a:xfrm>
          </p:grpSpPr>
          <p:sp>
            <p:nvSpPr>
              <p:cNvPr id="87" name="Line 85"/>
              <p:cNvSpPr>
                <a:spLocks noChangeShapeType="1"/>
              </p:cNvSpPr>
              <p:nvPr/>
            </p:nvSpPr>
            <p:spPr bwMode="auto">
              <a:xfrm flipH="1">
                <a:off x="3542" y="2427"/>
                <a:ext cx="0" cy="233"/>
              </a:xfrm>
              <a:prstGeom prst="line">
                <a:avLst/>
              </a:prstGeom>
              <a:noFill/>
              <a:ln w="28575">
                <a:solidFill>
                  <a:srgbClr val="FF5050"/>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88" name="Line 86"/>
              <p:cNvSpPr>
                <a:spLocks noChangeShapeType="1"/>
              </p:cNvSpPr>
              <p:nvPr/>
            </p:nvSpPr>
            <p:spPr bwMode="auto">
              <a:xfrm flipH="1">
                <a:off x="2049" y="2427"/>
                <a:ext cx="0" cy="233"/>
              </a:xfrm>
              <a:prstGeom prst="line">
                <a:avLst/>
              </a:prstGeom>
              <a:noFill/>
              <a:ln w="28575">
                <a:solidFill>
                  <a:schemeClr val="tx2"/>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89" name="Line 87"/>
              <p:cNvSpPr>
                <a:spLocks noChangeShapeType="1"/>
              </p:cNvSpPr>
              <p:nvPr/>
            </p:nvSpPr>
            <p:spPr bwMode="auto">
              <a:xfrm>
                <a:off x="234" y="2659"/>
                <a:ext cx="5390" cy="0"/>
              </a:xfrm>
              <a:prstGeom prst="line">
                <a:avLst/>
              </a:prstGeom>
              <a:noFill/>
              <a:ln w="28575">
                <a:solidFill>
                  <a:schemeClr val="tx1"/>
                </a:solidFill>
                <a:round/>
                <a:headEnd/>
                <a:tailEnd/>
              </a:ln>
              <a:effectLst/>
            </p:spPr>
            <p:txBody>
              <a:bodyPr wrap="none" lIns="36000" tIns="36000" rIns="36000" bIns="36000" anchor="ctr">
                <a:spAutoFit/>
              </a:bodyPr>
              <a:lstStyle/>
              <a:p>
                <a:pPr>
                  <a:defRPr/>
                </a:pPr>
                <a:endParaRPr lang="fr-FR">
                  <a:solidFill>
                    <a:srgbClr val="002060"/>
                  </a:solidFill>
                  <a:latin typeface="+mj-lt"/>
                </a:endParaRPr>
              </a:p>
            </p:txBody>
          </p:sp>
          <p:sp>
            <p:nvSpPr>
              <p:cNvPr id="90" name="Line 88"/>
              <p:cNvSpPr>
                <a:spLocks noChangeShapeType="1"/>
              </p:cNvSpPr>
              <p:nvPr/>
            </p:nvSpPr>
            <p:spPr bwMode="auto">
              <a:xfrm flipH="1">
                <a:off x="4895" y="2418"/>
                <a:ext cx="0" cy="242"/>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91" name="Line 89"/>
              <p:cNvSpPr>
                <a:spLocks noChangeShapeType="1"/>
              </p:cNvSpPr>
              <p:nvPr/>
            </p:nvSpPr>
            <p:spPr bwMode="auto">
              <a:xfrm flipH="1">
                <a:off x="5621" y="2418"/>
                <a:ext cx="0" cy="242"/>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92" name="Line 90"/>
              <p:cNvSpPr>
                <a:spLocks noChangeShapeType="1"/>
              </p:cNvSpPr>
              <p:nvPr/>
            </p:nvSpPr>
            <p:spPr bwMode="auto">
              <a:xfrm>
                <a:off x="235" y="2418"/>
                <a:ext cx="0" cy="242"/>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grpSp>
      </p:grpSp>
      <p:grpSp>
        <p:nvGrpSpPr>
          <p:cNvPr id="93" name="Group 91"/>
          <p:cNvGrpSpPr>
            <a:grpSpLocks/>
          </p:cNvGrpSpPr>
          <p:nvPr/>
        </p:nvGrpSpPr>
        <p:grpSpPr bwMode="auto">
          <a:xfrm>
            <a:off x="373063" y="6014664"/>
            <a:ext cx="8559800" cy="552450"/>
            <a:chOff x="235" y="3469"/>
            <a:chExt cx="5392" cy="348"/>
          </a:xfrm>
        </p:grpSpPr>
        <p:grpSp>
          <p:nvGrpSpPr>
            <p:cNvPr id="94" name="Group 92"/>
            <p:cNvGrpSpPr>
              <a:grpSpLocks/>
            </p:cNvGrpSpPr>
            <p:nvPr/>
          </p:nvGrpSpPr>
          <p:grpSpPr bwMode="auto">
            <a:xfrm>
              <a:off x="235" y="3469"/>
              <a:ext cx="5392" cy="348"/>
              <a:chOff x="236" y="2072"/>
              <a:chExt cx="5392" cy="348"/>
            </a:xfrm>
          </p:grpSpPr>
          <p:sp>
            <p:nvSpPr>
              <p:cNvPr id="96" name="Line 93"/>
              <p:cNvSpPr>
                <a:spLocks noChangeShapeType="1"/>
              </p:cNvSpPr>
              <p:nvPr/>
            </p:nvSpPr>
            <p:spPr bwMode="auto">
              <a:xfrm>
                <a:off x="1588" y="2080"/>
                <a:ext cx="0" cy="340"/>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97" name="Line 94"/>
              <p:cNvSpPr>
                <a:spLocks noChangeShapeType="1"/>
              </p:cNvSpPr>
              <p:nvPr/>
            </p:nvSpPr>
            <p:spPr bwMode="auto">
              <a:xfrm>
                <a:off x="2565" y="2080"/>
                <a:ext cx="0" cy="328"/>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98" name="Line 95"/>
              <p:cNvSpPr>
                <a:spLocks noChangeShapeType="1"/>
              </p:cNvSpPr>
              <p:nvPr/>
            </p:nvSpPr>
            <p:spPr bwMode="auto">
              <a:xfrm>
                <a:off x="3249" y="2080"/>
                <a:ext cx="0" cy="328"/>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99" name="Line 96"/>
              <p:cNvSpPr>
                <a:spLocks noChangeShapeType="1"/>
              </p:cNvSpPr>
              <p:nvPr/>
            </p:nvSpPr>
            <p:spPr bwMode="auto">
              <a:xfrm>
                <a:off x="4421" y="2080"/>
                <a:ext cx="0" cy="328"/>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100" name="Line 97"/>
              <p:cNvSpPr>
                <a:spLocks noChangeShapeType="1"/>
              </p:cNvSpPr>
              <p:nvPr/>
            </p:nvSpPr>
            <p:spPr bwMode="auto">
              <a:xfrm>
                <a:off x="4895" y="2080"/>
                <a:ext cx="0" cy="328"/>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101" name="Line 98"/>
              <p:cNvSpPr>
                <a:spLocks noChangeShapeType="1"/>
              </p:cNvSpPr>
              <p:nvPr/>
            </p:nvSpPr>
            <p:spPr bwMode="auto">
              <a:xfrm>
                <a:off x="236" y="2412"/>
                <a:ext cx="5390" cy="0"/>
              </a:xfrm>
              <a:prstGeom prst="line">
                <a:avLst/>
              </a:prstGeom>
              <a:noFill/>
              <a:ln w="28575">
                <a:solidFill>
                  <a:schemeClr val="tx1"/>
                </a:solidFill>
                <a:round/>
                <a:headEnd/>
                <a:tailEnd/>
              </a:ln>
              <a:effectLst/>
            </p:spPr>
            <p:txBody>
              <a:bodyPr wrap="none" lIns="36000" tIns="36000" rIns="36000" bIns="36000" anchor="ctr">
                <a:spAutoFit/>
              </a:bodyPr>
              <a:lstStyle/>
              <a:p>
                <a:pPr>
                  <a:defRPr/>
                </a:pPr>
                <a:endParaRPr lang="fr-FR">
                  <a:solidFill>
                    <a:srgbClr val="002060"/>
                  </a:solidFill>
                  <a:latin typeface="+mj-lt"/>
                </a:endParaRPr>
              </a:p>
            </p:txBody>
          </p:sp>
          <p:sp>
            <p:nvSpPr>
              <p:cNvPr id="102" name="Line 99"/>
              <p:cNvSpPr>
                <a:spLocks noChangeShapeType="1"/>
              </p:cNvSpPr>
              <p:nvPr/>
            </p:nvSpPr>
            <p:spPr bwMode="auto">
              <a:xfrm>
                <a:off x="236" y="2072"/>
                <a:ext cx="0" cy="340"/>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sp>
            <p:nvSpPr>
              <p:cNvPr id="103" name="Line 100"/>
              <p:cNvSpPr>
                <a:spLocks noChangeShapeType="1"/>
              </p:cNvSpPr>
              <p:nvPr/>
            </p:nvSpPr>
            <p:spPr bwMode="auto">
              <a:xfrm>
                <a:off x="5628" y="2072"/>
                <a:ext cx="0" cy="340"/>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grpSp>
        <p:sp>
          <p:nvSpPr>
            <p:cNvPr id="95" name="Text Box 101"/>
            <p:cNvSpPr txBox="1">
              <a:spLocks noChangeArrowheads="1"/>
            </p:cNvSpPr>
            <p:nvPr/>
          </p:nvSpPr>
          <p:spPr bwMode="auto">
            <a:xfrm>
              <a:off x="4923" y="3496"/>
              <a:ext cx="456" cy="240"/>
            </a:xfrm>
            <a:prstGeom prst="rect">
              <a:avLst/>
            </a:prstGeom>
            <a:noFill/>
            <a:ln w="12700">
              <a:noFill/>
              <a:miter lim="800000"/>
              <a:headEnd/>
              <a:tailEnd/>
            </a:ln>
          </p:spPr>
          <p:txBody>
            <a:bodyPr wrap="none" lIns="36000" tIns="36000" rIns="36000" bIns="36000" anchor="ctr">
              <a:spAutoFit/>
            </a:bodyPr>
            <a:lstStyle/>
            <a:p>
              <a:pPr eaLnBrk="0" hangingPunct="0">
                <a:spcBef>
                  <a:spcPct val="20000"/>
                </a:spcBef>
              </a:pPr>
              <a:r>
                <a:rPr lang="fr-FR" sz="2000">
                  <a:solidFill>
                    <a:srgbClr val="002060"/>
                  </a:solidFill>
                  <a:effectLst/>
                  <a:latin typeface="+mj-lt"/>
                </a:rPr>
                <a:t>temps</a:t>
              </a:r>
            </a:p>
          </p:txBody>
        </p:sp>
      </p:grpSp>
      <p:sp>
        <p:nvSpPr>
          <p:cNvPr id="104" name="Text Box 102"/>
          <p:cNvSpPr txBox="1">
            <a:spLocks noChangeArrowheads="1"/>
          </p:cNvSpPr>
          <p:nvPr/>
        </p:nvSpPr>
        <p:spPr bwMode="auto">
          <a:xfrm>
            <a:off x="2800350" y="4817689"/>
            <a:ext cx="919163" cy="285750"/>
          </a:xfrm>
          <a:prstGeom prst="rect">
            <a:avLst/>
          </a:prstGeom>
          <a:noFill/>
          <a:ln w="12700">
            <a:noFill/>
            <a:miter lim="800000"/>
            <a:headEnd/>
            <a:tailEnd/>
          </a:ln>
        </p:spPr>
        <p:txBody>
          <a:bodyPr wrap="none" lIns="36000" tIns="36000" rIns="36000" bIns="36000" anchor="ctr">
            <a:spAutoFit/>
          </a:bodyPr>
          <a:lstStyle/>
          <a:p>
            <a:pPr eaLnBrk="0" hangingPunct="0">
              <a:lnSpc>
                <a:spcPct val="70000"/>
              </a:lnSpc>
              <a:spcBef>
                <a:spcPct val="20000"/>
              </a:spcBef>
            </a:pPr>
            <a:r>
              <a:rPr lang="fr-FR" sz="2000" dirty="0">
                <a:solidFill>
                  <a:srgbClr val="002060"/>
                </a:solidFill>
                <a:effectLst/>
                <a:latin typeface="+mj-lt"/>
              </a:rPr>
              <a:t>rotation</a:t>
            </a:r>
          </a:p>
        </p:txBody>
      </p:sp>
      <p:sp>
        <p:nvSpPr>
          <p:cNvPr id="105"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rgbClr val="002060"/>
                </a:solidFill>
                <a:effectLst/>
                <a:uLnTx/>
                <a:uFillTx/>
                <a:latin typeface="+mj-lt"/>
                <a:ea typeface="+mj-ea"/>
                <a:cs typeface="+mj-cs"/>
              </a:rPr>
              <a:t>LES PERTURBATIONS : évolution des paramètres</a:t>
            </a:r>
            <a:endParaRPr kumimoji="0" lang="fr-FR" sz="3200" b="0"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righ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left)">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left)">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left)">
                                      <p:cBhvr>
                                        <p:cTn id="37" dur="500"/>
                                        <p:tgtEl>
                                          <p:spTgt spid="1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right)">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right)">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wipe(right)">
                                      <p:cBhvr>
                                        <p:cTn id="62" dur="500"/>
                                        <p:tgtEl>
                                          <p:spTgt spid="7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down)">
                                      <p:cBhvr>
                                        <p:cTn id="67" dur="500"/>
                                        <p:tgtEl>
                                          <p:spTgt spid="5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down)">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04">
                                            <p:txEl>
                                              <p:pRg st="0" end="0"/>
                                            </p:txEl>
                                          </p:spTgt>
                                        </p:tgtEl>
                                        <p:attrNameLst>
                                          <p:attrName>style.visibility</p:attrName>
                                        </p:attrNameLst>
                                      </p:cBhvr>
                                      <p:to>
                                        <p:strVal val="visible"/>
                                      </p:to>
                                    </p:set>
                                    <p:animEffect transition="in" filter="wipe(left)">
                                      <p:cBhvr>
                                        <p:cTn id="77" dur="500"/>
                                        <p:tgtEl>
                                          <p:spTgt spid="104">
                                            <p:txEl>
                                              <p:pRg st="0" end="0"/>
                                            </p:txEl>
                                          </p:spTgt>
                                        </p:tgtEl>
                                      </p:cBhvr>
                                    </p:animEffect>
                                  </p:childTnLst>
                                </p:cTn>
                              </p:par>
                            </p:childTnLst>
                          </p:cTn>
                        </p:par>
                        <p:par>
                          <p:cTn id="78" fill="hold">
                            <p:stCondLst>
                              <p:cond delay="500"/>
                            </p:stCondLst>
                            <p:childTnLst>
                              <p:par>
                                <p:cTn id="79" presetID="22" presetClass="entr" presetSubtype="1" fill="hold" nodeType="after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wipe(up)">
                                      <p:cBhvr>
                                        <p:cTn id="81" dur="500"/>
                                        <p:tgtEl>
                                          <p:spTgt spid="5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2" fill="hold" nodeType="clickEffect">
                                  <p:stCondLst>
                                    <p:cond delay="0"/>
                                  </p:stCondLst>
                                  <p:childTnLst>
                                    <p:set>
                                      <p:cBhvr>
                                        <p:cTn id="85" dur="1" fill="hold">
                                          <p:stCondLst>
                                            <p:cond delay="0"/>
                                          </p:stCondLst>
                                        </p:cTn>
                                        <p:tgtEl>
                                          <p:spTgt spid="84"/>
                                        </p:tgtEl>
                                        <p:attrNameLst>
                                          <p:attrName>style.visibility</p:attrName>
                                        </p:attrNameLst>
                                      </p:cBhvr>
                                      <p:to>
                                        <p:strVal val="visible"/>
                                      </p:to>
                                    </p:set>
                                    <p:animEffect transition="in" filter="wipe(right)">
                                      <p:cBhvr>
                                        <p:cTn id="86" dur="500"/>
                                        <p:tgtEl>
                                          <p:spTgt spid="84"/>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down)">
                                      <p:cBhvr>
                                        <p:cTn id="91" dur="500"/>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2" fill="hold"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wipe(right)">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wipe(up)">
                                      <p:cBhvr>
                                        <p:cTn id="101" dur="500"/>
                                        <p:tgtEl>
                                          <p:spTgt spid="24"/>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2" fill="hold" nodeType="clickEffect">
                                  <p:stCondLst>
                                    <p:cond delay="0"/>
                                  </p:stCondLst>
                                  <p:childTnLst>
                                    <p:set>
                                      <p:cBhvr>
                                        <p:cTn id="105" dur="1" fill="hold">
                                          <p:stCondLst>
                                            <p:cond delay="0"/>
                                          </p:stCondLst>
                                        </p:cTn>
                                        <p:tgtEl>
                                          <p:spTgt spid="64"/>
                                        </p:tgtEl>
                                        <p:attrNameLst>
                                          <p:attrName>style.visibility</p:attrName>
                                        </p:attrNameLst>
                                      </p:cBhvr>
                                      <p:to>
                                        <p:strVal val="visible"/>
                                      </p:to>
                                    </p:set>
                                    <p:animEffect transition="in" filter="wipe(right)">
                                      <p:cBhvr>
                                        <p:cTn id="106" dur="500"/>
                                        <p:tgtEl>
                                          <p:spTgt spid="6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26">
                                            <p:txEl>
                                              <p:pRg st="0" end="0"/>
                                            </p:txEl>
                                          </p:spTgt>
                                        </p:tgtEl>
                                        <p:attrNameLst>
                                          <p:attrName>style.visibility</p:attrName>
                                        </p:attrNameLst>
                                      </p:cBhvr>
                                      <p:to>
                                        <p:strVal val="visible"/>
                                      </p:to>
                                    </p:set>
                                    <p:animEffect transition="in" filter="wipe(left)">
                                      <p:cBhvr>
                                        <p:cTn id="111" dur="500"/>
                                        <p:tgtEl>
                                          <p:spTgt spid="26">
                                            <p:txEl>
                                              <p:pRg st="0" end="0"/>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30">
                                            <p:txEl>
                                              <p:pRg st="0" end="0"/>
                                            </p:txEl>
                                          </p:spTgt>
                                        </p:tgtEl>
                                        <p:attrNameLst>
                                          <p:attrName>style.visibility</p:attrName>
                                        </p:attrNameLst>
                                      </p:cBhvr>
                                      <p:to>
                                        <p:strVal val="visible"/>
                                      </p:to>
                                    </p:set>
                                    <p:animEffect transition="in" filter="wipe(left)">
                                      <p:cBhvr>
                                        <p:cTn id="116" dur="500"/>
                                        <p:tgtEl>
                                          <p:spTgt spid="30">
                                            <p:txEl>
                                              <p:pRg st="0" end="0"/>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27">
                                            <p:txEl>
                                              <p:pRg st="0" end="0"/>
                                            </p:txEl>
                                          </p:spTgt>
                                        </p:tgtEl>
                                        <p:attrNameLst>
                                          <p:attrName>style.visibility</p:attrName>
                                        </p:attrNameLst>
                                      </p:cBhvr>
                                      <p:to>
                                        <p:strVal val="visible"/>
                                      </p:to>
                                    </p:set>
                                    <p:animEffect transition="in" filter="wipe(left)">
                                      <p:cBhvr>
                                        <p:cTn id="121" dur="500"/>
                                        <p:tgtEl>
                                          <p:spTgt spid="27">
                                            <p:txEl>
                                              <p:pRg st="0" end="0"/>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28">
                                            <p:txEl>
                                              <p:pRg st="0" end="0"/>
                                            </p:txEl>
                                          </p:spTgt>
                                        </p:tgtEl>
                                        <p:attrNameLst>
                                          <p:attrName>style.visibility</p:attrName>
                                        </p:attrNameLst>
                                      </p:cBhvr>
                                      <p:to>
                                        <p:strVal val="visible"/>
                                      </p:to>
                                    </p:set>
                                    <p:animEffect transition="in" filter="wipe(left)">
                                      <p:cBhvr>
                                        <p:cTn id="126" dur="500"/>
                                        <p:tgtEl>
                                          <p:spTgt spid="28">
                                            <p:txEl>
                                              <p:pRg st="0" end="0"/>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29"/>
                                        </p:tgtEl>
                                        <p:attrNameLst>
                                          <p:attrName>style.visibility</p:attrName>
                                        </p:attrNameLst>
                                      </p:cBhvr>
                                      <p:to>
                                        <p:strVal val="visible"/>
                                      </p:to>
                                    </p:set>
                                    <p:animEffect transition="in" filter="wipe(left)">
                                      <p:cBhvr>
                                        <p:cTn id="131" dur="500"/>
                                        <p:tgtEl>
                                          <p:spTgt spid="29"/>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2" fill="hold" nodeType="clickEffect">
                                  <p:stCondLst>
                                    <p:cond delay="0"/>
                                  </p:stCondLst>
                                  <p:childTnLst>
                                    <p:set>
                                      <p:cBhvr>
                                        <p:cTn id="135" dur="1" fill="hold">
                                          <p:stCondLst>
                                            <p:cond delay="0"/>
                                          </p:stCondLst>
                                        </p:cTn>
                                        <p:tgtEl>
                                          <p:spTgt spid="93"/>
                                        </p:tgtEl>
                                        <p:attrNameLst>
                                          <p:attrName>style.visibility</p:attrName>
                                        </p:attrNameLst>
                                      </p:cBhvr>
                                      <p:to>
                                        <p:strVal val="visible"/>
                                      </p:to>
                                    </p:set>
                                    <p:animEffect transition="in" filter="wipe(right)">
                                      <p:cBhvr>
                                        <p:cTn id="136" dur="500"/>
                                        <p:tgtEl>
                                          <p:spTgt spid="93"/>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grpId="0" nodeType="clickEffect">
                                  <p:stCondLst>
                                    <p:cond delay="0"/>
                                  </p:stCondLst>
                                  <p:childTnLst>
                                    <p:set>
                                      <p:cBhvr>
                                        <p:cTn id="140" dur="1" fill="hold">
                                          <p:stCondLst>
                                            <p:cond delay="0"/>
                                          </p:stCondLst>
                                        </p:cTn>
                                        <p:tgtEl>
                                          <p:spTgt spid="61"/>
                                        </p:tgtEl>
                                        <p:attrNameLst>
                                          <p:attrName>style.visibility</p:attrName>
                                        </p:attrNameLst>
                                      </p:cBhvr>
                                      <p:to>
                                        <p:strVal val="visible"/>
                                      </p:to>
                                    </p:set>
                                    <p:animEffect transition="in" filter="wipe(left)">
                                      <p:cBhvr>
                                        <p:cTn id="141" dur="500"/>
                                        <p:tgtEl>
                                          <p:spTgt spid="61"/>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59"/>
                                        </p:tgtEl>
                                        <p:attrNameLst>
                                          <p:attrName>style.visibility</p:attrName>
                                        </p:attrNameLst>
                                      </p:cBhvr>
                                      <p:to>
                                        <p:strVal val="visible"/>
                                      </p:to>
                                    </p:set>
                                    <p:animEffect transition="in" filter="wipe(left)">
                                      <p:cBhvr>
                                        <p:cTn id="146" dur="500"/>
                                        <p:tgtEl>
                                          <p:spTgt spid="59"/>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63"/>
                                        </p:tgtEl>
                                        <p:attrNameLst>
                                          <p:attrName>style.visibility</p:attrName>
                                        </p:attrNameLst>
                                      </p:cBhvr>
                                      <p:to>
                                        <p:strVal val="visible"/>
                                      </p:to>
                                    </p:set>
                                    <p:animEffect transition="in" filter="wipe(left)">
                                      <p:cBhvr>
                                        <p:cTn id="151" dur="500"/>
                                        <p:tgtEl>
                                          <p:spTgt spid="63"/>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grpId="0" nodeType="clickEffect">
                                  <p:stCondLst>
                                    <p:cond delay="0"/>
                                  </p:stCondLst>
                                  <p:childTnLst>
                                    <p:set>
                                      <p:cBhvr>
                                        <p:cTn id="155" dur="1" fill="hold">
                                          <p:stCondLst>
                                            <p:cond delay="0"/>
                                          </p:stCondLst>
                                        </p:cTn>
                                        <p:tgtEl>
                                          <p:spTgt spid="62"/>
                                        </p:tgtEl>
                                        <p:attrNameLst>
                                          <p:attrName>style.visibility</p:attrName>
                                        </p:attrNameLst>
                                      </p:cBhvr>
                                      <p:to>
                                        <p:strVal val="visible"/>
                                      </p:to>
                                    </p:set>
                                    <p:animEffect transition="in" filter="wipe(left)">
                                      <p:cBhvr>
                                        <p:cTn id="156" dur="500"/>
                                        <p:tgtEl>
                                          <p:spTgt spid="62"/>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grpId="0" nodeType="clickEffect">
                                  <p:stCondLst>
                                    <p:cond delay="0"/>
                                  </p:stCondLst>
                                  <p:childTnLst>
                                    <p:set>
                                      <p:cBhvr>
                                        <p:cTn id="160" dur="1" fill="hold">
                                          <p:stCondLst>
                                            <p:cond delay="0"/>
                                          </p:stCondLst>
                                        </p:cTn>
                                        <p:tgtEl>
                                          <p:spTgt spid="60"/>
                                        </p:tgtEl>
                                        <p:attrNameLst>
                                          <p:attrName>style.visibility</p:attrName>
                                        </p:attrNameLst>
                                      </p:cBhvr>
                                      <p:to>
                                        <p:strVal val="visible"/>
                                      </p:to>
                                    </p:set>
                                    <p:animEffect transition="in" filter="wipe(left)">
                                      <p:cBhvr>
                                        <p:cTn id="16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P spid="13" grpId="0" build="p" autoUpdateAnimBg="0"/>
      <p:bldP spid="14" grpId="0" build="p" autoUpdateAnimBg="0"/>
      <p:bldP spid="15" grpId="0" build="p" autoUpdateAnimBg="0"/>
      <p:bldP spid="16" grpId="0" autoUpdateAnimBg="0"/>
      <p:bldP spid="17" grpId="0" animBg="1"/>
      <p:bldP spid="19" grpId="0" animBg="1"/>
      <p:bldP spid="26" grpId="0" build="p" autoUpdateAnimBg="0"/>
      <p:bldP spid="27" grpId="0" build="p" autoUpdateAnimBg="0"/>
      <p:bldP spid="28" grpId="0" build="p" autoUpdateAnimBg="0"/>
      <p:bldP spid="29" grpId="0" autoUpdateAnimBg="0"/>
      <p:bldP spid="30" grpId="0" build="p" autoUpdateAnimBg="0"/>
      <p:bldP spid="59" grpId="0" autoUpdateAnimBg="0"/>
      <p:bldP spid="60" grpId="0" autoUpdateAnimBg="0"/>
      <p:bldP spid="61" grpId="0" autoUpdateAnimBg="0"/>
      <p:bldP spid="62" grpId="0" autoUpdateAnimBg="0"/>
      <p:bldP spid="63" grpId="0" autoUpdateAnimBg="0"/>
      <p:bldP spid="104"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pic>
        <p:nvPicPr>
          <p:cNvPr id="4" name="Image 3" descr="EVOLUTION PARAMETRES.JPG"/>
          <p:cNvPicPr>
            <a:picLocks noChangeAspect="1"/>
          </p:cNvPicPr>
          <p:nvPr/>
        </p:nvPicPr>
        <p:blipFill>
          <a:blip r:embed="rId2"/>
          <a:stretch>
            <a:fillRect/>
          </a:stretch>
        </p:blipFill>
        <p:spPr>
          <a:xfrm>
            <a:off x="-1" y="1000108"/>
            <a:ext cx="9186017" cy="5072098"/>
          </a:xfrm>
          <a:prstGeom prst="rect">
            <a:avLst/>
          </a:prstGeom>
        </p:spPr>
      </p:pic>
      <p:sp>
        <p:nvSpPr>
          <p:cNvPr id="5"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a:t>
            </a:r>
            <a:r>
              <a:rPr lang="fr-FR" sz="3200" dirty="0" smtClean="0">
                <a:solidFill>
                  <a:schemeClr val="tx2"/>
                </a:solidFill>
                <a:latin typeface="+mj-lt"/>
                <a:ea typeface="+mj-ea"/>
                <a:cs typeface="+mj-cs"/>
              </a:rPr>
              <a:t>évolution des paramètres</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lgn="just"/>
            <a:r>
              <a:rPr lang="fr-FR" smtClean="0"/>
              <a:t>Séminaire Sécurité -  Pilote privé et ULM - 2024</a:t>
            </a:r>
            <a:endParaRPr lang="fr-FR"/>
          </a:p>
        </p:txBody>
      </p:sp>
      <p:sp>
        <p:nvSpPr>
          <p:cNvPr id="3" name="ZoneTexte 2"/>
          <p:cNvSpPr txBox="1"/>
          <p:nvPr/>
        </p:nvSpPr>
        <p:spPr>
          <a:xfrm>
            <a:off x="319920" y="1000108"/>
            <a:ext cx="8572560" cy="5355312"/>
          </a:xfrm>
          <a:prstGeom prst="rect">
            <a:avLst/>
          </a:prstGeom>
          <a:noFill/>
        </p:spPr>
        <p:txBody>
          <a:bodyPr wrap="square" rtlCol="0">
            <a:spAutoFit/>
          </a:bodyPr>
          <a:lstStyle/>
          <a:p>
            <a:pPr algn="just"/>
            <a:r>
              <a:rPr lang="fr-FR" dirty="0" smtClean="0">
                <a:solidFill>
                  <a:srgbClr val="002060"/>
                </a:solidFill>
                <a:latin typeface="+mj-lt"/>
              </a:rPr>
              <a:t>La succession des secteurs nuageux pour un observateur immobile (en France) dépendra de sa position par rapport à la dépression, mais aussi du stade de développement de la perturbation et de ses caractéristiques :</a:t>
            </a:r>
          </a:p>
          <a:p>
            <a:pPr algn="just"/>
            <a:r>
              <a:rPr lang="fr-FR" dirty="0" smtClean="0">
                <a:solidFill>
                  <a:srgbClr val="002060"/>
                </a:solidFill>
                <a:latin typeface="+mj-lt"/>
              </a:rPr>
              <a:t>― si la </a:t>
            </a:r>
            <a:r>
              <a:rPr lang="fr-FR" b="1" dirty="0" smtClean="0">
                <a:solidFill>
                  <a:srgbClr val="0070C0"/>
                </a:solidFill>
                <a:latin typeface="+mj-lt"/>
              </a:rPr>
              <a:t>dépression passe très au nord </a:t>
            </a:r>
            <a:r>
              <a:rPr lang="fr-FR" dirty="0" smtClean="0">
                <a:solidFill>
                  <a:srgbClr val="002060"/>
                </a:solidFill>
                <a:latin typeface="+mj-lt"/>
              </a:rPr>
              <a:t>de l’observateur (vers l’Ecosse, cas le plus fréquent en France), celui-ci ne verra pas passer le front chaud et subira une alternance </a:t>
            </a:r>
            <a:r>
              <a:rPr lang="fr-FR" b="1" dirty="0" smtClean="0">
                <a:solidFill>
                  <a:srgbClr val="0070C0"/>
                </a:solidFill>
                <a:latin typeface="+mj-lt"/>
              </a:rPr>
              <a:t>marge – secteur chaud (éventuellement) – front froid – traîne</a:t>
            </a:r>
            <a:r>
              <a:rPr lang="fr-FR" dirty="0" smtClean="0">
                <a:solidFill>
                  <a:srgbClr val="002060"/>
                </a:solidFill>
                <a:latin typeface="+mj-lt"/>
              </a:rPr>
              <a:t> ; souvent, il verra seulement le front froid et la traîne (notamment dans le sud de la France où les vrais secteurs chauds sont rares.</a:t>
            </a:r>
          </a:p>
          <a:p>
            <a:pPr algn="just"/>
            <a:endParaRPr lang="fr-FR" dirty="0" smtClean="0">
              <a:solidFill>
                <a:srgbClr val="002060"/>
              </a:solidFill>
              <a:latin typeface="+mj-lt"/>
            </a:endParaRPr>
          </a:p>
          <a:p>
            <a:pPr algn="just"/>
            <a:r>
              <a:rPr lang="fr-FR" dirty="0" smtClean="0">
                <a:solidFill>
                  <a:srgbClr val="002060"/>
                </a:solidFill>
                <a:latin typeface="+mj-lt"/>
              </a:rPr>
              <a:t>― si le </a:t>
            </a:r>
            <a:r>
              <a:rPr lang="fr-FR" b="1" dirty="0" smtClean="0">
                <a:solidFill>
                  <a:srgbClr val="002060"/>
                </a:solidFill>
                <a:latin typeface="+mj-lt"/>
              </a:rPr>
              <a:t>centre de la dépression passe près de l’observateur (nord de la France ou sur le pays)</a:t>
            </a:r>
            <a:r>
              <a:rPr lang="fr-FR" dirty="0" smtClean="0">
                <a:solidFill>
                  <a:srgbClr val="002060"/>
                </a:solidFill>
                <a:latin typeface="+mj-lt"/>
              </a:rPr>
              <a:t>, ce dernier verra passer le front chaud mais il a de grandes chances de ne pas voir passer de front froid : il s’agira plutôt d’un secteur chaud, suivi de l’occlusion ou du front chaud rétrograde, tous deux s’enroulant autour du minimum. On aura donc une succession </a:t>
            </a:r>
            <a:r>
              <a:rPr lang="fr-FR" b="1" dirty="0" smtClean="0">
                <a:solidFill>
                  <a:srgbClr val="002060"/>
                </a:solidFill>
                <a:latin typeface="+mj-lt"/>
              </a:rPr>
              <a:t>tête – front chaud – secteur chaud – occlusion puis éventuellement traîne </a:t>
            </a:r>
            <a:r>
              <a:rPr lang="fr-FR" dirty="0" smtClean="0">
                <a:solidFill>
                  <a:srgbClr val="002060"/>
                </a:solidFill>
                <a:latin typeface="+mj-lt"/>
              </a:rPr>
              <a:t>;</a:t>
            </a:r>
          </a:p>
          <a:p>
            <a:pPr algn="just"/>
            <a:endParaRPr lang="fr-FR" dirty="0" smtClean="0">
              <a:solidFill>
                <a:srgbClr val="002060"/>
              </a:solidFill>
              <a:latin typeface="+mj-lt"/>
            </a:endParaRPr>
          </a:p>
          <a:p>
            <a:pPr algn="just"/>
            <a:r>
              <a:rPr lang="fr-FR" dirty="0" smtClean="0">
                <a:solidFill>
                  <a:srgbClr val="002060"/>
                </a:solidFill>
                <a:latin typeface="+mj-lt"/>
              </a:rPr>
              <a:t>― le cas intermédiaire, où l’observateur voit passer les deux fronts successivement est donc moins fréquent. En France, il correspondra souvent aux situations de sud-ouest, pour lesquelles des fronts chauds peuvent remonter depuis la Péninsule ibérique, suivis de secteur chauds et de fronts froids parfois orageux.</a:t>
            </a:r>
            <a:endParaRPr lang="fr-FR" dirty="0">
              <a:solidFill>
                <a:srgbClr val="002060"/>
              </a:solidFill>
              <a:latin typeface="+mj-lt"/>
            </a:endParaRPr>
          </a:p>
        </p:txBody>
      </p:sp>
      <p:sp>
        <p:nvSpPr>
          <p:cNvPr id="4" name="Titre 1"/>
          <p:cNvSpPr txBox="1">
            <a:spLocks/>
          </p:cNvSpPr>
          <p:nvPr/>
        </p:nvSpPr>
        <p:spPr>
          <a:xfrm>
            <a:off x="0" y="0"/>
            <a:ext cx="9144000" cy="581772"/>
          </a:xfrm>
          <a:prstGeom prst="rect">
            <a:avLst/>
          </a:prstGeom>
        </p:spPr>
        <p:txBody>
          <a:bodyPr>
            <a:no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a:t>
            </a:r>
            <a:r>
              <a:rPr lang="fr-FR" sz="2800" dirty="0" smtClean="0">
                <a:solidFill>
                  <a:schemeClr val="tx2"/>
                </a:solidFill>
                <a:latin typeface="+mj-lt"/>
                <a:ea typeface="+mj-ea"/>
                <a:cs typeface="+mj-cs"/>
              </a:rPr>
              <a:t>chronologie pour un observateur</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heckerboard(across)">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ox(in)">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cas réel le 25 février 2024</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51202" name="Picture 2" descr="F:\0_SEMINAIRE 2024\2024 02 25- FRONT CHAUD\IMAGE SAT_2024 02 25_1200Z.png"/>
          <p:cNvPicPr>
            <a:picLocks noChangeAspect="1" noChangeArrowheads="1"/>
          </p:cNvPicPr>
          <p:nvPr/>
        </p:nvPicPr>
        <p:blipFill>
          <a:blip r:embed="rId2"/>
          <a:srcRect t="12963"/>
          <a:stretch>
            <a:fillRect/>
          </a:stretch>
        </p:blipFill>
        <p:spPr bwMode="auto">
          <a:xfrm>
            <a:off x="3933291" y="3214686"/>
            <a:ext cx="5210709" cy="3357586"/>
          </a:xfrm>
          <a:prstGeom prst="rect">
            <a:avLst/>
          </a:prstGeom>
          <a:noFill/>
          <a:ln>
            <a:solidFill>
              <a:schemeClr val="tx1"/>
            </a:solidFill>
          </a:ln>
        </p:spPr>
      </p:pic>
      <p:pic>
        <p:nvPicPr>
          <p:cNvPr id="4" name="Picture 6"/>
          <p:cNvPicPr>
            <a:picLocks noChangeAspect="1" noChangeArrowheads="1"/>
          </p:cNvPicPr>
          <p:nvPr/>
        </p:nvPicPr>
        <p:blipFill>
          <a:blip r:embed="rId3"/>
          <a:srcRect b="14441"/>
          <a:stretch>
            <a:fillRect/>
          </a:stretch>
        </p:blipFill>
        <p:spPr bwMode="auto">
          <a:xfrm>
            <a:off x="-1" y="571480"/>
            <a:ext cx="5112000" cy="3929090"/>
          </a:xfrm>
          <a:prstGeom prst="rect">
            <a:avLst/>
          </a:prstGeom>
          <a:noFill/>
          <a:ln w="9525">
            <a:noFill/>
            <a:miter lim="800000"/>
            <a:headEnd/>
            <a:tailEnd/>
          </a:ln>
          <a:effectLst/>
        </p:spPr>
      </p:pic>
      <p:cxnSp>
        <p:nvCxnSpPr>
          <p:cNvPr id="7" name="Connecteur droit avec flèche 6"/>
          <p:cNvCxnSpPr/>
          <p:nvPr/>
        </p:nvCxnSpPr>
        <p:spPr>
          <a:xfrm>
            <a:off x="3571868" y="3071810"/>
            <a:ext cx="4357718" cy="18573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3000364" y="3500438"/>
            <a:ext cx="3714776" cy="1857388"/>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0" y="4500570"/>
            <a:ext cx="3643338" cy="338554"/>
          </a:xfrm>
          <a:prstGeom prst="rect">
            <a:avLst/>
          </a:prstGeom>
          <a:noFill/>
        </p:spPr>
        <p:txBody>
          <a:bodyPr wrap="square" rtlCol="0">
            <a:spAutoFit/>
          </a:bodyPr>
          <a:lstStyle/>
          <a:p>
            <a:r>
              <a:rPr lang="fr-FR" sz="1600" dirty="0" smtClean="0">
                <a:solidFill>
                  <a:srgbClr val="002060"/>
                </a:solidFill>
                <a:latin typeface="+mj-lt"/>
              </a:rPr>
              <a:t>Carte des front le 25/02 à 1200Z</a:t>
            </a:r>
            <a:endParaRPr lang="fr-FR" sz="1600" dirty="0">
              <a:solidFill>
                <a:srgbClr val="002060"/>
              </a:solidFill>
              <a:latin typeface="+mj-lt"/>
            </a:endParaRPr>
          </a:p>
        </p:txBody>
      </p:sp>
      <p:sp>
        <p:nvSpPr>
          <p:cNvPr id="11" name="ZoneTexte 10"/>
          <p:cNvSpPr txBox="1"/>
          <p:nvPr/>
        </p:nvSpPr>
        <p:spPr>
          <a:xfrm>
            <a:off x="5500694" y="2857496"/>
            <a:ext cx="3643306" cy="369332"/>
          </a:xfrm>
          <a:prstGeom prst="rect">
            <a:avLst/>
          </a:prstGeom>
          <a:noFill/>
        </p:spPr>
        <p:txBody>
          <a:bodyPr wrap="square" rtlCol="0">
            <a:spAutoFit/>
          </a:bodyPr>
          <a:lstStyle/>
          <a:p>
            <a:r>
              <a:rPr lang="fr-FR" dirty="0" smtClean="0">
                <a:solidFill>
                  <a:srgbClr val="002060"/>
                </a:solidFill>
                <a:latin typeface="+mj-lt"/>
              </a:rPr>
              <a:t>Image satellite le 25/02 à 1200Z</a:t>
            </a:r>
            <a:endParaRPr lang="fr-FR" dirty="0">
              <a:solidFill>
                <a:srgbClr val="002060"/>
              </a:solidFill>
              <a:latin typeface="+mj-lt"/>
            </a:endParaRPr>
          </a:p>
        </p:txBody>
      </p:sp>
      <p:sp>
        <p:nvSpPr>
          <p:cNvPr id="12" name="ZoneTexte 11"/>
          <p:cNvSpPr txBox="1"/>
          <p:nvPr/>
        </p:nvSpPr>
        <p:spPr>
          <a:xfrm>
            <a:off x="25125" y="5301208"/>
            <a:ext cx="3929058" cy="646331"/>
          </a:xfrm>
          <a:prstGeom prst="rect">
            <a:avLst/>
          </a:prstGeom>
          <a:solidFill>
            <a:schemeClr val="accent1">
              <a:alpha val="23000"/>
            </a:schemeClr>
          </a:solidFill>
        </p:spPr>
        <p:txBody>
          <a:bodyPr wrap="square" rtlCol="0">
            <a:spAutoFit/>
          </a:bodyPr>
          <a:lstStyle/>
          <a:p>
            <a:r>
              <a:rPr lang="fr-FR" b="1" dirty="0" smtClean="0">
                <a:solidFill>
                  <a:srgbClr val="FF0000"/>
                </a:solidFill>
                <a:latin typeface="+mj-lt"/>
              </a:rPr>
              <a:t>Pour l’interprétation des images satellites </a:t>
            </a:r>
            <a:r>
              <a:rPr lang="fr-FR" b="1" dirty="0" smtClean="0">
                <a:solidFill>
                  <a:srgbClr val="FF0000"/>
                </a:solidFill>
                <a:latin typeface="+mj-lt"/>
              </a:rPr>
              <a:t>Cf</a:t>
            </a:r>
            <a:r>
              <a:rPr lang="fr-FR" b="1" dirty="0" smtClean="0">
                <a:solidFill>
                  <a:srgbClr val="FF0000"/>
                </a:solidFill>
                <a:latin typeface="+mj-lt"/>
              </a:rPr>
              <a:t>. </a:t>
            </a:r>
            <a:r>
              <a:rPr lang="fr-FR" b="1" dirty="0" smtClean="0">
                <a:solidFill>
                  <a:srgbClr val="FF0000"/>
                </a:solidFill>
                <a:latin typeface="+mj-lt"/>
              </a:rPr>
              <a:t>Séminaire 2021  (</a:t>
            </a:r>
            <a:r>
              <a:rPr lang="fr-FR" b="1" dirty="0" smtClean="0">
                <a:solidFill>
                  <a:srgbClr val="002060"/>
                </a:solidFill>
                <a:hlinkClick r:id="rId4"/>
              </a:rPr>
              <a:t>Clic ICI</a:t>
            </a:r>
            <a:r>
              <a:rPr lang="fr-FR" b="1" dirty="0" smtClean="0">
                <a:solidFill>
                  <a:srgbClr val="FF0000"/>
                </a:solidFill>
                <a:latin typeface="+mj-lt"/>
              </a:rPr>
              <a:t>)</a:t>
            </a:r>
            <a:endParaRPr lang="fr-FR" b="1" dirty="0">
              <a:solidFill>
                <a:srgbClr val="FF0000"/>
              </a:solidFill>
              <a:latin typeface="+mj-lt"/>
            </a:endParaRPr>
          </a:p>
        </p:txBody>
      </p:sp>
      <p:sp>
        <p:nvSpPr>
          <p:cNvPr id="13" name="ZoneTexte 12"/>
          <p:cNvSpPr txBox="1"/>
          <p:nvPr/>
        </p:nvSpPr>
        <p:spPr>
          <a:xfrm>
            <a:off x="5357818" y="714356"/>
            <a:ext cx="3571900" cy="1754326"/>
          </a:xfrm>
          <a:prstGeom prst="rect">
            <a:avLst/>
          </a:prstGeom>
          <a:noFill/>
          <a:ln>
            <a:solidFill>
              <a:srgbClr val="002060"/>
            </a:solidFill>
          </a:ln>
        </p:spPr>
        <p:txBody>
          <a:bodyPr wrap="square" rtlCol="0">
            <a:spAutoFit/>
          </a:bodyPr>
          <a:lstStyle/>
          <a:p>
            <a:r>
              <a:rPr lang="fr-FR" dirty="0" smtClean="0">
                <a:solidFill>
                  <a:srgbClr val="002060"/>
                </a:solidFill>
                <a:latin typeface="+mj-lt"/>
              </a:rPr>
              <a:t>Nous allons voir maintenant un cas réel proche de la théorie.</a:t>
            </a:r>
          </a:p>
          <a:p>
            <a:r>
              <a:rPr lang="fr-FR" dirty="0" smtClean="0">
                <a:solidFill>
                  <a:srgbClr val="002060"/>
                </a:solidFill>
                <a:latin typeface="+mj-lt"/>
              </a:rPr>
              <a:t>Le 25 février une dépression associée à un front chaud et </a:t>
            </a:r>
            <a:r>
              <a:rPr lang="fr-FR" dirty="0" smtClean="0">
                <a:solidFill>
                  <a:srgbClr val="002060"/>
                </a:solidFill>
                <a:latin typeface="+mj-lt"/>
              </a:rPr>
              <a:t>un front </a:t>
            </a:r>
            <a:r>
              <a:rPr lang="fr-FR" dirty="0" smtClean="0">
                <a:solidFill>
                  <a:srgbClr val="002060"/>
                </a:solidFill>
                <a:latin typeface="+mj-lt"/>
              </a:rPr>
              <a:t>froid </a:t>
            </a:r>
            <a:r>
              <a:rPr lang="fr-FR" dirty="0" smtClean="0">
                <a:solidFill>
                  <a:srgbClr val="002060"/>
                </a:solidFill>
                <a:latin typeface="+mj-lt"/>
              </a:rPr>
              <a:t>(classique) </a:t>
            </a:r>
            <a:r>
              <a:rPr lang="fr-FR" dirty="0" smtClean="0">
                <a:solidFill>
                  <a:srgbClr val="002060"/>
                </a:solidFill>
                <a:latin typeface="+mj-lt"/>
              </a:rPr>
              <a:t>a traversé le pays d’ouest en est.</a:t>
            </a:r>
            <a:endParaRPr lang="fr-FR" dirty="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51202"/>
                                        </p:tgtEl>
                                        <p:attrNameLst>
                                          <p:attrName>style.visibility</p:attrName>
                                        </p:attrNameLst>
                                      </p:cBhvr>
                                      <p:to>
                                        <p:strVal val="visible"/>
                                      </p:to>
                                    </p:set>
                                    <p:animEffect transition="in" filter="box(in)">
                                      <p:cBhvr>
                                        <p:cTn id="18" dur="500"/>
                                        <p:tgtEl>
                                          <p:spTgt spid="51202"/>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Horizont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pic>
        <p:nvPicPr>
          <p:cNvPr id="5" name="Image 4" descr="2024 02 25_1200Z COUPE TPW.png"/>
          <p:cNvPicPr>
            <a:picLocks noChangeAspect="1"/>
          </p:cNvPicPr>
          <p:nvPr/>
        </p:nvPicPr>
        <p:blipFill>
          <a:blip r:embed="rId2"/>
          <a:stretch>
            <a:fillRect/>
          </a:stretch>
        </p:blipFill>
        <p:spPr>
          <a:xfrm>
            <a:off x="0" y="2428868"/>
            <a:ext cx="9144000" cy="4040372"/>
          </a:xfrm>
          <a:prstGeom prst="rect">
            <a:avLst/>
          </a:prstGeom>
        </p:spPr>
      </p:pic>
      <p:sp>
        <p:nvSpPr>
          <p:cNvPr id="7"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cas réel le 25 février 2024</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10" name="Forme libre 9"/>
          <p:cNvSpPr/>
          <p:nvPr/>
        </p:nvSpPr>
        <p:spPr>
          <a:xfrm>
            <a:off x="-53926" y="4786321"/>
            <a:ext cx="1625530" cy="878269"/>
          </a:xfrm>
          <a:custGeom>
            <a:avLst/>
            <a:gdLst>
              <a:gd name="connsiteX0" fmla="*/ 1713914 w 1713914"/>
              <a:gd name="connsiteY0" fmla="*/ 0 h 1120726"/>
              <a:gd name="connsiteX1" fmla="*/ 1643575 w 1713914"/>
              <a:gd name="connsiteY1" fmla="*/ 379827 h 1120726"/>
              <a:gd name="connsiteX2" fmla="*/ 1404424 w 1713914"/>
              <a:gd name="connsiteY2" fmla="*/ 633046 h 1120726"/>
              <a:gd name="connsiteX3" fmla="*/ 968326 w 1713914"/>
              <a:gd name="connsiteY3" fmla="*/ 872197 h 1120726"/>
              <a:gd name="connsiteX4" fmla="*/ 138332 w 1713914"/>
              <a:gd name="connsiteY4" fmla="*/ 1083212 h 1120726"/>
              <a:gd name="connsiteX5" fmla="*/ 138332 w 1713914"/>
              <a:gd name="connsiteY5" fmla="*/ 1097280 h 112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3914" h="1120726">
                <a:moveTo>
                  <a:pt x="1713914" y="0"/>
                </a:moveTo>
                <a:cubicBezTo>
                  <a:pt x="1704535" y="137160"/>
                  <a:pt x="1695157" y="274320"/>
                  <a:pt x="1643575" y="379827"/>
                </a:cubicBezTo>
                <a:cubicBezTo>
                  <a:pt x="1591993" y="485334"/>
                  <a:pt x="1516966" y="550984"/>
                  <a:pt x="1404424" y="633046"/>
                </a:cubicBezTo>
                <a:cubicBezTo>
                  <a:pt x="1291883" y="715108"/>
                  <a:pt x="1179341" y="797169"/>
                  <a:pt x="968326" y="872197"/>
                </a:cubicBezTo>
                <a:cubicBezTo>
                  <a:pt x="757311" y="947225"/>
                  <a:pt x="276664" y="1045698"/>
                  <a:pt x="138332" y="1083212"/>
                </a:cubicBezTo>
                <a:cubicBezTo>
                  <a:pt x="0" y="1120726"/>
                  <a:pt x="69166" y="1109003"/>
                  <a:pt x="138332" y="109728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ln w="28575">
                <a:solidFill>
                  <a:schemeClr val="tx2"/>
                </a:solidFill>
              </a:ln>
            </a:endParaRPr>
          </a:p>
        </p:txBody>
      </p:sp>
      <p:sp>
        <p:nvSpPr>
          <p:cNvPr id="14" name="Forme libre 13"/>
          <p:cNvSpPr/>
          <p:nvPr/>
        </p:nvSpPr>
        <p:spPr>
          <a:xfrm>
            <a:off x="1083212" y="3587262"/>
            <a:ext cx="1097280" cy="1744393"/>
          </a:xfrm>
          <a:custGeom>
            <a:avLst/>
            <a:gdLst>
              <a:gd name="connsiteX0" fmla="*/ 0 w 1097280"/>
              <a:gd name="connsiteY0" fmla="*/ 0 h 1744393"/>
              <a:gd name="connsiteX1" fmla="*/ 295422 w 1097280"/>
              <a:gd name="connsiteY1" fmla="*/ 239150 h 1744393"/>
              <a:gd name="connsiteX2" fmla="*/ 956603 w 1097280"/>
              <a:gd name="connsiteY2" fmla="*/ 1153550 h 1744393"/>
              <a:gd name="connsiteX3" fmla="*/ 1097280 w 1097280"/>
              <a:gd name="connsiteY3" fmla="*/ 1744393 h 1744393"/>
              <a:gd name="connsiteX4" fmla="*/ 1097280 w 1097280"/>
              <a:gd name="connsiteY4" fmla="*/ 1744393 h 1744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1744393">
                <a:moveTo>
                  <a:pt x="0" y="0"/>
                </a:moveTo>
                <a:cubicBezTo>
                  <a:pt x="67994" y="23446"/>
                  <a:pt x="135988" y="46892"/>
                  <a:pt x="295422" y="239150"/>
                </a:cubicBezTo>
                <a:cubicBezTo>
                  <a:pt x="454856" y="431408"/>
                  <a:pt x="822960" y="902676"/>
                  <a:pt x="956603" y="1153550"/>
                </a:cubicBezTo>
                <a:cubicBezTo>
                  <a:pt x="1090246" y="1404424"/>
                  <a:pt x="1097280" y="1744393"/>
                  <a:pt x="1097280" y="1744393"/>
                </a:cubicBezTo>
                <a:lnTo>
                  <a:pt x="1097280" y="1744393"/>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ZoneTexte 7"/>
          <p:cNvSpPr txBox="1"/>
          <p:nvPr/>
        </p:nvSpPr>
        <p:spPr>
          <a:xfrm>
            <a:off x="170638" y="757141"/>
            <a:ext cx="8802724" cy="1569660"/>
          </a:xfrm>
          <a:prstGeom prst="rect">
            <a:avLst/>
          </a:prstGeom>
          <a:noFill/>
        </p:spPr>
        <p:txBody>
          <a:bodyPr wrap="square" rtlCol="0">
            <a:spAutoFit/>
          </a:bodyPr>
          <a:lstStyle/>
          <a:p>
            <a:r>
              <a:rPr lang="fr-FR" sz="1600" dirty="0" smtClean="0">
                <a:solidFill>
                  <a:srgbClr val="002060"/>
                </a:solidFill>
                <a:latin typeface="+mj-lt"/>
              </a:rPr>
              <a:t>La </a:t>
            </a:r>
            <a:r>
              <a:rPr lang="fr-FR" sz="1600" dirty="0" err="1" smtClean="0">
                <a:solidFill>
                  <a:srgbClr val="002060"/>
                </a:solidFill>
                <a:latin typeface="+mj-lt"/>
              </a:rPr>
              <a:t>Theta’W</a:t>
            </a:r>
            <a:r>
              <a:rPr lang="fr-FR" sz="1600" dirty="0" smtClean="0">
                <a:solidFill>
                  <a:srgbClr val="002060"/>
                </a:solidFill>
                <a:latin typeface="+mj-lt"/>
              </a:rPr>
              <a:t> est une température « virtuelle » utilisée pour caractériser les masses d’air. Son avantage est d’être relativement uniforme dans une même masse d‘air et donc de différencier les masses chaudes des froides. On la regarde souvent à 850hPa car c’est la limite de l’atmosphère libre et donc sans influence du sol.</a:t>
            </a:r>
          </a:p>
          <a:p>
            <a:r>
              <a:rPr lang="fr-FR" sz="1600" dirty="0" smtClean="0">
                <a:solidFill>
                  <a:srgbClr val="002060"/>
                </a:solidFill>
                <a:latin typeface="+mj-lt"/>
              </a:rPr>
              <a:t>Cette coupe transversale en température </a:t>
            </a:r>
            <a:r>
              <a:rPr lang="fr-FR" sz="1600" dirty="0" err="1" smtClean="0">
                <a:solidFill>
                  <a:srgbClr val="002060"/>
                </a:solidFill>
                <a:latin typeface="+mj-lt"/>
              </a:rPr>
              <a:t>Theta’W</a:t>
            </a:r>
            <a:r>
              <a:rPr lang="fr-FR" sz="1600" dirty="0" smtClean="0">
                <a:solidFill>
                  <a:srgbClr val="002060"/>
                </a:solidFill>
                <a:latin typeface="+mj-lt"/>
              </a:rPr>
              <a:t> montre comment se répartit l’air chaud. On voit bien la pente faible du front chaud et le caractère plus prononcé pour le front froid.</a:t>
            </a:r>
            <a:endParaRPr lang="fr-FR" sz="1600" dirty="0">
              <a:solidFill>
                <a:srgbClr val="002060"/>
              </a:solidFill>
              <a:latin typeface="+mj-lt"/>
            </a:endParaRPr>
          </a:p>
        </p:txBody>
      </p:sp>
      <p:sp>
        <p:nvSpPr>
          <p:cNvPr id="9" name="ZoneTexte 8"/>
          <p:cNvSpPr txBox="1"/>
          <p:nvPr/>
        </p:nvSpPr>
        <p:spPr>
          <a:xfrm>
            <a:off x="285720" y="2357430"/>
            <a:ext cx="2714644" cy="307777"/>
          </a:xfrm>
          <a:prstGeom prst="rect">
            <a:avLst/>
          </a:prstGeom>
          <a:noFill/>
        </p:spPr>
        <p:txBody>
          <a:bodyPr wrap="square" rtlCol="0">
            <a:spAutoFit/>
          </a:bodyPr>
          <a:lstStyle/>
          <a:p>
            <a:r>
              <a:rPr lang="fr-FR" sz="1400" dirty="0" smtClean="0">
                <a:solidFill>
                  <a:srgbClr val="002060"/>
                </a:solidFill>
                <a:latin typeface="+mj-lt"/>
              </a:rPr>
              <a:t>Température </a:t>
            </a:r>
            <a:r>
              <a:rPr lang="fr-FR" sz="1400" dirty="0" err="1" smtClean="0">
                <a:solidFill>
                  <a:srgbClr val="002060"/>
                </a:solidFill>
                <a:latin typeface="+mj-lt"/>
              </a:rPr>
              <a:t>Theta’W</a:t>
            </a:r>
            <a:r>
              <a:rPr lang="fr-FR" sz="1400" dirty="0" smtClean="0">
                <a:solidFill>
                  <a:srgbClr val="002060"/>
                </a:solidFill>
                <a:latin typeface="+mj-lt"/>
              </a:rPr>
              <a:t> à 850hPa</a:t>
            </a:r>
            <a:endParaRPr lang="fr-FR" sz="1400" dirty="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2024 02 25_1500Z COUPE T HU VENT.png"/>
          <p:cNvPicPr>
            <a:picLocks noChangeAspect="1"/>
          </p:cNvPicPr>
          <p:nvPr/>
        </p:nvPicPr>
        <p:blipFill>
          <a:blip r:embed="rId2"/>
          <a:srcRect l="2521" t="14909" r="3081" b="1296"/>
          <a:stretch>
            <a:fillRect/>
          </a:stretch>
        </p:blipFill>
        <p:spPr>
          <a:xfrm>
            <a:off x="0" y="2714620"/>
            <a:ext cx="8938231" cy="3429024"/>
          </a:xfrm>
          <a:prstGeom prst="rect">
            <a:avLst/>
          </a:prstGeom>
        </p:spPr>
      </p:pic>
      <p:sp>
        <p:nvSpPr>
          <p:cNvPr id="4" name="Forme libre 3"/>
          <p:cNvSpPr/>
          <p:nvPr/>
        </p:nvSpPr>
        <p:spPr>
          <a:xfrm>
            <a:off x="4786314" y="4000504"/>
            <a:ext cx="1336867" cy="1923830"/>
          </a:xfrm>
          <a:custGeom>
            <a:avLst/>
            <a:gdLst>
              <a:gd name="connsiteX0" fmla="*/ 0 w 1765495"/>
              <a:gd name="connsiteY0" fmla="*/ 0 h 1995268"/>
              <a:gd name="connsiteX1" fmla="*/ 970671 w 1765495"/>
              <a:gd name="connsiteY1" fmla="*/ 140677 h 1995268"/>
              <a:gd name="connsiteX2" fmla="*/ 1308295 w 1765495"/>
              <a:gd name="connsiteY2" fmla="*/ 281354 h 1995268"/>
              <a:gd name="connsiteX3" fmla="*/ 1645920 w 1765495"/>
              <a:gd name="connsiteY3" fmla="*/ 661182 h 1995268"/>
              <a:gd name="connsiteX4" fmla="*/ 1758461 w 1765495"/>
              <a:gd name="connsiteY4" fmla="*/ 1167619 h 1995268"/>
              <a:gd name="connsiteX5" fmla="*/ 1688123 w 1765495"/>
              <a:gd name="connsiteY5" fmla="*/ 1617785 h 1995268"/>
              <a:gd name="connsiteX6" fmla="*/ 1533378 w 1765495"/>
              <a:gd name="connsiteY6" fmla="*/ 1941342 h 1995268"/>
              <a:gd name="connsiteX7" fmla="*/ 1519311 w 1765495"/>
              <a:gd name="connsiteY7" fmla="*/ 1941342 h 199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5495" h="1995268">
                <a:moveTo>
                  <a:pt x="0" y="0"/>
                </a:moveTo>
                <a:cubicBezTo>
                  <a:pt x="376311" y="46892"/>
                  <a:pt x="752622" y="93785"/>
                  <a:pt x="970671" y="140677"/>
                </a:cubicBezTo>
                <a:cubicBezTo>
                  <a:pt x="1188720" y="187569"/>
                  <a:pt x="1195754" y="194603"/>
                  <a:pt x="1308295" y="281354"/>
                </a:cubicBezTo>
                <a:cubicBezTo>
                  <a:pt x="1420836" y="368105"/>
                  <a:pt x="1570892" y="513471"/>
                  <a:pt x="1645920" y="661182"/>
                </a:cubicBezTo>
                <a:cubicBezTo>
                  <a:pt x="1720948" y="808893"/>
                  <a:pt x="1751427" y="1008185"/>
                  <a:pt x="1758461" y="1167619"/>
                </a:cubicBezTo>
                <a:cubicBezTo>
                  <a:pt x="1765495" y="1327053"/>
                  <a:pt x="1725637" y="1488831"/>
                  <a:pt x="1688123" y="1617785"/>
                </a:cubicBezTo>
                <a:cubicBezTo>
                  <a:pt x="1650609" y="1746739"/>
                  <a:pt x="1561513" y="1887416"/>
                  <a:pt x="1533378" y="1941342"/>
                </a:cubicBezTo>
                <a:cubicBezTo>
                  <a:pt x="1505243" y="1995268"/>
                  <a:pt x="1512277" y="1968305"/>
                  <a:pt x="1519311" y="1941342"/>
                </a:cubicBezTo>
              </a:path>
            </a:pathLst>
          </a:custGeom>
          <a:ln w="38100">
            <a:solidFill>
              <a:srgbClr val="00206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6" name="Connecteur droit 5"/>
          <p:cNvCxnSpPr/>
          <p:nvPr/>
        </p:nvCxnSpPr>
        <p:spPr>
          <a:xfrm flipV="1">
            <a:off x="6786578" y="4929198"/>
            <a:ext cx="2143140" cy="9286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cas réel le 25 février 2024</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9" name="Forme libre 8"/>
          <p:cNvSpPr/>
          <p:nvPr/>
        </p:nvSpPr>
        <p:spPr>
          <a:xfrm>
            <a:off x="928662" y="4143379"/>
            <a:ext cx="1571636" cy="934321"/>
          </a:xfrm>
          <a:custGeom>
            <a:avLst/>
            <a:gdLst>
              <a:gd name="connsiteX0" fmla="*/ 1713914 w 1713914"/>
              <a:gd name="connsiteY0" fmla="*/ 0 h 1120726"/>
              <a:gd name="connsiteX1" fmla="*/ 1643575 w 1713914"/>
              <a:gd name="connsiteY1" fmla="*/ 379827 h 1120726"/>
              <a:gd name="connsiteX2" fmla="*/ 1404424 w 1713914"/>
              <a:gd name="connsiteY2" fmla="*/ 633046 h 1120726"/>
              <a:gd name="connsiteX3" fmla="*/ 968326 w 1713914"/>
              <a:gd name="connsiteY3" fmla="*/ 872197 h 1120726"/>
              <a:gd name="connsiteX4" fmla="*/ 138332 w 1713914"/>
              <a:gd name="connsiteY4" fmla="*/ 1083212 h 1120726"/>
              <a:gd name="connsiteX5" fmla="*/ 138332 w 1713914"/>
              <a:gd name="connsiteY5" fmla="*/ 1097280 h 112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3914" h="1120726">
                <a:moveTo>
                  <a:pt x="1713914" y="0"/>
                </a:moveTo>
                <a:cubicBezTo>
                  <a:pt x="1704535" y="137160"/>
                  <a:pt x="1695157" y="274320"/>
                  <a:pt x="1643575" y="379827"/>
                </a:cubicBezTo>
                <a:cubicBezTo>
                  <a:pt x="1591993" y="485334"/>
                  <a:pt x="1516966" y="550984"/>
                  <a:pt x="1404424" y="633046"/>
                </a:cubicBezTo>
                <a:cubicBezTo>
                  <a:pt x="1291883" y="715108"/>
                  <a:pt x="1179341" y="797169"/>
                  <a:pt x="968326" y="872197"/>
                </a:cubicBezTo>
                <a:cubicBezTo>
                  <a:pt x="757311" y="947225"/>
                  <a:pt x="276664" y="1045698"/>
                  <a:pt x="138332" y="1083212"/>
                </a:cubicBezTo>
                <a:cubicBezTo>
                  <a:pt x="0" y="1120726"/>
                  <a:pt x="69166" y="1109003"/>
                  <a:pt x="138332" y="109728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ln w="28575">
                <a:solidFill>
                  <a:schemeClr val="tx2"/>
                </a:solidFill>
              </a:ln>
            </a:endParaRPr>
          </a:p>
        </p:txBody>
      </p:sp>
      <p:sp>
        <p:nvSpPr>
          <p:cNvPr id="10" name="Forme libre 9"/>
          <p:cNvSpPr/>
          <p:nvPr/>
        </p:nvSpPr>
        <p:spPr>
          <a:xfrm>
            <a:off x="2357422" y="3143248"/>
            <a:ext cx="571504" cy="1643074"/>
          </a:xfrm>
          <a:custGeom>
            <a:avLst/>
            <a:gdLst>
              <a:gd name="connsiteX0" fmla="*/ 0 w 1097280"/>
              <a:gd name="connsiteY0" fmla="*/ 0 h 1744393"/>
              <a:gd name="connsiteX1" fmla="*/ 295422 w 1097280"/>
              <a:gd name="connsiteY1" fmla="*/ 239150 h 1744393"/>
              <a:gd name="connsiteX2" fmla="*/ 956603 w 1097280"/>
              <a:gd name="connsiteY2" fmla="*/ 1153550 h 1744393"/>
              <a:gd name="connsiteX3" fmla="*/ 1097280 w 1097280"/>
              <a:gd name="connsiteY3" fmla="*/ 1744393 h 1744393"/>
              <a:gd name="connsiteX4" fmla="*/ 1097280 w 1097280"/>
              <a:gd name="connsiteY4" fmla="*/ 1744393 h 1744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1744393">
                <a:moveTo>
                  <a:pt x="0" y="0"/>
                </a:moveTo>
                <a:cubicBezTo>
                  <a:pt x="67994" y="23446"/>
                  <a:pt x="135988" y="46892"/>
                  <a:pt x="295422" y="239150"/>
                </a:cubicBezTo>
                <a:cubicBezTo>
                  <a:pt x="454856" y="431408"/>
                  <a:pt x="822960" y="902676"/>
                  <a:pt x="956603" y="1153550"/>
                </a:cubicBezTo>
                <a:cubicBezTo>
                  <a:pt x="1090246" y="1404424"/>
                  <a:pt x="1097280" y="1744393"/>
                  <a:pt x="1097280" y="1744393"/>
                </a:cubicBezTo>
                <a:lnTo>
                  <a:pt x="1097280" y="1744393"/>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ZoneTexte 10"/>
          <p:cNvSpPr txBox="1"/>
          <p:nvPr/>
        </p:nvSpPr>
        <p:spPr>
          <a:xfrm>
            <a:off x="214126" y="1071546"/>
            <a:ext cx="8822370" cy="1200329"/>
          </a:xfrm>
          <a:prstGeom prst="rect">
            <a:avLst/>
          </a:prstGeom>
          <a:noFill/>
        </p:spPr>
        <p:txBody>
          <a:bodyPr wrap="square" rtlCol="0">
            <a:spAutoFit/>
          </a:bodyPr>
          <a:lstStyle/>
          <a:p>
            <a:r>
              <a:rPr lang="fr-FR" dirty="0" smtClean="0">
                <a:solidFill>
                  <a:srgbClr val="002060"/>
                </a:solidFill>
                <a:latin typeface="+mj-lt"/>
              </a:rPr>
              <a:t>Sur cette coupe en  humidité , on voit que les nuages de la marge (Ci, As et </a:t>
            </a:r>
            <a:r>
              <a:rPr lang="fr-FR" dirty="0" err="1" smtClean="0">
                <a:solidFill>
                  <a:srgbClr val="002060"/>
                </a:solidFill>
                <a:latin typeface="+mj-lt"/>
              </a:rPr>
              <a:t>Ac</a:t>
            </a:r>
            <a:r>
              <a:rPr lang="fr-FR" dirty="0" smtClean="0">
                <a:solidFill>
                  <a:srgbClr val="002060"/>
                </a:solidFill>
                <a:latin typeface="+mj-lt"/>
              </a:rPr>
              <a:t>) vont très loin à l’avant de la trace du FC.</a:t>
            </a:r>
          </a:p>
          <a:p>
            <a:r>
              <a:rPr lang="fr-FR" dirty="0" smtClean="0">
                <a:solidFill>
                  <a:srgbClr val="002060"/>
                </a:solidFill>
                <a:latin typeface="+mj-lt"/>
              </a:rPr>
              <a:t>Par contre le FF est quasiment vertical, ce qui explique le changement très net et rapide après ce FF.</a:t>
            </a:r>
            <a:endParaRPr lang="fr-FR" dirty="0">
              <a:solidFill>
                <a:srgbClr val="002060"/>
              </a:solidFill>
              <a:latin typeface="+mj-lt"/>
            </a:endParaRPr>
          </a:p>
        </p:txBody>
      </p:sp>
      <p:cxnSp>
        <p:nvCxnSpPr>
          <p:cNvPr id="13" name="Connecteur droit avec flèche 12"/>
          <p:cNvCxnSpPr/>
          <p:nvPr/>
        </p:nvCxnSpPr>
        <p:spPr>
          <a:xfrm rot="16200000" flipH="1">
            <a:off x="5857884" y="2285992"/>
            <a:ext cx="3571900" cy="171451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1428728" y="1857364"/>
            <a:ext cx="4786346" cy="30718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Séminaire Sécurité -  Pilote privé et ULM - 2024</a:t>
            </a:r>
            <a:endParaRPr lang="fr-FR"/>
          </a:p>
        </p:txBody>
      </p:sp>
      <p:sp>
        <p:nvSpPr>
          <p:cNvPr id="5" name="Titre 1"/>
          <p:cNvSpPr>
            <a:spLocks noGrp="1"/>
          </p:cNvSpPr>
          <p:nvPr>
            <p:ph type="title"/>
          </p:nvPr>
        </p:nvSpPr>
        <p:spPr>
          <a:xfrm>
            <a:off x="0" y="0"/>
            <a:ext cx="9144000" cy="581772"/>
          </a:xfrm>
        </p:spPr>
        <p:txBody>
          <a:bodyPr>
            <a:noAutofit/>
          </a:bodyPr>
          <a:lstStyle/>
          <a:p>
            <a:pPr algn="ctr"/>
            <a:r>
              <a:rPr lang="fr-FR" sz="3200" dirty="0" smtClean="0"/>
              <a:t>LES NUAGES : FORMATION ET CONSTITUTION</a:t>
            </a:r>
            <a:endParaRPr lang="fr-FR" sz="3200" dirty="0"/>
          </a:p>
        </p:txBody>
      </p:sp>
      <p:pic>
        <p:nvPicPr>
          <p:cNvPr id="1026" name="Picture 2"/>
          <p:cNvPicPr>
            <a:picLocks noChangeAspect="1" noChangeArrowheads="1"/>
          </p:cNvPicPr>
          <p:nvPr/>
        </p:nvPicPr>
        <p:blipFill>
          <a:blip r:embed="rId2"/>
          <a:srcRect/>
          <a:stretch>
            <a:fillRect/>
          </a:stretch>
        </p:blipFill>
        <p:spPr bwMode="auto">
          <a:xfrm>
            <a:off x="928662" y="857232"/>
            <a:ext cx="2786082" cy="221980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072066" y="928670"/>
            <a:ext cx="3413166" cy="2214578"/>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5000628" y="3643314"/>
            <a:ext cx="3750494" cy="2500330"/>
          </a:xfrm>
          <a:prstGeom prst="rect">
            <a:avLst/>
          </a:prstGeom>
          <a:noFill/>
          <a:ln w="9525">
            <a:noFill/>
            <a:miter lim="800000"/>
            <a:headEnd/>
            <a:tailEnd/>
          </a:ln>
          <a:effectLst/>
        </p:spPr>
      </p:pic>
      <p:sp>
        <p:nvSpPr>
          <p:cNvPr id="9" name="ZoneTexte 8"/>
          <p:cNvSpPr txBox="1"/>
          <p:nvPr/>
        </p:nvSpPr>
        <p:spPr>
          <a:xfrm>
            <a:off x="285720" y="3214686"/>
            <a:ext cx="4357718" cy="3262432"/>
          </a:xfrm>
          <a:prstGeom prst="rect">
            <a:avLst/>
          </a:prstGeom>
          <a:noFill/>
        </p:spPr>
        <p:txBody>
          <a:bodyPr wrap="square" rtlCol="0">
            <a:spAutoFit/>
          </a:bodyPr>
          <a:lstStyle/>
          <a:p>
            <a:r>
              <a:rPr lang="fr-FR" sz="2000" b="1" dirty="0" smtClean="0">
                <a:solidFill>
                  <a:srgbClr val="002060"/>
                </a:solidFill>
                <a:latin typeface="+mj-lt"/>
              </a:rPr>
              <a:t>Un nuage est un ensemble visible de </a:t>
            </a:r>
          </a:p>
          <a:p>
            <a:r>
              <a:rPr lang="fr-FR" sz="2000" b="1" dirty="0" smtClean="0">
                <a:solidFill>
                  <a:srgbClr val="002060"/>
                </a:solidFill>
                <a:latin typeface="+mj-lt"/>
              </a:rPr>
              <a:t>minuscules particules d'eau liquide ou de glace (ou les deux à la fois) en suspension dans l'atmosphère.</a:t>
            </a:r>
          </a:p>
          <a:p>
            <a:endParaRPr lang="fr-FR" dirty="0" smtClean="0">
              <a:solidFill>
                <a:srgbClr val="002060"/>
              </a:solidFill>
              <a:latin typeface="+mj-lt"/>
            </a:endParaRPr>
          </a:p>
          <a:p>
            <a:r>
              <a:rPr lang="fr-FR" dirty="0" smtClean="0">
                <a:solidFill>
                  <a:srgbClr val="002060"/>
                </a:solidFill>
                <a:latin typeface="+mj-lt"/>
              </a:rPr>
              <a:t>Cet ensemble peut comporter des particules</a:t>
            </a:r>
          </a:p>
          <a:p>
            <a:r>
              <a:rPr lang="fr-FR" dirty="0" smtClean="0">
                <a:solidFill>
                  <a:srgbClr val="002060"/>
                </a:solidFill>
                <a:latin typeface="+mj-lt"/>
              </a:rPr>
              <a:t>d'eau liquide ou de glace de plus grandes</a:t>
            </a:r>
          </a:p>
          <a:p>
            <a:r>
              <a:rPr lang="fr-FR" dirty="0" smtClean="0">
                <a:solidFill>
                  <a:srgbClr val="002060"/>
                </a:solidFill>
                <a:latin typeface="+mj-lt"/>
              </a:rPr>
              <a:t>dimensions, des particules liquides non</a:t>
            </a:r>
          </a:p>
          <a:p>
            <a:r>
              <a:rPr lang="fr-FR" dirty="0" smtClean="0">
                <a:solidFill>
                  <a:srgbClr val="002060"/>
                </a:solidFill>
                <a:latin typeface="+mj-lt"/>
              </a:rPr>
              <a:t>aqueuses (dioxyde de soufre) ou solides</a:t>
            </a:r>
          </a:p>
          <a:p>
            <a:r>
              <a:rPr lang="fr-FR" dirty="0" smtClean="0">
                <a:solidFill>
                  <a:srgbClr val="002060"/>
                </a:solidFill>
                <a:latin typeface="+mj-lt"/>
              </a:rPr>
              <a:t>(particules de pollution, sable, suie,</a:t>
            </a:r>
          </a:p>
          <a:p>
            <a:r>
              <a:rPr lang="fr-FR" dirty="0" smtClean="0">
                <a:solidFill>
                  <a:srgbClr val="002060"/>
                </a:solidFill>
                <a:latin typeface="+mj-lt"/>
              </a:rPr>
              <a:t>poussières, sel marin, fumées...).</a:t>
            </a:r>
            <a:endParaRPr lang="fr-FR" dirty="0">
              <a:solidFill>
                <a:srgbClr val="002060"/>
              </a:solidFill>
              <a:latin typeface="+mj-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srcRect l="21500" t="10152" b="22588"/>
          <a:stretch>
            <a:fillRect/>
          </a:stretch>
        </p:blipFill>
        <p:spPr bwMode="auto">
          <a:xfrm>
            <a:off x="0" y="714356"/>
            <a:ext cx="2593420" cy="2214578"/>
          </a:xfrm>
          <a:prstGeom prst="rect">
            <a:avLst/>
          </a:prstGeom>
          <a:noFill/>
          <a:ln w="9525">
            <a:noFill/>
            <a:miter lim="800000"/>
            <a:headEnd/>
            <a:tailEnd/>
          </a:ln>
          <a:effectLst/>
        </p:spPr>
      </p:pic>
      <p:pic>
        <p:nvPicPr>
          <p:cNvPr id="4" name="Image 3" descr="2024 02 25_1500Z_COUPE FC.png"/>
          <p:cNvPicPr>
            <a:picLocks noChangeAspect="1"/>
          </p:cNvPicPr>
          <p:nvPr/>
        </p:nvPicPr>
        <p:blipFill>
          <a:blip r:embed="rId3"/>
          <a:srcRect l="23438" t="7778" r="23437" b="6659"/>
          <a:stretch>
            <a:fillRect/>
          </a:stretch>
        </p:blipFill>
        <p:spPr>
          <a:xfrm>
            <a:off x="0" y="2928910"/>
            <a:ext cx="6643734" cy="3929090"/>
          </a:xfrm>
          <a:prstGeom prst="rect">
            <a:avLst/>
          </a:prstGeom>
          <a:ln>
            <a:solidFill>
              <a:schemeClr val="accent1"/>
            </a:solidFill>
          </a:ln>
        </p:spPr>
      </p:pic>
      <p:cxnSp>
        <p:nvCxnSpPr>
          <p:cNvPr id="6" name="Connecteur droit 5"/>
          <p:cNvCxnSpPr/>
          <p:nvPr/>
        </p:nvCxnSpPr>
        <p:spPr>
          <a:xfrm flipV="1">
            <a:off x="3000364" y="4857760"/>
            <a:ext cx="2786082" cy="17145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rot="16200000" flipH="1">
            <a:off x="500034" y="5214950"/>
            <a:ext cx="1714512" cy="1000132"/>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11"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cas réel le 25 février 2024</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12" name="ZoneTexte 11"/>
          <p:cNvSpPr txBox="1"/>
          <p:nvPr/>
        </p:nvSpPr>
        <p:spPr>
          <a:xfrm>
            <a:off x="2643174" y="785794"/>
            <a:ext cx="6500826" cy="2062103"/>
          </a:xfrm>
          <a:prstGeom prst="rect">
            <a:avLst/>
          </a:prstGeom>
          <a:noFill/>
        </p:spPr>
        <p:txBody>
          <a:bodyPr wrap="square" rtlCol="0">
            <a:spAutoFit/>
          </a:bodyPr>
          <a:lstStyle/>
          <a:p>
            <a:r>
              <a:rPr lang="fr-FR" sz="1600" dirty="0" smtClean="0">
                <a:solidFill>
                  <a:srgbClr val="002060"/>
                </a:solidFill>
                <a:latin typeface="+mj-lt"/>
              </a:rPr>
              <a:t>Si on utilise </a:t>
            </a:r>
            <a:r>
              <a:rPr lang="fr-FR" sz="1600" dirty="0" smtClean="0">
                <a:solidFill>
                  <a:srgbClr val="002060"/>
                </a:solidFill>
                <a:latin typeface="+mj-lt"/>
              </a:rPr>
              <a:t>AEROWEB, </a:t>
            </a:r>
            <a:r>
              <a:rPr lang="fr-FR" sz="1600" dirty="0" smtClean="0">
                <a:solidFill>
                  <a:srgbClr val="002060"/>
                </a:solidFill>
                <a:latin typeface="+mj-lt"/>
              </a:rPr>
              <a:t>il est aussi possible de faire les coupes et visualiser  HU, Tempé et vent dans une perturbation. </a:t>
            </a:r>
          </a:p>
          <a:p>
            <a:r>
              <a:rPr lang="fr-FR" sz="1600" dirty="0" smtClean="0">
                <a:solidFill>
                  <a:srgbClr val="002060"/>
                </a:solidFill>
                <a:latin typeface="+mj-lt"/>
              </a:rPr>
              <a:t>Le FC (et secteur chaud) est marqué par une rupture des isothermes (notamment l’iso-0°C), rotation du vent et humidité au sol (SC et St).</a:t>
            </a:r>
          </a:p>
          <a:p>
            <a:endParaRPr lang="fr-FR" sz="1600" dirty="0" smtClean="0">
              <a:solidFill>
                <a:srgbClr val="002060"/>
              </a:solidFill>
              <a:latin typeface="+mj-lt"/>
            </a:endParaRPr>
          </a:p>
          <a:p>
            <a:r>
              <a:rPr lang="fr-FR" sz="1600" dirty="0" smtClean="0">
                <a:solidFill>
                  <a:srgbClr val="002060"/>
                </a:solidFill>
                <a:latin typeface="+mj-lt"/>
              </a:rPr>
              <a:t>Le  « front froid » est moins marqué car la coupe est faite plus au nord où le caractère de front froid est moins marqué. Mais on remarque tout de même la rotation des vents et la baisse de l’iso-0°C.</a:t>
            </a:r>
            <a:endParaRPr lang="fr-FR" sz="1600" dirty="0">
              <a:solidFill>
                <a:srgbClr val="002060"/>
              </a:solidFill>
              <a:latin typeface="+mj-lt"/>
            </a:endParaRPr>
          </a:p>
        </p:txBody>
      </p:sp>
      <p:sp>
        <p:nvSpPr>
          <p:cNvPr id="15" name="ZoneTexte 14"/>
          <p:cNvSpPr txBox="1"/>
          <p:nvPr/>
        </p:nvSpPr>
        <p:spPr>
          <a:xfrm>
            <a:off x="6715140" y="4286256"/>
            <a:ext cx="2071702" cy="369332"/>
          </a:xfrm>
          <a:prstGeom prst="rect">
            <a:avLst/>
          </a:prstGeom>
          <a:noFill/>
        </p:spPr>
        <p:txBody>
          <a:bodyPr wrap="square" rtlCol="0">
            <a:spAutoFit/>
          </a:bodyPr>
          <a:lstStyle/>
          <a:p>
            <a:r>
              <a:rPr lang="fr-FR" dirty="0" smtClean="0">
                <a:solidFill>
                  <a:srgbClr val="002060"/>
                </a:solidFill>
                <a:latin typeface="+mj-lt"/>
              </a:rPr>
              <a:t>Coupe-Trajet à 15Z</a:t>
            </a:r>
            <a:endParaRPr lang="fr-FR" dirty="0">
              <a:solidFill>
                <a:srgbClr val="002060"/>
              </a:solidFill>
              <a:latin typeface="+mj-lt"/>
            </a:endParaRPr>
          </a:p>
        </p:txBody>
      </p:sp>
      <p:cxnSp>
        <p:nvCxnSpPr>
          <p:cNvPr id="13" name="Connecteur droit avec flèche 12"/>
          <p:cNvCxnSpPr/>
          <p:nvPr/>
        </p:nvCxnSpPr>
        <p:spPr>
          <a:xfrm rot="5400000">
            <a:off x="2857488" y="2000240"/>
            <a:ext cx="4357718" cy="3357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checkerboard(across)">
                                      <p:cBhvr>
                                        <p:cTn id="7" dur="500"/>
                                        <p:tgtEl>
                                          <p:spTgt spid="52226"/>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heckerboard(across)">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checkerboard(across)">
                                      <p:cBhvr>
                                        <p:cTn id="20" dur="500"/>
                                        <p:tgtEl>
                                          <p:spTgt spid="12">
                                            <p:txEl>
                                              <p:pRg st="0" end="0"/>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checkerboard(across)">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par>
                                <p:cTn id="29" presetID="5" presetClass="entr" presetSubtype="1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heckerboard(across)">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nodeType="click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barn(inHorizontal)">
                                      <p:cBhvr>
                                        <p:cTn id="36" dur="500"/>
                                        <p:tgtEl>
                                          <p:spTgt spid="12">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pic>
        <p:nvPicPr>
          <p:cNvPr id="4" name="Image 3" descr="VENT TEMPE_2024 02 25_1500Z.png"/>
          <p:cNvPicPr>
            <a:picLocks noChangeAspect="1"/>
          </p:cNvPicPr>
          <p:nvPr/>
        </p:nvPicPr>
        <p:blipFill>
          <a:blip r:embed="rId2"/>
          <a:stretch>
            <a:fillRect/>
          </a:stretch>
        </p:blipFill>
        <p:spPr>
          <a:xfrm>
            <a:off x="0" y="714356"/>
            <a:ext cx="5857884" cy="4954275"/>
          </a:xfrm>
          <a:prstGeom prst="rect">
            <a:avLst/>
          </a:prstGeom>
        </p:spPr>
      </p:pic>
      <p:sp>
        <p:nvSpPr>
          <p:cNvPr id="5" name="Forme libre 4"/>
          <p:cNvSpPr/>
          <p:nvPr/>
        </p:nvSpPr>
        <p:spPr>
          <a:xfrm>
            <a:off x="1214414" y="1285860"/>
            <a:ext cx="2000264" cy="2857520"/>
          </a:xfrm>
          <a:custGeom>
            <a:avLst/>
            <a:gdLst>
              <a:gd name="connsiteX0" fmla="*/ 0 w 1097280"/>
              <a:gd name="connsiteY0" fmla="*/ 0 h 1744393"/>
              <a:gd name="connsiteX1" fmla="*/ 295422 w 1097280"/>
              <a:gd name="connsiteY1" fmla="*/ 239150 h 1744393"/>
              <a:gd name="connsiteX2" fmla="*/ 956603 w 1097280"/>
              <a:gd name="connsiteY2" fmla="*/ 1153550 h 1744393"/>
              <a:gd name="connsiteX3" fmla="*/ 1097280 w 1097280"/>
              <a:gd name="connsiteY3" fmla="*/ 1744393 h 1744393"/>
              <a:gd name="connsiteX4" fmla="*/ 1097280 w 1097280"/>
              <a:gd name="connsiteY4" fmla="*/ 1744393 h 1744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1744393">
                <a:moveTo>
                  <a:pt x="0" y="0"/>
                </a:moveTo>
                <a:cubicBezTo>
                  <a:pt x="67994" y="23446"/>
                  <a:pt x="135988" y="46892"/>
                  <a:pt x="295422" y="239150"/>
                </a:cubicBezTo>
                <a:cubicBezTo>
                  <a:pt x="454856" y="431408"/>
                  <a:pt x="822960" y="902676"/>
                  <a:pt x="956603" y="1153550"/>
                </a:cubicBezTo>
                <a:cubicBezTo>
                  <a:pt x="1090246" y="1404424"/>
                  <a:pt x="1097280" y="1744393"/>
                  <a:pt x="1097280" y="1744393"/>
                </a:cubicBezTo>
                <a:lnTo>
                  <a:pt x="1097280" y="1744393"/>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ZoneTexte 5"/>
          <p:cNvSpPr txBox="1"/>
          <p:nvPr/>
        </p:nvSpPr>
        <p:spPr>
          <a:xfrm>
            <a:off x="5857884" y="714356"/>
            <a:ext cx="2928958" cy="2031325"/>
          </a:xfrm>
          <a:prstGeom prst="rect">
            <a:avLst/>
          </a:prstGeom>
          <a:noFill/>
        </p:spPr>
        <p:txBody>
          <a:bodyPr wrap="square" rtlCol="0">
            <a:spAutoFit/>
          </a:bodyPr>
          <a:lstStyle/>
          <a:p>
            <a:r>
              <a:rPr lang="fr-FR" dirty="0" smtClean="0">
                <a:solidFill>
                  <a:srgbClr val="002060"/>
                </a:solidFill>
                <a:latin typeface="+mj-lt"/>
              </a:rPr>
              <a:t>Sur ce pointage vent/température, la trace au sol du FC est nettement visible :</a:t>
            </a:r>
          </a:p>
          <a:p>
            <a:pPr>
              <a:buFontTx/>
              <a:buChar char="-"/>
            </a:pPr>
            <a:r>
              <a:rPr lang="fr-FR" dirty="0" smtClean="0">
                <a:solidFill>
                  <a:srgbClr val="002060"/>
                </a:solidFill>
                <a:latin typeface="+mj-lt"/>
              </a:rPr>
              <a:t> rotation du vent</a:t>
            </a:r>
          </a:p>
          <a:p>
            <a:pPr>
              <a:buFontTx/>
              <a:buChar char="-"/>
            </a:pPr>
            <a:r>
              <a:rPr lang="fr-FR" dirty="0" smtClean="0">
                <a:solidFill>
                  <a:srgbClr val="002060"/>
                </a:solidFill>
                <a:latin typeface="+mj-lt"/>
              </a:rPr>
              <a:t> augmentation très nette du T/Td </a:t>
            </a:r>
            <a:endParaRPr lang="fr-FR" dirty="0">
              <a:solidFill>
                <a:srgbClr val="002060"/>
              </a:solidFill>
              <a:latin typeface="+mj-lt"/>
            </a:endParaRPr>
          </a:p>
        </p:txBody>
      </p:sp>
      <p:pic>
        <p:nvPicPr>
          <p:cNvPr id="7" name="Image 6" descr="x63.png"/>
          <p:cNvPicPr>
            <a:picLocks noChangeAspect="1"/>
          </p:cNvPicPr>
          <p:nvPr/>
        </p:nvPicPr>
        <p:blipFill>
          <a:blip r:embed="rId3"/>
          <a:stretch>
            <a:fillRect/>
          </a:stretch>
        </p:blipFill>
        <p:spPr>
          <a:xfrm>
            <a:off x="3214678" y="642918"/>
            <a:ext cx="5718175" cy="4857784"/>
          </a:xfrm>
          <a:prstGeom prst="rect">
            <a:avLst/>
          </a:prstGeom>
        </p:spPr>
      </p:pic>
      <p:sp>
        <p:nvSpPr>
          <p:cNvPr id="9"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cas réel le 25 février 2024</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10" name="ZoneTexte 9"/>
          <p:cNvSpPr txBox="1"/>
          <p:nvPr/>
        </p:nvSpPr>
        <p:spPr>
          <a:xfrm>
            <a:off x="7000892" y="5500702"/>
            <a:ext cx="2000264" cy="369332"/>
          </a:xfrm>
          <a:prstGeom prst="rect">
            <a:avLst/>
          </a:prstGeom>
          <a:noFill/>
        </p:spPr>
        <p:txBody>
          <a:bodyPr wrap="square" rtlCol="0">
            <a:spAutoFit/>
          </a:bodyPr>
          <a:lstStyle/>
          <a:p>
            <a:r>
              <a:rPr lang="fr-FR" dirty="0" smtClean="0">
                <a:solidFill>
                  <a:srgbClr val="002060"/>
                </a:solidFill>
                <a:latin typeface="+mj-lt"/>
              </a:rPr>
              <a:t>Nuages du METAR</a:t>
            </a:r>
            <a:endParaRPr lang="fr-FR" dirty="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pic>
        <p:nvPicPr>
          <p:cNvPr id="53251" name="Picture 3" descr="F:\0_SEMINAIRE 2024\2024 02 25- FRONT CHAUD\2024 02 25_1500Z_HU 850 PLAFOND.png"/>
          <p:cNvPicPr>
            <a:picLocks noChangeAspect="1" noChangeArrowheads="1"/>
          </p:cNvPicPr>
          <p:nvPr/>
        </p:nvPicPr>
        <p:blipFill>
          <a:blip r:embed="rId2"/>
          <a:srcRect/>
          <a:stretch>
            <a:fillRect/>
          </a:stretch>
        </p:blipFill>
        <p:spPr bwMode="auto">
          <a:xfrm>
            <a:off x="0" y="857232"/>
            <a:ext cx="3085174" cy="2800619"/>
          </a:xfrm>
          <a:prstGeom prst="rect">
            <a:avLst/>
          </a:prstGeom>
          <a:noFill/>
        </p:spPr>
      </p:pic>
      <p:pic>
        <p:nvPicPr>
          <p:cNvPr id="3" name="Image 2" descr="2024 02 25_1500Z_COUPE SUD FC.png"/>
          <p:cNvPicPr>
            <a:picLocks noChangeAspect="1"/>
          </p:cNvPicPr>
          <p:nvPr/>
        </p:nvPicPr>
        <p:blipFill>
          <a:blip r:embed="rId3"/>
          <a:srcRect l="23438" t="6223" r="21874" b="6659"/>
          <a:stretch>
            <a:fillRect/>
          </a:stretch>
        </p:blipFill>
        <p:spPr>
          <a:xfrm>
            <a:off x="3286116" y="714356"/>
            <a:ext cx="5857884" cy="4286280"/>
          </a:xfrm>
          <a:prstGeom prst="rect">
            <a:avLst/>
          </a:prstGeom>
          <a:ln>
            <a:solidFill>
              <a:srgbClr val="002060"/>
            </a:solidFill>
          </a:ln>
        </p:spPr>
      </p:pic>
      <p:sp>
        <p:nvSpPr>
          <p:cNvPr id="6"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cas réel le 25 février 2024</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7" name="ZoneTexte 6"/>
          <p:cNvSpPr txBox="1"/>
          <p:nvPr/>
        </p:nvSpPr>
        <p:spPr>
          <a:xfrm>
            <a:off x="106778" y="5143512"/>
            <a:ext cx="8929718" cy="1200329"/>
          </a:xfrm>
          <a:prstGeom prst="rect">
            <a:avLst/>
          </a:prstGeom>
          <a:noFill/>
        </p:spPr>
        <p:txBody>
          <a:bodyPr wrap="square" rtlCol="0">
            <a:spAutoFit/>
          </a:bodyPr>
          <a:lstStyle/>
          <a:p>
            <a:pPr algn="just"/>
            <a:r>
              <a:rPr lang="fr-FR" dirty="0" smtClean="0">
                <a:solidFill>
                  <a:srgbClr val="002060"/>
                </a:solidFill>
                <a:latin typeface="+mj-lt"/>
              </a:rPr>
              <a:t>Quand le flux est de secteur ouest-sud-ouest sur le sud du pays, le sud Aquitaine et sud Occitanie sont protégés un peu par les Pyrénées. L’humidité est moindre dans les basses couches donc un plafond bien plus haut. Et bien souvent les pluies sont affaiblies. Donc il est intéressant de </a:t>
            </a:r>
            <a:r>
              <a:rPr lang="fr-FR" dirty="0">
                <a:solidFill>
                  <a:srgbClr val="002060"/>
                </a:solidFill>
                <a:latin typeface="+mj-lt"/>
              </a:rPr>
              <a:t>toujours faire des </a:t>
            </a:r>
            <a:r>
              <a:rPr lang="fr-FR" dirty="0" smtClean="0">
                <a:solidFill>
                  <a:srgbClr val="002060"/>
                </a:solidFill>
                <a:latin typeface="+mj-lt"/>
              </a:rPr>
              <a:t>coupes pour voir cet </a:t>
            </a:r>
            <a:r>
              <a:rPr lang="fr-FR" dirty="0" smtClean="0">
                <a:solidFill>
                  <a:srgbClr val="002060"/>
                </a:solidFill>
                <a:latin typeface="+mj-lt"/>
              </a:rPr>
              <a:t>effet,</a:t>
            </a:r>
            <a:endParaRPr lang="fr-FR" dirty="0">
              <a:solidFill>
                <a:srgbClr val="002060"/>
              </a:solidFill>
              <a:latin typeface="+mj-lt"/>
            </a:endParaRPr>
          </a:p>
        </p:txBody>
      </p:sp>
      <p:sp>
        <p:nvSpPr>
          <p:cNvPr id="8" name="ZoneTexte 7"/>
          <p:cNvSpPr txBox="1"/>
          <p:nvPr/>
        </p:nvSpPr>
        <p:spPr>
          <a:xfrm>
            <a:off x="0" y="3786190"/>
            <a:ext cx="3071802" cy="338554"/>
          </a:xfrm>
          <a:prstGeom prst="rect">
            <a:avLst/>
          </a:prstGeom>
          <a:noFill/>
        </p:spPr>
        <p:txBody>
          <a:bodyPr wrap="square" rtlCol="0">
            <a:spAutoFit/>
          </a:bodyPr>
          <a:lstStyle/>
          <a:p>
            <a:r>
              <a:rPr lang="fr-FR" sz="1600" dirty="0" smtClean="0">
                <a:solidFill>
                  <a:srgbClr val="002060"/>
                </a:solidFill>
                <a:latin typeface="+mj-lt"/>
              </a:rPr>
              <a:t>HU FL050, plafond et vent</a:t>
            </a:r>
            <a:endParaRPr lang="fr-FR" sz="1600" dirty="0">
              <a:solidFill>
                <a:srgbClr val="002060"/>
              </a:solidFill>
              <a:latin typeface="+mj-lt"/>
            </a:endParaRPr>
          </a:p>
        </p:txBody>
      </p:sp>
      <p:cxnSp>
        <p:nvCxnSpPr>
          <p:cNvPr id="10" name="Connecteur droit avec flèche 9"/>
          <p:cNvCxnSpPr/>
          <p:nvPr/>
        </p:nvCxnSpPr>
        <p:spPr>
          <a:xfrm flipV="1">
            <a:off x="1785918" y="2786058"/>
            <a:ext cx="1500198"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checkerboard(across)">
                                      <p:cBhvr>
                                        <p:cTn id="7" dur="500"/>
                                        <p:tgtEl>
                                          <p:spTgt spid="5325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4"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cas réel le 25 février 2024</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54274" name="Picture 2" descr="F:\0_SEMINAIRE 2024\2024 02 25- FRONT CHAUD\TEMSI FRANCE_2024 02 25_1500Z.png"/>
          <p:cNvPicPr>
            <a:picLocks noChangeAspect="1" noChangeArrowheads="1"/>
          </p:cNvPicPr>
          <p:nvPr/>
        </p:nvPicPr>
        <p:blipFill>
          <a:blip r:embed="rId2"/>
          <a:srcRect/>
          <a:stretch>
            <a:fillRect/>
          </a:stretch>
        </p:blipFill>
        <p:spPr bwMode="auto">
          <a:xfrm>
            <a:off x="1000100" y="1214422"/>
            <a:ext cx="7572428" cy="5398619"/>
          </a:xfrm>
          <a:prstGeom prst="rect">
            <a:avLst/>
          </a:prstGeom>
          <a:noFill/>
        </p:spPr>
      </p:pic>
      <p:sp>
        <p:nvSpPr>
          <p:cNvPr id="14" name="ZoneTexte 13"/>
          <p:cNvSpPr txBox="1"/>
          <p:nvPr/>
        </p:nvSpPr>
        <p:spPr>
          <a:xfrm>
            <a:off x="4857752" y="2857496"/>
            <a:ext cx="1928794" cy="369332"/>
          </a:xfrm>
          <a:prstGeom prst="rect">
            <a:avLst/>
          </a:prstGeom>
          <a:solidFill>
            <a:schemeClr val="bg1">
              <a:lumMod val="95000"/>
            </a:schemeClr>
          </a:solidFill>
        </p:spPr>
        <p:txBody>
          <a:bodyPr wrap="square" rtlCol="0">
            <a:spAutoFit/>
          </a:bodyPr>
          <a:lstStyle/>
          <a:p>
            <a:r>
              <a:rPr lang="fr-FR" b="1" dirty="0" smtClean="0">
                <a:solidFill>
                  <a:srgbClr val="FF0000"/>
                </a:solidFill>
                <a:latin typeface="+mj-lt"/>
              </a:rPr>
              <a:t>MARGE AVANT</a:t>
            </a:r>
            <a:endParaRPr lang="fr-FR" b="1" dirty="0">
              <a:solidFill>
                <a:srgbClr val="FF0000"/>
              </a:solidFill>
              <a:latin typeface="+mj-lt"/>
            </a:endParaRPr>
          </a:p>
        </p:txBody>
      </p:sp>
      <p:sp>
        <p:nvSpPr>
          <p:cNvPr id="15" name="ZoneTexte 14"/>
          <p:cNvSpPr txBox="1"/>
          <p:nvPr/>
        </p:nvSpPr>
        <p:spPr>
          <a:xfrm>
            <a:off x="3500430" y="4000504"/>
            <a:ext cx="928694" cy="369332"/>
          </a:xfrm>
          <a:prstGeom prst="rect">
            <a:avLst/>
          </a:prstGeom>
          <a:solidFill>
            <a:schemeClr val="bg1">
              <a:lumMod val="95000"/>
            </a:schemeClr>
          </a:solidFill>
        </p:spPr>
        <p:txBody>
          <a:bodyPr wrap="square" rtlCol="0">
            <a:spAutoFit/>
          </a:bodyPr>
          <a:lstStyle/>
          <a:p>
            <a:r>
              <a:rPr lang="fr-FR" b="1" dirty="0" smtClean="0">
                <a:solidFill>
                  <a:srgbClr val="FF0000"/>
                </a:solidFill>
                <a:latin typeface="+mj-lt"/>
              </a:rPr>
              <a:t>CORPS</a:t>
            </a:r>
          </a:p>
        </p:txBody>
      </p:sp>
      <p:sp>
        <p:nvSpPr>
          <p:cNvPr id="16" name="ZoneTexte 15"/>
          <p:cNvSpPr txBox="1"/>
          <p:nvPr/>
        </p:nvSpPr>
        <p:spPr>
          <a:xfrm>
            <a:off x="1214414" y="2857496"/>
            <a:ext cx="1000100" cy="369332"/>
          </a:xfrm>
          <a:prstGeom prst="rect">
            <a:avLst/>
          </a:prstGeom>
          <a:solidFill>
            <a:schemeClr val="bg1">
              <a:lumMod val="95000"/>
            </a:schemeClr>
          </a:solidFill>
        </p:spPr>
        <p:txBody>
          <a:bodyPr wrap="square" rtlCol="0">
            <a:spAutoFit/>
          </a:bodyPr>
          <a:lstStyle/>
          <a:p>
            <a:r>
              <a:rPr lang="fr-FR" b="1" dirty="0" smtClean="0">
                <a:solidFill>
                  <a:srgbClr val="FF0000"/>
                </a:solidFill>
                <a:latin typeface="+mj-lt"/>
              </a:rPr>
              <a:t>TRAINE</a:t>
            </a:r>
            <a:endParaRPr lang="fr-FR" b="1" dirty="0">
              <a:solidFill>
                <a:srgbClr val="FF0000"/>
              </a:solidFill>
              <a:latin typeface="+mj-lt"/>
            </a:endParaRPr>
          </a:p>
        </p:txBody>
      </p:sp>
      <p:sp>
        <p:nvSpPr>
          <p:cNvPr id="18" name="Forme libre 17"/>
          <p:cNvSpPr/>
          <p:nvPr/>
        </p:nvSpPr>
        <p:spPr>
          <a:xfrm>
            <a:off x="1012874" y="942535"/>
            <a:ext cx="2560320" cy="3643533"/>
          </a:xfrm>
          <a:custGeom>
            <a:avLst/>
            <a:gdLst>
              <a:gd name="connsiteX0" fmla="*/ 0 w 2560320"/>
              <a:gd name="connsiteY0" fmla="*/ 3643533 h 3643533"/>
              <a:gd name="connsiteX1" fmla="*/ 84406 w 2560320"/>
              <a:gd name="connsiteY1" fmla="*/ 3629465 h 3643533"/>
              <a:gd name="connsiteX2" fmla="*/ 126609 w 2560320"/>
              <a:gd name="connsiteY2" fmla="*/ 3615397 h 3643533"/>
              <a:gd name="connsiteX3" fmla="*/ 281354 w 2560320"/>
              <a:gd name="connsiteY3" fmla="*/ 3587262 h 3643533"/>
              <a:gd name="connsiteX4" fmla="*/ 323557 w 2560320"/>
              <a:gd name="connsiteY4" fmla="*/ 3573194 h 3643533"/>
              <a:gd name="connsiteX5" fmla="*/ 379828 w 2560320"/>
              <a:gd name="connsiteY5" fmla="*/ 3559127 h 3643533"/>
              <a:gd name="connsiteX6" fmla="*/ 464234 w 2560320"/>
              <a:gd name="connsiteY6" fmla="*/ 3530991 h 3643533"/>
              <a:gd name="connsiteX7" fmla="*/ 520504 w 2560320"/>
              <a:gd name="connsiteY7" fmla="*/ 3516923 h 3643533"/>
              <a:gd name="connsiteX8" fmla="*/ 562708 w 2560320"/>
              <a:gd name="connsiteY8" fmla="*/ 3502856 h 3643533"/>
              <a:gd name="connsiteX9" fmla="*/ 675249 w 2560320"/>
              <a:gd name="connsiteY9" fmla="*/ 3488788 h 3643533"/>
              <a:gd name="connsiteX10" fmla="*/ 717452 w 2560320"/>
              <a:gd name="connsiteY10" fmla="*/ 3474720 h 3643533"/>
              <a:gd name="connsiteX11" fmla="*/ 886264 w 2560320"/>
              <a:gd name="connsiteY11" fmla="*/ 3446585 h 3643533"/>
              <a:gd name="connsiteX12" fmla="*/ 970671 w 2560320"/>
              <a:gd name="connsiteY12" fmla="*/ 3418450 h 3643533"/>
              <a:gd name="connsiteX13" fmla="*/ 1153551 w 2560320"/>
              <a:gd name="connsiteY13" fmla="*/ 3390314 h 3643533"/>
              <a:gd name="connsiteX14" fmla="*/ 1195754 w 2560320"/>
              <a:gd name="connsiteY14" fmla="*/ 3376247 h 3643533"/>
              <a:gd name="connsiteX15" fmla="*/ 1336431 w 2560320"/>
              <a:gd name="connsiteY15" fmla="*/ 3348111 h 3643533"/>
              <a:gd name="connsiteX16" fmla="*/ 1463040 w 2560320"/>
              <a:gd name="connsiteY16" fmla="*/ 3305908 h 3643533"/>
              <a:gd name="connsiteX17" fmla="*/ 1547446 w 2560320"/>
              <a:gd name="connsiteY17" fmla="*/ 3277773 h 3643533"/>
              <a:gd name="connsiteX18" fmla="*/ 1589649 w 2560320"/>
              <a:gd name="connsiteY18" fmla="*/ 3263705 h 3643533"/>
              <a:gd name="connsiteX19" fmla="*/ 1631852 w 2560320"/>
              <a:gd name="connsiteY19" fmla="*/ 3235570 h 3643533"/>
              <a:gd name="connsiteX20" fmla="*/ 1716258 w 2560320"/>
              <a:gd name="connsiteY20" fmla="*/ 3207434 h 3643533"/>
              <a:gd name="connsiteX21" fmla="*/ 1758461 w 2560320"/>
              <a:gd name="connsiteY21" fmla="*/ 3193367 h 3643533"/>
              <a:gd name="connsiteX22" fmla="*/ 1786597 w 2560320"/>
              <a:gd name="connsiteY22" fmla="*/ 3165231 h 3643533"/>
              <a:gd name="connsiteX23" fmla="*/ 1842868 w 2560320"/>
              <a:gd name="connsiteY23" fmla="*/ 3151163 h 3643533"/>
              <a:gd name="connsiteX24" fmla="*/ 1885071 w 2560320"/>
              <a:gd name="connsiteY24" fmla="*/ 3137096 h 3643533"/>
              <a:gd name="connsiteX25" fmla="*/ 1927274 w 2560320"/>
              <a:gd name="connsiteY25" fmla="*/ 3108960 h 3643533"/>
              <a:gd name="connsiteX26" fmla="*/ 2011680 w 2560320"/>
              <a:gd name="connsiteY26" fmla="*/ 3080825 h 3643533"/>
              <a:gd name="connsiteX27" fmla="*/ 2152357 w 2560320"/>
              <a:gd name="connsiteY27" fmla="*/ 2982351 h 3643533"/>
              <a:gd name="connsiteX28" fmla="*/ 2194560 w 2560320"/>
              <a:gd name="connsiteY28" fmla="*/ 2954216 h 3643533"/>
              <a:gd name="connsiteX29" fmla="*/ 2264898 w 2560320"/>
              <a:gd name="connsiteY29" fmla="*/ 2897945 h 3643533"/>
              <a:gd name="connsiteX30" fmla="*/ 2293034 w 2560320"/>
              <a:gd name="connsiteY30" fmla="*/ 2869810 h 3643533"/>
              <a:gd name="connsiteX31" fmla="*/ 2377440 w 2560320"/>
              <a:gd name="connsiteY31" fmla="*/ 2799471 h 3643533"/>
              <a:gd name="connsiteX32" fmla="*/ 2391508 w 2560320"/>
              <a:gd name="connsiteY32" fmla="*/ 2757268 h 3643533"/>
              <a:gd name="connsiteX33" fmla="*/ 2461846 w 2560320"/>
              <a:gd name="connsiteY33" fmla="*/ 2672862 h 3643533"/>
              <a:gd name="connsiteX34" fmla="*/ 2489981 w 2560320"/>
              <a:gd name="connsiteY34" fmla="*/ 2630659 h 3643533"/>
              <a:gd name="connsiteX35" fmla="*/ 2532184 w 2560320"/>
              <a:gd name="connsiteY35" fmla="*/ 2489982 h 3643533"/>
              <a:gd name="connsiteX36" fmla="*/ 2546252 w 2560320"/>
              <a:gd name="connsiteY36" fmla="*/ 2447779 h 3643533"/>
              <a:gd name="connsiteX37" fmla="*/ 2560320 w 2560320"/>
              <a:gd name="connsiteY37" fmla="*/ 2405576 h 3643533"/>
              <a:gd name="connsiteX38" fmla="*/ 2546252 w 2560320"/>
              <a:gd name="connsiteY38" fmla="*/ 2011680 h 3643533"/>
              <a:gd name="connsiteX39" fmla="*/ 2518117 w 2560320"/>
              <a:gd name="connsiteY39" fmla="*/ 1899139 h 3643533"/>
              <a:gd name="connsiteX40" fmla="*/ 2489981 w 2560320"/>
              <a:gd name="connsiteY40" fmla="*/ 1842868 h 3643533"/>
              <a:gd name="connsiteX41" fmla="*/ 2447778 w 2560320"/>
              <a:gd name="connsiteY41" fmla="*/ 1744394 h 3643533"/>
              <a:gd name="connsiteX42" fmla="*/ 2419643 w 2560320"/>
              <a:gd name="connsiteY42" fmla="*/ 1659988 h 3643533"/>
              <a:gd name="connsiteX43" fmla="*/ 2405575 w 2560320"/>
              <a:gd name="connsiteY43" fmla="*/ 1617785 h 3643533"/>
              <a:gd name="connsiteX44" fmla="*/ 2349304 w 2560320"/>
              <a:gd name="connsiteY44" fmla="*/ 1547447 h 3643533"/>
              <a:gd name="connsiteX45" fmla="*/ 2321169 w 2560320"/>
              <a:gd name="connsiteY45" fmla="*/ 1463040 h 3643533"/>
              <a:gd name="connsiteX46" fmla="*/ 2278966 w 2560320"/>
              <a:gd name="connsiteY46" fmla="*/ 1406770 h 3643533"/>
              <a:gd name="connsiteX47" fmla="*/ 2222695 w 2560320"/>
              <a:gd name="connsiteY47" fmla="*/ 1322363 h 3643533"/>
              <a:gd name="connsiteX48" fmla="*/ 2180492 w 2560320"/>
              <a:gd name="connsiteY48" fmla="*/ 1280160 h 3643533"/>
              <a:gd name="connsiteX49" fmla="*/ 2124221 w 2560320"/>
              <a:gd name="connsiteY49" fmla="*/ 1209822 h 3643533"/>
              <a:gd name="connsiteX50" fmla="*/ 2096086 w 2560320"/>
              <a:gd name="connsiteY50" fmla="*/ 1153551 h 3643533"/>
              <a:gd name="connsiteX51" fmla="*/ 2025748 w 2560320"/>
              <a:gd name="connsiteY51" fmla="*/ 1069145 h 3643533"/>
              <a:gd name="connsiteX52" fmla="*/ 2011680 w 2560320"/>
              <a:gd name="connsiteY52" fmla="*/ 1026942 h 3643533"/>
              <a:gd name="connsiteX53" fmla="*/ 1955409 w 2560320"/>
              <a:gd name="connsiteY53" fmla="*/ 970671 h 3643533"/>
              <a:gd name="connsiteX54" fmla="*/ 1927274 w 2560320"/>
              <a:gd name="connsiteY54" fmla="*/ 928468 h 3643533"/>
              <a:gd name="connsiteX55" fmla="*/ 1871003 w 2560320"/>
              <a:gd name="connsiteY55" fmla="*/ 872197 h 3643533"/>
              <a:gd name="connsiteX56" fmla="*/ 1730326 w 2560320"/>
              <a:gd name="connsiteY56" fmla="*/ 703385 h 3643533"/>
              <a:gd name="connsiteX57" fmla="*/ 1688123 w 2560320"/>
              <a:gd name="connsiteY57" fmla="*/ 661182 h 3643533"/>
              <a:gd name="connsiteX58" fmla="*/ 1645920 w 2560320"/>
              <a:gd name="connsiteY58" fmla="*/ 618979 h 3643533"/>
              <a:gd name="connsiteX59" fmla="*/ 1603717 w 2560320"/>
              <a:gd name="connsiteY59" fmla="*/ 590843 h 3643533"/>
              <a:gd name="connsiteX60" fmla="*/ 1491175 w 2560320"/>
              <a:gd name="connsiteY60" fmla="*/ 478302 h 3643533"/>
              <a:gd name="connsiteX61" fmla="*/ 1448972 w 2560320"/>
              <a:gd name="connsiteY61" fmla="*/ 436099 h 3643533"/>
              <a:gd name="connsiteX62" fmla="*/ 1364566 w 2560320"/>
              <a:gd name="connsiteY62" fmla="*/ 379828 h 3643533"/>
              <a:gd name="connsiteX63" fmla="*/ 1322363 w 2560320"/>
              <a:gd name="connsiteY63" fmla="*/ 351693 h 3643533"/>
              <a:gd name="connsiteX64" fmla="*/ 1237957 w 2560320"/>
              <a:gd name="connsiteY64" fmla="*/ 295422 h 3643533"/>
              <a:gd name="connsiteX65" fmla="*/ 1153551 w 2560320"/>
              <a:gd name="connsiteY65" fmla="*/ 239151 h 3643533"/>
              <a:gd name="connsiteX66" fmla="*/ 1125415 w 2560320"/>
              <a:gd name="connsiteY66" fmla="*/ 211016 h 3643533"/>
              <a:gd name="connsiteX67" fmla="*/ 1083212 w 2560320"/>
              <a:gd name="connsiteY67" fmla="*/ 196948 h 3643533"/>
              <a:gd name="connsiteX68" fmla="*/ 998806 w 2560320"/>
              <a:gd name="connsiteY68" fmla="*/ 140677 h 3643533"/>
              <a:gd name="connsiteX69" fmla="*/ 914400 w 2560320"/>
              <a:gd name="connsiteY69" fmla="*/ 112542 h 3643533"/>
              <a:gd name="connsiteX70" fmla="*/ 829994 w 2560320"/>
              <a:gd name="connsiteY70" fmla="*/ 70339 h 3643533"/>
              <a:gd name="connsiteX71" fmla="*/ 773723 w 2560320"/>
              <a:gd name="connsiteY71" fmla="*/ 56271 h 3643533"/>
              <a:gd name="connsiteX72" fmla="*/ 717452 w 2560320"/>
              <a:gd name="connsiteY72" fmla="*/ 28136 h 3643533"/>
              <a:gd name="connsiteX73" fmla="*/ 604911 w 2560320"/>
              <a:gd name="connsiteY73" fmla="*/ 0 h 364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560320" h="3643533">
                <a:moveTo>
                  <a:pt x="0" y="3643533"/>
                </a:moveTo>
                <a:cubicBezTo>
                  <a:pt x="28135" y="3638844"/>
                  <a:pt x="56562" y="3635653"/>
                  <a:pt x="84406" y="3629465"/>
                </a:cubicBezTo>
                <a:cubicBezTo>
                  <a:pt x="98882" y="3626248"/>
                  <a:pt x="112068" y="3618305"/>
                  <a:pt x="126609" y="3615397"/>
                </a:cubicBezTo>
                <a:cubicBezTo>
                  <a:pt x="259438" y="3588832"/>
                  <a:pt x="184043" y="3615066"/>
                  <a:pt x="281354" y="3587262"/>
                </a:cubicBezTo>
                <a:cubicBezTo>
                  <a:pt x="295612" y="3583188"/>
                  <a:pt x="309299" y="3577268"/>
                  <a:pt x="323557" y="3573194"/>
                </a:cubicBezTo>
                <a:cubicBezTo>
                  <a:pt x="342147" y="3567883"/>
                  <a:pt x="361309" y="3564683"/>
                  <a:pt x="379828" y="3559127"/>
                </a:cubicBezTo>
                <a:cubicBezTo>
                  <a:pt x="408235" y="3550605"/>
                  <a:pt x="435462" y="3538184"/>
                  <a:pt x="464234" y="3530991"/>
                </a:cubicBezTo>
                <a:cubicBezTo>
                  <a:pt x="482991" y="3526302"/>
                  <a:pt x="501914" y="3522234"/>
                  <a:pt x="520504" y="3516923"/>
                </a:cubicBezTo>
                <a:cubicBezTo>
                  <a:pt x="534762" y="3512849"/>
                  <a:pt x="548118" y="3505509"/>
                  <a:pt x="562708" y="3502856"/>
                </a:cubicBezTo>
                <a:cubicBezTo>
                  <a:pt x="599904" y="3496093"/>
                  <a:pt x="637735" y="3493477"/>
                  <a:pt x="675249" y="3488788"/>
                </a:cubicBezTo>
                <a:cubicBezTo>
                  <a:pt x="689317" y="3484099"/>
                  <a:pt x="703066" y="3478316"/>
                  <a:pt x="717452" y="3474720"/>
                </a:cubicBezTo>
                <a:cubicBezTo>
                  <a:pt x="772296" y="3461009"/>
                  <a:pt x="830696" y="3454524"/>
                  <a:pt x="886264" y="3446585"/>
                </a:cubicBezTo>
                <a:cubicBezTo>
                  <a:pt x="914400" y="3437207"/>
                  <a:pt x="941243" y="3422129"/>
                  <a:pt x="970671" y="3418450"/>
                </a:cubicBezTo>
                <a:cubicBezTo>
                  <a:pt x="1039012" y="3409907"/>
                  <a:pt x="1089101" y="3406426"/>
                  <a:pt x="1153551" y="3390314"/>
                </a:cubicBezTo>
                <a:cubicBezTo>
                  <a:pt x="1167937" y="3386718"/>
                  <a:pt x="1181279" y="3379464"/>
                  <a:pt x="1195754" y="3376247"/>
                </a:cubicBezTo>
                <a:cubicBezTo>
                  <a:pt x="1293532" y="3354519"/>
                  <a:pt x="1256351" y="3372135"/>
                  <a:pt x="1336431" y="3348111"/>
                </a:cubicBezTo>
                <a:cubicBezTo>
                  <a:pt x="1336466" y="3348101"/>
                  <a:pt x="1441921" y="3312948"/>
                  <a:pt x="1463040" y="3305908"/>
                </a:cubicBezTo>
                <a:lnTo>
                  <a:pt x="1547446" y="3277773"/>
                </a:lnTo>
                <a:cubicBezTo>
                  <a:pt x="1561514" y="3273084"/>
                  <a:pt x="1577311" y="3271930"/>
                  <a:pt x="1589649" y="3263705"/>
                </a:cubicBezTo>
                <a:cubicBezTo>
                  <a:pt x="1603717" y="3254327"/>
                  <a:pt x="1616402" y="3242437"/>
                  <a:pt x="1631852" y="3235570"/>
                </a:cubicBezTo>
                <a:cubicBezTo>
                  <a:pt x="1658953" y="3223525"/>
                  <a:pt x="1688123" y="3216812"/>
                  <a:pt x="1716258" y="3207434"/>
                </a:cubicBezTo>
                <a:lnTo>
                  <a:pt x="1758461" y="3193367"/>
                </a:lnTo>
                <a:cubicBezTo>
                  <a:pt x="1767840" y="3183988"/>
                  <a:pt x="1774734" y="3171163"/>
                  <a:pt x="1786597" y="3165231"/>
                </a:cubicBezTo>
                <a:cubicBezTo>
                  <a:pt x="1803890" y="3156584"/>
                  <a:pt x="1824278" y="3156474"/>
                  <a:pt x="1842868" y="3151163"/>
                </a:cubicBezTo>
                <a:cubicBezTo>
                  <a:pt x="1857126" y="3147089"/>
                  <a:pt x="1871003" y="3141785"/>
                  <a:pt x="1885071" y="3137096"/>
                </a:cubicBezTo>
                <a:cubicBezTo>
                  <a:pt x="1899139" y="3127717"/>
                  <a:pt x="1911824" y="3115827"/>
                  <a:pt x="1927274" y="3108960"/>
                </a:cubicBezTo>
                <a:cubicBezTo>
                  <a:pt x="1954375" y="3096915"/>
                  <a:pt x="2011680" y="3080825"/>
                  <a:pt x="2011680" y="3080825"/>
                </a:cubicBezTo>
                <a:cubicBezTo>
                  <a:pt x="2094999" y="3018336"/>
                  <a:pt x="2048448" y="3051624"/>
                  <a:pt x="2152357" y="2982351"/>
                </a:cubicBezTo>
                <a:cubicBezTo>
                  <a:pt x="2166425" y="2972973"/>
                  <a:pt x="2182605" y="2966171"/>
                  <a:pt x="2194560" y="2954216"/>
                </a:cubicBezTo>
                <a:cubicBezTo>
                  <a:pt x="2262484" y="2886290"/>
                  <a:pt x="2176179" y="2968919"/>
                  <a:pt x="2264898" y="2897945"/>
                </a:cubicBezTo>
                <a:cubicBezTo>
                  <a:pt x="2275255" y="2889660"/>
                  <a:pt x="2282677" y="2878095"/>
                  <a:pt x="2293034" y="2869810"/>
                </a:cubicBezTo>
                <a:cubicBezTo>
                  <a:pt x="2390955" y="2791473"/>
                  <a:pt x="2277197" y="2899714"/>
                  <a:pt x="2377440" y="2799471"/>
                </a:cubicBezTo>
                <a:cubicBezTo>
                  <a:pt x="2382129" y="2785403"/>
                  <a:pt x="2384876" y="2770531"/>
                  <a:pt x="2391508" y="2757268"/>
                </a:cubicBezTo>
                <a:cubicBezTo>
                  <a:pt x="2417704" y="2704875"/>
                  <a:pt x="2422954" y="2719532"/>
                  <a:pt x="2461846" y="2672862"/>
                </a:cubicBezTo>
                <a:cubicBezTo>
                  <a:pt x="2472670" y="2659874"/>
                  <a:pt x="2480603" y="2644727"/>
                  <a:pt x="2489981" y="2630659"/>
                </a:cubicBezTo>
                <a:cubicBezTo>
                  <a:pt x="2511241" y="2545619"/>
                  <a:pt x="2497936" y="2592725"/>
                  <a:pt x="2532184" y="2489982"/>
                </a:cubicBezTo>
                <a:lnTo>
                  <a:pt x="2546252" y="2447779"/>
                </a:lnTo>
                <a:lnTo>
                  <a:pt x="2560320" y="2405576"/>
                </a:lnTo>
                <a:cubicBezTo>
                  <a:pt x="2555631" y="2274277"/>
                  <a:pt x="2557163" y="2142609"/>
                  <a:pt x="2546252" y="2011680"/>
                </a:cubicBezTo>
                <a:cubicBezTo>
                  <a:pt x="2543041" y="1973145"/>
                  <a:pt x="2535410" y="1933725"/>
                  <a:pt x="2518117" y="1899139"/>
                </a:cubicBezTo>
                <a:lnTo>
                  <a:pt x="2489981" y="1842868"/>
                </a:lnTo>
                <a:cubicBezTo>
                  <a:pt x="2452770" y="1694017"/>
                  <a:pt x="2503292" y="1869299"/>
                  <a:pt x="2447778" y="1744394"/>
                </a:cubicBezTo>
                <a:cubicBezTo>
                  <a:pt x="2435733" y="1717293"/>
                  <a:pt x="2429021" y="1688123"/>
                  <a:pt x="2419643" y="1659988"/>
                </a:cubicBezTo>
                <a:cubicBezTo>
                  <a:pt x="2414954" y="1645920"/>
                  <a:pt x="2413800" y="1630123"/>
                  <a:pt x="2405575" y="1617785"/>
                </a:cubicBezTo>
                <a:cubicBezTo>
                  <a:pt x="2370083" y="1564546"/>
                  <a:pt x="2389395" y="1587537"/>
                  <a:pt x="2349304" y="1547447"/>
                </a:cubicBezTo>
                <a:cubicBezTo>
                  <a:pt x="2339926" y="1519311"/>
                  <a:pt x="2338964" y="1486766"/>
                  <a:pt x="2321169" y="1463040"/>
                </a:cubicBezTo>
                <a:cubicBezTo>
                  <a:pt x="2307101" y="1444283"/>
                  <a:pt x="2292411" y="1425978"/>
                  <a:pt x="2278966" y="1406770"/>
                </a:cubicBezTo>
                <a:cubicBezTo>
                  <a:pt x="2259574" y="1379068"/>
                  <a:pt x="2246606" y="1346274"/>
                  <a:pt x="2222695" y="1322363"/>
                </a:cubicBezTo>
                <a:cubicBezTo>
                  <a:pt x="2208627" y="1308295"/>
                  <a:pt x="2193228" y="1295444"/>
                  <a:pt x="2180492" y="1280160"/>
                </a:cubicBezTo>
                <a:cubicBezTo>
                  <a:pt x="2091771" y="1173694"/>
                  <a:pt x="2206069" y="1291667"/>
                  <a:pt x="2124221" y="1209822"/>
                </a:cubicBezTo>
                <a:cubicBezTo>
                  <a:pt x="2114843" y="1191065"/>
                  <a:pt x="2108275" y="1170616"/>
                  <a:pt x="2096086" y="1153551"/>
                </a:cubicBezTo>
                <a:cubicBezTo>
                  <a:pt x="2044230" y="1080952"/>
                  <a:pt x="2062962" y="1143573"/>
                  <a:pt x="2025748" y="1069145"/>
                </a:cubicBezTo>
                <a:cubicBezTo>
                  <a:pt x="2019116" y="1055882"/>
                  <a:pt x="2020299" y="1039009"/>
                  <a:pt x="2011680" y="1026942"/>
                </a:cubicBezTo>
                <a:cubicBezTo>
                  <a:pt x="1996262" y="1005357"/>
                  <a:pt x="1970123" y="992742"/>
                  <a:pt x="1955409" y="970671"/>
                </a:cubicBezTo>
                <a:cubicBezTo>
                  <a:pt x="1946031" y="956603"/>
                  <a:pt x="1938277" y="941305"/>
                  <a:pt x="1927274" y="928468"/>
                </a:cubicBezTo>
                <a:cubicBezTo>
                  <a:pt x="1910011" y="908328"/>
                  <a:pt x="1885717" y="894268"/>
                  <a:pt x="1871003" y="872197"/>
                </a:cubicBezTo>
                <a:cubicBezTo>
                  <a:pt x="1792661" y="754684"/>
                  <a:pt x="1838642" y="811701"/>
                  <a:pt x="1730326" y="703385"/>
                </a:cubicBezTo>
                <a:lnTo>
                  <a:pt x="1688123" y="661182"/>
                </a:lnTo>
                <a:cubicBezTo>
                  <a:pt x="1674055" y="647114"/>
                  <a:pt x="1662473" y="630015"/>
                  <a:pt x="1645920" y="618979"/>
                </a:cubicBezTo>
                <a:cubicBezTo>
                  <a:pt x="1631852" y="609600"/>
                  <a:pt x="1616441" y="601977"/>
                  <a:pt x="1603717" y="590843"/>
                </a:cubicBezTo>
                <a:cubicBezTo>
                  <a:pt x="1603707" y="590835"/>
                  <a:pt x="1506186" y="493313"/>
                  <a:pt x="1491175" y="478302"/>
                </a:cubicBezTo>
                <a:cubicBezTo>
                  <a:pt x="1477107" y="464234"/>
                  <a:pt x="1465525" y="447135"/>
                  <a:pt x="1448972" y="436099"/>
                </a:cubicBezTo>
                <a:lnTo>
                  <a:pt x="1364566" y="379828"/>
                </a:lnTo>
                <a:cubicBezTo>
                  <a:pt x="1350498" y="370450"/>
                  <a:pt x="1334318" y="363648"/>
                  <a:pt x="1322363" y="351693"/>
                </a:cubicBezTo>
                <a:cubicBezTo>
                  <a:pt x="1279400" y="308728"/>
                  <a:pt x="1306091" y="329488"/>
                  <a:pt x="1237957" y="295422"/>
                </a:cubicBezTo>
                <a:cubicBezTo>
                  <a:pt x="1130644" y="188109"/>
                  <a:pt x="1255343" y="300226"/>
                  <a:pt x="1153551" y="239151"/>
                </a:cubicBezTo>
                <a:cubicBezTo>
                  <a:pt x="1142178" y="232327"/>
                  <a:pt x="1136788" y="217840"/>
                  <a:pt x="1125415" y="211016"/>
                </a:cubicBezTo>
                <a:cubicBezTo>
                  <a:pt x="1112699" y="203387"/>
                  <a:pt x="1096175" y="204149"/>
                  <a:pt x="1083212" y="196948"/>
                </a:cubicBezTo>
                <a:cubicBezTo>
                  <a:pt x="1053653" y="180526"/>
                  <a:pt x="1030885" y="151370"/>
                  <a:pt x="998806" y="140677"/>
                </a:cubicBezTo>
                <a:cubicBezTo>
                  <a:pt x="970671" y="131299"/>
                  <a:pt x="939076" y="128993"/>
                  <a:pt x="914400" y="112542"/>
                </a:cubicBezTo>
                <a:cubicBezTo>
                  <a:pt x="868160" y="81716"/>
                  <a:pt x="880956" y="84900"/>
                  <a:pt x="829994" y="70339"/>
                </a:cubicBezTo>
                <a:cubicBezTo>
                  <a:pt x="811404" y="65027"/>
                  <a:pt x="791826" y="63060"/>
                  <a:pt x="773723" y="56271"/>
                </a:cubicBezTo>
                <a:cubicBezTo>
                  <a:pt x="754087" y="48908"/>
                  <a:pt x="737347" y="34768"/>
                  <a:pt x="717452" y="28136"/>
                </a:cubicBezTo>
                <a:cubicBezTo>
                  <a:pt x="680768" y="15908"/>
                  <a:pt x="604911" y="0"/>
                  <a:pt x="604911" y="0"/>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Forme libre 18"/>
          <p:cNvSpPr/>
          <p:nvPr/>
        </p:nvSpPr>
        <p:spPr>
          <a:xfrm>
            <a:off x="3286116" y="1071547"/>
            <a:ext cx="1558894" cy="4313978"/>
          </a:xfrm>
          <a:custGeom>
            <a:avLst/>
            <a:gdLst>
              <a:gd name="connsiteX0" fmla="*/ 0 w 1716258"/>
              <a:gd name="connsiteY0" fmla="*/ 0 h 4262511"/>
              <a:gd name="connsiteX1" fmla="*/ 98474 w 1716258"/>
              <a:gd name="connsiteY1" fmla="*/ 84406 h 4262511"/>
              <a:gd name="connsiteX2" fmla="*/ 140677 w 1716258"/>
              <a:gd name="connsiteY2" fmla="*/ 98474 h 4262511"/>
              <a:gd name="connsiteX3" fmla="*/ 267286 w 1716258"/>
              <a:gd name="connsiteY3" fmla="*/ 196948 h 4262511"/>
              <a:gd name="connsiteX4" fmla="*/ 309489 w 1716258"/>
              <a:gd name="connsiteY4" fmla="*/ 225083 h 4262511"/>
              <a:gd name="connsiteX5" fmla="*/ 351692 w 1716258"/>
              <a:gd name="connsiteY5" fmla="*/ 253218 h 4262511"/>
              <a:gd name="connsiteX6" fmla="*/ 393895 w 1716258"/>
              <a:gd name="connsiteY6" fmla="*/ 267286 h 4262511"/>
              <a:gd name="connsiteX7" fmla="*/ 464234 w 1716258"/>
              <a:gd name="connsiteY7" fmla="*/ 309489 h 4262511"/>
              <a:gd name="connsiteX8" fmla="*/ 548640 w 1716258"/>
              <a:gd name="connsiteY8" fmla="*/ 351692 h 4262511"/>
              <a:gd name="connsiteX9" fmla="*/ 647114 w 1716258"/>
              <a:gd name="connsiteY9" fmla="*/ 436098 h 4262511"/>
              <a:gd name="connsiteX10" fmla="*/ 675249 w 1716258"/>
              <a:gd name="connsiteY10" fmla="*/ 464234 h 4262511"/>
              <a:gd name="connsiteX11" fmla="*/ 759655 w 1716258"/>
              <a:gd name="connsiteY11" fmla="*/ 520505 h 4262511"/>
              <a:gd name="connsiteX12" fmla="*/ 844061 w 1716258"/>
              <a:gd name="connsiteY12" fmla="*/ 576775 h 4262511"/>
              <a:gd name="connsiteX13" fmla="*/ 928468 w 1716258"/>
              <a:gd name="connsiteY13" fmla="*/ 633046 h 4262511"/>
              <a:gd name="connsiteX14" fmla="*/ 970671 w 1716258"/>
              <a:gd name="connsiteY14" fmla="*/ 661182 h 4262511"/>
              <a:gd name="connsiteX15" fmla="*/ 1083212 w 1716258"/>
              <a:gd name="connsiteY15" fmla="*/ 787791 h 4262511"/>
              <a:gd name="connsiteX16" fmla="*/ 1111348 w 1716258"/>
              <a:gd name="connsiteY16" fmla="*/ 815926 h 4262511"/>
              <a:gd name="connsiteX17" fmla="*/ 1209821 w 1716258"/>
              <a:gd name="connsiteY17" fmla="*/ 928468 h 4262511"/>
              <a:gd name="connsiteX18" fmla="*/ 1252024 w 1716258"/>
              <a:gd name="connsiteY18" fmla="*/ 1012874 h 4262511"/>
              <a:gd name="connsiteX19" fmla="*/ 1308295 w 1716258"/>
              <a:gd name="connsiteY19" fmla="*/ 1069145 h 4262511"/>
              <a:gd name="connsiteX20" fmla="*/ 1364566 w 1716258"/>
              <a:gd name="connsiteY20" fmla="*/ 1139483 h 4262511"/>
              <a:gd name="connsiteX21" fmla="*/ 1378634 w 1716258"/>
              <a:gd name="connsiteY21" fmla="*/ 1181686 h 4262511"/>
              <a:gd name="connsiteX22" fmla="*/ 1406769 w 1716258"/>
              <a:gd name="connsiteY22" fmla="*/ 1209822 h 4262511"/>
              <a:gd name="connsiteX23" fmla="*/ 1448972 w 1716258"/>
              <a:gd name="connsiteY23" fmla="*/ 1308295 h 4262511"/>
              <a:gd name="connsiteX24" fmla="*/ 1477108 w 1716258"/>
              <a:gd name="connsiteY24" fmla="*/ 1336431 h 4262511"/>
              <a:gd name="connsiteX25" fmla="*/ 1519311 w 1716258"/>
              <a:gd name="connsiteY25" fmla="*/ 1463040 h 4262511"/>
              <a:gd name="connsiteX26" fmla="*/ 1533378 w 1716258"/>
              <a:gd name="connsiteY26" fmla="*/ 1505243 h 4262511"/>
              <a:gd name="connsiteX27" fmla="*/ 1561514 w 1716258"/>
              <a:gd name="connsiteY27" fmla="*/ 1547446 h 4262511"/>
              <a:gd name="connsiteX28" fmla="*/ 1631852 w 1716258"/>
              <a:gd name="connsiteY28" fmla="*/ 1758462 h 4262511"/>
              <a:gd name="connsiteX29" fmla="*/ 1659988 w 1716258"/>
              <a:gd name="connsiteY29" fmla="*/ 1842868 h 4262511"/>
              <a:gd name="connsiteX30" fmla="*/ 1674055 w 1716258"/>
              <a:gd name="connsiteY30" fmla="*/ 1885071 h 4262511"/>
              <a:gd name="connsiteX31" fmla="*/ 1688123 w 1716258"/>
              <a:gd name="connsiteY31" fmla="*/ 1941342 h 4262511"/>
              <a:gd name="connsiteX32" fmla="*/ 1702191 w 1716258"/>
              <a:gd name="connsiteY32" fmla="*/ 2039815 h 4262511"/>
              <a:gd name="connsiteX33" fmla="*/ 1716258 w 1716258"/>
              <a:gd name="connsiteY33" fmla="*/ 2110154 h 4262511"/>
              <a:gd name="connsiteX34" fmla="*/ 1702191 w 1716258"/>
              <a:gd name="connsiteY34" fmla="*/ 2532185 h 4262511"/>
              <a:gd name="connsiteX35" fmla="*/ 1688123 w 1716258"/>
              <a:gd name="connsiteY35" fmla="*/ 2588455 h 4262511"/>
              <a:gd name="connsiteX36" fmla="*/ 1674055 w 1716258"/>
              <a:gd name="connsiteY36" fmla="*/ 2658794 h 4262511"/>
              <a:gd name="connsiteX37" fmla="*/ 1645920 w 1716258"/>
              <a:gd name="connsiteY37" fmla="*/ 2743200 h 4262511"/>
              <a:gd name="connsiteX38" fmla="*/ 1617784 w 1716258"/>
              <a:gd name="connsiteY38" fmla="*/ 2855742 h 4262511"/>
              <a:gd name="connsiteX39" fmla="*/ 1603717 w 1716258"/>
              <a:gd name="connsiteY39" fmla="*/ 2897945 h 4262511"/>
              <a:gd name="connsiteX40" fmla="*/ 1575581 w 1716258"/>
              <a:gd name="connsiteY40" fmla="*/ 2926080 h 4262511"/>
              <a:gd name="connsiteX41" fmla="*/ 1533378 w 1716258"/>
              <a:gd name="connsiteY41" fmla="*/ 3024554 h 4262511"/>
              <a:gd name="connsiteX42" fmla="*/ 1505243 w 1716258"/>
              <a:gd name="connsiteY42" fmla="*/ 3123028 h 4262511"/>
              <a:gd name="connsiteX43" fmla="*/ 1477108 w 1716258"/>
              <a:gd name="connsiteY43" fmla="*/ 3165231 h 4262511"/>
              <a:gd name="connsiteX44" fmla="*/ 1463040 w 1716258"/>
              <a:gd name="connsiteY44" fmla="*/ 3207434 h 4262511"/>
              <a:gd name="connsiteX45" fmla="*/ 1434904 w 1716258"/>
              <a:gd name="connsiteY45" fmla="*/ 3249637 h 4262511"/>
              <a:gd name="connsiteX46" fmla="*/ 1406769 w 1716258"/>
              <a:gd name="connsiteY46" fmla="*/ 3305908 h 4262511"/>
              <a:gd name="connsiteX47" fmla="*/ 1350498 w 1716258"/>
              <a:gd name="connsiteY47" fmla="*/ 3390314 h 4262511"/>
              <a:gd name="connsiteX48" fmla="*/ 1294228 w 1716258"/>
              <a:gd name="connsiteY48" fmla="*/ 3516923 h 4262511"/>
              <a:gd name="connsiteX49" fmla="*/ 1266092 w 1716258"/>
              <a:gd name="connsiteY49" fmla="*/ 3545058 h 4262511"/>
              <a:gd name="connsiteX50" fmla="*/ 1252024 w 1716258"/>
              <a:gd name="connsiteY50" fmla="*/ 3587262 h 4262511"/>
              <a:gd name="connsiteX51" fmla="*/ 1195754 w 1716258"/>
              <a:gd name="connsiteY51" fmla="*/ 3671668 h 4262511"/>
              <a:gd name="connsiteX52" fmla="*/ 1125415 w 1716258"/>
              <a:gd name="connsiteY52" fmla="*/ 3784209 h 4262511"/>
              <a:gd name="connsiteX53" fmla="*/ 1069144 w 1716258"/>
              <a:gd name="connsiteY53" fmla="*/ 3868615 h 4262511"/>
              <a:gd name="connsiteX54" fmla="*/ 1041009 w 1716258"/>
              <a:gd name="connsiteY54" fmla="*/ 3910818 h 4262511"/>
              <a:gd name="connsiteX55" fmla="*/ 1012874 w 1716258"/>
              <a:gd name="connsiteY55" fmla="*/ 3938954 h 4262511"/>
              <a:gd name="connsiteX56" fmla="*/ 956603 w 1716258"/>
              <a:gd name="connsiteY56" fmla="*/ 4023360 h 4262511"/>
              <a:gd name="connsiteX57" fmla="*/ 886264 w 1716258"/>
              <a:gd name="connsiteY57" fmla="*/ 4093698 h 4262511"/>
              <a:gd name="connsiteX58" fmla="*/ 829994 w 1716258"/>
              <a:gd name="connsiteY58" fmla="*/ 4178105 h 4262511"/>
              <a:gd name="connsiteX59" fmla="*/ 773723 w 1716258"/>
              <a:gd name="connsiteY59" fmla="*/ 4248443 h 4262511"/>
              <a:gd name="connsiteX60" fmla="*/ 773723 w 1716258"/>
              <a:gd name="connsiteY60" fmla="*/ 4262511 h 426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716258" h="4262511">
                <a:moveTo>
                  <a:pt x="0" y="0"/>
                </a:moveTo>
                <a:cubicBezTo>
                  <a:pt x="33261" y="33261"/>
                  <a:pt x="56364" y="60343"/>
                  <a:pt x="98474" y="84406"/>
                </a:cubicBezTo>
                <a:cubicBezTo>
                  <a:pt x="111349" y="91763"/>
                  <a:pt x="126609" y="93785"/>
                  <a:pt x="140677" y="98474"/>
                </a:cubicBezTo>
                <a:cubicBezTo>
                  <a:pt x="206790" y="164587"/>
                  <a:pt x="166328" y="129643"/>
                  <a:pt x="267286" y="196948"/>
                </a:cubicBezTo>
                <a:lnTo>
                  <a:pt x="309489" y="225083"/>
                </a:lnTo>
                <a:cubicBezTo>
                  <a:pt x="323557" y="234461"/>
                  <a:pt x="335652" y="247871"/>
                  <a:pt x="351692" y="253218"/>
                </a:cubicBezTo>
                <a:lnTo>
                  <a:pt x="393895" y="267286"/>
                </a:lnTo>
                <a:cubicBezTo>
                  <a:pt x="448852" y="322243"/>
                  <a:pt x="391184" y="272964"/>
                  <a:pt x="464234" y="309489"/>
                </a:cubicBezTo>
                <a:cubicBezTo>
                  <a:pt x="573316" y="364030"/>
                  <a:pt x="442562" y="316334"/>
                  <a:pt x="548640" y="351692"/>
                </a:cubicBezTo>
                <a:cubicBezTo>
                  <a:pt x="684106" y="487158"/>
                  <a:pt x="539983" y="350392"/>
                  <a:pt x="647114" y="436098"/>
                </a:cubicBezTo>
                <a:cubicBezTo>
                  <a:pt x="657471" y="444384"/>
                  <a:pt x="664638" y="456276"/>
                  <a:pt x="675249" y="464234"/>
                </a:cubicBezTo>
                <a:cubicBezTo>
                  <a:pt x="702300" y="484523"/>
                  <a:pt x="731520" y="501748"/>
                  <a:pt x="759655" y="520505"/>
                </a:cubicBezTo>
                <a:lnTo>
                  <a:pt x="844061" y="576775"/>
                </a:lnTo>
                <a:lnTo>
                  <a:pt x="928468" y="633046"/>
                </a:lnTo>
                <a:lnTo>
                  <a:pt x="970671" y="661182"/>
                </a:lnTo>
                <a:cubicBezTo>
                  <a:pt x="1020876" y="736491"/>
                  <a:pt x="986853" y="691432"/>
                  <a:pt x="1083212" y="787791"/>
                </a:cubicBezTo>
                <a:cubicBezTo>
                  <a:pt x="1092591" y="797169"/>
                  <a:pt x="1103991" y="804890"/>
                  <a:pt x="1111348" y="815926"/>
                </a:cubicBezTo>
                <a:cubicBezTo>
                  <a:pt x="1176996" y="914400"/>
                  <a:pt x="1139483" y="881575"/>
                  <a:pt x="1209821" y="928468"/>
                </a:cubicBezTo>
                <a:cubicBezTo>
                  <a:pt x="1223437" y="969315"/>
                  <a:pt x="1222275" y="978167"/>
                  <a:pt x="1252024" y="1012874"/>
                </a:cubicBezTo>
                <a:cubicBezTo>
                  <a:pt x="1269287" y="1033014"/>
                  <a:pt x="1308295" y="1069145"/>
                  <a:pt x="1308295" y="1069145"/>
                </a:cubicBezTo>
                <a:cubicBezTo>
                  <a:pt x="1343655" y="1175224"/>
                  <a:pt x="1291844" y="1048581"/>
                  <a:pt x="1364566" y="1139483"/>
                </a:cubicBezTo>
                <a:cubicBezTo>
                  <a:pt x="1373829" y="1151062"/>
                  <a:pt x="1371005" y="1168970"/>
                  <a:pt x="1378634" y="1181686"/>
                </a:cubicBezTo>
                <a:cubicBezTo>
                  <a:pt x="1385458" y="1193059"/>
                  <a:pt x="1397391" y="1200443"/>
                  <a:pt x="1406769" y="1209822"/>
                </a:cubicBezTo>
                <a:cubicBezTo>
                  <a:pt x="1419273" y="1247334"/>
                  <a:pt x="1425795" y="1273530"/>
                  <a:pt x="1448972" y="1308295"/>
                </a:cubicBezTo>
                <a:cubicBezTo>
                  <a:pt x="1456329" y="1319331"/>
                  <a:pt x="1467729" y="1327052"/>
                  <a:pt x="1477108" y="1336431"/>
                </a:cubicBezTo>
                <a:lnTo>
                  <a:pt x="1519311" y="1463040"/>
                </a:lnTo>
                <a:cubicBezTo>
                  <a:pt x="1524000" y="1477108"/>
                  <a:pt x="1525152" y="1492905"/>
                  <a:pt x="1533378" y="1505243"/>
                </a:cubicBezTo>
                <a:lnTo>
                  <a:pt x="1561514" y="1547446"/>
                </a:lnTo>
                <a:lnTo>
                  <a:pt x="1631852" y="1758462"/>
                </a:lnTo>
                <a:lnTo>
                  <a:pt x="1659988" y="1842868"/>
                </a:lnTo>
                <a:cubicBezTo>
                  <a:pt x="1664677" y="1856936"/>
                  <a:pt x="1670458" y="1870685"/>
                  <a:pt x="1674055" y="1885071"/>
                </a:cubicBezTo>
                <a:cubicBezTo>
                  <a:pt x="1678744" y="1903828"/>
                  <a:pt x="1684664" y="1922320"/>
                  <a:pt x="1688123" y="1941342"/>
                </a:cubicBezTo>
                <a:cubicBezTo>
                  <a:pt x="1694055" y="1973965"/>
                  <a:pt x="1696740" y="2007109"/>
                  <a:pt x="1702191" y="2039815"/>
                </a:cubicBezTo>
                <a:cubicBezTo>
                  <a:pt x="1706122" y="2063400"/>
                  <a:pt x="1711569" y="2086708"/>
                  <a:pt x="1716258" y="2110154"/>
                </a:cubicBezTo>
                <a:cubicBezTo>
                  <a:pt x="1711569" y="2250831"/>
                  <a:pt x="1710456" y="2391673"/>
                  <a:pt x="1702191" y="2532185"/>
                </a:cubicBezTo>
                <a:cubicBezTo>
                  <a:pt x="1701056" y="2551486"/>
                  <a:pt x="1692317" y="2569581"/>
                  <a:pt x="1688123" y="2588455"/>
                </a:cubicBezTo>
                <a:cubicBezTo>
                  <a:pt x="1682936" y="2611796"/>
                  <a:pt x="1680346" y="2635726"/>
                  <a:pt x="1674055" y="2658794"/>
                </a:cubicBezTo>
                <a:cubicBezTo>
                  <a:pt x="1666252" y="2687406"/>
                  <a:pt x="1653113" y="2714428"/>
                  <a:pt x="1645920" y="2743200"/>
                </a:cubicBezTo>
                <a:cubicBezTo>
                  <a:pt x="1636541" y="2780714"/>
                  <a:pt x="1630012" y="2819058"/>
                  <a:pt x="1617784" y="2855742"/>
                </a:cubicBezTo>
                <a:cubicBezTo>
                  <a:pt x="1613095" y="2869810"/>
                  <a:pt x="1611346" y="2885230"/>
                  <a:pt x="1603717" y="2897945"/>
                </a:cubicBezTo>
                <a:cubicBezTo>
                  <a:pt x="1596893" y="2909318"/>
                  <a:pt x="1584960" y="2916702"/>
                  <a:pt x="1575581" y="2926080"/>
                </a:cubicBezTo>
                <a:cubicBezTo>
                  <a:pt x="1535196" y="3087630"/>
                  <a:pt x="1591668" y="2888544"/>
                  <a:pt x="1533378" y="3024554"/>
                </a:cubicBezTo>
                <a:cubicBezTo>
                  <a:pt x="1506325" y="3087678"/>
                  <a:pt x="1532627" y="3068260"/>
                  <a:pt x="1505243" y="3123028"/>
                </a:cubicBezTo>
                <a:cubicBezTo>
                  <a:pt x="1497682" y="3138150"/>
                  <a:pt x="1484669" y="3150109"/>
                  <a:pt x="1477108" y="3165231"/>
                </a:cubicBezTo>
                <a:cubicBezTo>
                  <a:pt x="1470476" y="3178494"/>
                  <a:pt x="1469672" y="3194171"/>
                  <a:pt x="1463040" y="3207434"/>
                </a:cubicBezTo>
                <a:cubicBezTo>
                  <a:pt x="1455479" y="3222556"/>
                  <a:pt x="1443292" y="3234957"/>
                  <a:pt x="1434904" y="3249637"/>
                </a:cubicBezTo>
                <a:cubicBezTo>
                  <a:pt x="1424500" y="3267845"/>
                  <a:pt x="1417558" y="3287926"/>
                  <a:pt x="1406769" y="3305908"/>
                </a:cubicBezTo>
                <a:cubicBezTo>
                  <a:pt x="1389372" y="3334904"/>
                  <a:pt x="1350498" y="3390314"/>
                  <a:pt x="1350498" y="3390314"/>
                </a:cubicBezTo>
                <a:cubicBezTo>
                  <a:pt x="1328190" y="3457238"/>
                  <a:pt x="1332444" y="3469154"/>
                  <a:pt x="1294228" y="3516923"/>
                </a:cubicBezTo>
                <a:cubicBezTo>
                  <a:pt x="1285942" y="3527280"/>
                  <a:pt x="1275471" y="3535680"/>
                  <a:pt x="1266092" y="3545058"/>
                </a:cubicBezTo>
                <a:cubicBezTo>
                  <a:pt x="1261403" y="3559126"/>
                  <a:pt x="1259226" y="3574299"/>
                  <a:pt x="1252024" y="3587262"/>
                </a:cubicBezTo>
                <a:cubicBezTo>
                  <a:pt x="1235602" y="3616821"/>
                  <a:pt x="1206447" y="3639589"/>
                  <a:pt x="1195754" y="3671668"/>
                </a:cubicBezTo>
                <a:cubicBezTo>
                  <a:pt x="1162271" y="3772114"/>
                  <a:pt x="1192294" y="3739623"/>
                  <a:pt x="1125415" y="3784209"/>
                </a:cubicBezTo>
                <a:lnTo>
                  <a:pt x="1069144" y="3868615"/>
                </a:lnTo>
                <a:cubicBezTo>
                  <a:pt x="1059766" y="3882683"/>
                  <a:pt x="1052964" y="3898863"/>
                  <a:pt x="1041009" y="3910818"/>
                </a:cubicBezTo>
                <a:cubicBezTo>
                  <a:pt x="1031631" y="3920197"/>
                  <a:pt x="1020832" y="3928343"/>
                  <a:pt x="1012874" y="3938954"/>
                </a:cubicBezTo>
                <a:cubicBezTo>
                  <a:pt x="992585" y="3966006"/>
                  <a:pt x="980514" y="3999450"/>
                  <a:pt x="956603" y="4023360"/>
                </a:cubicBezTo>
                <a:cubicBezTo>
                  <a:pt x="933157" y="4046806"/>
                  <a:pt x="904656" y="4066109"/>
                  <a:pt x="886264" y="4093698"/>
                </a:cubicBezTo>
                <a:cubicBezTo>
                  <a:pt x="867507" y="4121834"/>
                  <a:pt x="853905" y="4154195"/>
                  <a:pt x="829994" y="4178105"/>
                </a:cubicBezTo>
                <a:cubicBezTo>
                  <a:pt x="803823" y="4204275"/>
                  <a:pt x="791470" y="4212949"/>
                  <a:pt x="773723" y="4248443"/>
                </a:cubicBezTo>
                <a:cubicBezTo>
                  <a:pt x="771626" y="4252637"/>
                  <a:pt x="773723" y="4257822"/>
                  <a:pt x="773723" y="4262511"/>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Forme libre 24"/>
          <p:cNvSpPr/>
          <p:nvPr/>
        </p:nvSpPr>
        <p:spPr>
          <a:xfrm>
            <a:off x="4714876" y="3137095"/>
            <a:ext cx="1334232" cy="934847"/>
          </a:xfrm>
          <a:custGeom>
            <a:avLst/>
            <a:gdLst>
              <a:gd name="connsiteX0" fmla="*/ 0 w 1125416"/>
              <a:gd name="connsiteY0" fmla="*/ 872197 h 872197"/>
              <a:gd name="connsiteX1" fmla="*/ 717453 w 1125416"/>
              <a:gd name="connsiteY1" fmla="*/ 464234 h 872197"/>
              <a:gd name="connsiteX2" fmla="*/ 1125416 w 1125416"/>
              <a:gd name="connsiteY2" fmla="*/ 0 h 872197"/>
            </a:gdLst>
            <a:ahLst/>
            <a:cxnLst>
              <a:cxn ang="0">
                <a:pos x="connsiteX0" y="connsiteY0"/>
              </a:cxn>
              <a:cxn ang="0">
                <a:pos x="connsiteX1" y="connsiteY1"/>
              </a:cxn>
              <a:cxn ang="0">
                <a:pos x="connsiteX2" y="connsiteY2"/>
              </a:cxn>
            </a:cxnLst>
            <a:rect l="l" t="t" r="r" b="b"/>
            <a:pathLst>
              <a:path w="1125416" h="872197">
                <a:moveTo>
                  <a:pt x="0" y="872197"/>
                </a:moveTo>
                <a:cubicBezTo>
                  <a:pt x="264942" y="740898"/>
                  <a:pt x="529884" y="609600"/>
                  <a:pt x="717453" y="464234"/>
                </a:cubicBezTo>
                <a:cubicBezTo>
                  <a:pt x="905022" y="318868"/>
                  <a:pt x="1015219" y="159434"/>
                  <a:pt x="1125416" y="0"/>
                </a:cubicBezTo>
              </a:path>
            </a:pathLst>
          </a:custGeom>
          <a:ln w="571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checkerboard(across)">
                                      <p:cBhvr>
                                        <p:cTn id="7" dur="500"/>
                                        <p:tgtEl>
                                          <p:spTgt spid="5427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ox(in)">
                                      <p:cBhvr>
                                        <p:cTn id="12" dur="500"/>
                                        <p:tgtEl>
                                          <p:spTgt spid="19"/>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ox(in)">
                                      <p:cBhvr>
                                        <p:cTn id="15" dur="500"/>
                                        <p:tgtEl>
                                          <p:spTgt spid="25"/>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ox(i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ox(in)">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9"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26</a:t>
            </a:r>
            <a:r>
              <a:rPr lang="fr-FR" sz="3200" dirty="0" smtClean="0">
                <a:solidFill>
                  <a:schemeClr val="tx2"/>
                </a:solidFill>
                <a:latin typeface="+mj-lt"/>
                <a:ea typeface="+mj-ea"/>
                <a:cs typeface="+mj-cs"/>
              </a:rPr>
              <a:t> janvier </a:t>
            </a:r>
            <a:r>
              <a:rPr kumimoji="0" lang="fr-FR" sz="3200" b="0" i="0" u="none" strike="noStrike" kern="1200" cap="none" spc="0" normalizeH="0" baseline="0" noProof="0" dirty="0" smtClean="0">
                <a:ln>
                  <a:noFill/>
                </a:ln>
                <a:solidFill>
                  <a:schemeClr val="tx2"/>
                </a:solidFill>
                <a:effectLst/>
                <a:uLnTx/>
                <a:uFillTx/>
                <a:latin typeface="+mj-lt"/>
                <a:ea typeface="+mj-ea"/>
                <a:cs typeface="+mj-cs"/>
              </a:rPr>
              <a:t>2024 –</a:t>
            </a:r>
            <a:r>
              <a:rPr kumimoji="0" lang="fr-FR" sz="3200" b="0" i="0" u="none" strike="noStrike" kern="1200" cap="none" spc="0" normalizeH="0" noProof="0" dirty="0" smtClean="0">
                <a:ln>
                  <a:noFill/>
                </a:ln>
                <a:solidFill>
                  <a:schemeClr val="tx2"/>
                </a:solidFill>
                <a:effectLst/>
                <a:uLnTx/>
                <a:uFillTx/>
                <a:latin typeface="+mj-lt"/>
                <a:ea typeface="+mj-ea"/>
                <a:cs typeface="+mj-cs"/>
              </a:rPr>
              <a:t> FF actif</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8" name="Image 7" descr="2024 01 26 1200Z PREISO TRACE.png"/>
          <p:cNvPicPr>
            <a:picLocks noChangeAspect="1"/>
          </p:cNvPicPr>
          <p:nvPr/>
        </p:nvPicPr>
        <p:blipFill>
          <a:blip r:embed="rId2"/>
          <a:stretch>
            <a:fillRect/>
          </a:stretch>
        </p:blipFill>
        <p:spPr>
          <a:xfrm>
            <a:off x="0" y="2214554"/>
            <a:ext cx="4743170" cy="3786214"/>
          </a:xfrm>
          <a:prstGeom prst="rect">
            <a:avLst/>
          </a:prstGeom>
        </p:spPr>
      </p:pic>
      <p:sp>
        <p:nvSpPr>
          <p:cNvPr id="9" name="ZoneTexte 8"/>
          <p:cNvSpPr txBox="1"/>
          <p:nvPr/>
        </p:nvSpPr>
        <p:spPr>
          <a:xfrm>
            <a:off x="35496" y="714356"/>
            <a:ext cx="9036496" cy="1200329"/>
          </a:xfrm>
          <a:prstGeom prst="rect">
            <a:avLst/>
          </a:prstGeom>
          <a:noFill/>
        </p:spPr>
        <p:txBody>
          <a:bodyPr wrap="square" rtlCol="0">
            <a:spAutoFit/>
          </a:bodyPr>
          <a:lstStyle/>
          <a:p>
            <a:r>
              <a:rPr lang="fr-FR" dirty="0" smtClean="0">
                <a:solidFill>
                  <a:srgbClr val="002060"/>
                </a:solidFill>
                <a:latin typeface="+mj-lt"/>
              </a:rPr>
              <a:t>Le 26 janvier un front froid piloté par une dépression sur le Danemark traverse le nord du pays. Il est noté en FF actif sur  l’Allemagne et en  </a:t>
            </a:r>
            <a:r>
              <a:rPr lang="fr-FR" dirty="0" smtClean="0">
                <a:solidFill>
                  <a:srgbClr val="002060"/>
                </a:solidFill>
                <a:latin typeface="+mj-lt"/>
              </a:rPr>
              <a:t>pseudo-front </a:t>
            </a:r>
            <a:r>
              <a:rPr lang="fr-FR" dirty="0" smtClean="0">
                <a:solidFill>
                  <a:srgbClr val="002060"/>
                </a:solidFill>
                <a:latin typeface="+mj-lt"/>
              </a:rPr>
              <a:t>sur la France. En effet, dans un champ de hautes pressions il a perdu de sa force mais continue de donner de mauvaises conditions sur son passage.</a:t>
            </a:r>
            <a:endParaRPr lang="fr-FR" dirty="0">
              <a:solidFill>
                <a:srgbClr val="002060"/>
              </a:solidFill>
              <a:latin typeface="+mj-lt"/>
            </a:endParaRPr>
          </a:p>
        </p:txBody>
      </p:sp>
      <p:sp>
        <p:nvSpPr>
          <p:cNvPr id="10" name="ZoneTexte 9"/>
          <p:cNvSpPr txBox="1"/>
          <p:nvPr/>
        </p:nvSpPr>
        <p:spPr>
          <a:xfrm>
            <a:off x="0" y="6143644"/>
            <a:ext cx="4643438" cy="307777"/>
          </a:xfrm>
          <a:prstGeom prst="rect">
            <a:avLst/>
          </a:prstGeom>
          <a:noFill/>
        </p:spPr>
        <p:txBody>
          <a:bodyPr wrap="square" rtlCol="0">
            <a:spAutoFit/>
          </a:bodyPr>
          <a:lstStyle/>
          <a:p>
            <a:r>
              <a:rPr lang="fr-FR" sz="1400" dirty="0" smtClean="0">
                <a:solidFill>
                  <a:srgbClr val="002060"/>
                </a:solidFill>
                <a:latin typeface="+mj-lt"/>
              </a:rPr>
              <a:t>Analyse front 26/01 à 1200Z – trajet coupe en rouge</a:t>
            </a:r>
            <a:endParaRPr lang="fr-FR" sz="1400" dirty="0">
              <a:solidFill>
                <a:srgbClr val="002060"/>
              </a:solidFill>
              <a:latin typeface="+mj-lt"/>
            </a:endParaRPr>
          </a:p>
        </p:txBody>
      </p:sp>
      <p:sp>
        <p:nvSpPr>
          <p:cNvPr id="13" name="ZoneTexte 12"/>
          <p:cNvSpPr txBox="1"/>
          <p:nvPr/>
        </p:nvSpPr>
        <p:spPr>
          <a:xfrm>
            <a:off x="4786314" y="6143644"/>
            <a:ext cx="4357686" cy="307777"/>
          </a:xfrm>
          <a:prstGeom prst="rect">
            <a:avLst/>
          </a:prstGeom>
          <a:noFill/>
        </p:spPr>
        <p:txBody>
          <a:bodyPr wrap="square" rtlCol="0">
            <a:spAutoFit/>
          </a:bodyPr>
          <a:lstStyle/>
          <a:p>
            <a:r>
              <a:rPr lang="fr-FR" sz="1400" dirty="0" smtClean="0">
                <a:solidFill>
                  <a:srgbClr val="002060"/>
                </a:solidFill>
                <a:latin typeface="+mj-lt"/>
              </a:rPr>
              <a:t>Image compo colorée + radar - 26/01 à 1200Z</a:t>
            </a:r>
            <a:endParaRPr lang="fr-FR" sz="1400" dirty="0">
              <a:solidFill>
                <a:srgbClr val="002060"/>
              </a:solidFill>
              <a:latin typeface="+mj-lt"/>
            </a:endParaRPr>
          </a:p>
        </p:txBody>
      </p:sp>
      <p:pic>
        <p:nvPicPr>
          <p:cNvPr id="16" name="Image 15" descr="2024 01 26_1200Z_SAT VISI RADAR FRONT FROID.jpg"/>
          <p:cNvPicPr>
            <a:picLocks noChangeAspect="1"/>
          </p:cNvPicPr>
          <p:nvPr/>
        </p:nvPicPr>
        <p:blipFill>
          <a:blip r:embed="rId3"/>
          <a:stretch>
            <a:fillRect/>
          </a:stretch>
        </p:blipFill>
        <p:spPr>
          <a:xfrm>
            <a:off x="4357654" y="1785926"/>
            <a:ext cx="4786346" cy="43420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26</a:t>
            </a:r>
            <a:r>
              <a:rPr lang="fr-FR" sz="3200" dirty="0" smtClean="0">
                <a:solidFill>
                  <a:schemeClr val="tx2"/>
                </a:solidFill>
                <a:latin typeface="+mj-lt"/>
                <a:ea typeface="+mj-ea"/>
                <a:cs typeface="+mj-cs"/>
              </a:rPr>
              <a:t> janvier </a:t>
            </a:r>
            <a:r>
              <a:rPr kumimoji="0" lang="fr-FR" sz="3200" b="0" i="0" u="none" strike="noStrike" kern="1200" cap="none" spc="0" normalizeH="0" baseline="0" noProof="0" dirty="0" smtClean="0">
                <a:ln>
                  <a:noFill/>
                </a:ln>
                <a:solidFill>
                  <a:schemeClr val="tx2"/>
                </a:solidFill>
                <a:effectLst/>
                <a:uLnTx/>
                <a:uFillTx/>
                <a:latin typeface="+mj-lt"/>
                <a:ea typeface="+mj-ea"/>
                <a:cs typeface="+mj-cs"/>
              </a:rPr>
              <a:t>2024 –</a:t>
            </a:r>
            <a:r>
              <a:rPr kumimoji="0" lang="fr-FR" sz="3200" b="0" i="0" u="none" strike="noStrike" kern="1200" cap="none" spc="0" normalizeH="0" noProof="0" dirty="0" smtClean="0">
                <a:ln>
                  <a:noFill/>
                </a:ln>
                <a:solidFill>
                  <a:schemeClr val="tx2"/>
                </a:solidFill>
                <a:effectLst/>
                <a:uLnTx/>
                <a:uFillTx/>
                <a:latin typeface="+mj-lt"/>
                <a:ea typeface="+mj-ea"/>
                <a:cs typeface="+mj-cs"/>
              </a:rPr>
              <a:t> FF actif</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grpSp>
        <p:nvGrpSpPr>
          <p:cNvPr id="6" name="Groupe 5"/>
          <p:cNvGrpSpPr/>
          <p:nvPr/>
        </p:nvGrpSpPr>
        <p:grpSpPr>
          <a:xfrm>
            <a:off x="0" y="857232"/>
            <a:ext cx="3857620" cy="4247879"/>
            <a:chOff x="0" y="857232"/>
            <a:chExt cx="3857620" cy="4247879"/>
          </a:xfrm>
        </p:grpSpPr>
        <p:pic>
          <p:nvPicPr>
            <p:cNvPr id="4" name="Image 3" descr="2026 01 26_1200Z_ZT850.png"/>
            <p:cNvPicPr>
              <a:picLocks noChangeAspect="1"/>
            </p:cNvPicPr>
            <p:nvPr/>
          </p:nvPicPr>
          <p:blipFill>
            <a:blip r:embed="rId2"/>
            <a:srcRect l="40625" r="19531"/>
            <a:stretch>
              <a:fillRect/>
            </a:stretch>
          </p:blipFill>
          <p:spPr>
            <a:xfrm>
              <a:off x="0" y="857232"/>
              <a:ext cx="3857620" cy="3755299"/>
            </a:xfrm>
            <a:prstGeom prst="rect">
              <a:avLst/>
            </a:prstGeom>
          </p:spPr>
        </p:pic>
        <p:sp>
          <p:nvSpPr>
            <p:cNvPr id="5" name="ZoneTexte 4"/>
            <p:cNvSpPr txBox="1"/>
            <p:nvPr/>
          </p:nvSpPr>
          <p:spPr>
            <a:xfrm>
              <a:off x="0" y="4643446"/>
              <a:ext cx="3786182" cy="461665"/>
            </a:xfrm>
            <a:prstGeom prst="rect">
              <a:avLst/>
            </a:prstGeom>
            <a:noFill/>
          </p:spPr>
          <p:txBody>
            <a:bodyPr wrap="square" rtlCol="0">
              <a:spAutoFit/>
            </a:bodyPr>
            <a:lstStyle/>
            <a:p>
              <a:r>
                <a:rPr lang="fr-FR" sz="1200" dirty="0" smtClean="0">
                  <a:solidFill>
                    <a:srgbClr val="002060"/>
                  </a:solidFill>
                  <a:latin typeface="+mj-lt"/>
                </a:rPr>
                <a:t>Analyse ZT850 – 26/01 à 1200Z</a:t>
              </a:r>
            </a:p>
            <a:p>
              <a:r>
                <a:rPr lang="fr-FR" sz="1200" dirty="0" smtClean="0">
                  <a:solidFill>
                    <a:srgbClr val="002060"/>
                  </a:solidFill>
                  <a:latin typeface="+mj-lt"/>
                </a:rPr>
                <a:t>En rouge le tracé de la coupe</a:t>
              </a:r>
            </a:p>
          </p:txBody>
        </p:sp>
      </p:grpSp>
      <p:cxnSp>
        <p:nvCxnSpPr>
          <p:cNvPr id="10" name="Connecteur droit 9"/>
          <p:cNvCxnSpPr/>
          <p:nvPr/>
        </p:nvCxnSpPr>
        <p:spPr>
          <a:xfrm>
            <a:off x="785786" y="2143116"/>
            <a:ext cx="1428760" cy="571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179356" y="5214950"/>
            <a:ext cx="9001156" cy="1323439"/>
          </a:xfrm>
          <a:prstGeom prst="rect">
            <a:avLst/>
          </a:prstGeom>
          <a:noFill/>
        </p:spPr>
        <p:txBody>
          <a:bodyPr wrap="square" rtlCol="0">
            <a:spAutoFit/>
          </a:bodyPr>
          <a:lstStyle/>
          <a:p>
            <a:r>
              <a:rPr lang="fr-FR" sz="1600" dirty="0" smtClean="0">
                <a:solidFill>
                  <a:srgbClr val="002060"/>
                </a:solidFill>
                <a:latin typeface="+mj-lt"/>
              </a:rPr>
              <a:t>Cette coupe montre bien que le </a:t>
            </a:r>
            <a:r>
              <a:rPr lang="fr-FR" sz="1600" dirty="0" smtClean="0">
                <a:solidFill>
                  <a:srgbClr val="002060"/>
                </a:solidFill>
                <a:latin typeface="+mj-lt"/>
              </a:rPr>
              <a:t>pseudo-front </a:t>
            </a:r>
            <a:r>
              <a:rPr lang="fr-FR" sz="1600" dirty="0" smtClean="0">
                <a:solidFill>
                  <a:srgbClr val="002060"/>
                </a:solidFill>
                <a:latin typeface="+mj-lt"/>
              </a:rPr>
              <a:t>est étroit, typique des FF sur notre pays quand la dépression est loin. On note la baisse rapide des températures et les rotations de vent.</a:t>
            </a:r>
          </a:p>
          <a:p>
            <a:r>
              <a:rPr lang="fr-FR" sz="1600" dirty="0" smtClean="0">
                <a:solidFill>
                  <a:srgbClr val="002060"/>
                </a:solidFill>
                <a:latin typeface="+mj-lt"/>
              </a:rPr>
              <a:t>Son épaisseur jusqu’au FL200 est elle aussi typique des pseudo-fronts froid. Il est donc constitué de </a:t>
            </a:r>
            <a:r>
              <a:rPr lang="fr-FR" sz="1600" dirty="0" err="1" smtClean="0">
                <a:solidFill>
                  <a:srgbClr val="002060"/>
                </a:solidFill>
                <a:latin typeface="+mj-lt"/>
              </a:rPr>
              <a:t>Sc</a:t>
            </a:r>
            <a:r>
              <a:rPr lang="fr-FR" sz="1600" dirty="0" smtClean="0">
                <a:solidFill>
                  <a:srgbClr val="002060"/>
                </a:solidFill>
                <a:latin typeface="+mj-lt"/>
              </a:rPr>
              <a:t> surmontés de nuages moyens comme </a:t>
            </a:r>
            <a:r>
              <a:rPr lang="fr-FR" sz="1600" dirty="0" err="1" smtClean="0">
                <a:solidFill>
                  <a:srgbClr val="002060"/>
                </a:solidFill>
                <a:latin typeface="+mj-lt"/>
              </a:rPr>
              <a:t>Ac</a:t>
            </a:r>
            <a:r>
              <a:rPr lang="fr-FR" sz="1600" dirty="0" smtClean="0">
                <a:solidFill>
                  <a:srgbClr val="002060"/>
                </a:solidFill>
                <a:latin typeface="+mj-lt"/>
              </a:rPr>
              <a:t> et As. Présence </a:t>
            </a:r>
            <a:r>
              <a:rPr lang="fr-FR" sz="1600" dirty="0" smtClean="0">
                <a:solidFill>
                  <a:srgbClr val="002060"/>
                </a:solidFill>
                <a:latin typeface="+mj-lt"/>
              </a:rPr>
              <a:t>probable </a:t>
            </a:r>
            <a:r>
              <a:rPr lang="fr-FR" sz="1600" dirty="0">
                <a:solidFill>
                  <a:srgbClr val="002060"/>
                </a:solidFill>
                <a:latin typeface="+mj-lt"/>
              </a:rPr>
              <a:t>de </a:t>
            </a:r>
            <a:r>
              <a:rPr lang="fr-FR" sz="1600" dirty="0" smtClean="0">
                <a:solidFill>
                  <a:srgbClr val="002060"/>
                </a:solidFill>
                <a:latin typeface="+mj-lt"/>
              </a:rPr>
              <a:t>stratus </a:t>
            </a:r>
            <a:r>
              <a:rPr lang="fr-FR" sz="1600" dirty="0" smtClean="0">
                <a:solidFill>
                  <a:srgbClr val="002060"/>
                </a:solidFill>
                <a:latin typeface="+mj-lt"/>
              </a:rPr>
              <a:t>juste </a:t>
            </a:r>
            <a:r>
              <a:rPr lang="fr-FR" sz="1600" dirty="0" smtClean="0">
                <a:solidFill>
                  <a:srgbClr val="002060"/>
                </a:solidFill>
                <a:latin typeface="+mj-lt"/>
              </a:rPr>
              <a:t>avant le front. </a:t>
            </a:r>
          </a:p>
          <a:p>
            <a:endParaRPr lang="fr-FR" sz="1600" dirty="0">
              <a:solidFill>
                <a:srgbClr val="002060"/>
              </a:solidFill>
              <a:latin typeface="+mj-lt"/>
            </a:endParaRPr>
          </a:p>
        </p:txBody>
      </p:sp>
      <p:sp>
        <p:nvSpPr>
          <p:cNvPr id="13" name="Rectangle 12"/>
          <p:cNvSpPr/>
          <p:nvPr/>
        </p:nvSpPr>
        <p:spPr>
          <a:xfrm>
            <a:off x="3286116" y="857232"/>
            <a:ext cx="5857884" cy="40719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2024 01 26_1200Z_COUPE.png"/>
          <p:cNvPicPr>
            <a:picLocks noChangeAspect="1"/>
          </p:cNvPicPr>
          <p:nvPr/>
        </p:nvPicPr>
        <p:blipFill>
          <a:blip r:embed="rId3"/>
          <a:srcRect l="23437" t="4190" r="23437" b="4190"/>
          <a:stretch>
            <a:fillRect/>
          </a:stretch>
        </p:blipFill>
        <p:spPr>
          <a:xfrm>
            <a:off x="3357554" y="857231"/>
            <a:ext cx="5643602" cy="4027843"/>
          </a:xfrm>
          <a:prstGeom prst="rect">
            <a:avLst/>
          </a:prstGeom>
        </p:spPr>
      </p:pic>
      <p:sp>
        <p:nvSpPr>
          <p:cNvPr id="16" name="Forme libre 15"/>
          <p:cNvSpPr/>
          <p:nvPr/>
        </p:nvSpPr>
        <p:spPr>
          <a:xfrm>
            <a:off x="857224" y="998807"/>
            <a:ext cx="1867219" cy="1787252"/>
          </a:xfrm>
          <a:custGeom>
            <a:avLst/>
            <a:gdLst>
              <a:gd name="connsiteX0" fmla="*/ 1631853 w 1683434"/>
              <a:gd name="connsiteY0" fmla="*/ 0 h 1871003"/>
              <a:gd name="connsiteX1" fmla="*/ 1645920 w 1683434"/>
              <a:gd name="connsiteY1" fmla="*/ 548640 h 1871003"/>
              <a:gd name="connsiteX2" fmla="*/ 1406769 w 1683434"/>
              <a:gd name="connsiteY2" fmla="*/ 1181686 h 1871003"/>
              <a:gd name="connsiteX3" fmla="*/ 928468 w 1683434"/>
              <a:gd name="connsiteY3" fmla="*/ 1561514 h 1871003"/>
              <a:gd name="connsiteX4" fmla="*/ 323557 w 1683434"/>
              <a:gd name="connsiteY4" fmla="*/ 1772529 h 1871003"/>
              <a:gd name="connsiteX5" fmla="*/ 0 w 1683434"/>
              <a:gd name="connsiteY5" fmla="*/ 1871003 h 1871003"/>
              <a:gd name="connsiteX6" fmla="*/ 0 w 1683434"/>
              <a:gd name="connsiteY6" fmla="*/ 1871003 h 187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434" h="1871003">
                <a:moveTo>
                  <a:pt x="1631853" y="0"/>
                </a:moveTo>
                <a:cubicBezTo>
                  <a:pt x="1657643" y="175846"/>
                  <a:pt x="1683434" y="351692"/>
                  <a:pt x="1645920" y="548640"/>
                </a:cubicBezTo>
                <a:cubicBezTo>
                  <a:pt x="1608406" y="745588"/>
                  <a:pt x="1526344" y="1012874"/>
                  <a:pt x="1406769" y="1181686"/>
                </a:cubicBezTo>
                <a:cubicBezTo>
                  <a:pt x="1287194" y="1350498"/>
                  <a:pt x="1109003" y="1463040"/>
                  <a:pt x="928468" y="1561514"/>
                </a:cubicBezTo>
                <a:cubicBezTo>
                  <a:pt x="747933" y="1659988"/>
                  <a:pt x="478302" y="1720948"/>
                  <a:pt x="323557" y="1772529"/>
                </a:cubicBezTo>
                <a:cubicBezTo>
                  <a:pt x="168812" y="1824110"/>
                  <a:pt x="0" y="1871003"/>
                  <a:pt x="0" y="1871003"/>
                </a:cubicBezTo>
                <a:lnTo>
                  <a:pt x="0" y="1871003"/>
                </a:lnTo>
              </a:path>
            </a:pathLst>
          </a:custGeom>
          <a:ln w="5715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in)">
                                      <p:cBhvr>
                                        <p:cTn id="10" dur="500"/>
                                        <p:tgtEl>
                                          <p:spTgt spid="16"/>
                                        </p:tgtEl>
                                      </p:cBhvr>
                                    </p:animEffect>
                                  </p:childTnLst>
                                </p:cTn>
                              </p:par>
                              <p:par>
                                <p:cTn id="11" presetID="4"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ox(i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2024 01 26_1200Z_METAR NUAGES.JPG"/>
          <p:cNvPicPr>
            <a:picLocks noChangeAspect="1"/>
          </p:cNvPicPr>
          <p:nvPr/>
        </p:nvPicPr>
        <p:blipFill>
          <a:blip r:embed="rId2"/>
          <a:stretch>
            <a:fillRect/>
          </a:stretch>
        </p:blipFill>
        <p:spPr>
          <a:xfrm>
            <a:off x="3643299" y="785794"/>
            <a:ext cx="5500701" cy="4407895"/>
          </a:xfrm>
          <a:prstGeom prst="rect">
            <a:avLst/>
          </a:prstGeom>
          <a:ln w="12700">
            <a:solidFill>
              <a:schemeClr val="tx1"/>
            </a:solidFill>
          </a:ln>
        </p:spPr>
      </p:pic>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26</a:t>
            </a:r>
            <a:r>
              <a:rPr lang="fr-FR" sz="3200" dirty="0" smtClean="0">
                <a:solidFill>
                  <a:schemeClr val="tx2"/>
                </a:solidFill>
                <a:latin typeface="+mj-lt"/>
                <a:ea typeface="+mj-ea"/>
                <a:cs typeface="+mj-cs"/>
              </a:rPr>
              <a:t> janvier </a:t>
            </a:r>
            <a:r>
              <a:rPr kumimoji="0" lang="fr-FR" sz="3200" b="0" i="0" u="none" strike="noStrike" kern="1200" cap="none" spc="0" normalizeH="0" baseline="0" noProof="0" dirty="0" smtClean="0">
                <a:ln>
                  <a:noFill/>
                </a:ln>
                <a:solidFill>
                  <a:schemeClr val="tx2"/>
                </a:solidFill>
                <a:effectLst/>
                <a:uLnTx/>
                <a:uFillTx/>
                <a:latin typeface="+mj-lt"/>
                <a:ea typeface="+mj-ea"/>
                <a:cs typeface="+mj-cs"/>
              </a:rPr>
              <a:t>2024 –</a:t>
            </a:r>
            <a:r>
              <a:rPr kumimoji="0" lang="fr-FR" sz="3200" b="0" i="0" u="none" strike="noStrike" kern="1200" cap="none" spc="0" normalizeH="0" noProof="0" dirty="0" smtClean="0">
                <a:ln>
                  <a:noFill/>
                </a:ln>
                <a:solidFill>
                  <a:schemeClr val="tx2"/>
                </a:solidFill>
                <a:effectLst/>
                <a:uLnTx/>
                <a:uFillTx/>
                <a:latin typeface="+mj-lt"/>
                <a:ea typeface="+mj-ea"/>
                <a:cs typeface="+mj-cs"/>
              </a:rPr>
              <a:t> FF actif</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4" name="Image 3" descr="2024 01 26_1200Z_METAR VENT T TD.jpg"/>
          <p:cNvPicPr>
            <a:picLocks noChangeAspect="1"/>
          </p:cNvPicPr>
          <p:nvPr/>
        </p:nvPicPr>
        <p:blipFill>
          <a:blip r:embed="rId3"/>
          <a:stretch>
            <a:fillRect/>
          </a:stretch>
        </p:blipFill>
        <p:spPr>
          <a:xfrm>
            <a:off x="0" y="785794"/>
            <a:ext cx="5540529" cy="4433899"/>
          </a:xfrm>
          <a:prstGeom prst="rect">
            <a:avLst/>
          </a:prstGeom>
          <a:ln>
            <a:solidFill>
              <a:schemeClr val="tx1"/>
            </a:solidFill>
          </a:ln>
        </p:spPr>
      </p:pic>
      <p:sp>
        <p:nvSpPr>
          <p:cNvPr id="7" name="Forme libre 6"/>
          <p:cNvSpPr/>
          <p:nvPr/>
        </p:nvSpPr>
        <p:spPr>
          <a:xfrm>
            <a:off x="0" y="801859"/>
            <a:ext cx="4271889" cy="3198645"/>
          </a:xfrm>
          <a:custGeom>
            <a:avLst/>
            <a:gdLst>
              <a:gd name="connsiteX0" fmla="*/ 4206240 w 4243754"/>
              <a:gd name="connsiteY0" fmla="*/ 0 h 3446585"/>
              <a:gd name="connsiteX1" fmla="*/ 4164037 w 4243754"/>
              <a:gd name="connsiteY1" fmla="*/ 506437 h 3446585"/>
              <a:gd name="connsiteX2" fmla="*/ 3727939 w 4243754"/>
              <a:gd name="connsiteY2" fmla="*/ 1463040 h 3446585"/>
              <a:gd name="connsiteX3" fmla="*/ 2743200 w 4243754"/>
              <a:gd name="connsiteY3" fmla="*/ 2363373 h 3446585"/>
              <a:gd name="connsiteX4" fmla="*/ 1448973 w 4243754"/>
              <a:gd name="connsiteY4" fmla="*/ 3123028 h 3446585"/>
              <a:gd name="connsiteX5" fmla="*/ 0 w 4243754"/>
              <a:gd name="connsiteY5" fmla="*/ 3446585 h 344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3754" h="3446585">
                <a:moveTo>
                  <a:pt x="4206240" y="0"/>
                </a:moveTo>
                <a:cubicBezTo>
                  <a:pt x="4224997" y="131298"/>
                  <a:pt x="4243754" y="262597"/>
                  <a:pt x="4164037" y="506437"/>
                </a:cubicBezTo>
                <a:cubicBezTo>
                  <a:pt x="4084320" y="750277"/>
                  <a:pt x="3964745" y="1153551"/>
                  <a:pt x="3727939" y="1463040"/>
                </a:cubicBezTo>
                <a:cubicBezTo>
                  <a:pt x="3491133" y="1772529"/>
                  <a:pt x="3123028" y="2086708"/>
                  <a:pt x="2743200" y="2363373"/>
                </a:cubicBezTo>
                <a:cubicBezTo>
                  <a:pt x="2363372" y="2640038"/>
                  <a:pt x="1906173" y="2942493"/>
                  <a:pt x="1448973" y="3123028"/>
                </a:cubicBezTo>
                <a:cubicBezTo>
                  <a:pt x="991773" y="3303563"/>
                  <a:pt x="495886" y="3375074"/>
                  <a:pt x="0" y="3446585"/>
                </a:cubicBezTo>
              </a:path>
            </a:pathLst>
          </a:custGeom>
          <a:ln w="57150">
            <a:solidFill>
              <a:srgbClr val="00206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ZoneTexte 7"/>
          <p:cNvSpPr txBox="1"/>
          <p:nvPr/>
        </p:nvSpPr>
        <p:spPr>
          <a:xfrm>
            <a:off x="0" y="5214950"/>
            <a:ext cx="9144000" cy="1477328"/>
          </a:xfrm>
          <a:prstGeom prst="rect">
            <a:avLst/>
          </a:prstGeom>
          <a:noFill/>
        </p:spPr>
        <p:txBody>
          <a:bodyPr wrap="square" rtlCol="0">
            <a:spAutoFit/>
          </a:bodyPr>
          <a:lstStyle/>
          <a:p>
            <a:r>
              <a:rPr lang="fr-FR" dirty="0" smtClean="0">
                <a:latin typeface="+mj-lt"/>
              </a:rPr>
              <a:t>Sur ces cartes d’observation, on voit nettement la rotation de vent et la baisse des Td (à gauche).</a:t>
            </a:r>
          </a:p>
          <a:p>
            <a:r>
              <a:rPr lang="fr-FR" dirty="0" smtClean="0">
                <a:latin typeface="+mj-lt"/>
              </a:rPr>
              <a:t>Les couleurs orange et jaune à l’avant du front indiquent des mauvaises </a:t>
            </a:r>
            <a:r>
              <a:rPr lang="fr-FR" dirty="0" err="1" smtClean="0">
                <a:latin typeface="+mj-lt"/>
              </a:rPr>
              <a:t>visi</a:t>
            </a:r>
            <a:r>
              <a:rPr lang="fr-FR" dirty="0" smtClean="0">
                <a:latin typeface="+mj-lt"/>
              </a:rPr>
              <a:t> </a:t>
            </a:r>
            <a:r>
              <a:rPr lang="fr-FR" dirty="0" smtClean="0">
                <a:latin typeface="+mj-lt"/>
              </a:rPr>
              <a:t>et/ou plafond bas, voir les deux. </a:t>
            </a:r>
          </a:p>
          <a:p>
            <a:r>
              <a:rPr lang="fr-FR" dirty="0" smtClean="0">
                <a:latin typeface="+mj-lt"/>
              </a:rPr>
              <a:t>Comme prévu par la coupe, le ciel est quasiment clair à l’arrière (CAVOK observé sur le nord du pays</a:t>
            </a:r>
            <a:r>
              <a:rPr lang="fr-FR" dirty="0" smtClean="0">
                <a:latin typeface="+mj-lt"/>
              </a:rPr>
              <a:t>).</a:t>
            </a:r>
            <a:endParaRPr lang="fr-FR" dirty="0" smtClean="0">
              <a:latin typeface="+mj-lt"/>
            </a:endParaRPr>
          </a:p>
        </p:txBody>
      </p:sp>
      <p:sp>
        <p:nvSpPr>
          <p:cNvPr id="10" name="Forme libre 9"/>
          <p:cNvSpPr/>
          <p:nvPr/>
        </p:nvSpPr>
        <p:spPr>
          <a:xfrm>
            <a:off x="5500694" y="714356"/>
            <a:ext cx="2571768" cy="2857520"/>
          </a:xfrm>
          <a:custGeom>
            <a:avLst/>
            <a:gdLst>
              <a:gd name="connsiteX0" fmla="*/ 4206240 w 4243754"/>
              <a:gd name="connsiteY0" fmla="*/ 0 h 3446585"/>
              <a:gd name="connsiteX1" fmla="*/ 4164037 w 4243754"/>
              <a:gd name="connsiteY1" fmla="*/ 506437 h 3446585"/>
              <a:gd name="connsiteX2" fmla="*/ 3727939 w 4243754"/>
              <a:gd name="connsiteY2" fmla="*/ 1463040 h 3446585"/>
              <a:gd name="connsiteX3" fmla="*/ 2743200 w 4243754"/>
              <a:gd name="connsiteY3" fmla="*/ 2363373 h 3446585"/>
              <a:gd name="connsiteX4" fmla="*/ 1448973 w 4243754"/>
              <a:gd name="connsiteY4" fmla="*/ 3123028 h 3446585"/>
              <a:gd name="connsiteX5" fmla="*/ 0 w 4243754"/>
              <a:gd name="connsiteY5" fmla="*/ 3446585 h 344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3754" h="3446585">
                <a:moveTo>
                  <a:pt x="4206240" y="0"/>
                </a:moveTo>
                <a:cubicBezTo>
                  <a:pt x="4224997" y="131298"/>
                  <a:pt x="4243754" y="262597"/>
                  <a:pt x="4164037" y="506437"/>
                </a:cubicBezTo>
                <a:cubicBezTo>
                  <a:pt x="4084320" y="750277"/>
                  <a:pt x="3964745" y="1153551"/>
                  <a:pt x="3727939" y="1463040"/>
                </a:cubicBezTo>
                <a:cubicBezTo>
                  <a:pt x="3491133" y="1772529"/>
                  <a:pt x="3123028" y="2086708"/>
                  <a:pt x="2743200" y="2363373"/>
                </a:cubicBezTo>
                <a:cubicBezTo>
                  <a:pt x="2363372" y="2640038"/>
                  <a:pt x="1906173" y="2942493"/>
                  <a:pt x="1448973" y="3123028"/>
                </a:cubicBezTo>
                <a:cubicBezTo>
                  <a:pt x="991773" y="3303563"/>
                  <a:pt x="495886" y="3375074"/>
                  <a:pt x="0" y="3446585"/>
                </a:cubicBezTo>
              </a:path>
            </a:pathLst>
          </a:custGeom>
          <a:ln w="57150">
            <a:solidFill>
              <a:srgbClr val="00206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in)">
                                      <p:cBhvr>
                                        <p:cTn id="18" dur="500"/>
                                        <p:tgtEl>
                                          <p:spTgt spid="9"/>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ox(i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26</a:t>
            </a:r>
            <a:r>
              <a:rPr lang="fr-FR" sz="3200" dirty="0" smtClean="0">
                <a:solidFill>
                  <a:schemeClr val="tx2"/>
                </a:solidFill>
                <a:latin typeface="+mj-lt"/>
                <a:ea typeface="+mj-ea"/>
                <a:cs typeface="+mj-cs"/>
              </a:rPr>
              <a:t> janvier </a:t>
            </a:r>
            <a:r>
              <a:rPr kumimoji="0" lang="fr-FR" sz="3200" b="0" i="0" u="none" strike="noStrike" kern="1200" cap="none" spc="0" normalizeH="0" baseline="0" noProof="0" dirty="0" smtClean="0">
                <a:ln>
                  <a:noFill/>
                </a:ln>
                <a:solidFill>
                  <a:schemeClr val="tx2"/>
                </a:solidFill>
                <a:effectLst/>
                <a:uLnTx/>
                <a:uFillTx/>
                <a:latin typeface="+mj-lt"/>
                <a:ea typeface="+mj-ea"/>
                <a:cs typeface="+mj-cs"/>
              </a:rPr>
              <a:t>2024 –</a:t>
            </a:r>
            <a:r>
              <a:rPr kumimoji="0" lang="fr-FR" sz="3200" b="0" i="0" u="none" strike="noStrike" kern="1200" cap="none" spc="0" normalizeH="0" noProof="0" dirty="0" smtClean="0">
                <a:ln>
                  <a:noFill/>
                </a:ln>
                <a:solidFill>
                  <a:schemeClr val="tx2"/>
                </a:solidFill>
                <a:effectLst/>
                <a:uLnTx/>
                <a:uFillTx/>
                <a:latin typeface="+mj-lt"/>
                <a:ea typeface="+mj-ea"/>
                <a:cs typeface="+mj-cs"/>
              </a:rPr>
              <a:t> FF actif</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53250" name="Picture 2" descr="F:\0_SEMINAIRE 2024\2024 01 26 FF ACTIF\2024 01 26_TEMSI_1200Z.JPG"/>
          <p:cNvPicPr>
            <a:picLocks noChangeAspect="1" noChangeArrowheads="1"/>
          </p:cNvPicPr>
          <p:nvPr/>
        </p:nvPicPr>
        <p:blipFill>
          <a:blip r:embed="rId2"/>
          <a:srcRect/>
          <a:stretch>
            <a:fillRect/>
          </a:stretch>
        </p:blipFill>
        <p:spPr bwMode="auto">
          <a:xfrm>
            <a:off x="1000100" y="928670"/>
            <a:ext cx="7477125" cy="5334000"/>
          </a:xfrm>
          <a:prstGeom prst="rect">
            <a:avLst/>
          </a:prstGeom>
          <a:noFill/>
        </p:spPr>
      </p:pic>
      <p:sp>
        <p:nvSpPr>
          <p:cNvPr id="6" name="Forme libre 5"/>
          <p:cNvSpPr/>
          <p:nvPr/>
        </p:nvSpPr>
        <p:spPr>
          <a:xfrm>
            <a:off x="3235570" y="1083212"/>
            <a:ext cx="2686928" cy="2168770"/>
          </a:xfrm>
          <a:custGeom>
            <a:avLst/>
            <a:gdLst>
              <a:gd name="connsiteX0" fmla="*/ 2686928 w 2686928"/>
              <a:gd name="connsiteY0" fmla="*/ 1237957 h 2168770"/>
              <a:gd name="connsiteX1" fmla="*/ 1744393 w 2686928"/>
              <a:gd name="connsiteY1" fmla="*/ 1927274 h 2168770"/>
              <a:gd name="connsiteX2" fmla="*/ 365759 w 2686928"/>
              <a:gd name="connsiteY2" fmla="*/ 2166425 h 2168770"/>
              <a:gd name="connsiteX3" fmla="*/ 70338 w 2686928"/>
              <a:gd name="connsiteY3" fmla="*/ 1941342 h 2168770"/>
              <a:gd name="connsiteX4" fmla="*/ 787790 w 2686928"/>
              <a:gd name="connsiteY4" fmla="*/ 1322363 h 2168770"/>
              <a:gd name="connsiteX5" fmla="*/ 1603716 w 2686928"/>
              <a:gd name="connsiteY5" fmla="*/ 576776 h 2168770"/>
              <a:gd name="connsiteX6" fmla="*/ 1955408 w 2686928"/>
              <a:gd name="connsiteY6" fmla="*/ 0 h 216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6928" h="2168770">
                <a:moveTo>
                  <a:pt x="2686928" y="1237957"/>
                </a:moveTo>
                <a:cubicBezTo>
                  <a:pt x="2409091" y="1505243"/>
                  <a:pt x="2131254" y="1772529"/>
                  <a:pt x="1744393" y="1927274"/>
                </a:cubicBezTo>
                <a:cubicBezTo>
                  <a:pt x="1357532" y="2082019"/>
                  <a:pt x="644768" y="2164080"/>
                  <a:pt x="365759" y="2166425"/>
                </a:cubicBezTo>
                <a:cubicBezTo>
                  <a:pt x="86750" y="2168770"/>
                  <a:pt x="0" y="2082019"/>
                  <a:pt x="70338" y="1941342"/>
                </a:cubicBezTo>
                <a:cubicBezTo>
                  <a:pt x="140676" y="1800665"/>
                  <a:pt x="532227" y="1549791"/>
                  <a:pt x="787790" y="1322363"/>
                </a:cubicBezTo>
                <a:cubicBezTo>
                  <a:pt x="1043353" y="1094935"/>
                  <a:pt x="1409113" y="797170"/>
                  <a:pt x="1603716" y="576776"/>
                </a:cubicBezTo>
                <a:cubicBezTo>
                  <a:pt x="1798319" y="356382"/>
                  <a:pt x="1876863" y="178191"/>
                  <a:pt x="1955408" y="0"/>
                </a:cubicBezTo>
              </a:path>
            </a:pathLst>
          </a:cu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Forme libre 6"/>
          <p:cNvSpPr/>
          <p:nvPr/>
        </p:nvSpPr>
        <p:spPr>
          <a:xfrm>
            <a:off x="1069145" y="942535"/>
            <a:ext cx="3826412" cy="2241452"/>
          </a:xfrm>
          <a:custGeom>
            <a:avLst/>
            <a:gdLst>
              <a:gd name="connsiteX0" fmla="*/ 0 w 3826412"/>
              <a:gd name="connsiteY0" fmla="*/ 2236763 h 2241452"/>
              <a:gd name="connsiteX1" fmla="*/ 1139483 w 3826412"/>
              <a:gd name="connsiteY1" fmla="*/ 2110154 h 2241452"/>
              <a:gd name="connsiteX2" fmla="*/ 2349304 w 3826412"/>
              <a:gd name="connsiteY2" fmla="*/ 1448973 h 2241452"/>
              <a:gd name="connsiteX3" fmla="*/ 3348110 w 3826412"/>
              <a:gd name="connsiteY3" fmla="*/ 633047 h 2241452"/>
              <a:gd name="connsiteX4" fmla="*/ 3826412 w 3826412"/>
              <a:gd name="connsiteY4" fmla="*/ 0 h 224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412" h="2241452">
                <a:moveTo>
                  <a:pt x="0" y="2236763"/>
                </a:moveTo>
                <a:cubicBezTo>
                  <a:pt x="373966" y="2239107"/>
                  <a:pt x="747932" y="2241452"/>
                  <a:pt x="1139483" y="2110154"/>
                </a:cubicBezTo>
                <a:cubicBezTo>
                  <a:pt x="1531034" y="1978856"/>
                  <a:pt x="1981200" y="1695157"/>
                  <a:pt x="2349304" y="1448973"/>
                </a:cubicBezTo>
                <a:cubicBezTo>
                  <a:pt x="2717408" y="1202789"/>
                  <a:pt x="3101925" y="874542"/>
                  <a:pt x="3348110" y="633047"/>
                </a:cubicBezTo>
                <a:cubicBezTo>
                  <a:pt x="3594295" y="391552"/>
                  <a:pt x="3710353" y="195776"/>
                  <a:pt x="3826412" y="0"/>
                </a:cubicBezTo>
              </a:path>
            </a:pathLst>
          </a:cu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Forme libre 7"/>
          <p:cNvSpPr/>
          <p:nvPr/>
        </p:nvSpPr>
        <p:spPr>
          <a:xfrm>
            <a:off x="928662" y="3214686"/>
            <a:ext cx="3488787" cy="745587"/>
          </a:xfrm>
          <a:custGeom>
            <a:avLst/>
            <a:gdLst>
              <a:gd name="connsiteX0" fmla="*/ 3488787 w 3488787"/>
              <a:gd name="connsiteY0" fmla="*/ 0 h 745587"/>
              <a:gd name="connsiteX1" fmla="*/ 2504049 w 3488787"/>
              <a:gd name="connsiteY1" fmla="*/ 506436 h 745587"/>
              <a:gd name="connsiteX2" fmla="*/ 1266092 w 3488787"/>
              <a:gd name="connsiteY2" fmla="*/ 647113 h 745587"/>
              <a:gd name="connsiteX3" fmla="*/ 0 w 3488787"/>
              <a:gd name="connsiteY3" fmla="*/ 745587 h 745587"/>
            </a:gdLst>
            <a:ahLst/>
            <a:cxnLst>
              <a:cxn ang="0">
                <a:pos x="connsiteX0" y="connsiteY0"/>
              </a:cxn>
              <a:cxn ang="0">
                <a:pos x="connsiteX1" y="connsiteY1"/>
              </a:cxn>
              <a:cxn ang="0">
                <a:pos x="connsiteX2" y="connsiteY2"/>
              </a:cxn>
              <a:cxn ang="0">
                <a:pos x="connsiteX3" y="connsiteY3"/>
              </a:cxn>
            </a:cxnLst>
            <a:rect l="l" t="t" r="r" b="b"/>
            <a:pathLst>
              <a:path w="3488787" h="745587">
                <a:moveTo>
                  <a:pt x="3488787" y="0"/>
                </a:moveTo>
                <a:cubicBezTo>
                  <a:pt x="3181642" y="199292"/>
                  <a:pt x="2874498" y="398584"/>
                  <a:pt x="2504049" y="506436"/>
                </a:cubicBezTo>
                <a:cubicBezTo>
                  <a:pt x="2133600" y="614288"/>
                  <a:pt x="1683434" y="607255"/>
                  <a:pt x="1266092" y="647113"/>
                </a:cubicBezTo>
                <a:cubicBezTo>
                  <a:pt x="848751" y="686972"/>
                  <a:pt x="424375" y="716279"/>
                  <a:pt x="0" y="745587"/>
                </a:cubicBezTo>
              </a:path>
            </a:pathLst>
          </a:cu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Forme libre 8"/>
          <p:cNvSpPr/>
          <p:nvPr/>
        </p:nvSpPr>
        <p:spPr>
          <a:xfrm>
            <a:off x="4825218" y="3179298"/>
            <a:ext cx="1139484" cy="384517"/>
          </a:xfrm>
          <a:custGeom>
            <a:avLst/>
            <a:gdLst>
              <a:gd name="connsiteX0" fmla="*/ 1139484 w 1139484"/>
              <a:gd name="connsiteY0" fmla="*/ 168813 h 384517"/>
              <a:gd name="connsiteX1" fmla="*/ 534573 w 1139484"/>
              <a:gd name="connsiteY1" fmla="*/ 379828 h 384517"/>
              <a:gd name="connsiteX2" fmla="*/ 168813 w 1139484"/>
              <a:gd name="connsiteY2" fmla="*/ 196948 h 384517"/>
              <a:gd name="connsiteX3" fmla="*/ 0 w 1139484"/>
              <a:gd name="connsiteY3" fmla="*/ 0 h 384517"/>
            </a:gdLst>
            <a:ahLst/>
            <a:cxnLst>
              <a:cxn ang="0">
                <a:pos x="connsiteX0" y="connsiteY0"/>
              </a:cxn>
              <a:cxn ang="0">
                <a:pos x="connsiteX1" y="connsiteY1"/>
              </a:cxn>
              <a:cxn ang="0">
                <a:pos x="connsiteX2" y="connsiteY2"/>
              </a:cxn>
              <a:cxn ang="0">
                <a:pos x="connsiteX3" y="connsiteY3"/>
              </a:cxn>
            </a:cxnLst>
            <a:rect l="l" t="t" r="r" b="b"/>
            <a:pathLst>
              <a:path w="1139484" h="384517">
                <a:moveTo>
                  <a:pt x="1139484" y="168813"/>
                </a:moveTo>
                <a:cubicBezTo>
                  <a:pt x="917917" y="271976"/>
                  <a:pt x="696351" y="375139"/>
                  <a:pt x="534573" y="379828"/>
                </a:cubicBezTo>
                <a:cubicBezTo>
                  <a:pt x="372795" y="384517"/>
                  <a:pt x="257908" y="260253"/>
                  <a:pt x="168813" y="196948"/>
                </a:cubicBezTo>
                <a:cubicBezTo>
                  <a:pt x="79718" y="133643"/>
                  <a:pt x="39859" y="66821"/>
                  <a:pt x="0" y="0"/>
                </a:cubicBezTo>
              </a:path>
            </a:pathLst>
          </a:cu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ZoneTexte 9"/>
          <p:cNvSpPr txBox="1"/>
          <p:nvPr/>
        </p:nvSpPr>
        <p:spPr>
          <a:xfrm>
            <a:off x="4000496" y="2714620"/>
            <a:ext cx="857256" cy="369332"/>
          </a:xfrm>
          <a:prstGeom prst="rect">
            <a:avLst/>
          </a:prstGeom>
          <a:solidFill>
            <a:schemeClr val="bg2">
              <a:lumMod val="75000"/>
            </a:schemeClr>
          </a:solidFill>
          <a:ln>
            <a:solidFill>
              <a:srgbClr val="002060"/>
            </a:solidFill>
          </a:ln>
        </p:spPr>
        <p:txBody>
          <a:bodyPr wrap="square" rtlCol="0">
            <a:spAutoFit/>
          </a:bodyPr>
          <a:lstStyle/>
          <a:p>
            <a:r>
              <a:rPr lang="fr-FR" b="1" dirty="0" smtClean="0">
                <a:solidFill>
                  <a:srgbClr val="002060"/>
                </a:solidFill>
                <a:latin typeface="+mj-lt"/>
              </a:rPr>
              <a:t>CORPS</a:t>
            </a:r>
          </a:p>
        </p:txBody>
      </p:sp>
      <p:sp>
        <p:nvSpPr>
          <p:cNvPr id="11" name="ZoneTexte 10"/>
          <p:cNvSpPr txBox="1"/>
          <p:nvPr/>
        </p:nvSpPr>
        <p:spPr>
          <a:xfrm>
            <a:off x="0" y="3357562"/>
            <a:ext cx="1857388" cy="369332"/>
          </a:xfrm>
          <a:prstGeom prst="rect">
            <a:avLst/>
          </a:prstGeom>
          <a:solidFill>
            <a:schemeClr val="bg2"/>
          </a:solidFill>
          <a:ln>
            <a:solidFill>
              <a:srgbClr val="002060"/>
            </a:solidFill>
          </a:ln>
        </p:spPr>
        <p:txBody>
          <a:bodyPr wrap="square" rtlCol="0">
            <a:spAutoFit/>
          </a:bodyPr>
          <a:lstStyle/>
          <a:p>
            <a:r>
              <a:rPr lang="fr-FR" b="1" dirty="0" smtClean="0">
                <a:solidFill>
                  <a:srgbClr val="002060"/>
                </a:solidFill>
                <a:latin typeface="+mj-lt"/>
              </a:rPr>
              <a:t>PSEUDO-FRONT</a:t>
            </a:r>
            <a:endParaRPr lang="fr-FR" b="1" dirty="0">
              <a:solidFill>
                <a:srgbClr val="002060"/>
              </a:solidFill>
              <a:latin typeface="+mj-lt"/>
            </a:endParaRPr>
          </a:p>
        </p:txBody>
      </p:sp>
      <p:sp>
        <p:nvSpPr>
          <p:cNvPr id="12" name="ZoneTexte 11"/>
          <p:cNvSpPr txBox="1"/>
          <p:nvPr/>
        </p:nvSpPr>
        <p:spPr>
          <a:xfrm>
            <a:off x="6929454" y="3571876"/>
            <a:ext cx="1643074" cy="369332"/>
          </a:xfrm>
          <a:prstGeom prst="rect">
            <a:avLst/>
          </a:prstGeom>
          <a:solidFill>
            <a:schemeClr val="bg1">
              <a:lumMod val="95000"/>
            </a:schemeClr>
          </a:solidFill>
          <a:ln>
            <a:solidFill>
              <a:srgbClr val="7030A0"/>
            </a:solidFill>
          </a:ln>
        </p:spPr>
        <p:txBody>
          <a:bodyPr wrap="square" rtlCol="0">
            <a:spAutoFit/>
          </a:bodyPr>
          <a:lstStyle/>
          <a:p>
            <a:r>
              <a:rPr lang="fr-FR" b="1" dirty="0" smtClean="0">
                <a:solidFill>
                  <a:srgbClr val="7030A0"/>
                </a:solidFill>
                <a:latin typeface="+mj-lt"/>
              </a:rPr>
              <a:t>MARGE AVANT</a:t>
            </a:r>
            <a:endParaRPr lang="fr-FR" b="1" dirty="0">
              <a:solidFill>
                <a:srgbClr val="7030A0"/>
              </a:solidFill>
              <a:latin typeface="+mj-lt"/>
            </a:endParaRPr>
          </a:p>
        </p:txBody>
      </p:sp>
      <p:cxnSp>
        <p:nvCxnSpPr>
          <p:cNvPr id="14" name="Connecteur droit avec flèche 13"/>
          <p:cNvCxnSpPr/>
          <p:nvPr/>
        </p:nvCxnSpPr>
        <p:spPr>
          <a:xfrm rot="10800000">
            <a:off x="5572132" y="3071810"/>
            <a:ext cx="1285884" cy="71438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1643042" y="2143116"/>
            <a:ext cx="1000100" cy="369332"/>
          </a:xfrm>
          <a:prstGeom prst="rect">
            <a:avLst/>
          </a:prstGeom>
          <a:solidFill>
            <a:schemeClr val="bg1">
              <a:lumMod val="95000"/>
            </a:schemeClr>
          </a:solidFill>
        </p:spPr>
        <p:txBody>
          <a:bodyPr wrap="square" rtlCol="0">
            <a:spAutoFit/>
          </a:bodyPr>
          <a:lstStyle/>
          <a:p>
            <a:r>
              <a:rPr lang="fr-FR" b="1" dirty="0" smtClean="0">
                <a:solidFill>
                  <a:srgbClr val="FF0000"/>
                </a:solidFill>
                <a:latin typeface="+mj-lt"/>
              </a:rPr>
              <a:t>TRAINE</a:t>
            </a:r>
            <a:endParaRPr lang="fr-FR" b="1" dirty="0">
              <a:solidFill>
                <a:srgbClr val="FF0000"/>
              </a:solidFill>
              <a:latin typeface="+mj-lt"/>
            </a:endParaRPr>
          </a:p>
        </p:txBody>
      </p:sp>
      <p:sp>
        <p:nvSpPr>
          <p:cNvPr id="16" name="Forme libre 15"/>
          <p:cNvSpPr/>
          <p:nvPr/>
        </p:nvSpPr>
        <p:spPr>
          <a:xfrm>
            <a:off x="4500562" y="1357299"/>
            <a:ext cx="1214446" cy="1143008"/>
          </a:xfrm>
          <a:custGeom>
            <a:avLst/>
            <a:gdLst>
              <a:gd name="connsiteX0" fmla="*/ 759656 w 759656"/>
              <a:gd name="connsiteY0" fmla="*/ 0 h 759655"/>
              <a:gd name="connsiteX1" fmla="*/ 534573 w 759656"/>
              <a:gd name="connsiteY1" fmla="*/ 337624 h 759655"/>
              <a:gd name="connsiteX2" fmla="*/ 211016 w 759656"/>
              <a:gd name="connsiteY2" fmla="*/ 618978 h 759655"/>
              <a:gd name="connsiteX3" fmla="*/ 0 w 759656"/>
              <a:gd name="connsiteY3" fmla="*/ 759655 h 759655"/>
            </a:gdLst>
            <a:ahLst/>
            <a:cxnLst>
              <a:cxn ang="0">
                <a:pos x="connsiteX0" y="connsiteY0"/>
              </a:cxn>
              <a:cxn ang="0">
                <a:pos x="connsiteX1" y="connsiteY1"/>
              </a:cxn>
              <a:cxn ang="0">
                <a:pos x="connsiteX2" y="connsiteY2"/>
              </a:cxn>
              <a:cxn ang="0">
                <a:pos x="connsiteX3" y="connsiteY3"/>
              </a:cxn>
            </a:cxnLst>
            <a:rect l="l" t="t" r="r" b="b"/>
            <a:pathLst>
              <a:path w="759656" h="759655">
                <a:moveTo>
                  <a:pt x="759656" y="0"/>
                </a:moveTo>
                <a:cubicBezTo>
                  <a:pt x="692834" y="117230"/>
                  <a:pt x="626013" y="234461"/>
                  <a:pt x="534573" y="337624"/>
                </a:cubicBezTo>
                <a:cubicBezTo>
                  <a:pt x="443133" y="440787"/>
                  <a:pt x="300111" y="548640"/>
                  <a:pt x="211016" y="618978"/>
                </a:cubicBezTo>
                <a:cubicBezTo>
                  <a:pt x="121921" y="689316"/>
                  <a:pt x="60960" y="724485"/>
                  <a:pt x="0" y="759655"/>
                </a:cubicBezTo>
              </a:path>
            </a:pathLst>
          </a:cu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 calcmode="lin" valueType="num">
                                      <p:cBhvr additive="base">
                                        <p:cTn id="7" dur="500" fill="hold"/>
                                        <p:tgtEl>
                                          <p:spTgt spid="53250"/>
                                        </p:tgtEl>
                                        <p:attrNameLst>
                                          <p:attrName>ppt_x</p:attrName>
                                        </p:attrNameLst>
                                      </p:cBhvr>
                                      <p:tavLst>
                                        <p:tav tm="0">
                                          <p:val>
                                            <p:strVal val="#ppt_x"/>
                                          </p:val>
                                        </p:tav>
                                        <p:tav tm="100000">
                                          <p:val>
                                            <p:strVal val="#ppt_x"/>
                                          </p:val>
                                        </p:tav>
                                      </p:tavLst>
                                    </p:anim>
                                    <p:anim calcmode="lin" valueType="num">
                                      <p:cBhvr additive="base">
                                        <p:cTn id="8" dur="500" fill="hold"/>
                                        <p:tgtEl>
                                          <p:spTgt spid="532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heckerboard(across)">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heckerboard(across)">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amond(in)">
                                      <p:cBhvr>
                                        <p:cTn id="41" dur="2000"/>
                                        <p:tgtEl>
                                          <p:spTgt spid="12"/>
                                        </p:tgtEl>
                                      </p:cBhvr>
                                    </p:animEffect>
                                  </p:childTnLst>
                                </p:cTn>
                              </p:par>
                              <p:par>
                                <p:cTn id="42" presetID="8" presetClass="entr" presetSubtype="16"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diamond(in)">
                                      <p:cBhvr>
                                        <p:cTn id="44" dur="2000"/>
                                        <p:tgtEl>
                                          <p:spTgt spid="14"/>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diamond(in)">
                                      <p:cBhvr>
                                        <p:cTn id="47" dur="2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6"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Horizont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0" y="-24"/>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26</a:t>
            </a:r>
            <a:r>
              <a:rPr lang="fr-FR" sz="3200" dirty="0" smtClean="0">
                <a:solidFill>
                  <a:schemeClr val="tx2"/>
                </a:solidFill>
                <a:latin typeface="+mj-lt"/>
                <a:ea typeface="+mj-ea"/>
                <a:cs typeface="+mj-cs"/>
              </a:rPr>
              <a:t> janvier </a:t>
            </a:r>
            <a:r>
              <a:rPr kumimoji="0" lang="fr-FR" sz="3200" b="0" i="0" u="none" strike="noStrike" kern="1200" cap="none" spc="0" normalizeH="0" baseline="0" noProof="0" dirty="0" smtClean="0">
                <a:ln>
                  <a:noFill/>
                </a:ln>
                <a:solidFill>
                  <a:schemeClr val="tx2"/>
                </a:solidFill>
                <a:effectLst/>
                <a:uLnTx/>
                <a:uFillTx/>
                <a:latin typeface="+mj-lt"/>
                <a:ea typeface="+mj-ea"/>
                <a:cs typeface="+mj-cs"/>
              </a:rPr>
              <a:t>2024 –</a:t>
            </a:r>
            <a:r>
              <a:rPr kumimoji="0" lang="fr-FR" sz="3200" b="0" i="0" u="none" strike="noStrike" kern="1200" cap="none" spc="0" normalizeH="0" noProof="0" dirty="0" smtClean="0">
                <a:ln>
                  <a:noFill/>
                </a:ln>
                <a:solidFill>
                  <a:schemeClr val="tx2"/>
                </a:solidFill>
                <a:effectLst/>
                <a:uLnTx/>
                <a:uFillTx/>
                <a:latin typeface="+mj-lt"/>
                <a:ea typeface="+mj-ea"/>
                <a:cs typeface="+mj-cs"/>
              </a:rPr>
              <a:t> FF actif</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6" name="Image 5" descr="2024 01 26_1200Z_SAT VISI RADAR FRONT FROID.jpg"/>
          <p:cNvPicPr>
            <a:picLocks noChangeAspect="1"/>
          </p:cNvPicPr>
          <p:nvPr/>
        </p:nvPicPr>
        <p:blipFill>
          <a:blip r:embed="rId2"/>
          <a:srcRect b="27133"/>
          <a:stretch>
            <a:fillRect/>
          </a:stretch>
        </p:blipFill>
        <p:spPr>
          <a:xfrm>
            <a:off x="214282" y="571480"/>
            <a:ext cx="4214810" cy="2786082"/>
          </a:xfrm>
          <a:prstGeom prst="rect">
            <a:avLst/>
          </a:prstGeom>
        </p:spPr>
      </p:pic>
      <p:pic>
        <p:nvPicPr>
          <p:cNvPr id="7" name="Image 6" descr="2024 01 26_1200Z_WEBCAM SOISSONS.JPG"/>
          <p:cNvPicPr>
            <a:picLocks noChangeAspect="1"/>
          </p:cNvPicPr>
          <p:nvPr/>
        </p:nvPicPr>
        <p:blipFill>
          <a:blip r:embed="rId3"/>
          <a:stretch>
            <a:fillRect/>
          </a:stretch>
        </p:blipFill>
        <p:spPr>
          <a:xfrm>
            <a:off x="5000628" y="500042"/>
            <a:ext cx="3819523" cy="2859005"/>
          </a:xfrm>
          <a:prstGeom prst="rect">
            <a:avLst/>
          </a:prstGeom>
          <a:ln>
            <a:solidFill>
              <a:srgbClr val="FF0000"/>
            </a:solidFill>
          </a:ln>
        </p:spPr>
      </p:pic>
      <p:pic>
        <p:nvPicPr>
          <p:cNvPr id="8" name="Image 7" descr="2024 01 26_1200Z_WEBCAM NANCY.JPG"/>
          <p:cNvPicPr>
            <a:picLocks noChangeAspect="1"/>
          </p:cNvPicPr>
          <p:nvPr/>
        </p:nvPicPr>
        <p:blipFill>
          <a:blip r:embed="rId4"/>
          <a:stretch>
            <a:fillRect/>
          </a:stretch>
        </p:blipFill>
        <p:spPr>
          <a:xfrm>
            <a:off x="4788024" y="3357562"/>
            <a:ext cx="4314827" cy="3357586"/>
          </a:xfrm>
          <a:prstGeom prst="rect">
            <a:avLst/>
          </a:prstGeom>
          <a:ln>
            <a:solidFill>
              <a:srgbClr val="FF0000"/>
            </a:solidFill>
          </a:ln>
        </p:spPr>
      </p:pic>
      <p:pic>
        <p:nvPicPr>
          <p:cNvPr id="9" name="Image 8" descr="2024 01 26_1200Z_WEBCAM VITRY LE FRANCOIS.JPG"/>
          <p:cNvPicPr>
            <a:picLocks noChangeAspect="1"/>
          </p:cNvPicPr>
          <p:nvPr/>
        </p:nvPicPr>
        <p:blipFill>
          <a:blip r:embed="rId5"/>
          <a:srcRect t="12245" r="6633"/>
          <a:stretch>
            <a:fillRect/>
          </a:stretch>
        </p:blipFill>
        <p:spPr>
          <a:xfrm>
            <a:off x="-1" y="3500438"/>
            <a:ext cx="4763055" cy="3357562"/>
          </a:xfrm>
          <a:prstGeom prst="rect">
            <a:avLst/>
          </a:prstGeom>
          <a:ln>
            <a:solidFill>
              <a:srgbClr val="FF0000"/>
            </a:solidFill>
          </a:ln>
        </p:spPr>
      </p:pic>
      <p:cxnSp>
        <p:nvCxnSpPr>
          <p:cNvPr id="13" name="Connecteur droit avec flèche 12"/>
          <p:cNvCxnSpPr/>
          <p:nvPr/>
        </p:nvCxnSpPr>
        <p:spPr>
          <a:xfrm rot="10800000">
            <a:off x="2857488" y="1500174"/>
            <a:ext cx="2286016" cy="14287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rot="16200000" flipV="1">
            <a:off x="3464711" y="1964521"/>
            <a:ext cx="1785950" cy="157163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rot="5400000" flipH="1" flipV="1">
            <a:off x="2143108" y="2571744"/>
            <a:ext cx="1643074" cy="214314"/>
          </a:xfrm>
          <a:prstGeom prst="straightConnector1">
            <a:avLst/>
          </a:prstGeom>
          <a:ln w="28575"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par>
                                <p:cTn id="13" presetID="5"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par>
                                <p:cTn id="21" presetID="5" presetClass="entr" presetSubtype="1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heckerboard(across)">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par>
                                <p:cTn id="29" presetID="5" presetClass="entr" presetSubtype="1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heckerboard(across)">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petite méthodologie</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4" name="ZoneTexte 3"/>
          <p:cNvSpPr txBox="1"/>
          <p:nvPr/>
        </p:nvSpPr>
        <p:spPr>
          <a:xfrm>
            <a:off x="72008" y="1142984"/>
            <a:ext cx="9036496" cy="5355312"/>
          </a:xfrm>
          <a:prstGeom prst="rect">
            <a:avLst/>
          </a:prstGeom>
          <a:noFill/>
        </p:spPr>
        <p:txBody>
          <a:bodyPr wrap="square" rtlCol="0">
            <a:spAutoFit/>
          </a:bodyPr>
          <a:lstStyle/>
          <a:p>
            <a:r>
              <a:rPr lang="fr-FR" dirty="0" smtClean="0">
                <a:solidFill>
                  <a:srgbClr val="002060"/>
                </a:solidFill>
                <a:latin typeface="+mj-lt"/>
              </a:rPr>
              <a:t>Avant de se plonger dans une étude détaillée des paramètres à l’aide du modèle maille fine disponible sur </a:t>
            </a:r>
            <a:r>
              <a:rPr lang="fr-FR" dirty="0" smtClean="0">
                <a:solidFill>
                  <a:srgbClr val="002060"/>
                </a:solidFill>
                <a:latin typeface="+mj-lt"/>
              </a:rPr>
              <a:t>AEROWEB, </a:t>
            </a:r>
            <a:r>
              <a:rPr lang="fr-FR" dirty="0" smtClean="0">
                <a:solidFill>
                  <a:srgbClr val="002060"/>
                </a:solidFill>
                <a:latin typeface="+mj-lt"/>
              </a:rPr>
              <a:t>le pilote peut commencer par prendre un peu de recul en analysant les éléments de grande échelle.</a:t>
            </a:r>
          </a:p>
          <a:p>
            <a:endParaRPr lang="fr-FR" dirty="0" smtClean="0">
              <a:solidFill>
                <a:srgbClr val="002060"/>
              </a:solidFill>
              <a:latin typeface="+mj-lt"/>
            </a:endParaRPr>
          </a:p>
          <a:p>
            <a:r>
              <a:rPr lang="fr-FR" dirty="0" smtClean="0">
                <a:solidFill>
                  <a:srgbClr val="002060"/>
                </a:solidFill>
                <a:latin typeface="+mj-lt"/>
              </a:rPr>
              <a:t>Pour commencer, il peut regarder les cartes d’analyse grande échelle de température et géopotentiels en altitude : </a:t>
            </a:r>
          </a:p>
          <a:p>
            <a:r>
              <a:rPr lang="fr-FR" dirty="0" smtClean="0">
                <a:solidFill>
                  <a:srgbClr val="002060"/>
                </a:solidFill>
                <a:latin typeface="+mj-lt"/>
              </a:rPr>
              <a:t> ++ à 500hPa : repérer les différentes masses d’air, les thalwegs et dorsales associés et leur mouvement (rappel : ce sont très souvent les thalwegs associés à l’air froid qui pilotent les perturbations),</a:t>
            </a:r>
          </a:p>
          <a:p>
            <a:r>
              <a:rPr lang="fr-FR" dirty="0" smtClean="0">
                <a:solidFill>
                  <a:srgbClr val="002060"/>
                </a:solidFill>
                <a:latin typeface="+mj-lt"/>
              </a:rPr>
              <a:t>++ à 850hPa : chercher les zones de forts gradients de température, probable zones frontales.</a:t>
            </a:r>
          </a:p>
          <a:p>
            <a:endParaRPr lang="fr-FR" dirty="0" smtClean="0">
              <a:solidFill>
                <a:srgbClr val="002060"/>
              </a:solidFill>
              <a:latin typeface="+mj-lt"/>
            </a:endParaRPr>
          </a:p>
          <a:p>
            <a:pPr>
              <a:buFontTx/>
              <a:buChar char="-"/>
            </a:pPr>
            <a:r>
              <a:rPr lang="fr-FR" dirty="0" smtClean="0">
                <a:solidFill>
                  <a:srgbClr val="002060"/>
                </a:solidFill>
                <a:latin typeface="+mj-lt"/>
              </a:rPr>
              <a:t>Ensuite passer aux analyses et prévisions en surface : la Cartes des fronts : </a:t>
            </a:r>
          </a:p>
          <a:p>
            <a:r>
              <a:rPr lang="fr-FR" dirty="0" smtClean="0">
                <a:solidFill>
                  <a:srgbClr val="002060"/>
                </a:solidFill>
                <a:latin typeface="+mj-lt"/>
              </a:rPr>
              <a:t> + repérer les dépressions, et anticyclones, les fronts actifs et pseudo-fronts et en déduire le type de </a:t>
            </a:r>
            <a:r>
              <a:rPr lang="fr-FR" dirty="0" smtClean="0">
                <a:solidFill>
                  <a:srgbClr val="002060"/>
                </a:solidFill>
                <a:latin typeface="+mj-lt"/>
              </a:rPr>
              <a:t>nuages </a:t>
            </a:r>
            <a:r>
              <a:rPr lang="fr-FR" dirty="0" smtClean="0">
                <a:solidFill>
                  <a:srgbClr val="002060"/>
                </a:solidFill>
                <a:latin typeface="+mj-lt"/>
              </a:rPr>
              <a:t>auxquels il pourra être confronté (ou </a:t>
            </a:r>
            <a:r>
              <a:rPr lang="fr-FR" dirty="0" smtClean="0">
                <a:solidFill>
                  <a:srgbClr val="002060"/>
                </a:solidFill>
                <a:latin typeface="+mj-lt"/>
              </a:rPr>
              <a:t>non !).</a:t>
            </a:r>
            <a:endParaRPr lang="fr-FR" dirty="0" smtClean="0">
              <a:solidFill>
                <a:srgbClr val="002060"/>
              </a:solidFill>
              <a:latin typeface="+mj-lt"/>
            </a:endParaRPr>
          </a:p>
          <a:p>
            <a:pPr>
              <a:buFontTx/>
              <a:buChar char="-"/>
            </a:pPr>
            <a:endParaRPr lang="fr-FR" dirty="0" smtClean="0">
              <a:solidFill>
                <a:srgbClr val="002060"/>
              </a:solidFill>
              <a:latin typeface="+mj-lt"/>
            </a:endParaRPr>
          </a:p>
          <a:p>
            <a:r>
              <a:rPr lang="fr-FR" dirty="0" smtClean="0">
                <a:solidFill>
                  <a:srgbClr val="002060"/>
                </a:solidFill>
                <a:latin typeface="+mj-lt"/>
              </a:rPr>
              <a:t>Ces analyses de grande échelle </a:t>
            </a:r>
            <a:r>
              <a:rPr lang="fr-FR" dirty="0" smtClean="0">
                <a:solidFill>
                  <a:srgbClr val="002060"/>
                </a:solidFill>
                <a:latin typeface="+mj-lt"/>
              </a:rPr>
              <a:t>peuvent </a:t>
            </a:r>
            <a:r>
              <a:rPr lang="fr-FR" dirty="0" smtClean="0">
                <a:solidFill>
                  <a:srgbClr val="002060"/>
                </a:solidFill>
                <a:latin typeface="+mj-lt"/>
              </a:rPr>
              <a:t>permettre de repérer les zones potentiellement touchées par des fronts. Et par </a:t>
            </a:r>
            <a:r>
              <a:rPr lang="fr-FR" dirty="0" smtClean="0">
                <a:solidFill>
                  <a:srgbClr val="002060"/>
                </a:solidFill>
                <a:latin typeface="+mj-lt"/>
              </a:rPr>
              <a:t>la suite </a:t>
            </a:r>
            <a:r>
              <a:rPr lang="fr-FR" dirty="0" smtClean="0">
                <a:solidFill>
                  <a:srgbClr val="002060"/>
                </a:solidFill>
                <a:latin typeface="+mj-lt"/>
              </a:rPr>
              <a:t>de se faire une idée de la possibilité d’effectuer un vol sur la période choisie, voire de modifier la période de vol ou  le trajet du vol envisagé.</a:t>
            </a:r>
          </a:p>
          <a:p>
            <a:endParaRPr lang="fr-FR" dirty="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ox(in)">
                                      <p:cBhvr>
                                        <p:cTn id="12" dur="500"/>
                                        <p:tgtEl>
                                          <p:spTgt spid="4">
                                            <p:txEl>
                                              <p:pRg st="2" end="2"/>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box(in)">
                                      <p:cBhvr>
                                        <p:cTn id="15" dur="500"/>
                                        <p:tgtEl>
                                          <p:spTgt spid="4">
                                            <p:txEl>
                                              <p:pRg st="3" end="3"/>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box(in)">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barn(inHorizontal)">
                                      <p:cBhvr>
                                        <p:cTn id="23" dur="500"/>
                                        <p:tgtEl>
                                          <p:spTgt spid="4">
                                            <p:txEl>
                                              <p:pRg st="6" end="6"/>
                                            </p:txEl>
                                          </p:spTgt>
                                        </p:tgtEl>
                                      </p:cBhvr>
                                    </p:animEffect>
                                  </p:childTnLst>
                                </p:cTn>
                              </p:par>
                              <p:par>
                                <p:cTn id="24" presetID="16" presetClass="entr" presetSubtype="26" fill="hold"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barn(inHorizontal)">
                                      <p:cBhvr>
                                        <p:cTn id="26" dur="500"/>
                                        <p:tgtEl>
                                          <p:spTgt spid="4">
                                            <p:txEl>
                                              <p:pRg st="7" end="7"/>
                                            </p:txEl>
                                          </p:spTgt>
                                        </p:tgtEl>
                                      </p:cBhvr>
                                    </p:animEffect>
                                  </p:childTnLst>
                                </p:cTn>
                              </p:par>
                              <p:par>
                                <p:cTn id="27" presetID="16" presetClass="entr" presetSubtype="26"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animEffect transition="in" filter="barn(inHorizontal)">
                                      <p:cBhvr>
                                        <p:cTn id="29"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Séminaire Sécurité -  Pilote privé et ULM - 2024</a:t>
            </a:r>
            <a:endParaRPr lang="fr-FR"/>
          </a:p>
        </p:txBody>
      </p:sp>
      <p:sp>
        <p:nvSpPr>
          <p:cNvPr id="5" name="ZoneTexte 4"/>
          <p:cNvSpPr txBox="1"/>
          <p:nvPr/>
        </p:nvSpPr>
        <p:spPr>
          <a:xfrm>
            <a:off x="0" y="1142984"/>
            <a:ext cx="9144000" cy="4801314"/>
          </a:xfrm>
          <a:prstGeom prst="rect">
            <a:avLst/>
          </a:prstGeom>
          <a:noFill/>
        </p:spPr>
        <p:txBody>
          <a:bodyPr wrap="square" rtlCol="0">
            <a:spAutoFit/>
          </a:bodyPr>
          <a:lstStyle/>
          <a:p>
            <a:r>
              <a:rPr lang="fr-FR" dirty="0" smtClean="0">
                <a:solidFill>
                  <a:srgbClr val="002060"/>
                </a:solidFill>
                <a:latin typeface="+mj-lt"/>
              </a:rPr>
              <a:t>Les nuages se forment par condensation de la vapeur d'eau contenue dans l'air atmosphérique.</a:t>
            </a:r>
          </a:p>
          <a:p>
            <a:endParaRPr lang="fr-FR" dirty="0" smtClean="0">
              <a:solidFill>
                <a:srgbClr val="002060"/>
              </a:solidFill>
              <a:latin typeface="+mj-lt"/>
            </a:endParaRPr>
          </a:p>
          <a:p>
            <a:r>
              <a:rPr lang="fr-FR" dirty="0" smtClean="0">
                <a:solidFill>
                  <a:srgbClr val="002060"/>
                </a:solidFill>
                <a:latin typeface="+mj-lt"/>
              </a:rPr>
              <a:t>   - Lorsque l'air se refroidit, sa capacité à contenir de la vapeur d'eau diminue, ce qui entraîne la formation de </a:t>
            </a:r>
            <a:r>
              <a:rPr lang="fr-FR" u="sng" dirty="0" smtClean="0">
                <a:solidFill>
                  <a:srgbClr val="002060"/>
                </a:solidFill>
                <a:latin typeface="+mj-lt"/>
              </a:rPr>
              <a:t>gouttelettes d'eau</a:t>
            </a:r>
            <a:r>
              <a:rPr lang="fr-FR" dirty="0" smtClean="0">
                <a:solidFill>
                  <a:srgbClr val="002060"/>
                </a:solidFill>
                <a:latin typeface="+mj-lt"/>
              </a:rPr>
              <a:t> ou de </a:t>
            </a:r>
            <a:r>
              <a:rPr lang="fr-FR" u="sng" dirty="0" smtClean="0">
                <a:solidFill>
                  <a:srgbClr val="002060"/>
                </a:solidFill>
                <a:latin typeface="+mj-lt"/>
              </a:rPr>
              <a:t>cristaux de glace</a:t>
            </a:r>
            <a:r>
              <a:rPr lang="fr-FR" dirty="0" smtClean="0">
                <a:solidFill>
                  <a:srgbClr val="002060"/>
                </a:solidFill>
                <a:latin typeface="+mj-lt"/>
              </a:rPr>
              <a:t> autour de noyaux de condensation tels que la poussière, le pollen ou les particules de sel.</a:t>
            </a:r>
          </a:p>
          <a:p>
            <a:endParaRPr lang="fr-FR" dirty="0" smtClean="0">
              <a:solidFill>
                <a:srgbClr val="002060"/>
              </a:solidFill>
              <a:latin typeface="+mj-lt"/>
            </a:endParaRPr>
          </a:p>
          <a:p>
            <a:r>
              <a:rPr lang="fr-FR" dirty="0" smtClean="0">
                <a:solidFill>
                  <a:srgbClr val="002060"/>
                </a:solidFill>
                <a:latin typeface="+mj-lt"/>
              </a:rPr>
              <a:t>   - </a:t>
            </a:r>
            <a:r>
              <a:rPr lang="fr-FR" dirty="0" smtClean="0">
                <a:solidFill>
                  <a:srgbClr val="002060"/>
                </a:solidFill>
                <a:latin typeface="+mj-lt"/>
              </a:rPr>
              <a:t>Divers </a:t>
            </a:r>
            <a:r>
              <a:rPr lang="fr-FR" dirty="0" smtClean="0">
                <a:solidFill>
                  <a:srgbClr val="002060"/>
                </a:solidFill>
                <a:latin typeface="+mj-lt"/>
              </a:rPr>
              <a:t>types de nuages se forment à différentes altitudes et sous des conditions météorologiques variables. Les principales classifications comprennent les nuages bas (stratus, stratocumulus, cumulus et cumulo-nimbus), les nuages moyens (altostratus, altocumulus) et les nuages élevés (cirrus, cirrostratus, cirrocumulus).</a:t>
            </a:r>
          </a:p>
          <a:p>
            <a:endParaRPr lang="fr-FR" dirty="0" smtClean="0">
              <a:solidFill>
                <a:srgbClr val="002060"/>
              </a:solidFill>
              <a:latin typeface="+mj-lt"/>
            </a:endParaRPr>
          </a:p>
          <a:p>
            <a:r>
              <a:rPr lang="fr-FR" dirty="0" smtClean="0">
                <a:solidFill>
                  <a:srgbClr val="002060"/>
                </a:solidFill>
                <a:latin typeface="+mj-lt"/>
              </a:rPr>
              <a:t>- Les vitesses de chute des gouttelettes nuageuses et des cristaux de glace sont faibles (quelques mm/s à quelques dizaines de cm/s), la présence de vitesse verticale ascendante même faible au sein des nuages suffit à éliminer leur descente et à provoquer une suspension des nuages dans l'air.</a:t>
            </a:r>
          </a:p>
          <a:p>
            <a:endParaRPr lang="fr-FR" dirty="0" smtClean="0">
              <a:solidFill>
                <a:srgbClr val="002060"/>
              </a:solidFill>
              <a:latin typeface="+mj-lt"/>
            </a:endParaRPr>
          </a:p>
          <a:p>
            <a:endParaRPr lang="fr-FR" dirty="0">
              <a:solidFill>
                <a:srgbClr val="002060"/>
              </a:solidFill>
              <a:latin typeface="+mj-lt"/>
            </a:endParaRPr>
          </a:p>
        </p:txBody>
      </p:sp>
      <p:sp>
        <p:nvSpPr>
          <p:cNvPr id="6"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NUAGES : FORMATION ET CONSTITUTION</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PERTURBATIONS : petite méthodologie</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4" name="ZoneTexte 3"/>
          <p:cNvSpPr txBox="1"/>
          <p:nvPr/>
        </p:nvSpPr>
        <p:spPr>
          <a:xfrm>
            <a:off x="0" y="671691"/>
            <a:ext cx="9144000" cy="5909310"/>
          </a:xfrm>
          <a:prstGeom prst="rect">
            <a:avLst/>
          </a:prstGeom>
          <a:noFill/>
        </p:spPr>
        <p:txBody>
          <a:bodyPr wrap="square" rtlCol="0">
            <a:spAutoFit/>
          </a:bodyPr>
          <a:lstStyle/>
          <a:p>
            <a:pPr algn="just"/>
            <a:r>
              <a:rPr lang="fr-FR" b="1" dirty="0" smtClean="0">
                <a:solidFill>
                  <a:srgbClr val="002060"/>
                </a:solidFill>
                <a:latin typeface="+mj-lt"/>
              </a:rPr>
              <a:t>La saisonnalité est assez marquée.</a:t>
            </a:r>
          </a:p>
          <a:p>
            <a:pPr algn="just"/>
            <a:r>
              <a:rPr lang="fr-FR" dirty="0" smtClean="0">
                <a:solidFill>
                  <a:srgbClr val="002060"/>
                </a:solidFill>
                <a:latin typeface="+mj-lt"/>
              </a:rPr>
              <a:t>En hiver les dépressions circulent autour du 50éme nord, le pays subit les assauts des perturbations parfois  très actives </a:t>
            </a:r>
            <a:r>
              <a:rPr lang="fr-FR" dirty="0" smtClean="0">
                <a:solidFill>
                  <a:srgbClr val="002060"/>
                </a:solidFill>
                <a:latin typeface="+mj-lt"/>
              </a:rPr>
              <a:t>(cf. </a:t>
            </a:r>
            <a:r>
              <a:rPr lang="fr-FR" dirty="0" smtClean="0">
                <a:solidFill>
                  <a:srgbClr val="002060"/>
                </a:solidFill>
                <a:latin typeface="+mj-lt"/>
              </a:rPr>
              <a:t>cas réels).</a:t>
            </a:r>
          </a:p>
          <a:p>
            <a:pPr algn="just"/>
            <a:r>
              <a:rPr lang="fr-FR" dirty="0" smtClean="0">
                <a:solidFill>
                  <a:srgbClr val="002060"/>
                </a:solidFill>
                <a:latin typeface="+mj-lt"/>
              </a:rPr>
              <a:t>En </a:t>
            </a:r>
            <a:r>
              <a:rPr lang="fr-FR" dirty="0" smtClean="0">
                <a:solidFill>
                  <a:srgbClr val="002060"/>
                </a:solidFill>
                <a:latin typeface="+mj-lt"/>
              </a:rPr>
              <a:t>été, </a:t>
            </a:r>
            <a:r>
              <a:rPr lang="fr-FR" dirty="0" smtClean="0">
                <a:solidFill>
                  <a:srgbClr val="002060"/>
                </a:solidFill>
                <a:latin typeface="+mj-lt"/>
              </a:rPr>
              <a:t>les dépressions circulant plus au nord, le pays n’est le pus souvent soumis qu’au front froid ou pseudo-front froid : bande nuageuse avec peu de précipitations. </a:t>
            </a:r>
          </a:p>
          <a:p>
            <a:pPr algn="just"/>
            <a:r>
              <a:rPr lang="fr-FR" dirty="0" smtClean="0">
                <a:solidFill>
                  <a:srgbClr val="002060"/>
                </a:solidFill>
                <a:latin typeface="+mj-lt"/>
              </a:rPr>
              <a:t>Mais ces fronts froids, bien que peu actifs, sont précédés d’air chaud parfois instable. Aussi, avant l’arrivée de ce front froid, des orages peuvent se déclencher. (relief puis plaine).</a:t>
            </a:r>
          </a:p>
          <a:p>
            <a:pPr algn="just"/>
            <a:endParaRPr lang="fr-FR" dirty="0" smtClean="0">
              <a:solidFill>
                <a:srgbClr val="002060"/>
              </a:solidFill>
              <a:latin typeface="+mj-lt"/>
            </a:endParaRPr>
          </a:p>
          <a:p>
            <a:pPr algn="just"/>
            <a:r>
              <a:rPr lang="fr-FR" b="1" dirty="0" smtClean="0">
                <a:solidFill>
                  <a:srgbClr val="002060"/>
                </a:solidFill>
                <a:latin typeface="+mj-lt"/>
              </a:rPr>
              <a:t>Effets locaux sur notre région : </a:t>
            </a:r>
          </a:p>
          <a:p>
            <a:pPr algn="just"/>
            <a:r>
              <a:rPr lang="fr-FR" dirty="0" smtClean="0">
                <a:solidFill>
                  <a:srgbClr val="002060"/>
                </a:solidFill>
                <a:latin typeface="+mj-lt"/>
              </a:rPr>
              <a:t>A </a:t>
            </a:r>
            <a:r>
              <a:rPr lang="fr-FR" b="1" dirty="0" smtClean="0">
                <a:solidFill>
                  <a:srgbClr val="002060"/>
                </a:solidFill>
                <a:latin typeface="+mj-lt"/>
              </a:rPr>
              <a:t>l’avant des fronts froids</a:t>
            </a:r>
            <a:r>
              <a:rPr lang="fr-FR" dirty="0" smtClean="0">
                <a:solidFill>
                  <a:srgbClr val="002060"/>
                </a:solidFill>
                <a:latin typeface="+mj-lt"/>
              </a:rPr>
              <a:t>, en basses couches, les Pyrénées orientent </a:t>
            </a:r>
            <a:r>
              <a:rPr lang="fr-FR" dirty="0" smtClean="0">
                <a:solidFill>
                  <a:srgbClr val="002060"/>
                </a:solidFill>
                <a:latin typeface="+mj-lt"/>
              </a:rPr>
              <a:t>le flux </a:t>
            </a:r>
            <a:r>
              <a:rPr lang="fr-FR" dirty="0" smtClean="0">
                <a:solidFill>
                  <a:srgbClr val="002060"/>
                </a:solidFill>
                <a:latin typeface="+mj-lt"/>
              </a:rPr>
              <a:t>au sud-est sur la Méditerranée : celui-ci amène de l’air chaud et humide sur le relief sud du Massif-Central : formation d’un petit corps orographique avec vent fort. Aussi ces régions subissent de mauvaises conditions bien avant l’arrivée proprement dite du front. Ceci est plus </a:t>
            </a:r>
            <a:r>
              <a:rPr lang="fr-FR" dirty="0" smtClean="0">
                <a:solidFill>
                  <a:srgbClr val="002060"/>
                </a:solidFill>
                <a:latin typeface="+mj-lt"/>
              </a:rPr>
              <a:t>marqué </a:t>
            </a:r>
            <a:r>
              <a:rPr lang="fr-FR" dirty="0" smtClean="0">
                <a:solidFill>
                  <a:srgbClr val="002060"/>
                </a:solidFill>
                <a:latin typeface="+mj-lt"/>
              </a:rPr>
              <a:t>en hiver.</a:t>
            </a:r>
          </a:p>
          <a:p>
            <a:pPr algn="just"/>
            <a:r>
              <a:rPr lang="fr-FR" dirty="0" smtClean="0">
                <a:solidFill>
                  <a:srgbClr val="002060"/>
                </a:solidFill>
                <a:latin typeface="+mj-lt"/>
              </a:rPr>
              <a:t>Mais les Pyrénées </a:t>
            </a:r>
            <a:r>
              <a:rPr lang="fr-FR" dirty="0" smtClean="0">
                <a:solidFill>
                  <a:srgbClr val="002060"/>
                </a:solidFill>
                <a:latin typeface="+mj-lt"/>
              </a:rPr>
              <a:t>protègent </a:t>
            </a:r>
            <a:r>
              <a:rPr lang="fr-FR" dirty="0" smtClean="0">
                <a:solidFill>
                  <a:srgbClr val="002060"/>
                </a:solidFill>
                <a:latin typeface="+mj-lt"/>
              </a:rPr>
              <a:t>aussi le piémont : le foehn atténue l’activité du front, voire même son assèchement partiel : bonnes conditions mais attention turbulence et ondes orographiques près du relief. </a:t>
            </a:r>
          </a:p>
          <a:p>
            <a:pPr algn="just"/>
            <a:endParaRPr lang="fr-FR" dirty="0" smtClean="0">
              <a:solidFill>
                <a:srgbClr val="002060"/>
              </a:solidFill>
              <a:latin typeface="+mj-lt"/>
            </a:endParaRPr>
          </a:p>
          <a:p>
            <a:pPr algn="just"/>
            <a:r>
              <a:rPr lang="fr-FR" dirty="0" smtClean="0">
                <a:solidFill>
                  <a:srgbClr val="002060"/>
                </a:solidFill>
                <a:latin typeface="+mj-lt"/>
              </a:rPr>
              <a:t>A l’arrière du front froid, dans une </a:t>
            </a:r>
            <a:r>
              <a:rPr lang="fr-FR" b="1" dirty="0" smtClean="0">
                <a:solidFill>
                  <a:srgbClr val="002060"/>
                </a:solidFill>
                <a:latin typeface="+mj-lt"/>
              </a:rPr>
              <a:t>traine active</a:t>
            </a:r>
            <a:r>
              <a:rPr lang="fr-FR" dirty="0" smtClean="0">
                <a:solidFill>
                  <a:srgbClr val="002060"/>
                </a:solidFill>
                <a:latin typeface="+mj-lt"/>
              </a:rPr>
              <a:t>, les Pyrénées et Massif Central peuvent provoquer aussi un corps orographique par flux d’ouest et nord-ouest. Ciel variable en plaine, mais attention dégradation rapide vers le relief (plafond bas et précipitations).</a:t>
            </a:r>
            <a:endParaRPr lang="fr-FR" dirty="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diamond(in)">
                                      <p:cBhvr>
                                        <p:cTn id="25" dur="2000"/>
                                        <p:tgtEl>
                                          <p:spTgt spid="4">
                                            <p:txEl>
                                              <p:pRg st="5" end="5"/>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diamond(in)">
                                      <p:cBhvr>
                                        <p:cTn id="28" dur="2000"/>
                                        <p:tgtEl>
                                          <p:spTgt spid="4">
                                            <p:txEl>
                                              <p:pRg st="6" end="6"/>
                                            </p:txEl>
                                          </p:spTgt>
                                        </p:tgtEl>
                                      </p:cBhvr>
                                    </p:animEffect>
                                  </p:childTnLst>
                                </p:cTn>
                              </p:par>
                              <p:par>
                                <p:cTn id="29" presetID="8" presetClass="entr" presetSubtype="16"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diamond(in)">
                                      <p:cBhvr>
                                        <p:cTn id="31" dur="2000"/>
                                        <p:tgtEl>
                                          <p:spTgt spid="4">
                                            <p:txEl>
                                              <p:pRg st="7" end="7"/>
                                            </p:txEl>
                                          </p:spTgt>
                                        </p:tgtEl>
                                      </p:cBhvr>
                                    </p:animEffect>
                                  </p:childTnLst>
                                </p:cTn>
                              </p:par>
                              <p:par>
                                <p:cTn id="32" presetID="8" presetClass="entr" presetSubtype="16" fill="hold"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diamond(in)">
                                      <p:cBhvr>
                                        <p:cTn id="34" dur="2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Séminaire Sécurité -  Pilote privé et ULM - 2024</a:t>
            </a:r>
            <a:endParaRPr lang="fr-FR"/>
          </a:p>
        </p:txBody>
      </p:sp>
      <p:sp>
        <p:nvSpPr>
          <p:cNvPr id="3"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7" name="ZoneTexte 6"/>
          <p:cNvSpPr txBox="1"/>
          <p:nvPr/>
        </p:nvSpPr>
        <p:spPr>
          <a:xfrm>
            <a:off x="106810" y="714356"/>
            <a:ext cx="8929686" cy="3693319"/>
          </a:xfrm>
          <a:prstGeom prst="rect">
            <a:avLst/>
          </a:prstGeom>
          <a:noFill/>
        </p:spPr>
        <p:txBody>
          <a:bodyPr wrap="square" rtlCol="0">
            <a:spAutoFit/>
          </a:bodyPr>
          <a:lstStyle/>
          <a:p>
            <a:pPr algn="just"/>
            <a:r>
              <a:rPr lang="fr-FR" dirty="0" smtClean="0">
                <a:solidFill>
                  <a:srgbClr val="002060"/>
                </a:solidFill>
                <a:latin typeface="+mj-lt"/>
              </a:rPr>
              <a:t>L’analyse de la circulation atmosphérique de grande échelle (les perturbations et </a:t>
            </a:r>
            <a:r>
              <a:rPr lang="fr-FR" dirty="0" smtClean="0">
                <a:solidFill>
                  <a:srgbClr val="002060"/>
                </a:solidFill>
                <a:latin typeface="+mj-lt"/>
              </a:rPr>
              <a:t>les centres </a:t>
            </a:r>
            <a:r>
              <a:rPr lang="fr-FR" dirty="0" smtClean="0">
                <a:solidFill>
                  <a:srgbClr val="002060"/>
                </a:solidFill>
                <a:latin typeface="+mj-lt"/>
              </a:rPr>
              <a:t>d’actions) est une étape souhaitable pour la compréhension de la situation, mais le pilote doit la compléter au moment du vol par l’étude </a:t>
            </a:r>
            <a:r>
              <a:rPr lang="fr-FR" dirty="0" smtClean="0">
                <a:solidFill>
                  <a:srgbClr val="002060"/>
                </a:solidFill>
                <a:latin typeface="+mj-lt"/>
              </a:rPr>
              <a:t>détaillée </a:t>
            </a:r>
            <a:r>
              <a:rPr lang="fr-FR" dirty="0" smtClean="0">
                <a:solidFill>
                  <a:srgbClr val="002060"/>
                </a:solidFill>
                <a:latin typeface="+mj-lt"/>
              </a:rPr>
              <a:t>des paramètres limitatifs comme la visibilité et le plafond. </a:t>
            </a:r>
          </a:p>
          <a:p>
            <a:pPr algn="just"/>
            <a:r>
              <a:rPr lang="fr-FR" dirty="0" smtClean="0">
                <a:solidFill>
                  <a:srgbClr val="002060"/>
                </a:solidFill>
                <a:latin typeface="+mj-lt"/>
              </a:rPr>
              <a:t>Pour rappel, les éléments indispensables : </a:t>
            </a:r>
          </a:p>
          <a:p>
            <a:pPr algn="just">
              <a:buFontTx/>
              <a:buChar char="-"/>
            </a:pPr>
            <a:r>
              <a:rPr lang="fr-FR" dirty="0" smtClean="0">
                <a:solidFill>
                  <a:srgbClr val="002060"/>
                </a:solidFill>
                <a:latin typeface="+mj-lt"/>
              </a:rPr>
              <a:t> TEMSI basses couches (TEMSI </a:t>
            </a:r>
            <a:r>
              <a:rPr lang="fr-FR" dirty="0" smtClean="0">
                <a:solidFill>
                  <a:srgbClr val="002060"/>
                </a:solidFill>
                <a:latin typeface="+mj-lt"/>
              </a:rPr>
              <a:t>FRANCE BASSE ALTITUDE</a:t>
            </a:r>
            <a:r>
              <a:rPr lang="fr-FR" dirty="0" smtClean="0">
                <a:solidFill>
                  <a:srgbClr val="002060"/>
                </a:solidFill>
                <a:latin typeface="+mj-lt"/>
              </a:rPr>
              <a:t>)</a:t>
            </a:r>
          </a:p>
          <a:p>
            <a:pPr algn="just">
              <a:buFontTx/>
              <a:buChar char="-"/>
            </a:pPr>
            <a:r>
              <a:rPr lang="fr-FR" dirty="0">
                <a:solidFill>
                  <a:srgbClr val="002060"/>
                </a:solidFill>
                <a:latin typeface="+mj-lt"/>
              </a:rPr>
              <a:t> </a:t>
            </a:r>
            <a:r>
              <a:rPr lang="fr-FR" dirty="0" smtClean="0">
                <a:solidFill>
                  <a:srgbClr val="002060"/>
                </a:solidFill>
                <a:latin typeface="+mj-lt"/>
              </a:rPr>
              <a:t>WINTEM</a:t>
            </a:r>
            <a:endParaRPr lang="fr-FR" dirty="0" smtClean="0">
              <a:solidFill>
                <a:srgbClr val="002060"/>
              </a:solidFill>
              <a:latin typeface="+mj-lt"/>
            </a:endParaRPr>
          </a:p>
          <a:p>
            <a:pPr algn="just">
              <a:buFontTx/>
              <a:buChar char="-"/>
            </a:pPr>
            <a:r>
              <a:rPr lang="fr-FR" dirty="0" smtClean="0">
                <a:solidFill>
                  <a:srgbClr val="002060"/>
                </a:solidFill>
                <a:latin typeface="+mj-lt"/>
              </a:rPr>
              <a:t> </a:t>
            </a:r>
            <a:r>
              <a:rPr lang="fr-FR" dirty="0" smtClean="0">
                <a:solidFill>
                  <a:srgbClr val="002060"/>
                </a:solidFill>
                <a:latin typeface="+mj-lt"/>
              </a:rPr>
              <a:t>METAR </a:t>
            </a:r>
            <a:endParaRPr lang="fr-FR" dirty="0" smtClean="0">
              <a:solidFill>
                <a:srgbClr val="002060"/>
              </a:solidFill>
              <a:latin typeface="+mj-lt"/>
            </a:endParaRPr>
          </a:p>
          <a:p>
            <a:pPr algn="just">
              <a:buFontTx/>
              <a:buChar char="-"/>
            </a:pPr>
            <a:r>
              <a:rPr lang="fr-FR" dirty="0" smtClean="0">
                <a:solidFill>
                  <a:srgbClr val="002060"/>
                </a:solidFill>
                <a:latin typeface="+mj-lt"/>
              </a:rPr>
              <a:t> TAF (cf. </a:t>
            </a:r>
            <a:r>
              <a:rPr lang="fr-FR" dirty="0" err="1" smtClean="0">
                <a:solidFill>
                  <a:srgbClr val="002060"/>
                </a:solidFill>
                <a:latin typeface="+mj-lt"/>
              </a:rPr>
              <a:t>doct</a:t>
            </a:r>
            <a:r>
              <a:rPr lang="fr-FR" dirty="0" smtClean="0">
                <a:solidFill>
                  <a:srgbClr val="002060"/>
                </a:solidFill>
                <a:latin typeface="+mj-lt"/>
              </a:rPr>
              <a:t> ACAT </a:t>
            </a:r>
            <a:r>
              <a:rPr lang="fr-FR" dirty="0" smtClean="0">
                <a:solidFill>
                  <a:srgbClr val="002060"/>
                </a:solidFill>
                <a:latin typeface="+mj-lt"/>
                <a:hlinkClick r:id="rId2"/>
              </a:rPr>
              <a:t>CS 02/2019 </a:t>
            </a:r>
            <a:r>
              <a:rPr lang="fr-FR" dirty="0" smtClean="0">
                <a:solidFill>
                  <a:srgbClr val="002060"/>
                </a:solidFill>
                <a:latin typeface="+mj-lt"/>
              </a:rPr>
              <a:t>: </a:t>
            </a:r>
            <a:r>
              <a:rPr lang="fr-FR" dirty="0">
                <a:solidFill>
                  <a:srgbClr val="002060"/>
                </a:solidFill>
                <a:latin typeface="+mj-lt"/>
              </a:rPr>
              <a:t>METAR AUTO et TAF : deux inséparables dans la tendance </a:t>
            </a:r>
            <a:r>
              <a:rPr lang="fr-FR" dirty="0" smtClean="0">
                <a:solidFill>
                  <a:srgbClr val="002060"/>
                </a:solidFill>
                <a:latin typeface="+mj-lt"/>
              </a:rPr>
              <a:t>!)</a:t>
            </a:r>
            <a:endParaRPr lang="fr-FR" dirty="0" smtClean="0">
              <a:solidFill>
                <a:srgbClr val="002060"/>
              </a:solidFill>
              <a:latin typeface="+mj-lt"/>
            </a:endParaRPr>
          </a:p>
          <a:p>
            <a:pPr algn="just">
              <a:buFontTx/>
              <a:buChar char="-"/>
            </a:pPr>
            <a:r>
              <a:rPr lang="fr-FR" dirty="0" smtClean="0">
                <a:solidFill>
                  <a:srgbClr val="002060"/>
                </a:solidFill>
                <a:latin typeface="+mj-lt"/>
              </a:rPr>
              <a:t> SIGMET</a:t>
            </a:r>
            <a:endParaRPr lang="fr-FR" dirty="0" smtClean="0">
              <a:solidFill>
                <a:srgbClr val="002060"/>
              </a:solidFill>
              <a:latin typeface="+mj-lt"/>
            </a:endParaRPr>
          </a:p>
          <a:p>
            <a:pPr algn="just">
              <a:buFontTx/>
              <a:buChar char="-"/>
            </a:pPr>
            <a:r>
              <a:rPr lang="fr-FR" dirty="0" smtClean="0">
                <a:solidFill>
                  <a:srgbClr val="002060"/>
                </a:solidFill>
                <a:latin typeface="+mj-lt"/>
              </a:rPr>
              <a:t> images radar et satellite</a:t>
            </a:r>
          </a:p>
          <a:p>
            <a:pPr algn="just"/>
            <a:r>
              <a:rPr lang="fr-FR" dirty="0" smtClean="0">
                <a:solidFill>
                  <a:srgbClr val="002060"/>
                </a:solidFill>
                <a:latin typeface="+mj-lt"/>
              </a:rPr>
              <a:t>Avec en complément les données du </a:t>
            </a:r>
            <a:r>
              <a:rPr lang="fr-FR" dirty="0" smtClean="0">
                <a:solidFill>
                  <a:srgbClr val="002060"/>
                </a:solidFill>
                <a:latin typeface="+mj-lt"/>
              </a:rPr>
              <a:t>Modèle </a:t>
            </a:r>
            <a:r>
              <a:rPr lang="fr-FR" dirty="0" smtClean="0">
                <a:solidFill>
                  <a:srgbClr val="002060"/>
                </a:solidFill>
                <a:latin typeface="+mj-lt"/>
              </a:rPr>
              <a:t>maille fine </a:t>
            </a:r>
            <a:r>
              <a:rPr lang="fr-FR" dirty="0">
                <a:solidFill>
                  <a:srgbClr val="002060"/>
                </a:solidFill>
                <a:latin typeface="+mj-lt"/>
              </a:rPr>
              <a:t>(notamment coupe trajet et coupe </a:t>
            </a:r>
            <a:r>
              <a:rPr lang="fr-FR" dirty="0" smtClean="0">
                <a:solidFill>
                  <a:srgbClr val="002060"/>
                </a:solidFill>
                <a:latin typeface="+mj-lt"/>
              </a:rPr>
              <a:t>terrain) disponible </a:t>
            </a:r>
            <a:r>
              <a:rPr lang="fr-FR" dirty="0" smtClean="0">
                <a:solidFill>
                  <a:srgbClr val="002060"/>
                </a:solidFill>
                <a:latin typeface="+mj-lt"/>
              </a:rPr>
              <a:t>sur </a:t>
            </a:r>
            <a:r>
              <a:rPr lang="fr-FR" dirty="0" smtClean="0">
                <a:solidFill>
                  <a:srgbClr val="002060"/>
                </a:solidFill>
                <a:latin typeface="+mj-lt"/>
              </a:rPr>
              <a:t>AEROWEB (Produits complémentaires : Prévision/Observation).</a:t>
            </a:r>
            <a:endParaRPr lang="fr-FR" dirty="0" smtClean="0">
              <a:solidFill>
                <a:srgbClr val="002060"/>
              </a:solidFill>
              <a:latin typeface="+mj-lt"/>
            </a:endParaRPr>
          </a:p>
        </p:txBody>
      </p:sp>
      <p:sp>
        <p:nvSpPr>
          <p:cNvPr id="8" name="ZoneTexte 7"/>
          <p:cNvSpPr txBox="1"/>
          <p:nvPr/>
        </p:nvSpPr>
        <p:spPr>
          <a:xfrm>
            <a:off x="214282" y="4358403"/>
            <a:ext cx="8715404" cy="3046988"/>
          </a:xfrm>
          <a:prstGeom prst="rect">
            <a:avLst/>
          </a:prstGeom>
          <a:noFill/>
        </p:spPr>
        <p:txBody>
          <a:bodyPr wrap="square" rtlCol="0">
            <a:spAutoFit/>
          </a:bodyPr>
          <a:lstStyle/>
          <a:p>
            <a:pPr algn="ctr"/>
            <a:r>
              <a:rPr lang="fr-FR" sz="3200" dirty="0" smtClean="0">
                <a:solidFill>
                  <a:srgbClr val="FF0000"/>
                </a:solidFill>
                <a:latin typeface="+mj-lt"/>
              </a:rPr>
              <a:t>MERCI DE VOTRE ATTENTION </a:t>
            </a:r>
          </a:p>
          <a:p>
            <a:pPr algn="ctr"/>
            <a:endParaRPr lang="fr-FR" sz="3200" dirty="0" smtClean="0">
              <a:solidFill>
                <a:srgbClr val="FF0000"/>
              </a:solidFill>
              <a:latin typeface="+mj-lt"/>
            </a:endParaRPr>
          </a:p>
          <a:p>
            <a:pPr algn="ctr"/>
            <a:r>
              <a:rPr lang="fr-FR" sz="3200" dirty="0" smtClean="0">
                <a:solidFill>
                  <a:srgbClr val="FF0000"/>
                </a:solidFill>
                <a:latin typeface="+mj-lt"/>
              </a:rPr>
              <a:t> BONS VOLS A TOUS </a:t>
            </a:r>
            <a:r>
              <a:rPr lang="fr-FR" sz="3200" dirty="0" smtClean="0">
                <a:solidFill>
                  <a:srgbClr val="FF0000"/>
                </a:solidFill>
                <a:latin typeface="+mj-lt"/>
                <a:sym typeface="Wingdings" pitchFamily="2" charset="2"/>
              </a:rPr>
              <a:t></a:t>
            </a:r>
            <a:endParaRPr lang="fr-FR" sz="3200" dirty="0" smtClean="0">
              <a:solidFill>
                <a:srgbClr val="FF0000"/>
              </a:solidFill>
              <a:latin typeface="+mj-lt"/>
            </a:endParaRPr>
          </a:p>
          <a:p>
            <a:pPr algn="ctr">
              <a:buFontTx/>
              <a:buChar char="-"/>
            </a:pPr>
            <a:endParaRPr lang="fr-FR" sz="3200" dirty="0" smtClean="0">
              <a:solidFill>
                <a:srgbClr val="FF0000"/>
              </a:solidFill>
              <a:latin typeface="+mj-lt"/>
            </a:endParaRPr>
          </a:p>
          <a:p>
            <a:pPr algn="ctr">
              <a:buFontTx/>
              <a:buChar char="-"/>
            </a:pPr>
            <a:endParaRPr lang="fr-FR" sz="3200" dirty="0" smtClean="0">
              <a:solidFill>
                <a:srgbClr val="FF0000"/>
              </a:solidFill>
              <a:latin typeface="+mj-lt"/>
            </a:endParaRPr>
          </a:p>
          <a:p>
            <a:pPr algn="ctr"/>
            <a:endParaRPr lang="fr-FR" sz="3200" dirty="0">
              <a:solidFill>
                <a:srgbClr val="FF0000"/>
              </a:solidFill>
              <a:latin typeface="+mj-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Séminaire Sécurité -  Pilote privé et ULM - 2024</a:t>
            </a:r>
            <a:endParaRPr lang="fr-FR"/>
          </a:p>
        </p:txBody>
      </p:sp>
      <p:sp>
        <p:nvSpPr>
          <p:cNvPr id="6"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NUAGES : FORMATION ET CONSTITUTION</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7" name="ZoneTexte 6"/>
          <p:cNvSpPr txBox="1"/>
          <p:nvPr/>
        </p:nvSpPr>
        <p:spPr>
          <a:xfrm>
            <a:off x="214282" y="714356"/>
            <a:ext cx="4286280" cy="5632311"/>
          </a:xfrm>
          <a:prstGeom prst="rect">
            <a:avLst/>
          </a:prstGeom>
          <a:noFill/>
          <a:ln>
            <a:solidFill>
              <a:schemeClr val="accent1"/>
            </a:solidFill>
          </a:ln>
        </p:spPr>
        <p:txBody>
          <a:bodyPr wrap="square" rtlCol="0">
            <a:spAutoFit/>
          </a:bodyPr>
          <a:lstStyle/>
          <a:p>
            <a:r>
              <a:rPr lang="fr-FR" b="1" dirty="0" smtClean="0">
                <a:solidFill>
                  <a:srgbClr val="002060"/>
                </a:solidFill>
                <a:latin typeface="+mj-lt"/>
              </a:rPr>
              <a:t>Les gouttelettes d'eau</a:t>
            </a:r>
          </a:p>
          <a:p>
            <a:endParaRPr lang="fr-FR" b="1" dirty="0" smtClean="0">
              <a:solidFill>
                <a:srgbClr val="002060"/>
              </a:solidFill>
              <a:latin typeface="+mj-lt"/>
            </a:endParaRPr>
          </a:p>
          <a:p>
            <a:r>
              <a:rPr lang="fr-FR" dirty="0" smtClean="0">
                <a:solidFill>
                  <a:srgbClr val="002060"/>
                </a:solidFill>
                <a:latin typeface="+mj-lt"/>
              </a:rPr>
              <a:t>Diamètre : compris entre 2 et 200 microns. La grande majorité des gouttelettes ont un diamètre compris entre 10 et 20 microns.</a:t>
            </a:r>
          </a:p>
          <a:p>
            <a:endParaRPr lang="fr-FR" dirty="0" smtClean="0">
              <a:solidFill>
                <a:srgbClr val="002060"/>
              </a:solidFill>
              <a:latin typeface="+mj-lt"/>
            </a:endParaRPr>
          </a:p>
          <a:p>
            <a:r>
              <a:rPr lang="fr-FR" dirty="0" smtClean="0">
                <a:solidFill>
                  <a:srgbClr val="002060"/>
                </a:solidFill>
                <a:latin typeface="+mj-lt"/>
              </a:rPr>
              <a:t>Vitesse de chute : </a:t>
            </a:r>
            <a:r>
              <a:rPr lang="fr-FR" dirty="0" smtClean="0">
                <a:solidFill>
                  <a:srgbClr val="002060"/>
                </a:solidFill>
                <a:latin typeface="+mj-lt"/>
              </a:rPr>
              <a:t>elle </a:t>
            </a:r>
            <a:r>
              <a:rPr lang="fr-FR" dirty="0" smtClean="0">
                <a:solidFill>
                  <a:srgbClr val="002060"/>
                </a:solidFill>
                <a:latin typeface="+mj-lt"/>
              </a:rPr>
              <a:t>est faible et proportionnelle au diamètre des gouttelettes. Elle varie entre quelques cm/s et quelques dizaines de cm/s.</a:t>
            </a:r>
          </a:p>
          <a:p>
            <a:endParaRPr lang="fr-FR" dirty="0" smtClean="0">
              <a:solidFill>
                <a:srgbClr val="002060"/>
              </a:solidFill>
              <a:latin typeface="+mj-lt"/>
            </a:endParaRPr>
          </a:p>
          <a:p>
            <a:r>
              <a:rPr lang="fr-FR" dirty="0" smtClean="0">
                <a:solidFill>
                  <a:srgbClr val="002060"/>
                </a:solidFill>
                <a:latin typeface="+mj-lt"/>
              </a:rPr>
              <a:t>Concentration : elle varie selon le genre mais est toujours comprise entre 50 et 450 gouttelettes par cm3 (70 dans les nuages cumuliformes, 450 dans certains nuages stratiformes, elles sont alors plus petites).</a:t>
            </a:r>
          </a:p>
          <a:p>
            <a:endParaRPr lang="fr-FR" dirty="0" smtClean="0">
              <a:solidFill>
                <a:srgbClr val="002060"/>
              </a:solidFill>
              <a:latin typeface="+mj-lt"/>
            </a:endParaRPr>
          </a:p>
          <a:p>
            <a:r>
              <a:rPr lang="fr-FR" dirty="0" smtClean="0">
                <a:solidFill>
                  <a:srgbClr val="002060"/>
                </a:solidFill>
                <a:latin typeface="+mj-lt"/>
              </a:rPr>
              <a:t>Contenu en eau liquide : il varie de 0,3 à 2,5 g/m3 (2,5g/m3 dans les nuages à fort développement vertical).</a:t>
            </a:r>
            <a:endParaRPr lang="fr-FR" dirty="0">
              <a:solidFill>
                <a:srgbClr val="002060"/>
              </a:solidFill>
              <a:latin typeface="+mj-lt"/>
            </a:endParaRPr>
          </a:p>
        </p:txBody>
      </p:sp>
      <p:sp>
        <p:nvSpPr>
          <p:cNvPr id="8" name="ZoneTexte 7"/>
          <p:cNvSpPr txBox="1"/>
          <p:nvPr/>
        </p:nvSpPr>
        <p:spPr>
          <a:xfrm>
            <a:off x="4643438" y="714356"/>
            <a:ext cx="4214842" cy="3754874"/>
          </a:xfrm>
          <a:prstGeom prst="rect">
            <a:avLst/>
          </a:prstGeom>
          <a:noFill/>
          <a:ln>
            <a:solidFill>
              <a:schemeClr val="accent1"/>
            </a:solidFill>
          </a:ln>
        </p:spPr>
        <p:txBody>
          <a:bodyPr wrap="square" rtlCol="0">
            <a:spAutoFit/>
          </a:bodyPr>
          <a:lstStyle/>
          <a:p>
            <a:r>
              <a:rPr lang="fr-FR" sz="2000" b="1" dirty="0" smtClean="0">
                <a:solidFill>
                  <a:srgbClr val="002060"/>
                </a:solidFill>
                <a:latin typeface="+mj-lt"/>
              </a:rPr>
              <a:t>Les cristaux de glace</a:t>
            </a:r>
          </a:p>
          <a:p>
            <a:endParaRPr lang="fr-FR" sz="2000" b="1" dirty="0" smtClean="0">
              <a:solidFill>
                <a:srgbClr val="002060"/>
              </a:solidFill>
              <a:latin typeface="+mj-lt"/>
            </a:endParaRPr>
          </a:p>
          <a:p>
            <a:r>
              <a:rPr lang="fr-FR" dirty="0" smtClean="0">
                <a:solidFill>
                  <a:srgbClr val="002060"/>
                </a:solidFill>
                <a:latin typeface="+mj-lt"/>
              </a:rPr>
              <a:t>La proportion de particules de glace lorsque T sous </a:t>
            </a:r>
            <a:r>
              <a:rPr lang="fr-FR" dirty="0" smtClean="0">
                <a:solidFill>
                  <a:srgbClr val="002060"/>
                </a:solidFill>
                <a:latin typeface="+mj-lt"/>
              </a:rPr>
              <a:t>0°C :</a:t>
            </a:r>
            <a:endParaRPr lang="fr-FR" dirty="0" smtClean="0">
              <a:solidFill>
                <a:srgbClr val="002060"/>
              </a:solidFill>
              <a:latin typeface="+mj-lt"/>
            </a:endParaRPr>
          </a:p>
          <a:p>
            <a:endParaRPr lang="fr-FR" dirty="0" smtClean="0">
              <a:solidFill>
                <a:srgbClr val="002060"/>
              </a:solidFill>
              <a:latin typeface="+mj-lt"/>
            </a:endParaRPr>
          </a:p>
          <a:p>
            <a:r>
              <a:rPr lang="fr-FR" dirty="0" smtClean="0">
                <a:solidFill>
                  <a:srgbClr val="002060"/>
                </a:solidFill>
                <a:latin typeface="+mj-lt"/>
              </a:rPr>
              <a:t>- Entre </a:t>
            </a:r>
            <a:r>
              <a:rPr lang="fr-FR" dirty="0" smtClean="0">
                <a:solidFill>
                  <a:srgbClr val="002060"/>
                </a:solidFill>
                <a:latin typeface="+mj-lt"/>
              </a:rPr>
              <a:t>0 et - 4°C il n'y a généralement que des gouttelettes surfondues.</a:t>
            </a:r>
          </a:p>
          <a:p>
            <a:endParaRPr lang="fr-FR" dirty="0" smtClean="0">
              <a:solidFill>
                <a:srgbClr val="002060"/>
              </a:solidFill>
              <a:latin typeface="+mj-lt"/>
            </a:endParaRPr>
          </a:p>
          <a:p>
            <a:r>
              <a:rPr lang="fr-FR" dirty="0" smtClean="0">
                <a:solidFill>
                  <a:srgbClr val="002060"/>
                </a:solidFill>
                <a:latin typeface="+mj-lt"/>
              </a:rPr>
              <a:t>- A </a:t>
            </a:r>
            <a:r>
              <a:rPr lang="fr-FR" dirty="0" smtClean="0">
                <a:solidFill>
                  <a:srgbClr val="002060"/>
                </a:solidFill>
                <a:latin typeface="+mj-lt"/>
              </a:rPr>
              <a:t>-10°C, 50% des particules se trouvent sous forme  de glace.</a:t>
            </a:r>
          </a:p>
          <a:p>
            <a:endParaRPr lang="fr-FR" dirty="0" smtClean="0">
              <a:solidFill>
                <a:srgbClr val="002060"/>
              </a:solidFill>
              <a:latin typeface="+mj-lt"/>
            </a:endParaRPr>
          </a:p>
          <a:p>
            <a:r>
              <a:rPr lang="fr-FR" dirty="0" smtClean="0">
                <a:solidFill>
                  <a:srgbClr val="002060"/>
                </a:solidFill>
                <a:latin typeface="+mj-lt"/>
              </a:rPr>
              <a:t>- A </a:t>
            </a:r>
            <a:r>
              <a:rPr lang="fr-FR" dirty="0" smtClean="0">
                <a:solidFill>
                  <a:srgbClr val="002060"/>
                </a:solidFill>
                <a:latin typeface="+mj-lt"/>
              </a:rPr>
              <a:t>partir de -20°C, on a environ 95% des particules qui sont sous forme de glace.</a:t>
            </a:r>
            <a:endParaRPr lang="fr-FR" dirty="0">
              <a:solidFill>
                <a:srgbClr val="002060"/>
              </a:solidFill>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latin typeface="+mj-lt"/>
              </a:rPr>
              <a:t>Séminaire Sécurité -  Pilote privé et ULM - 2024</a:t>
            </a:r>
            <a:endParaRPr lang="fr-FR">
              <a:latin typeface="+mj-lt"/>
            </a:endParaRPr>
          </a:p>
        </p:txBody>
      </p:sp>
      <p:sp>
        <p:nvSpPr>
          <p:cNvPr id="6"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NUAGES : FORMATION ET CONSTITUTION</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 Box 1026"/>
          <p:cNvSpPr txBox="1">
            <a:spLocks noChangeArrowheads="1"/>
          </p:cNvSpPr>
          <p:nvPr/>
        </p:nvSpPr>
        <p:spPr bwMode="auto">
          <a:xfrm>
            <a:off x="0" y="1071546"/>
            <a:ext cx="9144000" cy="677108"/>
          </a:xfrm>
          <a:prstGeom prst="rect">
            <a:avLst/>
          </a:prstGeom>
          <a:noFill/>
          <a:ln w="9525">
            <a:noFill/>
            <a:miter lim="800000"/>
            <a:headEnd/>
            <a:tailEnd/>
          </a:ln>
        </p:spPr>
        <p:txBody>
          <a:bodyPr wrap="square">
            <a:spAutoFit/>
          </a:bodyPr>
          <a:lstStyle/>
          <a:p>
            <a:pPr algn="l"/>
            <a:r>
              <a:rPr lang="fr-FR" sz="2000" b="1" dirty="0" smtClean="0">
                <a:solidFill>
                  <a:srgbClr val="002060"/>
                </a:solidFill>
                <a:effectLst/>
                <a:latin typeface="+mj-lt"/>
              </a:rPr>
              <a:t>Processus </a:t>
            </a:r>
            <a:r>
              <a:rPr lang="fr-FR" sz="2000" b="1" dirty="0">
                <a:solidFill>
                  <a:srgbClr val="002060"/>
                </a:solidFill>
                <a:effectLst/>
                <a:latin typeface="+mj-lt"/>
              </a:rPr>
              <a:t>de condensation par ascendance </a:t>
            </a:r>
            <a:r>
              <a:rPr lang="fr-FR" sz="2000" b="1" dirty="0" smtClean="0">
                <a:solidFill>
                  <a:srgbClr val="002060"/>
                </a:solidFill>
                <a:effectLst/>
                <a:latin typeface="+mj-lt"/>
              </a:rPr>
              <a:t>: </a:t>
            </a:r>
            <a:r>
              <a:rPr lang="fr-FR" b="1" dirty="0" smtClean="0">
                <a:solidFill>
                  <a:srgbClr val="002060"/>
                </a:solidFill>
                <a:effectLst/>
                <a:latin typeface="+mj-lt"/>
              </a:rPr>
              <a:t>détente adiabatique et refroidissement de la particul</a:t>
            </a:r>
            <a:r>
              <a:rPr lang="fr-FR" b="1" dirty="0" smtClean="0">
                <a:solidFill>
                  <a:srgbClr val="002060"/>
                </a:solidFill>
                <a:latin typeface="+mj-lt"/>
              </a:rPr>
              <a:t>e </a:t>
            </a:r>
            <a:r>
              <a:rPr lang="fr-FR" b="1" dirty="0" smtClean="0">
                <a:solidFill>
                  <a:srgbClr val="002060"/>
                </a:solidFill>
                <a:effectLst/>
                <a:latin typeface="+mj-lt"/>
              </a:rPr>
              <a:t>d’air =&gt; saturation de la particule, formation d’eau et /ou glace</a:t>
            </a:r>
            <a:endParaRPr lang="en-GB" b="1" dirty="0">
              <a:solidFill>
                <a:srgbClr val="002060"/>
              </a:solidFill>
              <a:effectLst/>
              <a:latin typeface="+mj-lt"/>
            </a:endParaRPr>
          </a:p>
        </p:txBody>
      </p:sp>
      <p:sp>
        <p:nvSpPr>
          <p:cNvPr id="12" name="Text Box 1028"/>
          <p:cNvSpPr txBox="1">
            <a:spLocks noChangeArrowheads="1"/>
          </p:cNvSpPr>
          <p:nvPr/>
        </p:nvSpPr>
        <p:spPr bwMode="auto">
          <a:xfrm>
            <a:off x="304800" y="2057400"/>
            <a:ext cx="3276600" cy="377825"/>
          </a:xfrm>
          <a:prstGeom prst="rect">
            <a:avLst/>
          </a:prstGeom>
          <a:noFill/>
          <a:ln w="9525">
            <a:noFill/>
            <a:miter lim="800000"/>
            <a:headEnd/>
            <a:tailEnd/>
          </a:ln>
        </p:spPr>
        <p:txBody>
          <a:bodyPr lIns="36000" tIns="36000" rIns="36000" bIns="36000">
            <a:spAutoFit/>
          </a:bodyPr>
          <a:lstStyle/>
          <a:p>
            <a:pPr algn="l">
              <a:spcBef>
                <a:spcPct val="50000"/>
              </a:spcBef>
            </a:pPr>
            <a:r>
              <a:rPr lang="fr-FR" sz="2000" dirty="0">
                <a:solidFill>
                  <a:srgbClr val="002060"/>
                </a:solidFill>
                <a:effectLst/>
                <a:latin typeface="+mj-lt"/>
              </a:rPr>
              <a:t>Ascendance orographique</a:t>
            </a:r>
          </a:p>
        </p:txBody>
      </p:sp>
      <p:grpSp>
        <p:nvGrpSpPr>
          <p:cNvPr id="14" name="Group 1030"/>
          <p:cNvGrpSpPr>
            <a:grpSpLocks/>
          </p:cNvGrpSpPr>
          <p:nvPr/>
        </p:nvGrpSpPr>
        <p:grpSpPr bwMode="auto">
          <a:xfrm>
            <a:off x="6094413" y="3271838"/>
            <a:ext cx="530225" cy="349250"/>
            <a:chOff x="3888" y="1920"/>
            <a:chExt cx="334" cy="220"/>
          </a:xfrm>
        </p:grpSpPr>
        <p:sp>
          <p:nvSpPr>
            <p:cNvPr id="15" name="Freeform 1031"/>
            <p:cNvSpPr>
              <a:spLocks/>
            </p:cNvSpPr>
            <p:nvPr/>
          </p:nvSpPr>
          <p:spPr bwMode="auto">
            <a:xfrm>
              <a:off x="3888" y="1920"/>
              <a:ext cx="46" cy="220"/>
            </a:xfrm>
            <a:custGeom>
              <a:avLst/>
              <a:gdLst/>
              <a:ahLst/>
              <a:cxnLst>
                <a:cxn ang="0">
                  <a:pos x="0" y="288"/>
                </a:cxn>
                <a:cxn ang="0">
                  <a:pos x="192" y="240"/>
                </a:cxn>
                <a:cxn ang="0">
                  <a:pos x="240" y="0"/>
                </a:cxn>
              </a:cxnLst>
              <a:rect l="0" t="0" r="r" b="b"/>
              <a:pathLst>
                <a:path w="240" h="288">
                  <a:moveTo>
                    <a:pt x="0" y="288"/>
                  </a:moveTo>
                  <a:cubicBezTo>
                    <a:pt x="76" y="288"/>
                    <a:pt x="152" y="288"/>
                    <a:pt x="192" y="240"/>
                  </a:cubicBezTo>
                  <a:cubicBezTo>
                    <a:pt x="232" y="192"/>
                    <a:pt x="232" y="40"/>
                    <a:pt x="240" y="0"/>
                  </a:cubicBezTo>
                </a:path>
              </a:pathLst>
            </a:custGeom>
            <a:noFill/>
            <a:ln w="38100" cap="flat" cmpd="sng">
              <a:solidFill>
                <a:srgbClr val="FF3300"/>
              </a:solidFill>
              <a:prstDash val="solid"/>
              <a:round/>
              <a:headEnd type="none" w="med" len="med"/>
              <a:tailEnd type="triangle" w="med" len="med"/>
            </a:ln>
            <a:effectLst/>
          </p:spPr>
          <p:txBody>
            <a:bodyPr wrap="none" lIns="36000" tIns="36000" rIns="36000" bIns="36000" anchor="ctr">
              <a:spAutoFit/>
            </a:bodyPr>
            <a:lstStyle/>
            <a:p>
              <a:pPr>
                <a:defRPr/>
              </a:pPr>
              <a:endParaRPr lang="fr-FR">
                <a:latin typeface="+mj-lt"/>
              </a:endParaRPr>
            </a:p>
          </p:txBody>
        </p:sp>
        <p:sp>
          <p:nvSpPr>
            <p:cNvPr id="16" name="Freeform 1032"/>
            <p:cNvSpPr>
              <a:spLocks/>
            </p:cNvSpPr>
            <p:nvPr/>
          </p:nvSpPr>
          <p:spPr bwMode="auto">
            <a:xfrm>
              <a:off x="4176" y="1920"/>
              <a:ext cx="46" cy="220"/>
            </a:xfrm>
            <a:custGeom>
              <a:avLst/>
              <a:gdLst/>
              <a:ahLst/>
              <a:cxnLst>
                <a:cxn ang="0">
                  <a:pos x="168" y="288"/>
                </a:cxn>
                <a:cxn ang="0">
                  <a:pos x="24" y="240"/>
                </a:cxn>
                <a:cxn ang="0">
                  <a:pos x="24" y="0"/>
                </a:cxn>
              </a:cxnLst>
              <a:rect l="0" t="0" r="r" b="b"/>
              <a:pathLst>
                <a:path w="168" h="288">
                  <a:moveTo>
                    <a:pt x="168" y="288"/>
                  </a:moveTo>
                  <a:cubicBezTo>
                    <a:pt x="108" y="288"/>
                    <a:pt x="48" y="288"/>
                    <a:pt x="24" y="240"/>
                  </a:cubicBezTo>
                  <a:cubicBezTo>
                    <a:pt x="0" y="192"/>
                    <a:pt x="24" y="40"/>
                    <a:pt x="24" y="0"/>
                  </a:cubicBezTo>
                </a:path>
              </a:pathLst>
            </a:custGeom>
            <a:noFill/>
            <a:ln w="38100" cap="flat" cmpd="sng">
              <a:solidFill>
                <a:srgbClr val="FF3300"/>
              </a:solidFill>
              <a:prstDash val="solid"/>
              <a:round/>
              <a:headEnd type="none" w="med" len="med"/>
              <a:tailEnd type="triangle" w="med" len="med"/>
            </a:ln>
            <a:effectLst/>
          </p:spPr>
          <p:txBody>
            <a:bodyPr wrap="none" lIns="36000" tIns="36000" rIns="36000" bIns="36000" anchor="ctr">
              <a:spAutoFit/>
            </a:bodyPr>
            <a:lstStyle/>
            <a:p>
              <a:pPr>
                <a:defRPr/>
              </a:pPr>
              <a:endParaRPr lang="fr-FR">
                <a:latin typeface="+mj-lt"/>
              </a:endParaRPr>
            </a:p>
          </p:txBody>
        </p:sp>
      </p:grpSp>
      <p:sp>
        <p:nvSpPr>
          <p:cNvPr id="17" name="Text Box 1033"/>
          <p:cNvSpPr txBox="1">
            <a:spLocks noChangeArrowheads="1"/>
          </p:cNvSpPr>
          <p:nvPr/>
        </p:nvSpPr>
        <p:spPr bwMode="auto">
          <a:xfrm>
            <a:off x="5715008" y="4643446"/>
            <a:ext cx="3000396" cy="377825"/>
          </a:xfrm>
          <a:prstGeom prst="rect">
            <a:avLst/>
          </a:prstGeom>
          <a:noFill/>
          <a:ln w="9525">
            <a:noFill/>
            <a:miter lim="800000"/>
            <a:headEnd/>
            <a:tailEnd/>
          </a:ln>
        </p:spPr>
        <p:txBody>
          <a:bodyPr wrap="square" lIns="36000" tIns="36000" rIns="36000" bIns="36000">
            <a:spAutoFit/>
          </a:bodyPr>
          <a:lstStyle/>
          <a:p>
            <a:pPr algn="l">
              <a:spcBef>
                <a:spcPct val="50000"/>
              </a:spcBef>
            </a:pPr>
            <a:r>
              <a:rPr lang="fr-FR" sz="2000" dirty="0">
                <a:solidFill>
                  <a:srgbClr val="002060"/>
                </a:solidFill>
                <a:effectLst/>
                <a:latin typeface="+mj-lt"/>
              </a:rPr>
              <a:t>Ascendance par turbulence</a:t>
            </a:r>
          </a:p>
        </p:txBody>
      </p:sp>
      <p:sp>
        <p:nvSpPr>
          <p:cNvPr id="18" name="Freeform 1034"/>
          <p:cNvSpPr>
            <a:spLocks/>
          </p:cNvSpPr>
          <p:nvPr/>
        </p:nvSpPr>
        <p:spPr bwMode="auto">
          <a:xfrm>
            <a:off x="6143636" y="2357430"/>
            <a:ext cx="500066" cy="877888"/>
          </a:xfrm>
          <a:custGeom>
            <a:avLst/>
            <a:gdLst/>
            <a:ahLst/>
            <a:cxnLst>
              <a:cxn ang="0">
                <a:pos x="22" y="536"/>
              </a:cxn>
              <a:cxn ang="0">
                <a:pos x="214" y="536"/>
              </a:cxn>
              <a:cxn ang="0">
                <a:pos x="214" y="488"/>
              </a:cxn>
              <a:cxn ang="0">
                <a:pos x="262" y="440"/>
              </a:cxn>
              <a:cxn ang="0">
                <a:pos x="214" y="392"/>
              </a:cxn>
              <a:cxn ang="0">
                <a:pos x="262" y="344"/>
              </a:cxn>
              <a:cxn ang="0">
                <a:pos x="214" y="296"/>
              </a:cxn>
              <a:cxn ang="0">
                <a:pos x="262" y="200"/>
              </a:cxn>
              <a:cxn ang="0">
                <a:pos x="214" y="152"/>
              </a:cxn>
              <a:cxn ang="0">
                <a:pos x="214" y="56"/>
              </a:cxn>
              <a:cxn ang="0">
                <a:pos x="166" y="8"/>
              </a:cxn>
              <a:cxn ang="0">
                <a:pos x="118" y="104"/>
              </a:cxn>
              <a:cxn ang="0">
                <a:pos x="78" y="156"/>
              </a:cxn>
              <a:cxn ang="0">
                <a:pos x="106" y="204"/>
              </a:cxn>
              <a:cxn ang="0">
                <a:pos x="54" y="268"/>
              </a:cxn>
              <a:cxn ang="0">
                <a:pos x="78" y="356"/>
              </a:cxn>
              <a:cxn ang="0">
                <a:pos x="46" y="388"/>
              </a:cxn>
              <a:cxn ang="0">
                <a:pos x="78" y="436"/>
              </a:cxn>
              <a:cxn ang="0">
                <a:pos x="10" y="484"/>
              </a:cxn>
              <a:cxn ang="0">
                <a:pos x="18" y="536"/>
              </a:cxn>
              <a:cxn ang="0">
                <a:pos x="22" y="536"/>
              </a:cxn>
            </a:cxnLst>
            <a:rect l="0" t="0" r="r" b="b"/>
            <a:pathLst>
              <a:path w="262" h="544">
                <a:moveTo>
                  <a:pt x="22" y="536"/>
                </a:moveTo>
                <a:cubicBezTo>
                  <a:pt x="102" y="540"/>
                  <a:pt x="182" y="544"/>
                  <a:pt x="214" y="536"/>
                </a:cubicBezTo>
                <a:cubicBezTo>
                  <a:pt x="246" y="528"/>
                  <a:pt x="206" y="504"/>
                  <a:pt x="214" y="488"/>
                </a:cubicBezTo>
                <a:cubicBezTo>
                  <a:pt x="222" y="472"/>
                  <a:pt x="262" y="456"/>
                  <a:pt x="262" y="440"/>
                </a:cubicBezTo>
                <a:cubicBezTo>
                  <a:pt x="262" y="424"/>
                  <a:pt x="214" y="408"/>
                  <a:pt x="214" y="392"/>
                </a:cubicBezTo>
                <a:cubicBezTo>
                  <a:pt x="214" y="376"/>
                  <a:pt x="262" y="360"/>
                  <a:pt x="262" y="344"/>
                </a:cubicBezTo>
                <a:cubicBezTo>
                  <a:pt x="262" y="328"/>
                  <a:pt x="214" y="320"/>
                  <a:pt x="214" y="296"/>
                </a:cubicBezTo>
                <a:cubicBezTo>
                  <a:pt x="214" y="272"/>
                  <a:pt x="262" y="224"/>
                  <a:pt x="262" y="200"/>
                </a:cubicBezTo>
                <a:cubicBezTo>
                  <a:pt x="262" y="176"/>
                  <a:pt x="222" y="176"/>
                  <a:pt x="214" y="152"/>
                </a:cubicBezTo>
                <a:cubicBezTo>
                  <a:pt x="206" y="128"/>
                  <a:pt x="222" y="80"/>
                  <a:pt x="214" y="56"/>
                </a:cubicBezTo>
                <a:cubicBezTo>
                  <a:pt x="206" y="32"/>
                  <a:pt x="182" y="0"/>
                  <a:pt x="166" y="8"/>
                </a:cubicBezTo>
                <a:cubicBezTo>
                  <a:pt x="150" y="16"/>
                  <a:pt x="133" y="79"/>
                  <a:pt x="118" y="104"/>
                </a:cubicBezTo>
                <a:cubicBezTo>
                  <a:pt x="103" y="129"/>
                  <a:pt x="80" y="139"/>
                  <a:pt x="78" y="156"/>
                </a:cubicBezTo>
                <a:cubicBezTo>
                  <a:pt x="76" y="173"/>
                  <a:pt x="110" y="185"/>
                  <a:pt x="106" y="204"/>
                </a:cubicBezTo>
                <a:cubicBezTo>
                  <a:pt x="102" y="223"/>
                  <a:pt x="59" y="243"/>
                  <a:pt x="54" y="268"/>
                </a:cubicBezTo>
                <a:cubicBezTo>
                  <a:pt x="49" y="293"/>
                  <a:pt x="79" y="336"/>
                  <a:pt x="78" y="356"/>
                </a:cubicBezTo>
                <a:cubicBezTo>
                  <a:pt x="77" y="376"/>
                  <a:pt x="46" y="375"/>
                  <a:pt x="46" y="388"/>
                </a:cubicBezTo>
                <a:cubicBezTo>
                  <a:pt x="46" y="401"/>
                  <a:pt x="84" y="420"/>
                  <a:pt x="78" y="436"/>
                </a:cubicBezTo>
                <a:cubicBezTo>
                  <a:pt x="72" y="452"/>
                  <a:pt x="20" y="467"/>
                  <a:pt x="10" y="484"/>
                </a:cubicBezTo>
                <a:cubicBezTo>
                  <a:pt x="0" y="501"/>
                  <a:pt x="16" y="527"/>
                  <a:pt x="18" y="536"/>
                </a:cubicBezTo>
                <a:lnTo>
                  <a:pt x="22" y="536"/>
                </a:lnTo>
                <a:close/>
              </a:path>
            </a:pathLst>
          </a:custGeom>
          <a:solidFill>
            <a:srgbClr val="99CCFF"/>
          </a:solidFill>
          <a:ln w="9525">
            <a:noFill/>
            <a:round/>
            <a:headEnd/>
            <a:tailEnd/>
          </a:ln>
          <a:effectLst/>
        </p:spPr>
        <p:txBody>
          <a:bodyPr wrap="none" anchor="ctr"/>
          <a:lstStyle/>
          <a:p>
            <a:pPr>
              <a:defRPr/>
            </a:pPr>
            <a:endParaRPr lang="fr-FR">
              <a:latin typeface="+mj-lt"/>
            </a:endParaRPr>
          </a:p>
        </p:txBody>
      </p:sp>
      <p:pic>
        <p:nvPicPr>
          <p:cNvPr id="19" name="Picture 1035" descr="isol"/>
          <p:cNvPicPr>
            <a:picLocks noChangeAspect="1" noChangeArrowheads="1"/>
          </p:cNvPicPr>
          <p:nvPr/>
        </p:nvPicPr>
        <p:blipFill>
          <a:blip r:embed="rId2"/>
          <a:srcRect/>
          <a:stretch>
            <a:fillRect/>
          </a:stretch>
        </p:blipFill>
        <p:spPr bwMode="auto">
          <a:xfrm>
            <a:off x="7542213" y="2433638"/>
            <a:ext cx="295275" cy="266700"/>
          </a:xfrm>
          <a:prstGeom prst="rect">
            <a:avLst/>
          </a:prstGeom>
          <a:noFill/>
          <a:ln w="9525">
            <a:noFill/>
            <a:miter lim="800000"/>
            <a:headEnd/>
            <a:tailEnd/>
          </a:ln>
        </p:spPr>
      </p:pic>
      <p:sp>
        <p:nvSpPr>
          <p:cNvPr id="20" name="Text Box 1036"/>
          <p:cNvSpPr txBox="1">
            <a:spLocks noChangeArrowheads="1"/>
          </p:cNvSpPr>
          <p:nvPr/>
        </p:nvSpPr>
        <p:spPr bwMode="auto">
          <a:xfrm>
            <a:off x="5143504" y="1928802"/>
            <a:ext cx="3276600" cy="377825"/>
          </a:xfrm>
          <a:prstGeom prst="rect">
            <a:avLst/>
          </a:prstGeom>
          <a:noFill/>
          <a:ln w="9525">
            <a:noFill/>
            <a:miter lim="800000"/>
            <a:headEnd/>
            <a:tailEnd/>
          </a:ln>
        </p:spPr>
        <p:txBody>
          <a:bodyPr lIns="36000" tIns="36000" rIns="36000" bIns="36000">
            <a:spAutoFit/>
          </a:bodyPr>
          <a:lstStyle/>
          <a:p>
            <a:pPr algn="l">
              <a:spcBef>
                <a:spcPct val="50000"/>
              </a:spcBef>
            </a:pPr>
            <a:r>
              <a:rPr lang="fr-FR" sz="2000" dirty="0">
                <a:solidFill>
                  <a:srgbClr val="002060"/>
                </a:solidFill>
                <a:effectLst/>
                <a:latin typeface="+mj-lt"/>
              </a:rPr>
              <a:t>Ascendance convective</a:t>
            </a:r>
          </a:p>
        </p:txBody>
      </p:sp>
      <p:sp>
        <p:nvSpPr>
          <p:cNvPr id="21" name="Text Box 1037"/>
          <p:cNvSpPr txBox="1">
            <a:spLocks noChangeArrowheads="1"/>
          </p:cNvSpPr>
          <p:nvPr/>
        </p:nvSpPr>
        <p:spPr bwMode="auto">
          <a:xfrm>
            <a:off x="5942013" y="3652838"/>
            <a:ext cx="1524000" cy="377825"/>
          </a:xfrm>
          <a:prstGeom prst="rect">
            <a:avLst/>
          </a:prstGeom>
          <a:noFill/>
          <a:ln w="9525">
            <a:noFill/>
            <a:miter lim="800000"/>
            <a:headEnd/>
            <a:tailEnd/>
          </a:ln>
        </p:spPr>
        <p:txBody>
          <a:bodyPr lIns="36000" tIns="36000" rIns="36000" bIns="36000">
            <a:spAutoFit/>
          </a:bodyPr>
          <a:lstStyle/>
          <a:p>
            <a:pPr algn="l">
              <a:spcBef>
                <a:spcPct val="50000"/>
              </a:spcBef>
            </a:pPr>
            <a:r>
              <a:rPr lang="fr-FR" sz="2000">
                <a:solidFill>
                  <a:schemeClr val="tx1"/>
                </a:solidFill>
                <a:effectLst/>
                <a:latin typeface="+mj-lt"/>
              </a:rPr>
              <a:t>+ + + + + + </a:t>
            </a:r>
          </a:p>
        </p:txBody>
      </p:sp>
      <p:sp>
        <p:nvSpPr>
          <p:cNvPr id="22" name="Line 1038"/>
          <p:cNvSpPr>
            <a:spLocks noChangeShapeType="1"/>
          </p:cNvSpPr>
          <p:nvPr/>
        </p:nvSpPr>
        <p:spPr bwMode="auto">
          <a:xfrm>
            <a:off x="5103813" y="3729038"/>
            <a:ext cx="2590800" cy="0"/>
          </a:xfrm>
          <a:prstGeom prst="line">
            <a:avLst/>
          </a:prstGeom>
          <a:noFill/>
          <a:ln w="76200">
            <a:solidFill>
              <a:srgbClr val="FFD699"/>
            </a:solidFill>
            <a:round/>
            <a:headEnd/>
            <a:tailEnd/>
          </a:ln>
          <a:effectLst/>
        </p:spPr>
        <p:txBody>
          <a:bodyPr lIns="36000" tIns="36000" rIns="36000" bIns="36000" anchor="ctr">
            <a:spAutoFit/>
          </a:bodyPr>
          <a:lstStyle/>
          <a:p>
            <a:pPr>
              <a:defRPr/>
            </a:pPr>
            <a:endParaRPr lang="fr-FR">
              <a:latin typeface="+mj-lt"/>
            </a:endParaRPr>
          </a:p>
        </p:txBody>
      </p:sp>
      <p:sp>
        <p:nvSpPr>
          <p:cNvPr id="24" name="Line 1040"/>
          <p:cNvSpPr>
            <a:spLocks noChangeShapeType="1"/>
          </p:cNvSpPr>
          <p:nvPr/>
        </p:nvSpPr>
        <p:spPr bwMode="auto">
          <a:xfrm flipV="1">
            <a:off x="990600" y="2971800"/>
            <a:ext cx="304800" cy="381000"/>
          </a:xfrm>
          <a:prstGeom prst="line">
            <a:avLst/>
          </a:prstGeom>
          <a:noFill/>
          <a:ln w="38100">
            <a:solidFill>
              <a:srgbClr val="B2B2B2"/>
            </a:solidFill>
            <a:round/>
            <a:headEnd/>
            <a:tailEnd type="triangle" w="med" len="med"/>
          </a:ln>
          <a:effectLst/>
        </p:spPr>
        <p:txBody>
          <a:bodyPr wrap="none" lIns="36000" tIns="36000" rIns="36000" bIns="36000" anchor="ctr">
            <a:spAutoFit/>
          </a:bodyPr>
          <a:lstStyle/>
          <a:p>
            <a:pPr>
              <a:defRPr/>
            </a:pPr>
            <a:endParaRPr lang="fr-FR">
              <a:latin typeface="+mj-lt"/>
            </a:endParaRPr>
          </a:p>
        </p:txBody>
      </p:sp>
      <p:sp>
        <p:nvSpPr>
          <p:cNvPr id="25" name="Line 1041"/>
          <p:cNvSpPr>
            <a:spLocks noChangeShapeType="1"/>
          </p:cNvSpPr>
          <p:nvPr/>
        </p:nvSpPr>
        <p:spPr bwMode="auto">
          <a:xfrm>
            <a:off x="457200" y="3505200"/>
            <a:ext cx="381000" cy="0"/>
          </a:xfrm>
          <a:prstGeom prst="line">
            <a:avLst/>
          </a:prstGeom>
          <a:noFill/>
          <a:ln w="38100">
            <a:solidFill>
              <a:srgbClr val="B2B2B2"/>
            </a:solidFill>
            <a:round/>
            <a:headEnd/>
            <a:tailEnd type="triangle" w="med" len="med"/>
          </a:ln>
          <a:effectLst/>
        </p:spPr>
        <p:txBody>
          <a:bodyPr wrap="none" lIns="36000" tIns="36000" rIns="36000" bIns="36000" anchor="ctr">
            <a:spAutoFit/>
          </a:bodyPr>
          <a:lstStyle/>
          <a:p>
            <a:pPr>
              <a:defRPr/>
            </a:pPr>
            <a:endParaRPr lang="fr-FR">
              <a:latin typeface="+mj-lt"/>
            </a:endParaRPr>
          </a:p>
        </p:txBody>
      </p:sp>
      <p:sp>
        <p:nvSpPr>
          <p:cNvPr id="26" name="Text Box 1042"/>
          <p:cNvSpPr txBox="1">
            <a:spLocks noChangeArrowheads="1"/>
          </p:cNvSpPr>
          <p:nvPr/>
        </p:nvSpPr>
        <p:spPr bwMode="auto">
          <a:xfrm>
            <a:off x="0" y="3929066"/>
            <a:ext cx="4857752" cy="380480"/>
          </a:xfrm>
          <a:prstGeom prst="rect">
            <a:avLst/>
          </a:prstGeom>
          <a:noFill/>
          <a:ln w="9525">
            <a:noFill/>
            <a:miter lim="800000"/>
            <a:headEnd/>
            <a:tailEnd/>
          </a:ln>
        </p:spPr>
        <p:txBody>
          <a:bodyPr wrap="square" lIns="36000" tIns="36000" rIns="36000" bIns="36000">
            <a:spAutoFit/>
          </a:bodyPr>
          <a:lstStyle/>
          <a:p>
            <a:pPr algn="l">
              <a:spcBef>
                <a:spcPct val="50000"/>
              </a:spcBef>
            </a:pPr>
            <a:r>
              <a:rPr lang="fr-FR" sz="2000" b="1" dirty="0">
                <a:solidFill>
                  <a:srgbClr val="002060"/>
                </a:solidFill>
                <a:effectLst/>
                <a:latin typeface="+mj-lt"/>
              </a:rPr>
              <a:t>Ascendance </a:t>
            </a:r>
            <a:r>
              <a:rPr lang="fr-FR" sz="2000" b="1" dirty="0" smtClean="0">
                <a:solidFill>
                  <a:srgbClr val="002060"/>
                </a:solidFill>
                <a:effectLst/>
                <a:latin typeface="+mj-lt"/>
              </a:rPr>
              <a:t>dépressionnaire (perturbation)</a:t>
            </a:r>
            <a:endParaRPr lang="fr-FR" sz="2000" b="1" dirty="0">
              <a:solidFill>
                <a:srgbClr val="002060"/>
              </a:solidFill>
              <a:effectLst/>
              <a:latin typeface="+mj-lt"/>
            </a:endParaRPr>
          </a:p>
        </p:txBody>
      </p:sp>
      <p:sp>
        <p:nvSpPr>
          <p:cNvPr id="27" name="Freeform 1043"/>
          <p:cNvSpPr>
            <a:spLocks/>
          </p:cNvSpPr>
          <p:nvPr/>
        </p:nvSpPr>
        <p:spPr bwMode="auto">
          <a:xfrm rot="5400000">
            <a:off x="6420643" y="5717156"/>
            <a:ext cx="201613" cy="349702"/>
          </a:xfrm>
          <a:custGeom>
            <a:avLst/>
            <a:gdLst/>
            <a:ahLst/>
            <a:cxnLst>
              <a:cxn ang="0">
                <a:pos x="320" y="56"/>
              </a:cxn>
              <a:cxn ang="0">
                <a:pos x="224" y="8"/>
              </a:cxn>
              <a:cxn ang="0">
                <a:pos x="128" y="8"/>
              </a:cxn>
              <a:cxn ang="0">
                <a:pos x="32" y="56"/>
              </a:cxn>
              <a:cxn ang="0">
                <a:pos x="32" y="200"/>
              </a:cxn>
              <a:cxn ang="0">
                <a:pos x="224" y="248"/>
              </a:cxn>
              <a:cxn ang="0">
                <a:pos x="320" y="200"/>
              </a:cxn>
            </a:cxnLst>
            <a:rect l="0" t="0" r="r" b="b"/>
            <a:pathLst>
              <a:path w="320" h="248">
                <a:moveTo>
                  <a:pt x="320" y="56"/>
                </a:moveTo>
                <a:cubicBezTo>
                  <a:pt x="288" y="36"/>
                  <a:pt x="256" y="16"/>
                  <a:pt x="224" y="8"/>
                </a:cubicBezTo>
                <a:cubicBezTo>
                  <a:pt x="192" y="0"/>
                  <a:pt x="160" y="0"/>
                  <a:pt x="128" y="8"/>
                </a:cubicBezTo>
                <a:cubicBezTo>
                  <a:pt x="96" y="16"/>
                  <a:pt x="48" y="24"/>
                  <a:pt x="32" y="56"/>
                </a:cubicBezTo>
                <a:cubicBezTo>
                  <a:pt x="16" y="88"/>
                  <a:pt x="0" y="168"/>
                  <a:pt x="32" y="200"/>
                </a:cubicBezTo>
                <a:cubicBezTo>
                  <a:pt x="64" y="232"/>
                  <a:pt x="176" y="248"/>
                  <a:pt x="224" y="248"/>
                </a:cubicBezTo>
                <a:cubicBezTo>
                  <a:pt x="272" y="248"/>
                  <a:pt x="304" y="208"/>
                  <a:pt x="320" y="200"/>
                </a:cubicBezTo>
              </a:path>
            </a:pathLst>
          </a:custGeom>
          <a:noFill/>
          <a:ln w="28575" cap="flat" cmpd="sng">
            <a:solidFill>
              <a:srgbClr val="B2B2B2"/>
            </a:solidFill>
            <a:prstDash val="solid"/>
            <a:round/>
            <a:headEnd type="none" w="med" len="med"/>
            <a:tailEnd type="triangle" w="med" len="med"/>
          </a:ln>
          <a:effectLst/>
        </p:spPr>
        <p:txBody>
          <a:bodyPr lIns="36000" tIns="36000" rIns="36000" bIns="36000" anchor="ctr">
            <a:spAutoFit/>
          </a:bodyPr>
          <a:lstStyle/>
          <a:p>
            <a:pPr>
              <a:defRPr/>
            </a:pPr>
            <a:endParaRPr lang="fr-FR">
              <a:latin typeface="+mj-lt"/>
            </a:endParaRPr>
          </a:p>
        </p:txBody>
      </p:sp>
      <p:sp>
        <p:nvSpPr>
          <p:cNvPr id="28" name="Line 1044"/>
          <p:cNvSpPr>
            <a:spLocks noChangeShapeType="1"/>
          </p:cNvSpPr>
          <p:nvPr/>
        </p:nvSpPr>
        <p:spPr bwMode="auto">
          <a:xfrm>
            <a:off x="5581650" y="6075363"/>
            <a:ext cx="2590800" cy="0"/>
          </a:xfrm>
          <a:prstGeom prst="line">
            <a:avLst/>
          </a:prstGeom>
          <a:noFill/>
          <a:ln w="76200">
            <a:solidFill>
              <a:srgbClr val="FFD699"/>
            </a:solidFill>
            <a:round/>
            <a:headEnd/>
            <a:tailEnd/>
          </a:ln>
          <a:effectLst/>
        </p:spPr>
        <p:txBody>
          <a:bodyPr lIns="36000" tIns="36000" rIns="36000" bIns="36000" anchor="ctr">
            <a:spAutoFit/>
          </a:bodyPr>
          <a:lstStyle/>
          <a:p>
            <a:pPr>
              <a:defRPr/>
            </a:pPr>
            <a:endParaRPr lang="fr-FR">
              <a:latin typeface="+mj-lt"/>
            </a:endParaRPr>
          </a:p>
        </p:txBody>
      </p:sp>
      <p:grpSp>
        <p:nvGrpSpPr>
          <p:cNvPr id="32" name="Group 1048"/>
          <p:cNvGrpSpPr>
            <a:grpSpLocks/>
          </p:cNvGrpSpPr>
          <p:nvPr/>
        </p:nvGrpSpPr>
        <p:grpSpPr bwMode="auto">
          <a:xfrm>
            <a:off x="5357818" y="5357826"/>
            <a:ext cx="609600" cy="533400"/>
            <a:chOff x="3312" y="2880"/>
            <a:chExt cx="384" cy="336"/>
          </a:xfrm>
        </p:grpSpPr>
        <p:sp>
          <p:nvSpPr>
            <p:cNvPr id="33" name="Line 1049"/>
            <p:cNvSpPr>
              <a:spLocks noChangeShapeType="1"/>
            </p:cNvSpPr>
            <p:nvPr/>
          </p:nvSpPr>
          <p:spPr bwMode="auto">
            <a:xfrm>
              <a:off x="3312" y="3216"/>
              <a:ext cx="384" cy="0"/>
            </a:xfrm>
            <a:prstGeom prst="line">
              <a:avLst/>
            </a:prstGeom>
            <a:noFill/>
            <a:ln w="76200">
              <a:solidFill>
                <a:srgbClr val="B2B2B2"/>
              </a:solidFill>
              <a:round/>
              <a:headEnd/>
              <a:tailEnd type="triangle" w="med" len="med"/>
            </a:ln>
            <a:effectLst/>
          </p:spPr>
          <p:txBody>
            <a:bodyPr lIns="36000" tIns="36000" rIns="36000" bIns="36000" anchor="ctr">
              <a:spAutoFit/>
            </a:bodyPr>
            <a:lstStyle/>
            <a:p>
              <a:pPr>
                <a:defRPr/>
              </a:pPr>
              <a:endParaRPr lang="fr-FR">
                <a:latin typeface="+mj-lt"/>
              </a:endParaRPr>
            </a:p>
          </p:txBody>
        </p:sp>
        <p:sp>
          <p:nvSpPr>
            <p:cNvPr id="34" name="Text Box 1050"/>
            <p:cNvSpPr txBox="1">
              <a:spLocks noChangeArrowheads="1"/>
            </p:cNvSpPr>
            <p:nvPr/>
          </p:nvSpPr>
          <p:spPr bwMode="auto">
            <a:xfrm>
              <a:off x="3312" y="2880"/>
              <a:ext cx="348" cy="238"/>
            </a:xfrm>
            <a:prstGeom prst="rect">
              <a:avLst/>
            </a:prstGeom>
            <a:noFill/>
            <a:ln w="9525">
              <a:noFill/>
              <a:miter lim="800000"/>
              <a:headEnd/>
              <a:tailEnd/>
            </a:ln>
          </p:spPr>
          <p:txBody>
            <a:bodyPr wrap="none" lIns="36000" tIns="36000" rIns="36000" bIns="36000">
              <a:spAutoFit/>
            </a:bodyPr>
            <a:lstStyle/>
            <a:p>
              <a:pPr algn="l"/>
              <a:r>
                <a:rPr lang="fr-FR" sz="2000" dirty="0">
                  <a:solidFill>
                    <a:srgbClr val="002060"/>
                  </a:solidFill>
                  <a:effectLst/>
                  <a:latin typeface="+mj-lt"/>
                </a:rPr>
                <a:t>vent</a:t>
              </a:r>
            </a:p>
          </p:txBody>
        </p:sp>
      </p:grpSp>
      <p:grpSp>
        <p:nvGrpSpPr>
          <p:cNvPr id="35" name="Group 1051"/>
          <p:cNvGrpSpPr>
            <a:grpSpLocks/>
          </p:cNvGrpSpPr>
          <p:nvPr/>
        </p:nvGrpSpPr>
        <p:grpSpPr bwMode="auto">
          <a:xfrm>
            <a:off x="5943600" y="5334000"/>
            <a:ext cx="1752600" cy="508000"/>
            <a:chOff x="2064" y="3072"/>
            <a:chExt cx="1104" cy="320"/>
          </a:xfrm>
        </p:grpSpPr>
        <p:sp>
          <p:nvSpPr>
            <p:cNvPr id="36" name="Freeform 1052"/>
            <p:cNvSpPr>
              <a:spLocks/>
            </p:cNvSpPr>
            <p:nvPr/>
          </p:nvSpPr>
          <p:spPr bwMode="auto">
            <a:xfrm>
              <a:off x="2064" y="3201"/>
              <a:ext cx="1104" cy="171"/>
            </a:xfrm>
            <a:custGeom>
              <a:avLst/>
              <a:gdLst/>
              <a:ahLst/>
              <a:cxnLst>
                <a:cxn ang="0">
                  <a:pos x="512" y="56"/>
                </a:cxn>
                <a:cxn ang="0">
                  <a:pos x="176" y="152"/>
                </a:cxn>
                <a:cxn ang="0">
                  <a:pos x="464" y="200"/>
                </a:cxn>
                <a:cxn ang="0">
                  <a:pos x="32" y="248"/>
                </a:cxn>
                <a:cxn ang="0">
                  <a:pos x="656" y="296"/>
                </a:cxn>
                <a:cxn ang="0">
                  <a:pos x="1088" y="248"/>
                </a:cxn>
                <a:cxn ang="0">
                  <a:pos x="1568" y="248"/>
                </a:cxn>
                <a:cxn ang="0">
                  <a:pos x="2096" y="200"/>
                </a:cxn>
                <a:cxn ang="0">
                  <a:pos x="1472" y="152"/>
                </a:cxn>
                <a:cxn ang="0">
                  <a:pos x="1808" y="104"/>
                </a:cxn>
                <a:cxn ang="0">
                  <a:pos x="1136" y="8"/>
                </a:cxn>
                <a:cxn ang="0">
                  <a:pos x="512" y="56"/>
                </a:cxn>
              </a:cxnLst>
              <a:rect l="0" t="0" r="r" b="b"/>
              <a:pathLst>
                <a:path w="2112" h="296">
                  <a:moveTo>
                    <a:pt x="512" y="56"/>
                  </a:moveTo>
                  <a:cubicBezTo>
                    <a:pt x="352" y="80"/>
                    <a:pt x="184" y="128"/>
                    <a:pt x="176" y="152"/>
                  </a:cubicBezTo>
                  <a:cubicBezTo>
                    <a:pt x="168" y="176"/>
                    <a:pt x="488" y="184"/>
                    <a:pt x="464" y="200"/>
                  </a:cubicBezTo>
                  <a:cubicBezTo>
                    <a:pt x="440" y="216"/>
                    <a:pt x="0" y="232"/>
                    <a:pt x="32" y="248"/>
                  </a:cubicBezTo>
                  <a:cubicBezTo>
                    <a:pt x="64" y="264"/>
                    <a:pt x="480" y="296"/>
                    <a:pt x="656" y="296"/>
                  </a:cubicBezTo>
                  <a:cubicBezTo>
                    <a:pt x="832" y="296"/>
                    <a:pt x="936" y="256"/>
                    <a:pt x="1088" y="248"/>
                  </a:cubicBezTo>
                  <a:cubicBezTo>
                    <a:pt x="1240" y="240"/>
                    <a:pt x="1400" y="256"/>
                    <a:pt x="1568" y="248"/>
                  </a:cubicBezTo>
                  <a:cubicBezTo>
                    <a:pt x="1736" y="240"/>
                    <a:pt x="2112" y="216"/>
                    <a:pt x="2096" y="200"/>
                  </a:cubicBezTo>
                  <a:cubicBezTo>
                    <a:pt x="2080" y="184"/>
                    <a:pt x="1520" y="168"/>
                    <a:pt x="1472" y="152"/>
                  </a:cubicBezTo>
                  <a:cubicBezTo>
                    <a:pt x="1424" y="136"/>
                    <a:pt x="1864" y="128"/>
                    <a:pt x="1808" y="104"/>
                  </a:cubicBezTo>
                  <a:cubicBezTo>
                    <a:pt x="1752" y="80"/>
                    <a:pt x="1344" y="16"/>
                    <a:pt x="1136" y="8"/>
                  </a:cubicBezTo>
                  <a:cubicBezTo>
                    <a:pt x="928" y="0"/>
                    <a:pt x="672" y="32"/>
                    <a:pt x="512" y="56"/>
                  </a:cubicBezTo>
                  <a:close/>
                </a:path>
              </a:pathLst>
            </a:custGeom>
            <a:solidFill>
              <a:srgbClr val="99CCFF"/>
            </a:solidFill>
            <a:ln w="9525">
              <a:noFill/>
              <a:round/>
              <a:headEnd/>
              <a:tailEnd/>
            </a:ln>
            <a:effectLst/>
          </p:spPr>
          <p:txBody>
            <a:bodyPr wrap="none" anchor="ctr"/>
            <a:lstStyle/>
            <a:p>
              <a:pPr>
                <a:defRPr/>
              </a:pPr>
              <a:endParaRPr lang="fr-FR">
                <a:latin typeface="+mj-lt"/>
              </a:endParaRPr>
            </a:p>
          </p:txBody>
        </p:sp>
        <p:sp>
          <p:nvSpPr>
            <p:cNvPr id="37" name="Freeform 1053"/>
            <p:cNvSpPr>
              <a:spLocks/>
            </p:cNvSpPr>
            <p:nvPr/>
          </p:nvSpPr>
          <p:spPr bwMode="auto">
            <a:xfrm>
              <a:off x="2736" y="3120"/>
              <a:ext cx="191" cy="272"/>
            </a:xfrm>
            <a:custGeom>
              <a:avLst/>
              <a:gdLst/>
              <a:ahLst/>
              <a:cxnLst>
                <a:cxn ang="0">
                  <a:pos x="22" y="536"/>
                </a:cxn>
                <a:cxn ang="0">
                  <a:pos x="214" y="536"/>
                </a:cxn>
                <a:cxn ang="0">
                  <a:pos x="214" y="488"/>
                </a:cxn>
                <a:cxn ang="0">
                  <a:pos x="262" y="440"/>
                </a:cxn>
                <a:cxn ang="0">
                  <a:pos x="214" y="392"/>
                </a:cxn>
                <a:cxn ang="0">
                  <a:pos x="262" y="344"/>
                </a:cxn>
                <a:cxn ang="0">
                  <a:pos x="214" y="296"/>
                </a:cxn>
                <a:cxn ang="0">
                  <a:pos x="262" y="200"/>
                </a:cxn>
                <a:cxn ang="0">
                  <a:pos x="214" y="152"/>
                </a:cxn>
                <a:cxn ang="0">
                  <a:pos x="214" y="56"/>
                </a:cxn>
                <a:cxn ang="0">
                  <a:pos x="166" y="8"/>
                </a:cxn>
                <a:cxn ang="0">
                  <a:pos x="118" y="104"/>
                </a:cxn>
                <a:cxn ang="0">
                  <a:pos x="78" y="156"/>
                </a:cxn>
                <a:cxn ang="0">
                  <a:pos x="106" y="204"/>
                </a:cxn>
                <a:cxn ang="0">
                  <a:pos x="54" y="268"/>
                </a:cxn>
                <a:cxn ang="0">
                  <a:pos x="78" y="356"/>
                </a:cxn>
                <a:cxn ang="0">
                  <a:pos x="46" y="388"/>
                </a:cxn>
                <a:cxn ang="0">
                  <a:pos x="78" y="436"/>
                </a:cxn>
                <a:cxn ang="0">
                  <a:pos x="10" y="484"/>
                </a:cxn>
                <a:cxn ang="0">
                  <a:pos x="18" y="536"/>
                </a:cxn>
                <a:cxn ang="0">
                  <a:pos x="22" y="536"/>
                </a:cxn>
              </a:cxnLst>
              <a:rect l="0" t="0" r="r" b="b"/>
              <a:pathLst>
                <a:path w="262" h="544">
                  <a:moveTo>
                    <a:pt x="22" y="536"/>
                  </a:moveTo>
                  <a:cubicBezTo>
                    <a:pt x="102" y="540"/>
                    <a:pt x="182" y="544"/>
                    <a:pt x="214" y="536"/>
                  </a:cubicBezTo>
                  <a:cubicBezTo>
                    <a:pt x="246" y="528"/>
                    <a:pt x="206" y="504"/>
                    <a:pt x="214" y="488"/>
                  </a:cubicBezTo>
                  <a:cubicBezTo>
                    <a:pt x="222" y="472"/>
                    <a:pt x="262" y="456"/>
                    <a:pt x="262" y="440"/>
                  </a:cubicBezTo>
                  <a:cubicBezTo>
                    <a:pt x="262" y="424"/>
                    <a:pt x="214" y="408"/>
                    <a:pt x="214" y="392"/>
                  </a:cubicBezTo>
                  <a:cubicBezTo>
                    <a:pt x="214" y="376"/>
                    <a:pt x="262" y="360"/>
                    <a:pt x="262" y="344"/>
                  </a:cubicBezTo>
                  <a:cubicBezTo>
                    <a:pt x="262" y="328"/>
                    <a:pt x="214" y="320"/>
                    <a:pt x="214" y="296"/>
                  </a:cubicBezTo>
                  <a:cubicBezTo>
                    <a:pt x="214" y="272"/>
                    <a:pt x="262" y="224"/>
                    <a:pt x="262" y="200"/>
                  </a:cubicBezTo>
                  <a:cubicBezTo>
                    <a:pt x="262" y="176"/>
                    <a:pt x="222" y="176"/>
                    <a:pt x="214" y="152"/>
                  </a:cubicBezTo>
                  <a:cubicBezTo>
                    <a:pt x="206" y="128"/>
                    <a:pt x="222" y="80"/>
                    <a:pt x="214" y="56"/>
                  </a:cubicBezTo>
                  <a:cubicBezTo>
                    <a:pt x="206" y="32"/>
                    <a:pt x="182" y="0"/>
                    <a:pt x="166" y="8"/>
                  </a:cubicBezTo>
                  <a:cubicBezTo>
                    <a:pt x="150" y="16"/>
                    <a:pt x="133" y="79"/>
                    <a:pt x="118" y="104"/>
                  </a:cubicBezTo>
                  <a:cubicBezTo>
                    <a:pt x="103" y="129"/>
                    <a:pt x="80" y="139"/>
                    <a:pt x="78" y="156"/>
                  </a:cubicBezTo>
                  <a:cubicBezTo>
                    <a:pt x="76" y="173"/>
                    <a:pt x="110" y="185"/>
                    <a:pt x="106" y="204"/>
                  </a:cubicBezTo>
                  <a:cubicBezTo>
                    <a:pt x="102" y="223"/>
                    <a:pt x="59" y="243"/>
                    <a:pt x="54" y="268"/>
                  </a:cubicBezTo>
                  <a:cubicBezTo>
                    <a:pt x="49" y="293"/>
                    <a:pt x="79" y="336"/>
                    <a:pt x="78" y="356"/>
                  </a:cubicBezTo>
                  <a:cubicBezTo>
                    <a:pt x="77" y="376"/>
                    <a:pt x="46" y="375"/>
                    <a:pt x="46" y="388"/>
                  </a:cubicBezTo>
                  <a:cubicBezTo>
                    <a:pt x="46" y="401"/>
                    <a:pt x="84" y="420"/>
                    <a:pt x="78" y="436"/>
                  </a:cubicBezTo>
                  <a:cubicBezTo>
                    <a:pt x="72" y="452"/>
                    <a:pt x="20" y="467"/>
                    <a:pt x="10" y="484"/>
                  </a:cubicBezTo>
                  <a:cubicBezTo>
                    <a:pt x="0" y="501"/>
                    <a:pt x="16" y="527"/>
                    <a:pt x="18" y="536"/>
                  </a:cubicBezTo>
                  <a:lnTo>
                    <a:pt x="22" y="536"/>
                  </a:lnTo>
                  <a:close/>
                </a:path>
              </a:pathLst>
            </a:custGeom>
            <a:solidFill>
              <a:srgbClr val="99CCFF"/>
            </a:solidFill>
            <a:ln w="9525">
              <a:noFill/>
              <a:round/>
              <a:headEnd/>
              <a:tailEnd/>
            </a:ln>
            <a:effectLst/>
          </p:spPr>
          <p:txBody>
            <a:bodyPr wrap="none" anchor="ctr"/>
            <a:lstStyle/>
            <a:p>
              <a:pPr>
                <a:defRPr/>
              </a:pPr>
              <a:endParaRPr lang="fr-FR">
                <a:latin typeface="+mj-lt"/>
              </a:endParaRPr>
            </a:p>
          </p:txBody>
        </p:sp>
        <p:sp>
          <p:nvSpPr>
            <p:cNvPr id="38" name="Freeform 1054"/>
            <p:cNvSpPr>
              <a:spLocks/>
            </p:cNvSpPr>
            <p:nvPr/>
          </p:nvSpPr>
          <p:spPr bwMode="auto">
            <a:xfrm>
              <a:off x="2400" y="3072"/>
              <a:ext cx="222" cy="320"/>
            </a:xfrm>
            <a:custGeom>
              <a:avLst/>
              <a:gdLst/>
              <a:ahLst/>
              <a:cxnLst>
                <a:cxn ang="0">
                  <a:pos x="22" y="536"/>
                </a:cxn>
                <a:cxn ang="0">
                  <a:pos x="214" y="536"/>
                </a:cxn>
                <a:cxn ang="0">
                  <a:pos x="214" y="488"/>
                </a:cxn>
                <a:cxn ang="0">
                  <a:pos x="262" y="440"/>
                </a:cxn>
                <a:cxn ang="0">
                  <a:pos x="214" y="392"/>
                </a:cxn>
                <a:cxn ang="0">
                  <a:pos x="262" y="344"/>
                </a:cxn>
                <a:cxn ang="0">
                  <a:pos x="214" y="296"/>
                </a:cxn>
                <a:cxn ang="0">
                  <a:pos x="262" y="200"/>
                </a:cxn>
                <a:cxn ang="0">
                  <a:pos x="214" y="152"/>
                </a:cxn>
                <a:cxn ang="0">
                  <a:pos x="214" y="56"/>
                </a:cxn>
                <a:cxn ang="0">
                  <a:pos x="166" y="8"/>
                </a:cxn>
                <a:cxn ang="0">
                  <a:pos x="118" y="104"/>
                </a:cxn>
                <a:cxn ang="0">
                  <a:pos x="78" y="156"/>
                </a:cxn>
                <a:cxn ang="0">
                  <a:pos x="106" y="204"/>
                </a:cxn>
                <a:cxn ang="0">
                  <a:pos x="54" y="268"/>
                </a:cxn>
                <a:cxn ang="0">
                  <a:pos x="78" y="356"/>
                </a:cxn>
                <a:cxn ang="0">
                  <a:pos x="46" y="388"/>
                </a:cxn>
                <a:cxn ang="0">
                  <a:pos x="78" y="436"/>
                </a:cxn>
                <a:cxn ang="0">
                  <a:pos x="10" y="484"/>
                </a:cxn>
                <a:cxn ang="0">
                  <a:pos x="18" y="536"/>
                </a:cxn>
                <a:cxn ang="0">
                  <a:pos x="22" y="536"/>
                </a:cxn>
              </a:cxnLst>
              <a:rect l="0" t="0" r="r" b="b"/>
              <a:pathLst>
                <a:path w="262" h="544">
                  <a:moveTo>
                    <a:pt x="22" y="536"/>
                  </a:moveTo>
                  <a:cubicBezTo>
                    <a:pt x="102" y="540"/>
                    <a:pt x="182" y="544"/>
                    <a:pt x="214" y="536"/>
                  </a:cubicBezTo>
                  <a:cubicBezTo>
                    <a:pt x="246" y="528"/>
                    <a:pt x="206" y="504"/>
                    <a:pt x="214" y="488"/>
                  </a:cubicBezTo>
                  <a:cubicBezTo>
                    <a:pt x="222" y="472"/>
                    <a:pt x="262" y="456"/>
                    <a:pt x="262" y="440"/>
                  </a:cubicBezTo>
                  <a:cubicBezTo>
                    <a:pt x="262" y="424"/>
                    <a:pt x="214" y="408"/>
                    <a:pt x="214" y="392"/>
                  </a:cubicBezTo>
                  <a:cubicBezTo>
                    <a:pt x="214" y="376"/>
                    <a:pt x="262" y="360"/>
                    <a:pt x="262" y="344"/>
                  </a:cubicBezTo>
                  <a:cubicBezTo>
                    <a:pt x="262" y="328"/>
                    <a:pt x="214" y="320"/>
                    <a:pt x="214" y="296"/>
                  </a:cubicBezTo>
                  <a:cubicBezTo>
                    <a:pt x="214" y="272"/>
                    <a:pt x="262" y="224"/>
                    <a:pt x="262" y="200"/>
                  </a:cubicBezTo>
                  <a:cubicBezTo>
                    <a:pt x="262" y="176"/>
                    <a:pt x="222" y="176"/>
                    <a:pt x="214" y="152"/>
                  </a:cubicBezTo>
                  <a:cubicBezTo>
                    <a:pt x="206" y="128"/>
                    <a:pt x="222" y="80"/>
                    <a:pt x="214" y="56"/>
                  </a:cubicBezTo>
                  <a:cubicBezTo>
                    <a:pt x="206" y="32"/>
                    <a:pt x="182" y="0"/>
                    <a:pt x="166" y="8"/>
                  </a:cubicBezTo>
                  <a:cubicBezTo>
                    <a:pt x="150" y="16"/>
                    <a:pt x="133" y="79"/>
                    <a:pt x="118" y="104"/>
                  </a:cubicBezTo>
                  <a:cubicBezTo>
                    <a:pt x="103" y="129"/>
                    <a:pt x="80" y="139"/>
                    <a:pt x="78" y="156"/>
                  </a:cubicBezTo>
                  <a:cubicBezTo>
                    <a:pt x="76" y="173"/>
                    <a:pt x="110" y="185"/>
                    <a:pt x="106" y="204"/>
                  </a:cubicBezTo>
                  <a:cubicBezTo>
                    <a:pt x="102" y="223"/>
                    <a:pt x="59" y="243"/>
                    <a:pt x="54" y="268"/>
                  </a:cubicBezTo>
                  <a:cubicBezTo>
                    <a:pt x="49" y="293"/>
                    <a:pt x="79" y="336"/>
                    <a:pt x="78" y="356"/>
                  </a:cubicBezTo>
                  <a:cubicBezTo>
                    <a:pt x="77" y="376"/>
                    <a:pt x="46" y="375"/>
                    <a:pt x="46" y="388"/>
                  </a:cubicBezTo>
                  <a:cubicBezTo>
                    <a:pt x="46" y="401"/>
                    <a:pt x="84" y="420"/>
                    <a:pt x="78" y="436"/>
                  </a:cubicBezTo>
                  <a:cubicBezTo>
                    <a:pt x="72" y="452"/>
                    <a:pt x="20" y="467"/>
                    <a:pt x="10" y="484"/>
                  </a:cubicBezTo>
                  <a:cubicBezTo>
                    <a:pt x="0" y="501"/>
                    <a:pt x="16" y="527"/>
                    <a:pt x="18" y="536"/>
                  </a:cubicBezTo>
                  <a:lnTo>
                    <a:pt x="22" y="536"/>
                  </a:lnTo>
                  <a:close/>
                </a:path>
              </a:pathLst>
            </a:custGeom>
            <a:solidFill>
              <a:srgbClr val="99CCFF"/>
            </a:solidFill>
            <a:ln w="9525">
              <a:noFill/>
              <a:round/>
              <a:headEnd/>
              <a:tailEnd/>
            </a:ln>
            <a:effectLst/>
          </p:spPr>
          <p:txBody>
            <a:bodyPr wrap="none" anchor="ctr"/>
            <a:lstStyle/>
            <a:p>
              <a:pPr>
                <a:defRPr/>
              </a:pPr>
              <a:endParaRPr lang="fr-FR">
                <a:latin typeface="+mj-lt"/>
              </a:endParaRPr>
            </a:p>
          </p:txBody>
        </p:sp>
      </p:grpSp>
      <p:grpSp>
        <p:nvGrpSpPr>
          <p:cNvPr id="39" name="Group 1055"/>
          <p:cNvGrpSpPr>
            <a:grpSpLocks/>
          </p:cNvGrpSpPr>
          <p:nvPr/>
        </p:nvGrpSpPr>
        <p:grpSpPr bwMode="auto">
          <a:xfrm>
            <a:off x="457200" y="5791202"/>
            <a:ext cx="4202113" cy="762219"/>
            <a:chOff x="2640" y="3120"/>
            <a:chExt cx="2647" cy="672"/>
          </a:xfrm>
        </p:grpSpPr>
        <p:sp>
          <p:nvSpPr>
            <p:cNvPr id="40" name="Oval 1056"/>
            <p:cNvSpPr>
              <a:spLocks noChangeArrowheads="1"/>
            </p:cNvSpPr>
            <p:nvPr/>
          </p:nvSpPr>
          <p:spPr bwMode="auto">
            <a:xfrm>
              <a:off x="2640" y="3120"/>
              <a:ext cx="2647" cy="672"/>
            </a:xfrm>
            <a:prstGeom prst="ellipse">
              <a:avLst/>
            </a:prstGeom>
            <a:noFill/>
            <a:ln w="9525">
              <a:solidFill>
                <a:schemeClr val="tx1"/>
              </a:solidFill>
              <a:round/>
              <a:headEnd/>
              <a:tailEnd/>
            </a:ln>
            <a:effectLst/>
          </p:spPr>
          <p:txBody>
            <a:bodyPr wrap="none" anchor="ctr"/>
            <a:lstStyle/>
            <a:p>
              <a:pPr>
                <a:defRPr/>
              </a:pPr>
              <a:endParaRPr lang="fr-FR">
                <a:latin typeface="+mj-lt"/>
              </a:endParaRPr>
            </a:p>
          </p:txBody>
        </p:sp>
        <p:sp>
          <p:nvSpPr>
            <p:cNvPr id="41" name="Text Box 1057"/>
            <p:cNvSpPr txBox="1">
              <a:spLocks noChangeArrowheads="1"/>
            </p:cNvSpPr>
            <p:nvPr/>
          </p:nvSpPr>
          <p:spPr bwMode="auto">
            <a:xfrm>
              <a:off x="3792" y="3179"/>
              <a:ext cx="259" cy="461"/>
            </a:xfrm>
            <a:prstGeom prst="rect">
              <a:avLst/>
            </a:prstGeom>
            <a:noFill/>
            <a:ln w="9525">
              <a:noFill/>
              <a:miter lim="800000"/>
              <a:headEnd/>
              <a:tailEnd/>
            </a:ln>
            <a:effectLst/>
          </p:spPr>
          <p:txBody>
            <a:bodyPr wrap="none">
              <a:spAutoFit/>
            </a:bodyPr>
            <a:lstStyle/>
            <a:p>
              <a:pPr algn="l">
                <a:defRPr/>
              </a:pPr>
              <a:r>
                <a:rPr lang="fr-FR" sz="2800" b="1" i="1" dirty="0">
                  <a:solidFill>
                    <a:srgbClr val="FF0000"/>
                  </a:solidFill>
                  <a:effectLst>
                    <a:outerShdw blurRad="38100" dist="38100" dir="2700000" algn="tl">
                      <a:srgbClr val="000000"/>
                    </a:outerShdw>
                  </a:effectLst>
                  <a:latin typeface="+mj-lt"/>
                </a:rPr>
                <a:t>D</a:t>
              </a:r>
              <a:endParaRPr lang="fr-FR" sz="2800" b="1" dirty="0">
                <a:solidFill>
                  <a:srgbClr val="FF0000"/>
                </a:solidFill>
                <a:effectLst>
                  <a:outerShdw blurRad="38100" dist="38100" dir="2700000" algn="tl">
                    <a:srgbClr val="000000"/>
                  </a:outerShdw>
                </a:effectLst>
                <a:latin typeface="+mj-lt"/>
              </a:endParaRPr>
            </a:p>
          </p:txBody>
        </p:sp>
      </p:grpSp>
      <p:sp>
        <p:nvSpPr>
          <p:cNvPr id="43" name="Freeform 1059"/>
          <p:cNvSpPr>
            <a:spLocks/>
          </p:cNvSpPr>
          <p:nvPr/>
        </p:nvSpPr>
        <p:spPr bwMode="auto">
          <a:xfrm rot="16200000">
            <a:off x="6839743" y="5679056"/>
            <a:ext cx="277813" cy="349702"/>
          </a:xfrm>
          <a:custGeom>
            <a:avLst/>
            <a:gdLst/>
            <a:ahLst/>
            <a:cxnLst>
              <a:cxn ang="0">
                <a:pos x="320" y="56"/>
              </a:cxn>
              <a:cxn ang="0">
                <a:pos x="224" y="8"/>
              </a:cxn>
              <a:cxn ang="0">
                <a:pos x="128" y="8"/>
              </a:cxn>
              <a:cxn ang="0">
                <a:pos x="32" y="56"/>
              </a:cxn>
              <a:cxn ang="0">
                <a:pos x="32" y="200"/>
              </a:cxn>
              <a:cxn ang="0">
                <a:pos x="224" y="248"/>
              </a:cxn>
              <a:cxn ang="0">
                <a:pos x="320" y="200"/>
              </a:cxn>
            </a:cxnLst>
            <a:rect l="0" t="0" r="r" b="b"/>
            <a:pathLst>
              <a:path w="320" h="248">
                <a:moveTo>
                  <a:pt x="320" y="56"/>
                </a:moveTo>
                <a:cubicBezTo>
                  <a:pt x="288" y="36"/>
                  <a:pt x="256" y="16"/>
                  <a:pt x="224" y="8"/>
                </a:cubicBezTo>
                <a:cubicBezTo>
                  <a:pt x="192" y="0"/>
                  <a:pt x="160" y="0"/>
                  <a:pt x="128" y="8"/>
                </a:cubicBezTo>
                <a:cubicBezTo>
                  <a:pt x="96" y="16"/>
                  <a:pt x="48" y="24"/>
                  <a:pt x="32" y="56"/>
                </a:cubicBezTo>
                <a:cubicBezTo>
                  <a:pt x="16" y="88"/>
                  <a:pt x="0" y="168"/>
                  <a:pt x="32" y="200"/>
                </a:cubicBezTo>
                <a:cubicBezTo>
                  <a:pt x="64" y="232"/>
                  <a:pt x="176" y="248"/>
                  <a:pt x="224" y="248"/>
                </a:cubicBezTo>
                <a:cubicBezTo>
                  <a:pt x="272" y="248"/>
                  <a:pt x="304" y="208"/>
                  <a:pt x="320" y="200"/>
                </a:cubicBezTo>
              </a:path>
            </a:pathLst>
          </a:custGeom>
          <a:noFill/>
          <a:ln w="28575" cap="flat" cmpd="sng">
            <a:solidFill>
              <a:srgbClr val="B2B2B2"/>
            </a:solidFill>
            <a:prstDash val="solid"/>
            <a:round/>
            <a:headEnd type="none" w="med" len="med"/>
            <a:tailEnd type="triangle" w="med" len="med"/>
          </a:ln>
          <a:effectLst/>
        </p:spPr>
        <p:txBody>
          <a:bodyPr lIns="36000" tIns="36000" rIns="36000" bIns="36000" anchor="ctr">
            <a:spAutoFit/>
          </a:bodyPr>
          <a:lstStyle/>
          <a:p>
            <a:pPr>
              <a:defRPr/>
            </a:pPr>
            <a:endParaRPr lang="fr-FR">
              <a:latin typeface="+mj-lt"/>
            </a:endParaRPr>
          </a:p>
        </p:txBody>
      </p:sp>
      <p:sp>
        <p:nvSpPr>
          <p:cNvPr id="45" name="Freeform 1061"/>
          <p:cNvSpPr>
            <a:spLocks/>
          </p:cNvSpPr>
          <p:nvPr/>
        </p:nvSpPr>
        <p:spPr bwMode="auto">
          <a:xfrm>
            <a:off x="6477000" y="5562600"/>
            <a:ext cx="355600" cy="349702"/>
          </a:xfrm>
          <a:custGeom>
            <a:avLst/>
            <a:gdLst/>
            <a:ahLst/>
            <a:cxnLst>
              <a:cxn ang="0">
                <a:pos x="320" y="56"/>
              </a:cxn>
              <a:cxn ang="0">
                <a:pos x="224" y="8"/>
              </a:cxn>
              <a:cxn ang="0">
                <a:pos x="128" y="8"/>
              </a:cxn>
              <a:cxn ang="0">
                <a:pos x="32" y="56"/>
              </a:cxn>
              <a:cxn ang="0">
                <a:pos x="32" y="200"/>
              </a:cxn>
              <a:cxn ang="0">
                <a:pos x="224" y="248"/>
              </a:cxn>
              <a:cxn ang="0">
                <a:pos x="320" y="200"/>
              </a:cxn>
            </a:cxnLst>
            <a:rect l="0" t="0" r="r" b="b"/>
            <a:pathLst>
              <a:path w="320" h="248">
                <a:moveTo>
                  <a:pt x="320" y="56"/>
                </a:moveTo>
                <a:cubicBezTo>
                  <a:pt x="288" y="36"/>
                  <a:pt x="256" y="16"/>
                  <a:pt x="224" y="8"/>
                </a:cubicBezTo>
                <a:cubicBezTo>
                  <a:pt x="192" y="0"/>
                  <a:pt x="160" y="0"/>
                  <a:pt x="128" y="8"/>
                </a:cubicBezTo>
                <a:cubicBezTo>
                  <a:pt x="96" y="16"/>
                  <a:pt x="48" y="24"/>
                  <a:pt x="32" y="56"/>
                </a:cubicBezTo>
                <a:cubicBezTo>
                  <a:pt x="16" y="88"/>
                  <a:pt x="0" y="168"/>
                  <a:pt x="32" y="200"/>
                </a:cubicBezTo>
                <a:cubicBezTo>
                  <a:pt x="64" y="232"/>
                  <a:pt x="176" y="248"/>
                  <a:pt x="224" y="248"/>
                </a:cubicBezTo>
                <a:cubicBezTo>
                  <a:pt x="272" y="248"/>
                  <a:pt x="304" y="208"/>
                  <a:pt x="320" y="200"/>
                </a:cubicBezTo>
              </a:path>
            </a:pathLst>
          </a:custGeom>
          <a:noFill/>
          <a:ln w="28575" cap="flat" cmpd="sng">
            <a:solidFill>
              <a:srgbClr val="B2B2B2"/>
            </a:solidFill>
            <a:prstDash val="solid"/>
            <a:round/>
            <a:headEnd type="none" w="med" len="med"/>
            <a:tailEnd type="triangle" w="med" len="med"/>
          </a:ln>
          <a:effectLst/>
        </p:spPr>
        <p:txBody>
          <a:bodyPr lIns="36000" tIns="36000" rIns="36000" bIns="36000" anchor="ctr">
            <a:spAutoFit/>
          </a:bodyPr>
          <a:lstStyle/>
          <a:p>
            <a:pPr>
              <a:defRPr/>
            </a:pPr>
            <a:endParaRPr lang="fr-FR">
              <a:latin typeface="+mj-lt"/>
            </a:endParaRPr>
          </a:p>
        </p:txBody>
      </p:sp>
      <p:sp>
        <p:nvSpPr>
          <p:cNvPr id="49" name="Espace réservé du numéro de diapositive 40"/>
          <p:cNvSpPr>
            <a:spLocks noGrp="1"/>
          </p:cNvSpPr>
          <p:nvPr>
            <p:ph type="sldNum" sz="quarter" idx="12"/>
          </p:nvPr>
        </p:nvSpPr>
        <p:spPr>
          <a:xfrm>
            <a:off x="6553200" y="6248400"/>
            <a:ext cx="1905000" cy="457200"/>
          </a:xfrm>
        </p:spPr>
        <p:txBody>
          <a:bodyPr/>
          <a:lstStyle/>
          <a:p>
            <a:pPr>
              <a:defRPr/>
            </a:pPr>
            <a:fld id="{FC7000D1-C1C8-4E26-93EF-39A3B4AA862C}" type="slidenum">
              <a:rPr lang="en-US">
                <a:latin typeface="+mj-lt"/>
              </a:rPr>
              <a:pPr>
                <a:defRPr/>
              </a:pPr>
              <a:t>7</a:t>
            </a:fld>
            <a:endParaRPr lang="en-US">
              <a:latin typeface="+mj-lt"/>
            </a:endParaRPr>
          </a:p>
        </p:txBody>
      </p:sp>
      <p:sp>
        <p:nvSpPr>
          <p:cNvPr id="50" name="Freeform 1047"/>
          <p:cNvSpPr>
            <a:spLocks/>
          </p:cNvSpPr>
          <p:nvPr/>
        </p:nvSpPr>
        <p:spPr bwMode="auto">
          <a:xfrm>
            <a:off x="2285984" y="5286388"/>
            <a:ext cx="2620287" cy="855077"/>
          </a:xfrm>
          <a:custGeom>
            <a:avLst/>
            <a:gdLst/>
            <a:ahLst/>
            <a:cxnLst>
              <a:cxn ang="0">
                <a:pos x="313" y="442"/>
              </a:cxn>
              <a:cxn ang="0">
                <a:pos x="480" y="448"/>
              </a:cxn>
              <a:cxn ang="0">
                <a:pos x="429" y="424"/>
              </a:cxn>
              <a:cxn ang="0">
                <a:pos x="564" y="415"/>
              </a:cxn>
              <a:cxn ang="0">
                <a:pos x="439" y="384"/>
              </a:cxn>
              <a:cxn ang="0">
                <a:pos x="561" y="388"/>
              </a:cxn>
              <a:cxn ang="0">
                <a:pos x="714" y="378"/>
              </a:cxn>
              <a:cxn ang="0">
                <a:pos x="568" y="432"/>
              </a:cxn>
              <a:cxn ang="0">
                <a:pos x="743" y="425"/>
              </a:cxn>
              <a:cxn ang="0">
                <a:pos x="772" y="418"/>
              </a:cxn>
              <a:cxn ang="0">
                <a:pos x="794" y="428"/>
              </a:cxn>
              <a:cxn ang="0">
                <a:pos x="652" y="442"/>
              </a:cxn>
              <a:cxn ang="0">
                <a:pos x="855" y="436"/>
              </a:cxn>
              <a:cxn ang="0">
                <a:pos x="953" y="419"/>
              </a:cxn>
              <a:cxn ang="0">
                <a:pos x="798" y="395"/>
              </a:cxn>
              <a:cxn ang="0">
                <a:pos x="902" y="386"/>
              </a:cxn>
              <a:cxn ang="0">
                <a:pos x="981" y="371"/>
              </a:cxn>
              <a:cxn ang="0">
                <a:pos x="692" y="341"/>
              </a:cxn>
              <a:cxn ang="0">
                <a:pos x="878" y="331"/>
              </a:cxn>
              <a:cxn ang="0">
                <a:pos x="1001" y="303"/>
              </a:cxn>
              <a:cxn ang="0">
                <a:pos x="896" y="274"/>
              </a:cxn>
              <a:cxn ang="0">
                <a:pos x="626" y="288"/>
              </a:cxn>
              <a:cxn ang="0">
                <a:pos x="849" y="258"/>
              </a:cxn>
              <a:cxn ang="0">
                <a:pos x="659" y="238"/>
              </a:cxn>
              <a:cxn ang="0">
                <a:pos x="918" y="231"/>
              </a:cxn>
              <a:cxn ang="0">
                <a:pos x="1033" y="215"/>
              </a:cxn>
              <a:cxn ang="0">
                <a:pos x="973" y="198"/>
              </a:cxn>
              <a:cxn ang="0">
                <a:pos x="389" y="204"/>
              </a:cxn>
              <a:cxn ang="0">
                <a:pos x="947" y="181"/>
              </a:cxn>
              <a:cxn ang="0">
                <a:pos x="1045" y="167"/>
              </a:cxn>
              <a:cxn ang="0">
                <a:pos x="999" y="158"/>
              </a:cxn>
              <a:cxn ang="0">
                <a:pos x="648" y="154"/>
              </a:cxn>
              <a:cxn ang="0">
                <a:pos x="995" y="144"/>
              </a:cxn>
              <a:cxn ang="0">
                <a:pos x="1077" y="131"/>
              </a:cxn>
              <a:cxn ang="0">
                <a:pos x="703" y="128"/>
              </a:cxn>
              <a:cxn ang="0">
                <a:pos x="1097" y="83"/>
              </a:cxn>
              <a:cxn ang="0">
                <a:pos x="707" y="64"/>
              </a:cxn>
              <a:cxn ang="0">
                <a:pos x="1133" y="35"/>
              </a:cxn>
              <a:cxn ang="0">
                <a:pos x="1028" y="14"/>
              </a:cxn>
              <a:cxn ang="0">
                <a:pos x="64" y="4"/>
              </a:cxn>
              <a:cxn ang="0">
                <a:pos x="641" y="37"/>
              </a:cxn>
              <a:cxn ang="0">
                <a:pos x="101" y="37"/>
              </a:cxn>
              <a:cxn ang="0">
                <a:pos x="113" y="67"/>
              </a:cxn>
              <a:cxn ang="0">
                <a:pos x="539" y="84"/>
              </a:cxn>
              <a:cxn ang="0">
                <a:pos x="167" y="91"/>
              </a:cxn>
              <a:cxn ang="0">
                <a:pos x="167" y="121"/>
              </a:cxn>
              <a:cxn ang="0">
                <a:pos x="546" y="148"/>
              </a:cxn>
              <a:cxn ang="0">
                <a:pos x="203" y="144"/>
              </a:cxn>
              <a:cxn ang="0">
                <a:pos x="291" y="224"/>
              </a:cxn>
              <a:cxn ang="0">
                <a:pos x="294" y="258"/>
              </a:cxn>
              <a:cxn ang="0">
                <a:pos x="484" y="258"/>
              </a:cxn>
              <a:cxn ang="0">
                <a:pos x="608" y="254"/>
              </a:cxn>
              <a:cxn ang="0">
                <a:pos x="528" y="288"/>
              </a:cxn>
              <a:cxn ang="0">
                <a:pos x="331" y="278"/>
              </a:cxn>
              <a:cxn ang="0">
                <a:pos x="316" y="328"/>
              </a:cxn>
              <a:cxn ang="0">
                <a:pos x="448" y="341"/>
              </a:cxn>
              <a:cxn ang="0">
                <a:pos x="298" y="358"/>
              </a:cxn>
              <a:cxn ang="0">
                <a:pos x="389" y="378"/>
              </a:cxn>
              <a:cxn ang="0">
                <a:pos x="302" y="401"/>
              </a:cxn>
              <a:cxn ang="0">
                <a:pos x="378" y="425"/>
              </a:cxn>
              <a:cxn ang="0">
                <a:pos x="313" y="442"/>
              </a:cxn>
            </a:cxnLst>
            <a:rect l="0" t="0" r="r" b="b"/>
            <a:pathLst>
              <a:path w="1206" h="451">
                <a:moveTo>
                  <a:pt x="313" y="442"/>
                </a:moveTo>
                <a:cubicBezTo>
                  <a:pt x="330" y="445"/>
                  <a:pt x="461" y="451"/>
                  <a:pt x="480" y="448"/>
                </a:cubicBezTo>
                <a:cubicBezTo>
                  <a:pt x="500" y="445"/>
                  <a:pt x="415" y="429"/>
                  <a:pt x="429" y="424"/>
                </a:cubicBezTo>
                <a:cubicBezTo>
                  <a:pt x="443" y="418"/>
                  <a:pt x="563" y="421"/>
                  <a:pt x="564" y="415"/>
                </a:cubicBezTo>
                <a:cubicBezTo>
                  <a:pt x="566" y="408"/>
                  <a:pt x="440" y="388"/>
                  <a:pt x="439" y="384"/>
                </a:cubicBezTo>
                <a:cubicBezTo>
                  <a:pt x="438" y="379"/>
                  <a:pt x="515" y="389"/>
                  <a:pt x="561" y="388"/>
                </a:cubicBezTo>
                <a:cubicBezTo>
                  <a:pt x="606" y="387"/>
                  <a:pt x="713" y="371"/>
                  <a:pt x="714" y="378"/>
                </a:cubicBezTo>
                <a:cubicBezTo>
                  <a:pt x="715" y="385"/>
                  <a:pt x="563" y="424"/>
                  <a:pt x="568" y="432"/>
                </a:cubicBezTo>
                <a:cubicBezTo>
                  <a:pt x="573" y="439"/>
                  <a:pt x="709" y="427"/>
                  <a:pt x="743" y="425"/>
                </a:cubicBezTo>
                <a:cubicBezTo>
                  <a:pt x="777" y="423"/>
                  <a:pt x="764" y="418"/>
                  <a:pt x="772" y="418"/>
                </a:cubicBezTo>
                <a:cubicBezTo>
                  <a:pt x="781" y="419"/>
                  <a:pt x="814" y="424"/>
                  <a:pt x="794" y="428"/>
                </a:cubicBezTo>
                <a:cubicBezTo>
                  <a:pt x="774" y="432"/>
                  <a:pt x="642" y="440"/>
                  <a:pt x="652" y="442"/>
                </a:cubicBezTo>
                <a:cubicBezTo>
                  <a:pt x="662" y="443"/>
                  <a:pt x="805" y="440"/>
                  <a:pt x="855" y="436"/>
                </a:cubicBezTo>
                <a:cubicBezTo>
                  <a:pt x="905" y="432"/>
                  <a:pt x="963" y="426"/>
                  <a:pt x="953" y="419"/>
                </a:cubicBezTo>
                <a:cubicBezTo>
                  <a:pt x="943" y="412"/>
                  <a:pt x="807" y="401"/>
                  <a:pt x="798" y="395"/>
                </a:cubicBezTo>
                <a:cubicBezTo>
                  <a:pt x="789" y="389"/>
                  <a:pt x="872" y="390"/>
                  <a:pt x="902" y="386"/>
                </a:cubicBezTo>
                <a:cubicBezTo>
                  <a:pt x="932" y="382"/>
                  <a:pt x="1016" y="378"/>
                  <a:pt x="981" y="371"/>
                </a:cubicBezTo>
                <a:cubicBezTo>
                  <a:pt x="946" y="364"/>
                  <a:pt x="709" y="348"/>
                  <a:pt x="692" y="341"/>
                </a:cubicBezTo>
                <a:cubicBezTo>
                  <a:pt x="675" y="334"/>
                  <a:pt x="827" y="337"/>
                  <a:pt x="878" y="331"/>
                </a:cubicBezTo>
                <a:cubicBezTo>
                  <a:pt x="929" y="325"/>
                  <a:pt x="998" y="312"/>
                  <a:pt x="1001" y="303"/>
                </a:cubicBezTo>
                <a:cubicBezTo>
                  <a:pt x="1004" y="294"/>
                  <a:pt x="958" y="276"/>
                  <a:pt x="896" y="274"/>
                </a:cubicBezTo>
                <a:cubicBezTo>
                  <a:pt x="834" y="272"/>
                  <a:pt x="634" y="291"/>
                  <a:pt x="626" y="288"/>
                </a:cubicBezTo>
                <a:cubicBezTo>
                  <a:pt x="618" y="285"/>
                  <a:pt x="843" y="266"/>
                  <a:pt x="849" y="258"/>
                </a:cubicBezTo>
                <a:cubicBezTo>
                  <a:pt x="854" y="249"/>
                  <a:pt x="648" y="242"/>
                  <a:pt x="659" y="238"/>
                </a:cubicBezTo>
                <a:cubicBezTo>
                  <a:pt x="671" y="233"/>
                  <a:pt x="856" y="235"/>
                  <a:pt x="918" y="231"/>
                </a:cubicBezTo>
                <a:cubicBezTo>
                  <a:pt x="980" y="227"/>
                  <a:pt x="1024" y="220"/>
                  <a:pt x="1033" y="215"/>
                </a:cubicBezTo>
                <a:cubicBezTo>
                  <a:pt x="1042" y="210"/>
                  <a:pt x="1080" y="200"/>
                  <a:pt x="973" y="198"/>
                </a:cubicBezTo>
                <a:cubicBezTo>
                  <a:pt x="866" y="196"/>
                  <a:pt x="393" y="207"/>
                  <a:pt x="389" y="204"/>
                </a:cubicBezTo>
                <a:cubicBezTo>
                  <a:pt x="385" y="202"/>
                  <a:pt x="838" y="187"/>
                  <a:pt x="947" y="181"/>
                </a:cubicBezTo>
                <a:cubicBezTo>
                  <a:pt x="1056" y="175"/>
                  <a:pt x="1037" y="171"/>
                  <a:pt x="1045" y="167"/>
                </a:cubicBezTo>
                <a:cubicBezTo>
                  <a:pt x="1053" y="163"/>
                  <a:pt x="1065" y="160"/>
                  <a:pt x="999" y="158"/>
                </a:cubicBezTo>
                <a:cubicBezTo>
                  <a:pt x="933" y="156"/>
                  <a:pt x="649" y="156"/>
                  <a:pt x="648" y="154"/>
                </a:cubicBezTo>
                <a:cubicBezTo>
                  <a:pt x="648" y="152"/>
                  <a:pt x="924" y="148"/>
                  <a:pt x="995" y="144"/>
                </a:cubicBezTo>
                <a:cubicBezTo>
                  <a:pt x="1066" y="140"/>
                  <a:pt x="1126" y="134"/>
                  <a:pt x="1077" y="131"/>
                </a:cubicBezTo>
                <a:cubicBezTo>
                  <a:pt x="1028" y="128"/>
                  <a:pt x="700" y="136"/>
                  <a:pt x="703" y="128"/>
                </a:cubicBezTo>
                <a:cubicBezTo>
                  <a:pt x="706" y="120"/>
                  <a:pt x="1096" y="94"/>
                  <a:pt x="1097" y="83"/>
                </a:cubicBezTo>
                <a:cubicBezTo>
                  <a:pt x="1098" y="72"/>
                  <a:pt x="701" y="72"/>
                  <a:pt x="707" y="64"/>
                </a:cubicBezTo>
                <a:cubicBezTo>
                  <a:pt x="713" y="56"/>
                  <a:pt x="1080" y="43"/>
                  <a:pt x="1133" y="35"/>
                </a:cubicBezTo>
                <a:cubicBezTo>
                  <a:pt x="1186" y="27"/>
                  <a:pt x="1206" y="19"/>
                  <a:pt x="1028" y="14"/>
                </a:cubicBezTo>
                <a:cubicBezTo>
                  <a:pt x="850" y="9"/>
                  <a:pt x="129" y="0"/>
                  <a:pt x="64" y="4"/>
                </a:cubicBezTo>
                <a:cubicBezTo>
                  <a:pt x="0" y="8"/>
                  <a:pt x="635" y="32"/>
                  <a:pt x="641" y="37"/>
                </a:cubicBezTo>
                <a:cubicBezTo>
                  <a:pt x="647" y="43"/>
                  <a:pt x="189" y="32"/>
                  <a:pt x="101" y="37"/>
                </a:cubicBezTo>
                <a:cubicBezTo>
                  <a:pt x="13" y="42"/>
                  <a:pt x="40" y="60"/>
                  <a:pt x="113" y="67"/>
                </a:cubicBezTo>
                <a:cubicBezTo>
                  <a:pt x="186" y="75"/>
                  <a:pt x="530" y="80"/>
                  <a:pt x="539" y="84"/>
                </a:cubicBezTo>
                <a:cubicBezTo>
                  <a:pt x="548" y="88"/>
                  <a:pt x="229" y="85"/>
                  <a:pt x="167" y="91"/>
                </a:cubicBezTo>
                <a:cubicBezTo>
                  <a:pt x="105" y="97"/>
                  <a:pt x="103" y="111"/>
                  <a:pt x="167" y="121"/>
                </a:cubicBezTo>
                <a:cubicBezTo>
                  <a:pt x="230" y="130"/>
                  <a:pt x="540" y="144"/>
                  <a:pt x="546" y="148"/>
                </a:cubicBezTo>
                <a:cubicBezTo>
                  <a:pt x="552" y="151"/>
                  <a:pt x="246" y="131"/>
                  <a:pt x="203" y="144"/>
                </a:cubicBezTo>
                <a:cubicBezTo>
                  <a:pt x="161" y="157"/>
                  <a:pt x="275" y="205"/>
                  <a:pt x="291" y="224"/>
                </a:cubicBezTo>
                <a:cubicBezTo>
                  <a:pt x="306" y="243"/>
                  <a:pt x="262" y="252"/>
                  <a:pt x="294" y="258"/>
                </a:cubicBezTo>
                <a:cubicBezTo>
                  <a:pt x="327" y="263"/>
                  <a:pt x="432" y="258"/>
                  <a:pt x="484" y="258"/>
                </a:cubicBezTo>
                <a:cubicBezTo>
                  <a:pt x="536" y="257"/>
                  <a:pt x="601" y="249"/>
                  <a:pt x="608" y="254"/>
                </a:cubicBezTo>
                <a:cubicBezTo>
                  <a:pt x="615" y="259"/>
                  <a:pt x="574" y="284"/>
                  <a:pt x="528" y="288"/>
                </a:cubicBezTo>
                <a:cubicBezTo>
                  <a:pt x="482" y="292"/>
                  <a:pt x="366" y="271"/>
                  <a:pt x="331" y="278"/>
                </a:cubicBezTo>
                <a:cubicBezTo>
                  <a:pt x="296" y="285"/>
                  <a:pt x="297" y="317"/>
                  <a:pt x="316" y="328"/>
                </a:cubicBezTo>
                <a:cubicBezTo>
                  <a:pt x="336" y="339"/>
                  <a:pt x="451" y="336"/>
                  <a:pt x="448" y="341"/>
                </a:cubicBezTo>
                <a:cubicBezTo>
                  <a:pt x="445" y="346"/>
                  <a:pt x="308" y="352"/>
                  <a:pt x="298" y="358"/>
                </a:cubicBezTo>
                <a:cubicBezTo>
                  <a:pt x="288" y="364"/>
                  <a:pt x="389" y="371"/>
                  <a:pt x="389" y="378"/>
                </a:cubicBezTo>
                <a:cubicBezTo>
                  <a:pt x="390" y="385"/>
                  <a:pt x="303" y="394"/>
                  <a:pt x="302" y="401"/>
                </a:cubicBezTo>
                <a:cubicBezTo>
                  <a:pt x="300" y="409"/>
                  <a:pt x="376" y="418"/>
                  <a:pt x="378" y="425"/>
                </a:cubicBezTo>
                <a:cubicBezTo>
                  <a:pt x="380" y="432"/>
                  <a:pt x="326" y="438"/>
                  <a:pt x="313" y="442"/>
                </a:cubicBezTo>
                <a:close/>
              </a:path>
            </a:pathLst>
          </a:custGeom>
          <a:solidFill>
            <a:srgbClr val="99CCFF"/>
          </a:solidFill>
          <a:ln w="12700" cap="flat" cmpd="sng">
            <a:noFill/>
            <a:prstDash val="solid"/>
            <a:round/>
            <a:headEnd/>
            <a:tailEnd/>
          </a:ln>
          <a:effectLst/>
        </p:spPr>
        <p:txBody>
          <a:bodyPr wrap="none" lIns="36000" tIns="36000" rIns="36000" bIns="36000" anchor="ctr">
            <a:spAutoFit/>
          </a:bodyPr>
          <a:lstStyle/>
          <a:p>
            <a:pPr>
              <a:defRPr/>
            </a:pPr>
            <a:endParaRPr lang="fr-FR"/>
          </a:p>
        </p:txBody>
      </p:sp>
      <p:sp>
        <p:nvSpPr>
          <p:cNvPr id="51" name="Freeform 1029"/>
          <p:cNvSpPr>
            <a:spLocks/>
          </p:cNvSpPr>
          <p:nvPr/>
        </p:nvSpPr>
        <p:spPr bwMode="auto">
          <a:xfrm>
            <a:off x="304800" y="2438400"/>
            <a:ext cx="3810000" cy="1308100"/>
          </a:xfrm>
          <a:custGeom>
            <a:avLst/>
            <a:gdLst/>
            <a:ahLst/>
            <a:cxnLst>
              <a:cxn ang="0">
                <a:pos x="0" y="744"/>
              </a:cxn>
              <a:cxn ang="0">
                <a:pos x="535" y="744"/>
              </a:cxn>
              <a:cxn ang="0">
                <a:pos x="704" y="627"/>
              </a:cxn>
              <a:cxn ang="0">
                <a:pos x="757" y="548"/>
              </a:cxn>
              <a:cxn ang="0">
                <a:pos x="835" y="444"/>
              </a:cxn>
              <a:cxn ang="0">
                <a:pos x="900" y="366"/>
              </a:cxn>
              <a:cxn ang="0">
                <a:pos x="978" y="313"/>
              </a:cxn>
              <a:cxn ang="0">
                <a:pos x="1109" y="287"/>
              </a:cxn>
              <a:cxn ang="0">
                <a:pos x="1161" y="222"/>
              </a:cxn>
              <a:cxn ang="0">
                <a:pos x="1252" y="105"/>
              </a:cxn>
              <a:cxn ang="0">
                <a:pos x="1330" y="53"/>
              </a:cxn>
              <a:cxn ang="0">
                <a:pos x="1356" y="26"/>
              </a:cxn>
              <a:cxn ang="0">
                <a:pos x="1396" y="0"/>
              </a:cxn>
              <a:cxn ang="0">
                <a:pos x="1591" y="183"/>
              </a:cxn>
              <a:cxn ang="0">
                <a:pos x="1669" y="392"/>
              </a:cxn>
              <a:cxn ang="0">
                <a:pos x="1852" y="457"/>
              </a:cxn>
              <a:cxn ang="0">
                <a:pos x="1917" y="509"/>
              </a:cxn>
              <a:cxn ang="0">
                <a:pos x="1943" y="548"/>
              </a:cxn>
              <a:cxn ang="0">
                <a:pos x="2022" y="627"/>
              </a:cxn>
              <a:cxn ang="0">
                <a:pos x="2061" y="666"/>
              </a:cxn>
              <a:cxn ang="0">
                <a:pos x="2087" y="757"/>
              </a:cxn>
              <a:cxn ang="0">
                <a:pos x="2778" y="770"/>
              </a:cxn>
              <a:cxn ang="0">
                <a:pos x="2830" y="757"/>
              </a:cxn>
              <a:cxn ang="0">
                <a:pos x="2903" y="824"/>
              </a:cxn>
            </a:cxnLst>
            <a:rect l="0" t="0" r="r" b="b"/>
            <a:pathLst>
              <a:path w="2903" h="824">
                <a:moveTo>
                  <a:pt x="0" y="744"/>
                </a:moveTo>
                <a:cubicBezTo>
                  <a:pt x="178" y="744"/>
                  <a:pt x="357" y="744"/>
                  <a:pt x="535" y="744"/>
                </a:cubicBezTo>
                <a:cubicBezTo>
                  <a:pt x="710" y="569"/>
                  <a:pt x="544" y="708"/>
                  <a:pt x="704" y="627"/>
                </a:cubicBezTo>
                <a:cubicBezTo>
                  <a:pt x="735" y="611"/>
                  <a:pt x="740" y="573"/>
                  <a:pt x="757" y="548"/>
                </a:cubicBezTo>
                <a:cubicBezTo>
                  <a:pt x="781" y="512"/>
                  <a:pt x="809" y="479"/>
                  <a:pt x="835" y="444"/>
                </a:cubicBezTo>
                <a:cubicBezTo>
                  <a:pt x="866" y="403"/>
                  <a:pt x="857" y="400"/>
                  <a:pt x="900" y="366"/>
                </a:cubicBezTo>
                <a:cubicBezTo>
                  <a:pt x="925" y="347"/>
                  <a:pt x="978" y="313"/>
                  <a:pt x="978" y="313"/>
                </a:cubicBezTo>
                <a:cubicBezTo>
                  <a:pt x="1034" y="333"/>
                  <a:pt x="1061" y="319"/>
                  <a:pt x="1109" y="287"/>
                </a:cubicBezTo>
                <a:cubicBezTo>
                  <a:pt x="1138" y="199"/>
                  <a:pt x="1098" y="294"/>
                  <a:pt x="1161" y="222"/>
                </a:cubicBezTo>
                <a:cubicBezTo>
                  <a:pt x="1221" y="154"/>
                  <a:pt x="1192" y="151"/>
                  <a:pt x="1252" y="105"/>
                </a:cubicBezTo>
                <a:cubicBezTo>
                  <a:pt x="1277" y="86"/>
                  <a:pt x="1308" y="76"/>
                  <a:pt x="1330" y="53"/>
                </a:cubicBezTo>
                <a:cubicBezTo>
                  <a:pt x="1339" y="44"/>
                  <a:pt x="1346" y="34"/>
                  <a:pt x="1356" y="26"/>
                </a:cubicBezTo>
                <a:cubicBezTo>
                  <a:pt x="1368" y="16"/>
                  <a:pt x="1396" y="0"/>
                  <a:pt x="1396" y="0"/>
                </a:cubicBezTo>
                <a:cubicBezTo>
                  <a:pt x="1468" y="48"/>
                  <a:pt x="1539" y="114"/>
                  <a:pt x="1591" y="183"/>
                </a:cubicBezTo>
                <a:cubicBezTo>
                  <a:pt x="1608" y="233"/>
                  <a:pt x="1629" y="352"/>
                  <a:pt x="1669" y="392"/>
                </a:cubicBezTo>
                <a:cubicBezTo>
                  <a:pt x="1712" y="434"/>
                  <a:pt x="1802" y="444"/>
                  <a:pt x="1852" y="457"/>
                </a:cubicBezTo>
                <a:cubicBezTo>
                  <a:pt x="1927" y="569"/>
                  <a:pt x="1827" y="437"/>
                  <a:pt x="1917" y="509"/>
                </a:cubicBezTo>
                <a:cubicBezTo>
                  <a:pt x="1929" y="519"/>
                  <a:pt x="1933" y="536"/>
                  <a:pt x="1943" y="548"/>
                </a:cubicBezTo>
                <a:cubicBezTo>
                  <a:pt x="1968" y="576"/>
                  <a:pt x="1996" y="601"/>
                  <a:pt x="2022" y="627"/>
                </a:cubicBezTo>
                <a:cubicBezTo>
                  <a:pt x="2035" y="640"/>
                  <a:pt x="2061" y="666"/>
                  <a:pt x="2061" y="666"/>
                </a:cubicBezTo>
                <a:cubicBezTo>
                  <a:pt x="2075" y="750"/>
                  <a:pt x="2055" y="725"/>
                  <a:pt x="2087" y="757"/>
                </a:cubicBezTo>
                <a:cubicBezTo>
                  <a:pt x="2184" y="759"/>
                  <a:pt x="2581" y="798"/>
                  <a:pt x="2778" y="770"/>
                </a:cubicBezTo>
                <a:cubicBezTo>
                  <a:pt x="2710" y="747"/>
                  <a:pt x="2725" y="757"/>
                  <a:pt x="2830" y="757"/>
                </a:cubicBezTo>
                <a:lnTo>
                  <a:pt x="2903" y="824"/>
                </a:lnTo>
              </a:path>
            </a:pathLst>
          </a:custGeom>
          <a:solidFill>
            <a:srgbClr val="FFD699"/>
          </a:solidFill>
          <a:ln w="9525" cap="flat" cmpd="sng">
            <a:solidFill>
              <a:schemeClr val="tx1"/>
            </a:solidFill>
            <a:prstDash val="solid"/>
            <a:round/>
            <a:headEnd type="none" w="med" len="med"/>
            <a:tailEnd type="none" w="med" len="med"/>
          </a:ln>
          <a:effectLst/>
        </p:spPr>
        <p:txBody>
          <a:bodyPr lIns="36000" tIns="36000" rIns="36000" bIns="36000" anchor="ctr">
            <a:spAutoFit/>
          </a:bodyPr>
          <a:lstStyle/>
          <a:p>
            <a:pPr>
              <a:defRPr/>
            </a:pPr>
            <a:endParaRPr lang="fr-FR"/>
          </a:p>
        </p:txBody>
      </p:sp>
      <p:sp>
        <p:nvSpPr>
          <p:cNvPr id="23" name="Freeform 1039"/>
          <p:cNvSpPr>
            <a:spLocks/>
          </p:cNvSpPr>
          <p:nvPr/>
        </p:nvSpPr>
        <p:spPr bwMode="auto">
          <a:xfrm>
            <a:off x="1214414" y="2428868"/>
            <a:ext cx="1676400" cy="381000"/>
          </a:xfrm>
          <a:custGeom>
            <a:avLst/>
            <a:gdLst/>
            <a:ahLst/>
            <a:cxnLst>
              <a:cxn ang="0">
                <a:pos x="512" y="56"/>
              </a:cxn>
              <a:cxn ang="0">
                <a:pos x="176" y="152"/>
              </a:cxn>
              <a:cxn ang="0">
                <a:pos x="464" y="200"/>
              </a:cxn>
              <a:cxn ang="0">
                <a:pos x="32" y="248"/>
              </a:cxn>
              <a:cxn ang="0">
                <a:pos x="656" y="296"/>
              </a:cxn>
              <a:cxn ang="0">
                <a:pos x="1088" y="248"/>
              </a:cxn>
              <a:cxn ang="0">
                <a:pos x="1568" y="248"/>
              </a:cxn>
              <a:cxn ang="0">
                <a:pos x="2096" y="200"/>
              </a:cxn>
              <a:cxn ang="0">
                <a:pos x="1472" y="152"/>
              </a:cxn>
              <a:cxn ang="0">
                <a:pos x="1808" y="104"/>
              </a:cxn>
              <a:cxn ang="0">
                <a:pos x="1136" y="8"/>
              </a:cxn>
              <a:cxn ang="0">
                <a:pos x="512" y="56"/>
              </a:cxn>
            </a:cxnLst>
            <a:rect l="0" t="0" r="r" b="b"/>
            <a:pathLst>
              <a:path w="2112" h="296">
                <a:moveTo>
                  <a:pt x="512" y="56"/>
                </a:moveTo>
                <a:cubicBezTo>
                  <a:pt x="352" y="80"/>
                  <a:pt x="184" y="128"/>
                  <a:pt x="176" y="152"/>
                </a:cubicBezTo>
                <a:cubicBezTo>
                  <a:pt x="168" y="176"/>
                  <a:pt x="488" y="184"/>
                  <a:pt x="464" y="200"/>
                </a:cubicBezTo>
                <a:cubicBezTo>
                  <a:pt x="440" y="216"/>
                  <a:pt x="0" y="232"/>
                  <a:pt x="32" y="248"/>
                </a:cubicBezTo>
                <a:cubicBezTo>
                  <a:pt x="64" y="264"/>
                  <a:pt x="480" y="296"/>
                  <a:pt x="656" y="296"/>
                </a:cubicBezTo>
                <a:cubicBezTo>
                  <a:pt x="832" y="296"/>
                  <a:pt x="936" y="256"/>
                  <a:pt x="1088" y="248"/>
                </a:cubicBezTo>
                <a:cubicBezTo>
                  <a:pt x="1240" y="240"/>
                  <a:pt x="1400" y="256"/>
                  <a:pt x="1568" y="248"/>
                </a:cubicBezTo>
                <a:cubicBezTo>
                  <a:pt x="1736" y="240"/>
                  <a:pt x="2112" y="216"/>
                  <a:pt x="2096" y="200"/>
                </a:cubicBezTo>
                <a:cubicBezTo>
                  <a:pt x="2080" y="184"/>
                  <a:pt x="1520" y="168"/>
                  <a:pt x="1472" y="152"/>
                </a:cubicBezTo>
                <a:cubicBezTo>
                  <a:pt x="1424" y="136"/>
                  <a:pt x="1864" y="128"/>
                  <a:pt x="1808" y="104"/>
                </a:cubicBezTo>
                <a:cubicBezTo>
                  <a:pt x="1752" y="80"/>
                  <a:pt x="1344" y="16"/>
                  <a:pt x="1136" y="8"/>
                </a:cubicBezTo>
                <a:cubicBezTo>
                  <a:pt x="928" y="0"/>
                  <a:pt x="672" y="32"/>
                  <a:pt x="512" y="56"/>
                </a:cubicBezTo>
                <a:close/>
              </a:path>
            </a:pathLst>
          </a:custGeom>
          <a:solidFill>
            <a:srgbClr val="99CCFF"/>
          </a:solidFill>
          <a:ln w="9525">
            <a:noFill/>
            <a:round/>
            <a:headEnd/>
            <a:tailEnd/>
          </a:ln>
          <a:effectLst/>
        </p:spPr>
        <p:txBody>
          <a:bodyPr wrap="none" anchor="ctr"/>
          <a:lstStyle/>
          <a:p>
            <a:pPr>
              <a:defRPr/>
            </a:pPr>
            <a:endParaRPr lang="fr-FR">
              <a:latin typeface="+mj-lt"/>
            </a:endParaRPr>
          </a:p>
        </p:txBody>
      </p:sp>
      <p:sp>
        <p:nvSpPr>
          <p:cNvPr id="52" name="Freeform 1046"/>
          <p:cNvSpPr>
            <a:spLocks/>
          </p:cNvSpPr>
          <p:nvPr/>
        </p:nvSpPr>
        <p:spPr bwMode="auto">
          <a:xfrm>
            <a:off x="1285852" y="4500570"/>
            <a:ext cx="4267200" cy="857889"/>
          </a:xfrm>
          <a:custGeom>
            <a:avLst/>
            <a:gdLst/>
            <a:ahLst/>
            <a:cxnLst>
              <a:cxn ang="0">
                <a:pos x="580" y="439"/>
              </a:cxn>
              <a:cxn ang="0">
                <a:pos x="892" y="449"/>
              </a:cxn>
              <a:cxn ang="0">
                <a:pos x="708" y="421"/>
              </a:cxn>
              <a:cxn ang="0">
                <a:pos x="856" y="412"/>
              </a:cxn>
              <a:cxn ang="0">
                <a:pos x="719" y="381"/>
              </a:cxn>
              <a:cxn ang="0">
                <a:pos x="852" y="386"/>
              </a:cxn>
              <a:cxn ang="0">
                <a:pos x="1020" y="376"/>
              </a:cxn>
              <a:cxn ang="0">
                <a:pos x="896" y="399"/>
              </a:cxn>
              <a:cxn ang="0">
                <a:pos x="1252" y="402"/>
              </a:cxn>
              <a:cxn ang="0">
                <a:pos x="888" y="419"/>
              </a:cxn>
              <a:cxn ang="0">
                <a:pos x="1108" y="426"/>
              </a:cxn>
              <a:cxn ang="0">
                <a:pos x="916" y="448"/>
              </a:cxn>
              <a:cxn ang="0">
                <a:pos x="1540" y="443"/>
              </a:cxn>
              <a:cxn ang="0">
                <a:pos x="1444" y="406"/>
              </a:cxn>
              <a:cxn ang="0">
                <a:pos x="1625" y="389"/>
              </a:cxn>
              <a:cxn ang="0">
                <a:pos x="1104" y="362"/>
              </a:cxn>
              <a:cxn ang="0">
                <a:pos x="1677" y="356"/>
              </a:cxn>
              <a:cxn ang="0">
                <a:pos x="1232" y="326"/>
              </a:cxn>
              <a:cxn ang="0">
                <a:pos x="1749" y="292"/>
              </a:cxn>
              <a:cxn ang="0">
                <a:pos x="1184" y="279"/>
              </a:cxn>
              <a:cxn ang="0">
                <a:pos x="1713" y="263"/>
              </a:cxn>
              <a:cxn ang="0">
                <a:pos x="1360" y="229"/>
              </a:cxn>
              <a:cxn ang="0">
                <a:pos x="1805" y="212"/>
              </a:cxn>
              <a:cxn ang="0">
                <a:pos x="1160" y="202"/>
              </a:cxn>
              <a:cxn ang="0">
                <a:pos x="948" y="152"/>
              </a:cxn>
              <a:cxn ang="0">
                <a:pos x="1881" y="163"/>
              </a:cxn>
              <a:cxn ang="0">
                <a:pos x="1008" y="125"/>
              </a:cxn>
              <a:cxn ang="0">
                <a:pos x="1877" y="107"/>
              </a:cxn>
              <a:cxn ang="0">
                <a:pos x="1012" y="62"/>
              </a:cxn>
              <a:cxn ang="0">
                <a:pos x="1905" y="51"/>
              </a:cxn>
              <a:cxn ang="0">
                <a:pos x="1364" y="12"/>
              </a:cxn>
              <a:cxn ang="0">
                <a:pos x="137" y="3"/>
              </a:cxn>
              <a:cxn ang="0">
                <a:pos x="540" y="32"/>
              </a:cxn>
              <a:cxn ang="0">
                <a:pos x="105" y="71"/>
              </a:cxn>
              <a:cxn ang="0">
                <a:pos x="361" y="65"/>
              </a:cxn>
              <a:cxn ang="0">
                <a:pos x="453" y="83"/>
              </a:cxn>
              <a:cxn ang="0">
                <a:pos x="248" y="112"/>
              </a:cxn>
              <a:cxn ang="0">
                <a:pos x="772" y="119"/>
              </a:cxn>
              <a:cxn ang="0">
                <a:pos x="372" y="159"/>
              </a:cxn>
              <a:cxn ang="0">
                <a:pos x="540" y="175"/>
              </a:cxn>
              <a:cxn ang="0">
                <a:pos x="288" y="205"/>
              </a:cxn>
              <a:cxn ang="0">
                <a:pos x="352" y="235"/>
              </a:cxn>
              <a:cxn ang="0">
                <a:pos x="532" y="222"/>
              </a:cxn>
              <a:cxn ang="0">
                <a:pos x="716" y="229"/>
              </a:cxn>
              <a:cxn ang="0">
                <a:pos x="528" y="252"/>
              </a:cxn>
              <a:cxn ang="0">
                <a:pos x="376" y="256"/>
              </a:cxn>
              <a:cxn ang="0">
                <a:pos x="392" y="276"/>
              </a:cxn>
              <a:cxn ang="0">
                <a:pos x="272" y="272"/>
              </a:cxn>
              <a:cxn ang="0">
                <a:pos x="532" y="302"/>
              </a:cxn>
              <a:cxn ang="0">
                <a:pos x="956" y="279"/>
              </a:cxn>
              <a:cxn ang="0">
                <a:pos x="644" y="292"/>
              </a:cxn>
              <a:cxn ang="0">
                <a:pos x="688" y="316"/>
              </a:cxn>
              <a:cxn ang="0">
                <a:pos x="376" y="326"/>
              </a:cxn>
              <a:cxn ang="0">
                <a:pos x="728" y="339"/>
              </a:cxn>
              <a:cxn ang="0">
                <a:pos x="393" y="367"/>
              </a:cxn>
              <a:cxn ang="0">
                <a:pos x="664" y="376"/>
              </a:cxn>
              <a:cxn ang="0">
                <a:pos x="397" y="415"/>
              </a:cxn>
              <a:cxn ang="0">
                <a:pos x="652" y="422"/>
              </a:cxn>
              <a:cxn ang="0">
                <a:pos x="580" y="439"/>
              </a:cxn>
            </a:cxnLst>
            <a:rect l="0" t="0" r="r" b="b"/>
            <a:pathLst>
              <a:path w="1964" h="452">
                <a:moveTo>
                  <a:pt x="580" y="439"/>
                </a:moveTo>
                <a:cubicBezTo>
                  <a:pt x="635" y="445"/>
                  <a:pt x="871" y="452"/>
                  <a:pt x="892" y="449"/>
                </a:cubicBezTo>
                <a:cubicBezTo>
                  <a:pt x="913" y="446"/>
                  <a:pt x="714" y="428"/>
                  <a:pt x="708" y="421"/>
                </a:cubicBezTo>
                <a:cubicBezTo>
                  <a:pt x="702" y="415"/>
                  <a:pt x="854" y="419"/>
                  <a:pt x="856" y="412"/>
                </a:cubicBezTo>
                <a:cubicBezTo>
                  <a:pt x="858" y="406"/>
                  <a:pt x="719" y="386"/>
                  <a:pt x="719" y="381"/>
                </a:cubicBezTo>
                <a:cubicBezTo>
                  <a:pt x="718" y="377"/>
                  <a:pt x="802" y="387"/>
                  <a:pt x="852" y="386"/>
                </a:cubicBezTo>
                <a:cubicBezTo>
                  <a:pt x="902" y="385"/>
                  <a:pt x="1013" y="374"/>
                  <a:pt x="1020" y="376"/>
                </a:cubicBezTo>
                <a:cubicBezTo>
                  <a:pt x="1028" y="378"/>
                  <a:pt x="857" y="395"/>
                  <a:pt x="896" y="399"/>
                </a:cubicBezTo>
                <a:cubicBezTo>
                  <a:pt x="935" y="404"/>
                  <a:pt x="1254" y="399"/>
                  <a:pt x="1252" y="402"/>
                </a:cubicBezTo>
                <a:cubicBezTo>
                  <a:pt x="1251" y="406"/>
                  <a:pt x="912" y="415"/>
                  <a:pt x="888" y="419"/>
                </a:cubicBezTo>
                <a:cubicBezTo>
                  <a:pt x="864" y="423"/>
                  <a:pt x="1104" y="421"/>
                  <a:pt x="1108" y="426"/>
                </a:cubicBezTo>
                <a:cubicBezTo>
                  <a:pt x="1113" y="431"/>
                  <a:pt x="844" y="445"/>
                  <a:pt x="916" y="448"/>
                </a:cubicBezTo>
                <a:cubicBezTo>
                  <a:pt x="988" y="451"/>
                  <a:pt x="1452" y="450"/>
                  <a:pt x="1540" y="443"/>
                </a:cubicBezTo>
                <a:cubicBezTo>
                  <a:pt x="1629" y="435"/>
                  <a:pt x="1430" y="415"/>
                  <a:pt x="1444" y="406"/>
                </a:cubicBezTo>
                <a:cubicBezTo>
                  <a:pt x="1458" y="397"/>
                  <a:pt x="1681" y="396"/>
                  <a:pt x="1625" y="389"/>
                </a:cubicBezTo>
                <a:cubicBezTo>
                  <a:pt x="1568" y="382"/>
                  <a:pt x="1096" y="368"/>
                  <a:pt x="1104" y="362"/>
                </a:cubicBezTo>
                <a:cubicBezTo>
                  <a:pt x="1113" y="357"/>
                  <a:pt x="1655" y="362"/>
                  <a:pt x="1677" y="356"/>
                </a:cubicBezTo>
                <a:cubicBezTo>
                  <a:pt x="1698" y="350"/>
                  <a:pt x="1220" y="336"/>
                  <a:pt x="1232" y="326"/>
                </a:cubicBezTo>
                <a:cubicBezTo>
                  <a:pt x="1244" y="315"/>
                  <a:pt x="1757" y="300"/>
                  <a:pt x="1749" y="292"/>
                </a:cubicBezTo>
                <a:cubicBezTo>
                  <a:pt x="1741" y="284"/>
                  <a:pt x="1190" y="284"/>
                  <a:pt x="1184" y="279"/>
                </a:cubicBezTo>
                <a:cubicBezTo>
                  <a:pt x="1178" y="274"/>
                  <a:pt x="1684" y="271"/>
                  <a:pt x="1713" y="263"/>
                </a:cubicBezTo>
                <a:cubicBezTo>
                  <a:pt x="1742" y="255"/>
                  <a:pt x="1345" y="237"/>
                  <a:pt x="1360" y="229"/>
                </a:cubicBezTo>
                <a:cubicBezTo>
                  <a:pt x="1375" y="221"/>
                  <a:pt x="1838" y="217"/>
                  <a:pt x="1805" y="212"/>
                </a:cubicBezTo>
                <a:cubicBezTo>
                  <a:pt x="1771" y="208"/>
                  <a:pt x="1303" y="212"/>
                  <a:pt x="1160" y="202"/>
                </a:cubicBezTo>
                <a:cubicBezTo>
                  <a:pt x="1017" y="192"/>
                  <a:pt x="828" y="158"/>
                  <a:pt x="948" y="152"/>
                </a:cubicBezTo>
                <a:cubicBezTo>
                  <a:pt x="1068" y="146"/>
                  <a:pt x="1871" y="167"/>
                  <a:pt x="1881" y="163"/>
                </a:cubicBezTo>
                <a:cubicBezTo>
                  <a:pt x="1891" y="159"/>
                  <a:pt x="1009" y="134"/>
                  <a:pt x="1008" y="125"/>
                </a:cubicBezTo>
                <a:cubicBezTo>
                  <a:pt x="1007" y="116"/>
                  <a:pt x="1876" y="117"/>
                  <a:pt x="1877" y="107"/>
                </a:cubicBezTo>
                <a:cubicBezTo>
                  <a:pt x="1878" y="97"/>
                  <a:pt x="1007" y="71"/>
                  <a:pt x="1012" y="62"/>
                </a:cubicBezTo>
                <a:cubicBezTo>
                  <a:pt x="1017" y="53"/>
                  <a:pt x="1846" y="59"/>
                  <a:pt x="1905" y="51"/>
                </a:cubicBezTo>
                <a:cubicBezTo>
                  <a:pt x="1964" y="43"/>
                  <a:pt x="1659" y="20"/>
                  <a:pt x="1364" y="12"/>
                </a:cubicBezTo>
                <a:cubicBezTo>
                  <a:pt x="1069" y="4"/>
                  <a:pt x="274" y="0"/>
                  <a:pt x="137" y="3"/>
                </a:cubicBezTo>
                <a:cubicBezTo>
                  <a:pt x="0" y="6"/>
                  <a:pt x="545" y="21"/>
                  <a:pt x="540" y="32"/>
                </a:cubicBezTo>
                <a:cubicBezTo>
                  <a:pt x="535" y="43"/>
                  <a:pt x="135" y="66"/>
                  <a:pt x="105" y="71"/>
                </a:cubicBezTo>
                <a:cubicBezTo>
                  <a:pt x="75" y="76"/>
                  <a:pt x="303" y="63"/>
                  <a:pt x="361" y="65"/>
                </a:cubicBezTo>
                <a:cubicBezTo>
                  <a:pt x="419" y="67"/>
                  <a:pt x="472" y="75"/>
                  <a:pt x="453" y="83"/>
                </a:cubicBezTo>
                <a:cubicBezTo>
                  <a:pt x="434" y="91"/>
                  <a:pt x="195" y="106"/>
                  <a:pt x="248" y="112"/>
                </a:cubicBezTo>
                <a:cubicBezTo>
                  <a:pt x="301" y="118"/>
                  <a:pt x="751" y="111"/>
                  <a:pt x="772" y="119"/>
                </a:cubicBezTo>
                <a:cubicBezTo>
                  <a:pt x="793" y="126"/>
                  <a:pt x="410" y="149"/>
                  <a:pt x="372" y="159"/>
                </a:cubicBezTo>
                <a:cubicBezTo>
                  <a:pt x="333" y="168"/>
                  <a:pt x="554" y="168"/>
                  <a:pt x="540" y="175"/>
                </a:cubicBezTo>
                <a:cubicBezTo>
                  <a:pt x="526" y="183"/>
                  <a:pt x="319" y="195"/>
                  <a:pt x="288" y="205"/>
                </a:cubicBezTo>
                <a:cubicBezTo>
                  <a:pt x="256" y="215"/>
                  <a:pt x="311" y="233"/>
                  <a:pt x="352" y="235"/>
                </a:cubicBezTo>
                <a:cubicBezTo>
                  <a:pt x="392" y="238"/>
                  <a:pt x="471" y="223"/>
                  <a:pt x="532" y="222"/>
                </a:cubicBezTo>
                <a:cubicBezTo>
                  <a:pt x="593" y="221"/>
                  <a:pt x="717" y="224"/>
                  <a:pt x="716" y="229"/>
                </a:cubicBezTo>
                <a:cubicBezTo>
                  <a:pt x="715" y="234"/>
                  <a:pt x="585" y="248"/>
                  <a:pt x="528" y="252"/>
                </a:cubicBezTo>
                <a:cubicBezTo>
                  <a:pt x="471" y="257"/>
                  <a:pt x="398" y="252"/>
                  <a:pt x="376" y="256"/>
                </a:cubicBezTo>
                <a:cubicBezTo>
                  <a:pt x="353" y="259"/>
                  <a:pt x="409" y="273"/>
                  <a:pt x="392" y="276"/>
                </a:cubicBezTo>
                <a:cubicBezTo>
                  <a:pt x="374" y="278"/>
                  <a:pt x="248" y="268"/>
                  <a:pt x="272" y="272"/>
                </a:cubicBezTo>
                <a:cubicBezTo>
                  <a:pt x="295" y="277"/>
                  <a:pt x="418" y="301"/>
                  <a:pt x="532" y="302"/>
                </a:cubicBezTo>
                <a:cubicBezTo>
                  <a:pt x="646" y="303"/>
                  <a:pt x="937" y="281"/>
                  <a:pt x="956" y="279"/>
                </a:cubicBezTo>
                <a:cubicBezTo>
                  <a:pt x="975" y="277"/>
                  <a:pt x="689" y="286"/>
                  <a:pt x="644" y="292"/>
                </a:cubicBezTo>
                <a:cubicBezTo>
                  <a:pt x="599" y="298"/>
                  <a:pt x="733" y="310"/>
                  <a:pt x="688" y="316"/>
                </a:cubicBezTo>
                <a:cubicBezTo>
                  <a:pt x="643" y="321"/>
                  <a:pt x="369" y="322"/>
                  <a:pt x="376" y="326"/>
                </a:cubicBezTo>
                <a:cubicBezTo>
                  <a:pt x="382" y="330"/>
                  <a:pt x="725" y="332"/>
                  <a:pt x="728" y="339"/>
                </a:cubicBezTo>
                <a:cubicBezTo>
                  <a:pt x="731" y="346"/>
                  <a:pt x="404" y="361"/>
                  <a:pt x="393" y="367"/>
                </a:cubicBezTo>
                <a:cubicBezTo>
                  <a:pt x="382" y="373"/>
                  <a:pt x="663" y="368"/>
                  <a:pt x="664" y="376"/>
                </a:cubicBezTo>
                <a:cubicBezTo>
                  <a:pt x="665" y="384"/>
                  <a:pt x="399" y="407"/>
                  <a:pt x="397" y="415"/>
                </a:cubicBezTo>
                <a:cubicBezTo>
                  <a:pt x="395" y="423"/>
                  <a:pt x="622" y="418"/>
                  <a:pt x="652" y="422"/>
                </a:cubicBezTo>
                <a:cubicBezTo>
                  <a:pt x="682" y="426"/>
                  <a:pt x="595" y="436"/>
                  <a:pt x="580" y="439"/>
                </a:cubicBezTo>
                <a:close/>
              </a:path>
            </a:pathLst>
          </a:custGeom>
          <a:solidFill>
            <a:srgbClr val="99CCFF"/>
          </a:solidFill>
          <a:ln w="12700" cap="flat" cmpd="sng">
            <a:noFill/>
            <a:prstDash val="solid"/>
            <a:round/>
            <a:headEnd/>
            <a:tailEnd/>
          </a:ln>
          <a:effectLst/>
        </p:spPr>
        <p:txBody>
          <a:bodyPr lIns="36000" tIns="36000" rIns="36000" bIns="36000" anchor="ctr">
            <a:spAutoFit/>
          </a:bodyPr>
          <a:lstStyle/>
          <a:p>
            <a:pPr>
              <a:defRPr/>
            </a:pPr>
            <a:endParaRPr lang="fr-FR"/>
          </a:p>
        </p:txBody>
      </p:sp>
      <p:sp>
        <p:nvSpPr>
          <p:cNvPr id="53" name="Freeform 1058"/>
          <p:cNvSpPr>
            <a:spLocks/>
          </p:cNvSpPr>
          <p:nvPr/>
        </p:nvSpPr>
        <p:spPr bwMode="auto">
          <a:xfrm>
            <a:off x="3714744" y="5072074"/>
            <a:ext cx="1588" cy="762000"/>
          </a:xfrm>
          <a:custGeom>
            <a:avLst/>
            <a:gdLst/>
            <a:ahLst/>
            <a:cxnLst>
              <a:cxn ang="0">
                <a:pos x="0" y="480"/>
              </a:cxn>
              <a:cxn ang="0">
                <a:pos x="0" y="0"/>
              </a:cxn>
            </a:cxnLst>
            <a:rect l="0" t="0" r="r" b="b"/>
            <a:pathLst>
              <a:path w="1" h="480">
                <a:moveTo>
                  <a:pt x="0" y="480"/>
                </a:moveTo>
                <a:cubicBezTo>
                  <a:pt x="0" y="280"/>
                  <a:pt x="0" y="80"/>
                  <a:pt x="0" y="0"/>
                </a:cubicBezTo>
              </a:path>
            </a:pathLst>
          </a:custGeom>
          <a:noFill/>
          <a:ln w="57150" cap="flat" cmpd="sng">
            <a:solidFill>
              <a:srgbClr val="B2B2B2"/>
            </a:solidFill>
            <a:prstDash val="solid"/>
            <a:round/>
            <a:headEnd type="none" w="med" len="med"/>
            <a:tailEnd type="triangle" w="med" len="med"/>
          </a:ln>
          <a:effectLst/>
        </p:spPr>
        <p:txBody>
          <a:bodyPr wrap="none" lIns="36000" tIns="36000" rIns="36000" bIns="36000" anchor="ctr">
            <a:spAutoFit/>
          </a:bodyPr>
          <a:lstStyle/>
          <a:p>
            <a:pPr>
              <a:defRPr/>
            </a:pPr>
            <a:endParaRPr lang="fr-FR"/>
          </a:p>
        </p:txBody>
      </p:sp>
      <p:sp>
        <p:nvSpPr>
          <p:cNvPr id="54" name="Freeform 1060"/>
          <p:cNvSpPr>
            <a:spLocks/>
          </p:cNvSpPr>
          <p:nvPr/>
        </p:nvSpPr>
        <p:spPr bwMode="auto">
          <a:xfrm>
            <a:off x="1285852" y="4500570"/>
            <a:ext cx="2565400" cy="495300"/>
          </a:xfrm>
          <a:custGeom>
            <a:avLst/>
            <a:gdLst/>
            <a:ahLst/>
            <a:cxnLst>
              <a:cxn ang="0">
                <a:pos x="1536" y="312"/>
              </a:cxn>
              <a:cxn ang="0">
                <a:pos x="1536" y="168"/>
              </a:cxn>
              <a:cxn ang="0">
                <a:pos x="1488" y="24"/>
              </a:cxn>
              <a:cxn ang="0">
                <a:pos x="768" y="24"/>
              </a:cxn>
              <a:cxn ang="0">
                <a:pos x="0" y="24"/>
              </a:cxn>
            </a:cxnLst>
            <a:rect l="0" t="0" r="r" b="b"/>
            <a:pathLst>
              <a:path w="1616" h="312">
                <a:moveTo>
                  <a:pt x="1536" y="312"/>
                </a:moveTo>
                <a:cubicBezTo>
                  <a:pt x="1540" y="264"/>
                  <a:pt x="1544" y="216"/>
                  <a:pt x="1536" y="168"/>
                </a:cubicBezTo>
                <a:cubicBezTo>
                  <a:pt x="1528" y="120"/>
                  <a:pt x="1616" y="48"/>
                  <a:pt x="1488" y="24"/>
                </a:cubicBezTo>
                <a:cubicBezTo>
                  <a:pt x="1360" y="0"/>
                  <a:pt x="1016" y="24"/>
                  <a:pt x="768" y="24"/>
                </a:cubicBezTo>
                <a:cubicBezTo>
                  <a:pt x="520" y="24"/>
                  <a:pt x="128" y="24"/>
                  <a:pt x="0" y="24"/>
                </a:cubicBezTo>
              </a:path>
            </a:pathLst>
          </a:custGeom>
          <a:noFill/>
          <a:ln w="57150" cap="flat" cmpd="sng">
            <a:solidFill>
              <a:srgbClr val="B2B2B2"/>
            </a:solidFill>
            <a:prstDash val="solid"/>
            <a:round/>
            <a:headEnd type="none" w="med" len="med"/>
            <a:tailEnd type="triangle" w="med" len="med"/>
          </a:ln>
          <a:effectLst/>
        </p:spPr>
        <p:txBody>
          <a:bodyPr wrap="none" lIns="36000" tIns="36000" rIns="36000" bIns="36000" anchor="ctr">
            <a:spAutoFit/>
          </a:bodyPr>
          <a:lstStyle/>
          <a:p>
            <a:pPr>
              <a:defRPr/>
            </a:pPr>
            <a:endParaRPr lang="fr-FR"/>
          </a:p>
        </p:txBody>
      </p:sp>
      <p:sp>
        <p:nvSpPr>
          <p:cNvPr id="55" name="Freeform 1062"/>
          <p:cNvSpPr>
            <a:spLocks/>
          </p:cNvSpPr>
          <p:nvPr/>
        </p:nvSpPr>
        <p:spPr bwMode="auto">
          <a:xfrm>
            <a:off x="762000" y="5867400"/>
            <a:ext cx="2971800" cy="444500"/>
          </a:xfrm>
          <a:custGeom>
            <a:avLst/>
            <a:gdLst/>
            <a:ahLst/>
            <a:cxnLst>
              <a:cxn ang="0">
                <a:pos x="0" y="240"/>
              </a:cxn>
              <a:cxn ang="0">
                <a:pos x="1536" y="240"/>
              </a:cxn>
              <a:cxn ang="0">
                <a:pos x="1872" y="0"/>
              </a:cxn>
            </a:cxnLst>
            <a:rect l="0" t="0" r="r" b="b"/>
            <a:pathLst>
              <a:path w="1872" h="280">
                <a:moveTo>
                  <a:pt x="0" y="240"/>
                </a:moveTo>
                <a:cubicBezTo>
                  <a:pt x="612" y="260"/>
                  <a:pt x="1224" y="280"/>
                  <a:pt x="1536" y="240"/>
                </a:cubicBezTo>
                <a:cubicBezTo>
                  <a:pt x="1848" y="200"/>
                  <a:pt x="1816" y="40"/>
                  <a:pt x="1872" y="0"/>
                </a:cubicBezTo>
              </a:path>
            </a:pathLst>
          </a:custGeom>
          <a:noFill/>
          <a:ln w="57150" cap="flat" cmpd="sng">
            <a:solidFill>
              <a:srgbClr val="B2B2B2"/>
            </a:solidFill>
            <a:prstDash val="solid"/>
            <a:round/>
            <a:headEnd type="none" w="med" len="med"/>
            <a:tailEnd type="triangle" w="med" len="med"/>
          </a:ln>
          <a:effectLst/>
        </p:spPr>
        <p:txBody>
          <a:bodyPr wrap="none" lIns="36000" tIns="36000" rIns="36000" bIns="36000" anchor="ctr">
            <a:spAutoFit/>
          </a:bodyPr>
          <a:lstStyle/>
          <a:p>
            <a:pPr>
              <a:defRPr/>
            </a:pPr>
            <a:endParaRPr lang="fr-FR"/>
          </a:p>
        </p:txBody>
      </p:sp>
      <p:sp>
        <p:nvSpPr>
          <p:cNvPr id="56" name="Freeform 1063"/>
          <p:cNvSpPr>
            <a:spLocks/>
          </p:cNvSpPr>
          <p:nvPr/>
        </p:nvSpPr>
        <p:spPr bwMode="auto">
          <a:xfrm>
            <a:off x="533400" y="5562600"/>
            <a:ext cx="177800" cy="685800"/>
          </a:xfrm>
          <a:custGeom>
            <a:avLst/>
            <a:gdLst/>
            <a:ahLst/>
            <a:cxnLst>
              <a:cxn ang="0">
                <a:pos x="16" y="0"/>
              </a:cxn>
              <a:cxn ang="0">
                <a:pos x="16" y="240"/>
              </a:cxn>
              <a:cxn ang="0">
                <a:pos x="112" y="432"/>
              </a:cxn>
            </a:cxnLst>
            <a:rect l="0" t="0" r="r" b="b"/>
            <a:pathLst>
              <a:path w="112" h="432">
                <a:moveTo>
                  <a:pt x="16" y="0"/>
                </a:moveTo>
                <a:cubicBezTo>
                  <a:pt x="8" y="84"/>
                  <a:pt x="0" y="168"/>
                  <a:pt x="16" y="240"/>
                </a:cubicBezTo>
                <a:cubicBezTo>
                  <a:pt x="32" y="312"/>
                  <a:pt x="96" y="400"/>
                  <a:pt x="112" y="432"/>
                </a:cubicBezTo>
              </a:path>
            </a:pathLst>
          </a:custGeom>
          <a:noFill/>
          <a:ln w="57150" cap="flat" cmpd="sng">
            <a:solidFill>
              <a:srgbClr val="B2B2B2"/>
            </a:solidFill>
            <a:prstDash val="solid"/>
            <a:round/>
            <a:headEnd type="none" w="med" len="med"/>
            <a:tailEnd type="triangle" w="med" len="med"/>
          </a:ln>
          <a:effectLst/>
        </p:spPr>
        <p:txBody>
          <a:bodyPr wrap="none" lIns="36000" tIns="36000" rIns="36000" bIns="36000" anchor="ctr">
            <a:spAutoFit/>
          </a:bodyPr>
          <a:lstStyle/>
          <a:p>
            <a:pPr>
              <a:defRPr/>
            </a:pPr>
            <a:endParaRPr lang="fr-FR"/>
          </a:p>
        </p:txBody>
      </p:sp>
      <p:sp>
        <p:nvSpPr>
          <p:cNvPr id="57" name="Freeform 1064"/>
          <p:cNvSpPr>
            <a:spLocks/>
          </p:cNvSpPr>
          <p:nvPr/>
        </p:nvSpPr>
        <p:spPr bwMode="auto">
          <a:xfrm>
            <a:off x="533400" y="4419600"/>
            <a:ext cx="571500" cy="1041400"/>
          </a:xfrm>
          <a:custGeom>
            <a:avLst/>
            <a:gdLst/>
            <a:ahLst/>
            <a:cxnLst>
              <a:cxn ang="0">
                <a:pos x="360" y="32"/>
              </a:cxn>
              <a:cxn ang="0">
                <a:pos x="168" y="32"/>
              </a:cxn>
              <a:cxn ang="0">
                <a:pos x="24" y="224"/>
              </a:cxn>
              <a:cxn ang="0">
                <a:pos x="24" y="656"/>
              </a:cxn>
            </a:cxnLst>
            <a:rect l="0" t="0" r="r" b="b"/>
            <a:pathLst>
              <a:path w="360" h="656">
                <a:moveTo>
                  <a:pt x="360" y="32"/>
                </a:moveTo>
                <a:cubicBezTo>
                  <a:pt x="292" y="16"/>
                  <a:pt x="224" y="0"/>
                  <a:pt x="168" y="32"/>
                </a:cubicBezTo>
                <a:cubicBezTo>
                  <a:pt x="112" y="64"/>
                  <a:pt x="48" y="120"/>
                  <a:pt x="24" y="224"/>
                </a:cubicBezTo>
                <a:cubicBezTo>
                  <a:pt x="0" y="328"/>
                  <a:pt x="24" y="584"/>
                  <a:pt x="24" y="656"/>
                </a:cubicBezTo>
              </a:path>
            </a:pathLst>
          </a:custGeom>
          <a:noFill/>
          <a:ln w="57150" cap="flat" cmpd="sng">
            <a:solidFill>
              <a:srgbClr val="B2B2B2"/>
            </a:solidFill>
            <a:prstDash val="solid"/>
            <a:round/>
            <a:headEnd type="none" w="med" len="med"/>
            <a:tailEnd type="triangle" w="med" len="med"/>
          </a:ln>
          <a:effectLst/>
        </p:spPr>
        <p:txBody>
          <a:bodyPr wrap="none" lIns="36000" tIns="36000" rIns="36000" bIns="36000" anchor="ctr">
            <a:spAutoFit/>
          </a:bodyPr>
          <a:lstStyle/>
          <a:p>
            <a:pPr>
              <a:defRPr/>
            </a:pPr>
            <a:endParaRPr lang="fr-FR"/>
          </a:p>
        </p:txBody>
      </p:sp>
      <p:cxnSp>
        <p:nvCxnSpPr>
          <p:cNvPr id="46" name="Connecteur droit avec flèche 45"/>
          <p:cNvCxnSpPr>
            <a:stCxn id="19" idx="1"/>
          </p:cNvCxnSpPr>
          <p:nvPr/>
        </p:nvCxnSpPr>
        <p:spPr>
          <a:xfrm rot="10800000" flipV="1">
            <a:off x="6286513" y="2566988"/>
            <a:ext cx="1255701" cy="10048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a:stCxn id="19" idx="1"/>
          </p:cNvCxnSpPr>
          <p:nvPr/>
        </p:nvCxnSpPr>
        <p:spPr>
          <a:xfrm rot="10800000" flipV="1">
            <a:off x="6643703" y="2566987"/>
            <a:ext cx="898510" cy="100488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Effect transition="in" filter="wipe(left)">
                                      <p:cBhvr>
                                        <p:cTn id="31" dur="500"/>
                                        <p:tgtEl>
                                          <p:spTgt spid="20">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499"/>
                                          </p:stCondLst>
                                        </p:cTn>
                                        <p:tgtEl>
                                          <p:spTgt spid="22"/>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499"/>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checkerboard(across)">
                                      <p:cBhvr>
                                        <p:cTn id="43" dur="500"/>
                                        <p:tgtEl>
                                          <p:spTgt spid="46"/>
                                        </p:tgtEl>
                                      </p:cBhvr>
                                    </p:animEffect>
                                  </p:childTnLst>
                                </p:cTn>
                              </p:par>
                              <p:par>
                                <p:cTn id="44" presetID="5" presetClass="entr" presetSubtype="1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checkerboard(across)">
                                      <p:cBhvr>
                                        <p:cTn id="46" dur="500"/>
                                        <p:tgtEl>
                                          <p:spTgt spid="48"/>
                                        </p:tgtEl>
                                      </p:cBhvr>
                                    </p:animEffec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499"/>
                                          </p:stCondLst>
                                        </p:cTn>
                                        <p:tgtEl>
                                          <p:spTgt spid="21">
                                            <p:txEl>
                                              <p:pRg st="0" end="0"/>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down)">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6">
                                            <p:txEl>
                                              <p:pRg st="0" end="0"/>
                                            </p:txEl>
                                          </p:spTgt>
                                        </p:tgtEl>
                                        <p:attrNameLst>
                                          <p:attrName>style.visibility</p:attrName>
                                        </p:attrNameLst>
                                      </p:cBhvr>
                                      <p:to>
                                        <p:strVal val="visible"/>
                                      </p:to>
                                    </p:set>
                                    <p:animEffect transition="in" filter="wipe(left)">
                                      <p:cBhvr>
                                        <p:cTn id="64" dur="500"/>
                                        <p:tgtEl>
                                          <p:spTgt spid="26">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3" presetClass="entr" presetSubtype="272" fill="hold" nodeType="click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p:cTn id="69" dur="500" fill="hold"/>
                                        <p:tgtEl>
                                          <p:spTgt spid="39"/>
                                        </p:tgtEl>
                                        <p:attrNameLst>
                                          <p:attrName>ppt_w</p:attrName>
                                        </p:attrNameLst>
                                      </p:cBhvr>
                                      <p:tavLst>
                                        <p:tav tm="0">
                                          <p:val>
                                            <p:strVal val="2/3*#ppt_w"/>
                                          </p:val>
                                        </p:tav>
                                        <p:tav tm="100000">
                                          <p:val>
                                            <p:strVal val="#ppt_w"/>
                                          </p:val>
                                        </p:tav>
                                      </p:tavLst>
                                    </p:anim>
                                    <p:anim calcmode="lin" valueType="num">
                                      <p:cBhvr>
                                        <p:cTn id="70" dur="500" fill="hold"/>
                                        <p:tgtEl>
                                          <p:spTgt spid="39"/>
                                        </p:tgtEl>
                                        <p:attrNameLst>
                                          <p:attrName>ppt_h</p:attrName>
                                        </p:attrNameLst>
                                      </p:cBhvr>
                                      <p:tavLst>
                                        <p:tav tm="0">
                                          <p:val>
                                            <p:strVal val="2/3*#ppt_h"/>
                                          </p:val>
                                        </p:tav>
                                        <p:tav tm="100000">
                                          <p:val>
                                            <p:strVal val="#ppt_h"/>
                                          </p:val>
                                        </p:tav>
                                      </p:tavLst>
                                    </p:anim>
                                  </p:childTnLst>
                                </p:cTn>
                              </p:par>
                            </p:childTnLst>
                          </p:cTn>
                        </p:par>
                        <p:par>
                          <p:cTn id="71" fill="hold">
                            <p:stCondLst>
                              <p:cond delay="500"/>
                            </p:stCondLst>
                            <p:childTnLst>
                              <p:par>
                                <p:cTn id="72" presetID="22" presetClass="entr" presetSubtype="4" fill="hold" grpId="0" nodeType="after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wipe(down)">
                                      <p:cBhvr>
                                        <p:cTn id="74" dur="500"/>
                                        <p:tgtEl>
                                          <p:spTgt spid="53"/>
                                        </p:tgtEl>
                                      </p:cBhvr>
                                    </p:animEffect>
                                  </p:childTnLst>
                                </p:cTn>
                              </p:par>
                              <p:par>
                                <p:cTn id="75" presetID="5" presetClass="entr" presetSubtype="1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checkerboard(across)">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checkerboard(across)">
                                      <p:cBhvr>
                                        <p:cTn id="82" dur="500"/>
                                        <p:tgtEl>
                                          <p:spTgt spid="52"/>
                                        </p:tgtEl>
                                      </p:cBhvr>
                                    </p:animEffect>
                                  </p:childTnLst>
                                </p:cTn>
                              </p:par>
                            </p:childTnLst>
                          </p:cTn>
                        </p:par>
                        <p:par>
                          <p:cTn id="83" fill="hold">
                            <p:stCondLst>
                              <p:cond delay="500"/>
                            </p:stCondLst>
                            <p:childTnLst>
                              <p:par>
                                <p:cTn id="84" presetID="22" presetClass="entr" presetSubtype="4" fill="hold" grpId="0" nodeType="after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wipe(down)">
                                      <p:cBhvr>
                                        <p:cTn id="86" dur="500"/>
                                        <p:tgtEl>
                                          <p:spTgt spid="54"/>
                                        </p:tgtEl>
                                      </p:cBhvr>
                                    </p:animEffect>
                                  </p:childTnLst>
                                </p:cTn>
                              </p:par>
                            </p:childTnLst>
                          </p:cTn>
                        </p:par>
                        <p:par>
                          <p:cTn id="87" fill="hold">
                            <p:stCondLst>
                              <p:cond delay="1000"/>
                            </p:stCondLst>
                            <p:childTnLst>
                              <p:par>
                                <p:cTn id="88" presetID="22" presetClass="entr" presetSubtype="1" fill="hold" grpId="0" nodeType="after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wipe(up)">
                                      <p:cBhvr>
                                        <p:cTn id="90" dur="500"/>
                                        <p:tgtEl>
                                          <p:spTgt spid="57"/>
                                        </p:tgtEl>
                                      </p:cBhvr>
                                    </p:animEffect>
                                  </p:childTnLst>
                                </p:cTn>
                              </p:par>
                            </p:childTnLst>
                          </p:cTn>
                        </p:par>
                        <p:par>
                          <p:cTn id="91" fill="hold">
                            <p:stCondLst>
                              <p:cond delay="1500"/>
                            </p:stCondLst>
                            <p:childTnLst>
                              <p:par>
                                <p:cTn id="92" presetID="22" presetClass="entr" presetSubtype="1" fill="hold" grpId="0" nodeType="afterEffect">
                                  <p:stCondLst>
                                    <p:cond delay="0"/>
                                  </p:stCondLst>
                                  <p:childTnLst>
                                    <p:set>
                                      <p:cBhvr>
                                        <p:cTn id="93" dur="1" fill="hold">
                                          <p:stCondLst>
                                            <p:cond delay="0"/>
                                          </p:stCondLst>
                                        </p:cTn>
                                        <p:tgtEl>
                                          <p:spTgt spid="56"/>
                                        </p:tgtEl>
                                        <p:attrNameLst>
                                          <p:attrName>style.visibility</p:attrName>
                                        </p:attrNameLst>
                                      </p:cBhvr>
                                      <p:to>
                                        <p:strVal val="visible"/>
                                      </p:to>
                                    </p:set>
                                    <p:animEffect transition="in" filter="wipe(up)">
                                      <p:cBhvr>
                                        <p:cTn id="94" dur="500"/>
                                        <p:tgtEl>
                                          <p:spTgt spid="56"/>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wipe(down)">
                                      <p:cBhvr>
                                        <p:cTn id="99" dur="500"/>
                                        <p:tgtEl>
                                          <p:spTgt spid="5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17">
                                            <p:txEl>
                                              <p:pRg st="0" end="0"/>
                                            </p:txEl>
                                          </p:spTgt>
                                        </p:tgtEl>
                                        <p:attrNameLst>
                                          <p:attrName>style.visibility</p:attrName>
                                        </p:attrNameLst>
                                      </p:cBhvr>
                                      <p:to>
                                        <p:strVal val="visible"/>
                                      </p:to>
                                    </p:set>
                                    <p:animEffect transition="in" filter="wipe(left)">
                                      <p:cBhvr>
                                        <p:cTn id="104" dur="500"/>
                                        <p:tgtEl>
                                          <p:spTgt spid="17">
                                            <p:txEl>
                                              <p:pRg st="0" end="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wipe(left)">
                                      <p:cBhvr>
                                        <p:cTn id="109" dur="500"/>
                                        <p:tgtEl>
                                          <p:spTgt spid="28"/>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wipe(left)">
                                      <p:cBhvr>
                                        <p:cTn id="114" dur="500"/>
                                        <p:tgtEl>
                                          <p:spTgt spid="32"/>
                                        </p:tgtEl>
                                      </p:cBhvr>
                                    </p:animEffect>
                                  </p:childTnLst>
                                </p:cTn>
                              </p:par>
                            </p:childTnLst>
                          </p:cTn>
                        </p:par>
                      </p:childTnLst>
                    </p:cTn>
                  </p:par>
                  <p:par>
                    <p:cTn id="115" fill="hold">
                      <p:stCondLst>
                        <p:cond delay="indefinite"/>
                      </p:stCondLst>
                      <p:childTnLst>
                        <p:par>
                          <p:cTn id="116" fill="hold">
                            <p:stCondLst>
                              <p:cond delay="0"/>
                            </p:stCondLst>
                            <p:childTnLst>
                              <p:par>
                                <p:cTn id="117" presetID="23" presetClass="entr" presetSubtype="272" fill="hold" grpId="0" nodeType="click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2/3*#ppt_w"/>
                                          </p:val>
                                        </p:tav>
                                        <p:tav tm="100000">
                                          <p:val>
                                            <p:strVal val="#ppt_w"/>
                                          </p:val>
                                        </p:tav>
                                      </p:tavLst>
                                    </p:anim>
                                    <p:anim calcmode="lin" valueType="num">
                                      <p:cBhvr>
                                        <p:cTn id="120" dur="500" fill="hold"/>
                                        <p:tgtEl>
                                          <p:spTgt spid="45"/>
                                        </p:tgtEl>
                                        <p:attrNameLst>
                                          <p:attrName>ppt_h</p:attrName>
                                        </p:attrNameLst>
                                      </p:cBhvr>
                                      <p:tavLst>
                                        <p:tav tm="0">
                                          <p:val>
                                            <p:strVal val="2/3*#ppt_h"/>
                                          </p:val>
                                        </p:tav>
                                        <p:tav tm="100000">
                                          <p:val>
                                            <p:strVal val="#ppt_h"/>
                                          </p:val>
                                        </p:tav>
                                      </p:tavLst>
                                    </p:anim>
                                  </p:childTnLst>
                                </p:cTn>
                              </p:par>
                            </p:childTnLst>
                          </p:cTn>
                        </p:par>
                        <p:par>
                          <p:cTn id="121" fill="hold">
                            <p:stCondLst>
                              <p:cond delay="500"/>
                            </p:stCondLst>
                            <p:childTnLst>
                              <p:par>
                                <p:cTn id="122" presetID="23" presetClass="entr" presetSubtype="272" fill="hold" grpId="0" nodeType="afterEffect">
                                  <p:stCondLst>
                                    <p:cond delay="0"/>
                                  </p:stCondLst>
                                  <p:childTnLst>
                                    <p:set>
                                      <p:cBhvr>
                                        <p:cTn id="123" dur="1" fill="hold">
                                          <p:stCondLst>
                                            <p:cond delay="0"/>
                                          </p:stCondLst>
                                        </p:cTn>
                                        <p:tgtEl>
                                          <p:spTgt spid="43"/>
                                        </p:tgtEl>
                                        <p:attrNameLst>
                                          <p:attrName>style.visibility</p:attrName>
                                        </p:attrNameLst>
                                      </p:cBhvr>
                                      <p:to>
                                        <p:strVal val="visible"/>
                                      </p:to>
                                    </p:set>
                                    <p:anim calcmode="lin" valueType="num">
                                      <p:cBhvr>
                                        <p:cTn id="124" dur="500" fill="hold"/>
                                        <p:tgtEl>
                                          <p:spTgt spid="43"/>
                                        </p:tgtEl>
                                        <p:attrNameLst>
                                          <p:attrName>ppt_w</p:attrName>
                                        </p:attrNameLst>
                                      </p:cBhvr>
                                      <p:tavLst>
                                        <p:tav tm="0">
                                          <p:val>
                                            <p:strVal val="2/3*#ppt_w"/>
                                          </p:val>
                                        </p:tav>
                                        <p:tav tm="100000">
                                          <p:val>
                                            <p:strVal val="#ppt_w"/>
                                          </p:val>
                                        </p:tav>
                                      </p:tavLst>
                                    </p:anim>
                                    <p:anim calcmode="lin" valueType="num">
                                      <p:cBhvr>
                                        <p:cTn id="125" dur="500" fill="hold"/>
                                        <p:tgtEl>
                                          <p:spTgt spid="43"/>
                                        </p:tgtEl>
                                        <p:attrNameLst>
                                          <p:attrName>ppt_h</p:attrName>
                                        </p:attrNameLst>
                                      </p:cBhvr>
                                      <p:tavLst>
                                        <p:tav tm="0">
                                          <p:val>
                                            <p:strVal val="2/3*#ppt_h"/>
                                          </p:val>
                                        </p:tav>
                                        <p:tav tm="100000">
                                          <p:val>
                                            <p:strVal val="#ppt_h"/>
                                          </p:val>
                                        </p:tav>
                                      </p:tavLst>
                                    </p:anim>
                                  </p:childTnLst>
                                </p:cTn>
                              </p:par>
                            </p:childTnLst>
                          </p:cTn>
                        </p:par>
                        <p:par>
                          <p:cTn id="126" fill="hold">
                            <p:stCondLst>
                              <p:cond delay="1000"/>
                            </p:stCondLst>
                            <p:childTnLst>
                              <p:par>
                                <p:cTn id="127" presetID="23" presetClass="entr" presetSubtype="272" fill="hold" grpId="0" nodeType="afterEffect">
                                  <p:stCondLst>
                                    <p:cond delay="0"/>
                                  </p:stCondLst>
                                  <p:childTnLst>
                                    <p:set>
                                      <p:cBhvr>
                                        <p:cTn id="128" dur="1" fill="hold">
                                          <p:stCondLst>
                                            <p:cond delay="0"/>
                                          </p:stCondLst>
                                        </p:cTn>
                                        <p:tgtEl>
                                          <p:spTgt spid="27"/>
                                        </p:tgtEl>
                                        <p:attrNameLst>
                                          <p:attrName>style.visibility</p:attrName>
                                        </p:attrNameLst>
                                      </p:cBhvr>
                                      <p:to>
                                        <p:strVal val="visible"/>
                                      </p:to>
                                    </p:set>
                                    <p:anim calcmode="lin" valueType="num">
                                      <p:cBhvr>
                                        <p:cTn id="129" dur="500" fill="hold"/>
                                        <p:tgtEl>
                                          <p:spTgt spid="27"/>
                                        </p:tgtEl>
                                        <p:attrNameLst>
                                          <p:attrName>ppt_w</p:attrName>
                                        </p:attrNameLst>
                                      </p:cBhvr>
                                      <p:tavLst>
                                        <p:tav tm="0">
                                          <p:val>
                                            <p:strVal val="2/3*#ppt_w"/>
                                          </p:val>
                                        </p:tav>
                                        <p:tav tm="100000">
                                          <p:val>
                                            <p:strVal val="#ppt_w"/>
                                          </p:val>
                                        </p:tav>
                                      </p:tavLst>
                                    </p:anim>
                                    <p:anim calcmode="lin" valueType="num">
                                      <p:cBhvr>
                                        <p:cTn id="130" dur="500" fill="hold"/>
                                        <p:tgtEl>
                                          <p:spTgt spid="27"/>
                                        </p:tgtEl>
                                        <p:attrNameLst>
                                          <p:attrName>ppt_h</p:attrName>
                                        </p:attrNameLst>
                                      </p:cBhvr>
                                      <p:tavLst>
                                        <p:tav tm="0">
                                          <p:val>
                                            <p:strVal val="2/3*#ppt_h"/>
                                          </p:val>
                                        </p:tav>
                                        <p:tav tm="100000">
                                          <p:val>
                                            <p:strVal val="#ppt_h"/>
                                          </p:val>
                                        </p:tav>
                                      </p:tavLst>
                                    </p:anim>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nodeType="clickEffect">
                                  <p:stCondLst>
                                    <p:cond delay="0"/>
                                  </p:stCondLst>
                                  <p:childTnLst>
                                    <p:set>
                                      <p:cBhvr>
                                        <p:cTn id="134" dur="1" fill="hold">
                                          <p:stCondLst>
                                            <p:cond delay="0"/>
                                          </p:stCondLst>
                                        </p:cTn>
                                        <p:tgtEl>
                                          <p:spTgt spid="35"/>
                                        </p:tgtEl>
                                        <p:attrNameLst>
                                          <p:attrName>style.visibility</p:attrName>
                                        </p:attrNameLst>
                                      </p:cBhvr>
                                      <p:to>
                                        <p:strVal val="visible"/>
                                      </p:to>
                                    </p:set>
                                    <p:animEffect transition="in" filter="wipe(down)">
                                      <p:cBhvr>
                                        <p:cTn id="1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P spid="17" grpId="0" build="p" autoUpdateAnimBg="0"/>
      <p:bldP spid="18" grpId="0" animBg="1"/>
      <p:bldP spid="20" grpId="0" build="p" autoUpdateAnimBg="0"/>
      <p:bldP spid="21" grpId="0" build="p" autoUpdateAnimBg="0" advAuto="0"/>
      <p:bldP spid="26" grpId="0" build="p" autoUpdateAnimBg="0"/>
      <p:bldP spid="27" grpId="0" animBg="1"/>
      <p:bldP spid="43" grpId="0" animBg="1"/>
      <p:bldP spid="45" grpId="0" animBg="1"/>
      <p:bldP spid="50" grpId="0" animBg="1"/>
      <p:bldP spid="51" grpId="0" animBg="1"/>
      <p:bldP spid="23" grpId="0" animBg="1"/>
      <p:bldP spid="52" grpId="0" animBg="1"/>
      <p:bldP spid="53" grpId="0" animBg="1"/>
      <p:bldP spid="54" grpId="0" animBg="1"/>
      <p:bldP spid="55" grpId="0" animBg="1"/>
      <p:bldP spid="56" grpId="0" animBg="1"/>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72"/>
          <p:cNvSpPr>
            <a:spLocks noChangeArrowheads="1"/>
          </p:cNvSpPr>
          <p:nvPr/>
        </p:nvSpPr>
        <p:spPr bwMode="auto">
          <a:xfrm>
            <a:off x="2224533" y="2586026"/>
            <a:ext cx="72768" cy="349702"/>
          </a:xfrm>
          <a:prstGeom prst="rect">
            <a:avLst/>
          </a:prstGeom>
          <a:gradFill rotWithShape="0">
            <a:gsLst>
              <a:gs pos="0">
                <a:srgbClr val="CCFFFF"/>
              </a:gs>
              <a:gs pos="100000">
                <a:srgbClr val="33CCFF"/>
              </a:gs>
            </a:gsLst>
            <a:lin ang="5400000" scaled="1"/>
          </a:gradFill>
          <a:ln w="9525">
            <a:noFill/>
            <a:miter lim="800000"/>
            <a:headEnd/>
            <a:tailEnd/>
          </a:ln>
          <a:effectLst/>
        </p:spPr>
        <p:txBody>
          <a:bodyPr wrap="none" lIns="36000" tIns="36000" rIns="36000" bIns="36000" anchor="ctr">
            <a:spAutoFit/>
          </a:bodyPr>
          <a:lstStyle/>
          <a:p>
            <a:pPr>
              <a:defRPr/>
            </a:pPr>
            <a:endParaRPr lang="fr-FR">
              <a:solidFill>
                <a:srgbClr val="002060"/>
              </a:solidFill>
            </a:endParaRPr>
          </a:p>
        </p:txBody>
      </p:sp>
      <p:sp>
        <p:nvSpPr>
          <p:cNvPr id="4" name="Espace réservé du pied de page 3"/>
          <p:cNvSpPr>
            <a:spLocks noGrp="1"/>
          </p:cNvSpPr>
          <p:nvPr>
            <p:ph type="ftr" sz="quarter" idx="11"/>
          </p:nvPr>
        </p:nvSpPr>
        <p:spPr/>
        <p:txBody>
          <a:bodyPr/>
          <a:lstStyle/>
          <a:p>
            <a:r>
              <a:rPr lang="fr-FR" dirty="0" smtClean="0">
                <a:solidFill>
                  <a:srgbClr val="002060"/>
                </a:solidFill>
              </a:rPr>
              <a:t>Séminaire Sécurité -  Pilote privé et ULM - 2024</a:t>
            </a:r>
            <a:endParaRPr lang="fr-FR" dirty="0">
              <a:solidFill>
                <a:srgbClr val="002060"/>
              </a:solidFill>
            </a:endParaRPr>
          </a:p>
        </p:txBody>
      </p:sp>
      <p:sp>
        <p:nvSpPr>
          <p:cNvPr id="6" name="Text Box 3"/>
          <p:cNvSpPr txBox="1">
            <a:spLocks noChangeArrowheads="1"/>
          </p:cNvSpPr>
          <p:nvPr/>
        </p:nvSpPr>
        <p:spPr bwMode="auto">
          <a:xfrm>
            <a:off x="226632" y="692696"/>
            <a:ext cx="8572560" cy="892552"/>
          </a:xfrm>
          <a:prstGeom prst="rect">
            <a:avLst/>
          </a:prstGeom>
          <a:noFill/>
          <a:ln w="9525">
            <a:noFill/>
            <a:miter lim="800000"/>
            <a:headEnd/>
            <a:tailEnd/>
          </a:ln>
        </p:spPr>
        <p:txBody>
          <a:bodyPr wrap="square">
            <a:spAutoFit/>
          </a:bodyPr>
          <a:lstStyle/>
          <a:p>
            <a:pPr algn="l"/>
            <a:r>
              <a:rPr lang="fr-FR" sz="2000" b="1" dirty="0">
                <a:solidFill>
                  <a:srgbClr val="002060"/>
                </a:solidFill>
                <a:effectLst/>
                <a:latin typeface="+mj-lt"/>
              </a:rPr>
              <a:t>Processus de condensation par refroidissement en </a:t>
            </a:r>
            <a:r>
              <a:rPr lang="fr-FR" sz="2000" b="1" dirty="0" smtClean="0">
                <a:solidFill>
                  <a:srgbClr val="002060"/>
                </a:solidFill>
                <a:effectLst/>
                <a:latin typeface="+mj-lt"/>
              </a:rPr>
              <a:t>surface </a:t>
            </a:r>
            <a:r>
              <a:rPr lang="fr-FR" dirty="0" smtClean="0">
                <a:solidFill>
                  <a:srgbClr val="002060"/>
                </a:solidFill>
                <a:effectLst/>
                <a:latin typeface="+mj-lt"/>
              </a:rPr>
              <a:t>: brume/brouillard </a:t>
            </a:r>
          </a:p>
          <a:p>
            <a:r>
              <a:rPr lang="fr-FR" dirty="0" smtClean="0">
                <a:solidFill>
                  <a:srgbClr val="002060"/>
                </a:solidFill>
                <a:latin typeface="+mj-lt"/>
              </a:rPr>
              <a:t> </a:t>
            </a:r>
            <a:r>
              <a:rPr lang="fr-FR" sz="1400" dirty="0" smtClean="0">
                <a:solidFill>
                  <a:srgbClr val="002060"/>
                </a:solidFill>
                <a:latin typeface="+mj-lt"/>
              </a:rPr>
              <a:t>(Cf.  Séminaire 2023 : </a:t>
            </a:r>
            <a:r>
              <a:rPr lang="fr-FR" sz="1400" b="1" dirty="0">
                <a:hlinkClick r:id="rId3"/>
              </a:rPr>
              <a:t>Météorologie : Conditions propices à la formation et la dissipation de la brume et du </a:t>
            </a:r>
            <a:r>
              <a:rPr lang="fr-FR" sz="1400" b="1" dirty="0" smtClean="0">
                <a:hlinkClick r:id="rId3"/>
              </a:rPr>
              <a:t>brouillard</a:t>
            </a:r>
            <a:r>
              <a:rPr lang="fr-FR" sz="1400" dirty="0">
                <a:solidFill>
                  <a:srgbClr val="002060"/>
                </a:solidFill>
                <a:latin typeface="+mj-lt"/>
              </a:rPr>
              <a:t> </a:t>
            </a:r>
            <a:r>
              <a:rPr lang="fr-FR" sz="1400" dirty="0" smtClean="0">
                <a:solidFill>
                  <a:srgbClr val="002060"/>
                </a:solidFill>
                <a:latin typeface="+mj-lt"/>
              </a:rPr>
              <a:t>et Note </a:t>
            </a:r>
            <a:r>
              <a:rPr lang="fr-FR" sz="1400" dirty="0">
                <a:hlinkClick r:id="rId4"/>
              </a:rPr>
              <a:t>Interprétation des paramètres T /Td du METAR et de </a:t>
            </a:r>
            <a:r>
              <a:rPr lang="fr-FR" sz="1400" dirty="0" smtClean="0">
                <a:hlinkClick r:id="rId4"/>
              </a:rPr>
              <a:t>l'ATIS</a:t>
            </a:r>
            <a:r>
              <a:rPr lang="fr-FR" sz="1400" dirty="0" smtClean="0">
                <a:solidFill>
                  <a:srgbClr val="002060"/>
                </a:solidFill>
                <a:latin typeface="+mj-lt"/>
                <a:hlinkClick r:id="rId4"/>
              </a:rPr>
              <a:t>.</a:t>
            </a:r>
            <a:endParaRPr lang="en-GB" sz="1400" dirty="0">
              <a:solidFill>
                <a:srgbClr val="002060"/>
              </a:solidFill>
              <a:effectLst/>
              <a:latin typeface="+mj-lt"/>
            </a:endParaRPr>
          </a:p>
        </p:txBody>
      </p:sp>
      <p:sp>
        <p:nvSpPr>
          <p:cNvPr id="7" name="Text Box 4"/>
          <p:cNvSpPr txBox="1">
            <a:spLocks noChangeArrowheads="1"/>
          </p:cNvSpPr>
          <p:nvPr/>
        </p:nvSpPr>
        <p:spPr bwMode="auto">
          <a:xfrm>
            <a:off x="2786050" y="1714488"/>
            <a:ext cx="2469307" cy="371513"/>
          </a:xfrm>
          <a:prstGeom prst="rect">
            <a:avLst/>
          </a:prstGeom>
          <a:noFill/>
          <a:ln w="9525">
            <a:noFill/>
            <a:miter lim="800000"/>
            <a:headEnd/>
            <a:tailEnd/>
          </a:ln>
          <a:effectLst/>
        </p:spPr>
        <p:txBody>
          <a:bodyPr wrap="none" lIns="90000" tIns="46800" rIns="90000" bIns="46800">
            <a:spAutoFit/>
          </a:bodyPr>
          <a:lstStyle/>
          <a:p>
            <a:pPr>
              <a:defRPr/>
            </a:pPr>
            <a:r>
              <a:rPr lang="en-US" dirty="0" err="1">
                <a:solidFill>
                  <a:srgbClr val="002060"/>
                </a:solidFill>
                <a:effectLst/>
                <a:latin typeface="+mj-lt"/>
              </a:rPr>
              <a:t>Ciel</a:t>
            </a:r>
            <a:r>
              <a:rPr lang="en-US" dirty="0">
                <a:solidFill>
                  <a:srgbClr val="002060"/>
                </a:solidFill>
                <a:effectLst/>
                <a:latin typeface="+mj-lt"/>
              </a:rPr>
              <a:t> </a:t>
            </a:r>
            <a:r>
              <a:rPr lang="en-US" dirty="0" smtClean="0">
                <a:solidFill>
                  <a:srgbClr val="002060"/>
                </a:solidFill>
                <a:effectLst/>
                <a:latin typeface="+mj-lt"/>
              </a:rPr>
              <a:t>Clair, </a:t>
            </a:r>
            <a:r>
              <a:rPr lang="en-US" dirty="0">
                <a:solidFill>
                  <a:srgbClr val="002060"/>
                </a:solidFill>
                <a:effectLst/>
                <a:latin typeface="+mj-lt"/>
              </a:rPr>
              <a:t>sol continental</a:t>
            </a:r>
            <a:endParaRPr lang="en-US" dirty="0">
              <a:solidFill>
                <a:srgbClr val="002060"/>
              </a:solidFill>
              <a:effectLst>
                <a:outerShdw blurRad="38100" dist="38100" dir="2700000" algn="tl">
                  <a:srgbClr val="000000"/>
                </a:outerShdw>
              </a:effectLst>
              <a:latin typeface="+mj-lt"/>
            </a:endParaRPr>
          </a:p>
        </p:txBody>
      </p:sp>
      <p:grpSp>
        <p:nvGrpSpPr>
          <p:cNvPr id="21" name="Group 40"/>
          <p:cNvGrpSpPr>
            <a:grpSpLocks/>
          </p:cNvGrpSpPr>
          <p:nvPr/>
        </p:nvGrpSpPr>
        <p:grpSpPr bwMode="auto">
          <a:xfrm>
            <a:off x="6215074" y="1643050"/>
            <a:ext cx="2148271" cy="1474546"/>
            <a:chOff x="4280" y="2130"/>
            <a:chExt cx="1374" cy="1508"/>
          </a:xfrm>
        </p:grpSpPr>
        <p:sp>
          <p:nvSpPr>
            <p:cNvPr id="22" name="Freeform 41"/>
            <p:cNvSpPr>
              <a:spLocks/>
            </p:cNvSpPr>
            <p:nvPr/>
          </p:nvSpPr>
          <p:spPr bwMode="auto">
            <a:xfrm>
              <a:off x="4674" y="2292"/>
              <a:ext cx="596" cy="1279"/>
            </a:xfrm>
            <a:custGeom>
              <a:avLst/>
              <a:gdLst/>
              <a:ahLst/>
              <a:cxnLst>
                <a:cxn ang="0">
                  <a:pos x="0" y="0"/>
                </a:cxn>
                <a:cxn ang="0">
                  <a:pos x="504" y="636"/>
                </a:cxn>
                <a:cxn ang="0">
                  <a:pos x="168" y="852"/>
                </a:cxn>
              </a:cxnLst>
              <a:rect l="0" t="0" r="r" b="b"/>
              <a:pathLst>
                <a:path w="504" h="852">
                  <a:moveTo>
                    <a:pt x="0" y="0"/>
                  </a:moveTo>
                  <a:cubicBezTo>
                    <a:pt x="84" y="106"/>
                    <a:pt x="476" y="494"/>
                    <a:pt x="504" y="636"/>
                  </a:cubicBezTo>
                  <a:cubicBezTo>
                    <a:pt x="432" y="744"/>
                    <a:pt x="238" y="807"/>
                    <a:pt x="168" y="852"/>
                  </a:cubicBezTo>
                </a:path>
              </a:pathLst>
            </a:custGeom>
            <a:noFill/>
            <a:ln w="38100" cap="flat" cmpd="sng">
              <a:solidFill>
                <a:schemeClr val="accent2"/>
              </a:solidFill>
              <a:prstDash val="solid"/>
              <a:round/>
              <a:headEnd type="none" w="sm" len="sm"/>
              <a:tailEnd type="none" w="sm" len="sm"/>
            </a:ln>
            <a:effectLst/>
          </p:spPr>
          <p:txBody>
            <a:bodyPr wrap="none" anchor="ctr"/>
            <a:lstStyle/>
            <a:p>
              <a:pPr>
                <a:defRPr/>
              </a:pPr>
              <a:endParaRPr lang="fr-FR">
                <a:solidFill>
                  <a:srgbClr val="002060"/>
                </a:solidFill>
                <a:latin typeface="+mj-lt"/>
              </a:endParaRPr>
            </a:p>
          </p:txBody>
        </p:sp>
        <p:grpSp>
          <p:nvGrpSpPr>
            <p:cNvPr id="23" name="Group 42"/>
            <p:cNvGrpSpPr>
              <a:grpSpLocks/>
            </p:cNvGrpSpPr>
            <p:nvPr/>
          </p:nvGrpSpPr>
          <p:grpSpPr bwMode="auto">
            <a:xfrm>
              <a:off x="4280" y="2130"/>
              <a:ext cx="1374" cy="1508"/>
              <a:chOff x="4475" y="607"/>
              <a:chExt cx="1162" cy="1005"/>
            </a:xfrm>
          </p:grpSpPr>
          <p:grpSp>
            <p:nvGrpSpPr>
              <p:cNvPr id="24" name="Group 43"/>
              <p:cNvGrpSpPr>
                <a:grpSpLocks/>
              </p:cNvGrpSpPr>
              <p:nvPr/>
            </p:nvGrpSpPr>
            <p:grpSpPr bwMode="auto">
              <a:xfrm>
                <a:off x="4632" y="696"/>
                <a:ext cx="912" cy="876"/>
                <a:chOff x="4656" y="468"/>
                <a:chExt cx="912" cy="876"/>
              </a:xfrm>
            </p:grpSpPr>
            <p:sp>
              <p:nvSpPr>
                <p:cNvPr id="27" name="Line 44"/>
                <p:cNvSpPr>
                  <a:spLocks noChangeShapeType="1"/>
                </p:cNvSpPr>
                <p:nvPr/>
              </p:nvSpPr>
              <p:spPr bwMode="auto">
                <a:xfrm>
                  <a:off x="4656" y="1344"/>
                  <a:ext cx="912" cy="0"/>
                </a:xfrm>
                <a:prstGeom prst="line">
                  <a:avLst/>
                </a:prstGeom>
                <a:noFill/>
                <a:ln w="19050">
                  <a:solidFill>
                    <a:schemeClr val="tx1"/>
                  </a:solidFill>
                  <a:round/>
                  <a:headEnd type="none" w="sm" len="sm"/>
                  <a:tailEnd type="triangle" w="med" len="med"/>
                </a:ln>
                <a:effectLst/>
              </p:spPr>
              <p:txBody>
                <a:bodyPr wrap="none" anchor="ctr"/>
                <a:lstStyle/>
                <a:p>
                  <a:pPr>
                    <a:defRPr/>
                  </a:pPr>
                  <a:endParaRPr lang="fr-FR">
                    <a:solidFill>
                      <a:srgbClr val="002060"/>
                    </a:solidFill>
                    <a:latin typeface="+mj-lt"/>
                  </a:endParaRPr>
                </a:p>
              </p:txBody>
            </p:sp>
            <p:sp>
              <p:nvSpPr>
                <p:cNvPr id="28" name="Line 45"/>
                <p:cNvSpPr>
                  <a:spLocks noChangeShapeType="1"/>
                </p:cNvSpPr>
                <p:nvPr/>
              </p:nvSpPr>
              <p:spPr bwMode="auto">
                <a:xfrm flipV="1">
                  <a:off x="4656" y="468"/>
                  <a:ext cx="0" cy="876"/>
                </a:xfrm>
                <a:prstGeom prst="line">
                  <a:avLst/>
                </a:prstGeom>
                <a:noFill/>
                <a:ln w="19050">
                  <a:solidFill>
                    <a:schemeClr val="tx1"/>
                  </a:solidFill>
                  <a:round/>
                  <a:headEnd type="none" w="sm" len="sm"/>
                  <a:tailEnd type="triangle" w="med" len="med"/>
                </a:ln>
                <a:effectLst/>
              </p:spPr>
              <p:txBody>
                <a:bodyPr wrap="none" anchor="ctr"/>
                <a:lstStyle/>
                <a:p>
                  <a:pPr>
                    <a:defRPr/>
                  </a:pPr>
                  <a:endParaRPr lang="fr-FR">
                    <a:solidFill>
                      <a:srgbClr val="002060"/>
                    </a:solidFill>
                    <a:latin typeface="+mj-lt"/>
                  </a:endParaRPr>
                </a:p>
              </p:txBody>
            </p:sp>
          </p:grpSp>
          <p:sp>
            <p:nvSpPr>
              <p:cNvPr id="25" name="Text Box 46"/>
              <p:cNvSpPr txBox="1">
                <a:spLocks noChangeArrowheads="1"/>
              </p:cNvSpPr>
              <p:nvPr/>
            </p:nvSpPr>
            <p:spPr bwMode="auto">
              <a:xfrm>
                <a:off x="4475" y="607"/>
                <a:ext cx="155" cy="273"/>
              </a:xfrm>
              <a:prstGeom prst="rect">
                <a:avLst/>
              </a:prstGeom>
              <a:noFill/>
              <a:ln w="12700">
                <a:noFill/>
                <a:miter lim="800000"/>
                <a:headEnd type="none" w="sm" len="sm"/>
                <a:tailEnd type="none" w="sm" len="sm"/>
              </a:ln>
            </p:spPr>
            <p:txBody>
              <a:bodyPr wrap="none">
                <a:spAutoFit/>
              </a:bodyPr>
              <a:lstStyle/>
              <a:p>
                <a:pPr algn="r"/>
                <a:r>
                  <a:rPr lang="fr-FR" sz="2000" i="1">
                    <a:solidFill>
                      <a:srgbClr val="002060"/>
                    </a:solidFill>
                    <a:effectLst/>
                    <a:latin typeface="+mj-lt"/>
                  </a:rPr>
                  <a:t>z</a:t>
                </a:r>
              </a:p>
            </p:txBody>
          </p:sp>
          <p:sp>
            <p:nvSpPr>
              <p:cNvPr id="26" name="Text Box 47"/>
              <p:cNvSpPr txBox="1">
                <a:spLocks noChangeArrowheads="1"/>
              </p:cNvSpPr>
              <p:nvPr/>
            </p:nvSpPr>
            <p:spPr bwMode="auto">
              <a:xfrm>
                <a:off x="5490" y="1339"/>
                <a:ext cx="147" cy="273"/>
              </a:xfrm>
              <a:prstGeom prst="rect">
                <a:avLst/>
              </a:prstGeom>
              <a:noFill/>
              <a:ln w="12700">
                <a:noFill/>
                <a:miter lim="800000"/>
                <a:headEnd type="none" w="sm" len="sm"/>
                <a:tailEnd type="none" w="sm" len="sm"/>
              </a:ln>
            </p:spPr>
            <p:txBody>
              <a:bodyPr wrap="none">
                <a:spAutoFit/>
              </a:bodyPr>
              <a:lstStyle/>
              <a:p>
                <a:pPr algn="r"/>
                <a:r>
                  <a:rPr lang="fr-FR" sz="2000" i="1">
                    <a:solidFill>
                      <a:srgbClr val="002060"/>
                    </a:solidFill>
                    <a:effectLst/>
                    <a:latin typeface="+mj-lt"/>
                  </a:rPr>
                  <a:t>t</a:t>
                </a:r>
              </a:p>
            </p:txBody>
          </p:sp>
        </p:grpSp>
      </p:grpSp>
      <p:sp>
        <p:nvSpPr>
          <p:cNvPr id="51" name="Text Box 48"/>
          <p:cNvSpPr txBox="1">
            <a:spLocks noChangeArrowheads="1"/>
          </p:cNvSpPr>
          <p:nvPr/>
        </p:nvSpPr>
        <p:spPr bwMode="auto">
          <a:xfrm>
            <a:off x="510005" y="2595566"/>
            <a:ext cx="1285884" cy="842145"/>
          </a:xfrm>
          <a:prstGeom prst="rect">
            <a:avLst/>
          </a:prstGeom>
          <a:noFill/>
          <a:ln w="9525">
            <a:noFill/>
            <a:miter lim="800000"/>
            <a:headEnd/>
            <a:tailEnd/>
          </a:ln>
        </p:spPr>
        <p:txBody>
          <a:bodyPr wrap="square" lIns="36000" tIns="36000" rIns="36000" bIns="36000">
            <a:spAutoFit/>
          </a:bodyPr>
          <a:lstStyle/>
          <a:p>
            <a:pPr algn="l">
              <a:spcBef>
                <a:spcPct val="50000"/>
              </a:spcBef>
            </a:pPr>
            <a:r>
              <a:rPr lang="fr-FR" sz="2000" dirty="0">
                <a:solidFill>
                  <a:srgbClr val="002060"/>
                </a:solidFill>
                <a:effectLst/>
                <a:latin typeface="+mj-lt"/>
              </a:rPr>
              <a:t>vent </a:t>
            </a:r>
            <a:r>
              <a:rPr lang="fr-FR" sz="2000" dirty="0" smtClean="0">
                <a:solidFill>
                  <a:srgbClr val="002060"/>
                </a:solidFill>
                <a:effectLst/>
                <a:latin typeface="+mj-lt"/>
              </a:rPr>
              <a:t>faible</a:t>
            </a:r>
          </a:p>
          <a:p>
            <a:pPr algn="l">
              <a:spcBef>
                <a:spcPct val="50000"/>
              </a:spcBef>
            </a:pPr>
            <a:r>
              <a:rPr lang="fr-FR" sz="2000" dirty="0" smtClean="0">
                <a:solidFill>
                  <a:srgbClr val="002060"/>
                </a:solidFill>
                <a:latin typeface="+mj-lt"/>
              </a:rPr>
              <a:t>3 à 5m/s</a:t>
            </a:r>
            <a:endParaRPr lang="fr-FR" sz="2000" dirty="0">
              <a:solidFill>
                <a:srgbClr val="002060"/>
              </a:solidFill>
              <a:effectLst/>
              <a:latin typeface="+mj-lt"/>
            </a:endParaRPr>
          </a:p>
        </p:txBody>
      </p:sp>
      <p:sp>
        <p:nvSpPr>
          <p:cNvPr id="52" name="Text Box 49"/>
          <p:cNvSpPr txBox="1">
            <a:spLocks noChangeArrowheads="1"/>
          </p:cNvSpPr>
          <p:nvPr/>
        </p:nvSpPr>
        <p:spPr bwMode="auto">
          <a:xfrm>
            <a:off x="2000232" y="2214554"/>
            <a:ext cx="3990541" cy="400110"/>
          </a:xfrm>
          <a:prstGeom prst="rect">
            <a:avLst/>
          </a:prstGeom>
          <a:noFill/>
          <a:ln w="12700">
            <a:noFill/>
            <a:miter lim="800000"/>
            <a:headEnd type="none" w="sm" len="sm"/>
            <a:tailEnd type="none" w="sm" len="sm"/>
          </a:ln>
        </p:spPr>
        <p:txBody>
          <a:bodyPr wrap="square">
            <a:spAutoFit/>
          </a:bodyPr>
          <a:lstStyle/>
          <a:p>
            <a:pPr algn="l"/>
            <a:r>
              <a:rPr lang="fr-FR" sz="2000" dirty="0">
                <a:solidFill>
                  <a:srgbClr val="002060"/>
                </a:solidFill>
                <a:effectLst/>
                <a:latin typeface="+mj-lt"/>
              </a:rPr>
              <a:t>brouillard de </a:t>
            </a:r>
            <a:r>
              <a:rPr lang="fr-FR" sz="2000" dirty="0" smtClean="0">
                <a:solidFill>
                  <a:srgbClr val="002060"/>
                </a:solidFill>
                <a:effectLst/>
                <a:latin typeface="+mj-lt"/>
              </a:rPr>
              <a:t>rayonnement / stratus</a:t>
            </a:r>
            <a:endParaRPr lang="fr-FR" sz="2000" b="1" dirty="0">
              <a:solidFill>
                <a:srgbClr val="002060"/>
              </a:solidFill>
              <a:effectLst/>
              <a:latin typeface="+mj-lt"/>
            </a:endParaRPr>
          </a:p>
        </p:txBody>
      </p:sp>
      <p:sp>
        <p:nvSpPr>
          <p:cNvPr id="53" name="Rectangle 72"/>
          <p:cNvSpPr>
            <a:spLocks noChangeArrowheads="1"/>
          </p:cNvSpPr>
          <p:nvPr/>
        </p:nvSpPr>
        <p:spPr bwMode="auto">
          <a:xfrm>
            <a:off x="2224533" y="2586026"/>
            <a:ext cx="72768" cy="349702"/>
          </a:xfrm>
          <a:prstGeom prst="rect">
            <a:avLst/>
          </a:prstGeom>
          <a:gradFill rotWithShape="0">
            <a:gsLst>
              <a:gs pos="0">
                <a:srgbClr val="CCFFFF"/>
              </a:gs>
              <a:gs pos="100000">
                <a:srgbClr val="33CCFF"/>
              </a:gs>
            </a:gsLst>
            <a:lin ang="5400000" scaled="1"/>
          </a:gradFill>
          <a:ln w="9525">
            <a:noFill/>
            <a:miter lim="800000"/>
            <a:headEnd/>
            <a:tailEnd/>
          </a:ln>
          <a:effectLst/>
        </p:spPr>
        <p:txBody>
          <a:bodyPr wrap="none" lIns="36000" tIns="36000" rIns="36000" bIns="36000" anchor="ctr">
            <a:spAutoFit/>
          </a:bodyPr>
          <a:lstStyle/>
          <a:p>
            <a:pPr>
              <a:defRPr/>
            </a:pPr>
            <a:endParaRPr lang="fr-FR">
              <a:solidFill>
                <a:srgbClr val="002060"/>
              </a:solidFill>
              <a:latin typeface="+mj-lt"/>
            </a:endParaRPr>
          </a:p>
        </p:txBody>
      </p:sp>
      <p:grpSp>
        <p:nvGrpSpPr>
          <p:cNvPr id="54" name="Group 68"/>
          <p:cNvGrpSpPr>
            <a:grpSpLocks/>
          </p:cNvGrpSpPr>
          <p:nvPr/>
        </p:nvGrpSpPr>
        <p:grpSpPr bwMode="auto">
          <a:xfrm>
            <a:off x="2605533" y="2725730"/>
            <a:ext cx="3849688" cy="584201"/>
            <a:chOff x="1680" y="3112"/>
            <a:chExt cx="2425" cy="368"/>
          </a:xfrm>
        </p:grpSpPr>
        <p:sp>
          <p:nvSpPr>
            <p:cNvPr id="55" name="AutoShape 69"/>
            <p:cNvSpPr>
              <a:spLocks noChangeArrowheads="1"/>
            </p:cNvSpPr>
            <p:nvPr/>
          </p:nvSpPr>
          <p:spPr bwMode="auto">
            <a:xfrm>
              <a:off x="1680" y="3115"/>
              <a:ext cx="1776" cy="365"/>
            </a:xfrm>
            <a:prstGeom prst="cloudCallout">
              <a:avLst>
                <a:gd name="adj1" fmla="val -40764"/>
                <a:gd name="adj2" fmla="val -32639"/>
              </a:avLst>
            </a:prstGeom>
            <a:gradFill rotWithShape="0">
              <a:gsLst>
                <a:gs pos="0">
                  <a:srgbClr val="FFFFFF"/>
                </a:gs>
                <a:gs pos="100000">
                  <a:srgbClr val="99CCFF"/>
                </a:gs>
              </a:gsLst>
              <a:lin ang="5400000" scaled="1"/>
            </a:gradFill>
            <a:ln w="9525">
              <a:noFill/>
              <a:round/>
              <a:headEnd/>
              <a:tailEnd/>
            </a:ln>
          </p:spPr>
          <p:txBody>
            <a:bodyPr lIns="36000" tIns="36000" rIns="36000" bIns="36000" anchor="ctr">
              <a:spAutoFit/>
            </a:bodyPr>
            <a:lstStyle/>
            <a:p>
              <a:endParaRPr lang="fr-FR" sz="2000">
                <a:solidFill>
                  <a:srgbClr val="002060"/>
                </a:solidFill>
                <a:effectLst/>
                <a:latin typeface="+mj-lt"/>
              </a:endParaRPr>
            </a:p>
          </p:txBody>
        </p:sp>
        <p:sp>
          <p:nvSpPr>
            <p:cNvPr id="56" name="Line 70"/>
            <p:cNvSpPr>
              <a:spLocks noChangeShapeType="1"/>
            </p:cNvSpPr>
            <p:nvPr/>
          </p:nvSpPr>
          <p:spPr bwMode="auto">
            <a:xfrm>
              <a:off x="3648" y="3120"/>
              <a:ext cx="0" cy="192"/>
            </a:xfrm>
            <a:prstGeom prst="line">
              <a:avLst/>
            </a:prstGeom>
            <a:noFill/>
            <a:ln w="9525">
              <a:solidFill>
                <a:schemeClr val="tx1"/>
              </a:solidFill>
              <a:round/>
              <a:headEnd type="arrow" w="med" len="med"/>
              <a:tailEnd type="arrow" w="med" len="med"/>
            </a:ln>
            <a:effectLst/>
          </p:spPr>
          <p:txBody>
            <a:bodyPr wrap="none" lIns="36000" tIns="36000" rIns="36000" bIns="36000" anchor="ctr">
              <a:spAutoFit/>
            </a:bodyPr>
            <a:lstStyle/>
            <a:p>
              <a:pPr>
                <a:defRPr/>
              </a:pPr>
              <a:endParaRPr lang="fr-FR">
                <a:solidFill>
                  <a:srgbClr val="002060"/>
                </a:solidFill>
                <a:latin typeface="+mj-lt"/>
              </a:endParaRPr>
            </a:p>
          </p:txBody>
        </p:sp>
        <p:sp>
          <p:nvSpPr>
            <p:cNvPr id="57" name="Text Box 71"/>
            <p:cNvSpPr txBox="1">
              <a:spLocks noChangeArrowheads="1"/>
            </p:cNvSpPr>
            <p:nvPr/>
          </p:nvSpPr>
          <p:spPr bwMode="auto">
            <a:xfrm>
              <a:off x="3769" y="3112"/>
              <a:ext cx="336" cy="201"/>
            </a:xfrm>
            <a:prstGeom prst="rect">
              <a:avLst/>
            </a:prstGeom>
            <a:noFill/>
            <a:ln w="9525">
              <a:noFill/>
              <a:miter lim="800000"/>
              <a:headEnd/>
              <a:tailEnd/>
            </a:ln>
          </p:spPr>
          <p:txBody>
            <a:bodyPr wrap="none" lIns="36000" tIns="36000" rIns="36000" bIns="36000">
              <a:spAutoFit/>
            </a:bodyPr>
            <a:lstStyle/>
            <a:p>
              <a:pPr algn="l"/>
              <a:r>
                <a:rPr lang="fr-FR" sz="1600">
                  <a:solidFill>
                    <a:srgbClr val="002060"/>
                  </a:solidFill>
                  <a:effectLst/>
                  <a:latin typeface="+mj-lt"/>
                </a:rPr>
                <a:t>x10m</a:t>
              </a:r>
              <a:endParaRPr lang="fr-FR" sz="2000">
                <a:solidFill>
                  <a:srgbClr val="002060"/>
                </a:solidFill>
                <a:effectLst/>
                <a:latin typeface="+mj-lt"/>
              </a:endParaRPr>
            </a:p>
          </p:txBody>
        </p:sp>
      </p:grpSp>
      <p:grpSp>
        <p:nvGrpSpPr>
          <p:cNvPr id="58" name="Group 50"/>
          <p:cNvGrpSpPr>
            <a:grpSpLocks/>
          </p:cNvGrpSpPr>
          <p:nvPr/>
        </p:nvGrpSpPr>
        <p:grpSpPr bwMode="auto">
          <a:xfrm>
            <a:off x="2224533" y="2662226"/>
            <a:ext cx="3754438" cy="649288"/>
            <a:chOff x="1440" y="3072"/>
            <a:chExt cx="2365" cy="409"/>
          </a:xfrm>
        </p:grpSpPr>
        <p:grpSp>
          <p:nvGrpSpPr>
            <p:cNvPr id="59" name="Group 51"/>
            <p:cNvGrpSpPr>
              <a:grpSpLocks/>
            </p:cNvGrpSpPr>
            <p:nvPr/>
          </p:nvGrpSpPr>
          <p:grpSpPr bwMode="auto">
            <a:xfrm>
              <a:off x="1440" y="3229"/>
              <a:ext cx="2365" cy="252"/>
              <a:chOff x="1764" y="3426"/>
              <a:chExt cx="2400" cy="320"/>
            </a:xfrm>
          </p:grpSpPr>
          <p:sp>
            <p:nvSpPr>
              <p:cNvPr id="69" name="Rectangle 52" descr="noir)"/>
              <p:cNvSpPr>
                <a:spLocks noChangeArrowheads="1"/>
              </p:cNvSpPr>
              <p:nvPr/>
            </p:nvSpPr>
            <p:spPr bwMode="auto">
              <a:xfrm>
                <a:off x="1764" y="3576"/>
                <a:ext cx="2100" cy="156"/>
              </a:xfrm>
              <a:prstGeom prst="rect">
                <a:avLst/>
              </a:prstGeom>
              <a:pattFill prst="ltUpDiag">
                <a:fgClr>
                  <a:schemeClr val="tx2"/>
                </a:fgClr>
                <a:bgClr>
                  <a:srgbClr val="FFDBB7"/>
                </a:bgClr>
              </a:pattFill>
              <a:ln w="12700">
                <a:noFill/>
                <a:miter lim="800000"/>
                <a:headEnd type="none" w="sm" len="sm"/>
                <a:tailEnd type="none" w="sm" len="sm"/>
              </a:ln>
              <a:effectLst/>
            </p:spPr>
            <p:txBody>
              <a:bodyPr wrap="none" anchor="ctr"/>
              <a:lstStyle/>
              <a:p>
                <a:pPr>
                  <a:defRPr/>
                </a:pPr>
                <a:endParaRPr lang="fr-FR">
                  <a:solidFill>
                    <a:srgbClr val="002060"/>
                  </a:solidFill>
                  <a:latin typeface="+mj-lt"/>
                </a:endParaRPr>
              </a:p>
            </p:txBody>
          </p:sp>
          <p:sp>
            <p:nvSpPr>
              <p:cNvPr id="70" name="Line 53"/>
              <p:cNvSpPr>
                <a:spLocks noChangeShapeType="1"/>
              </p:cNvSpPr>
              <p:nvPr/>
            </p:nvSpPr>
            <p:spPr bwMode="auto">
              <a:xfrm>
                <a:off x="1778" y="3576"/>
                <a:ext cx="2098" cy="0"/>
              </a:xfrm>
              <a:prstGeom prst="line">
                <a:avLst/>
              </a:prstGeom>
              <a:noFill/>
              <a:ln w="38100">
                <a:solidFill>
                  <a:schemeClr val="tx1"/>
                </a:solidFill>
                <a:round/>
                <a:headEnd type="none" w="sm" len="sm"/>
                <a:tailEnd type="none" w="sm" len="sm"/>
              </a:ln>
              <a:effectLst/>
            </p:spPr>
            <p:txBody>
              <a:bodyPr wrap="none" anchor="ctr"/>
              <a:lstStyle/>
              <a:p>
                <a:pPr>
                  <a:defRPr/>
                </a:pPr>
                <a:endParaRPr lang="fr-FR">
                  <a:solidFill>
                    <a:srgbClr val="002060"/>
                  </a:solidFill>
                  <a:latin typeface="+mj-lt"/>
                </a:endParaRPr>
              </a:p>
            </p:txBody>
          </p:sp>
          <p:grpSp>
            <p:nvGrpSpPr>
              <p:cNvPr id="71" name="Group 54"/>
              <p:cNvGrpSpPr>
                <a:grpSpLocks/>
              </p:cNvGrpSpPr>
              <p:nvPr/>
            </p:nvGrpSpPr>
            <p:grpSpPr bwMode="auto">
              <a:xfrm>
                <a:off x="2174" y="3612"/>
                <a:ext cx="1500" cy="60"/>
                <a:chOff x="2400" y="1380"/>
                <a:chExt cx="1500" cy="60"/>
              </a:xfrm>
            </p:grpSpPr>
            <p:sp>
              <p:nvSpPr>
                <p:cNvPr id="73" name="Rectangle 55"/>
                <p:cNvSpPr>
                  <a:spLocks noChangeArrowheads="1"/>
                </p:cNvSpPr>
                <p:nvPr/>
              </p:nvSpPr>
              <p:spPr bwMode="auto">
                <a:xfrm>
                  <a:off x="2400" y="1380"/>
                  <a:ext cx="288" cy="48"/>
                </a:xfrm>
                <a:prstGeom prst="rect">
                  <a:avLst/>
                </a:prstGeom>
                <a:solidFill>
                  <a:schemeClr val="accent2"/>
                </a:solidFill>
                <a:ln w="12700">
                  <a:solidFill>
                    <a:schemeClr val="tx1"/>
                  </a:solidFill>
                  <a:miter lim="800000"/>
                  <a:headEnd type="none" w="sm" len="sm"/>
                  <a:tailEnd type="none" w="sm" len="sm"/>
                </a:ln>
                <a:effectLst/>
              </p:spPr>
              <p:txBody>
                <a:bodyPr wrap="none" anchor="ctr"/>
                <a:lstStyle/>
                <a:p>
                  <a:pPr>
                    <a:defRPr/>
                  </a:pPr>
                  <a:endParaRPr lang="fr-FR">
                    <a:solidFill>
                      <a:srgbClr val="002060"/>
                    </a:solidFill>
                    <a:latin typeface="+mj-lt"/>
                  </a:endParaRPr>
                </a:p>
              </p:txBody>
            </p:sp>
            <p:sp>
              <p:nvSpPr>
                <p:cNvPr id="74" name="Rectangle 56"/>
                <p:cNvSpPr>
                  <a:spLocks noChangeArrowheads="1"/>
                </p:cNvSpPr>
                <p:nvPr/>
              </p:nvSpPr>
              <p:spPr bwMode="auto">
                <a:xfrm>
                  <a:off x="2988" y="1392"/>
                  <a:ext cx="288" cy="48"/>
                </a:xfrm>
                <a:prstGeom prst="rect">
                  <a:avLst/>
                </a:prstGeom>
                <a:solidFill>
                  <a:schemeClr val="accent2"/>
                </a:solidFill>
                <a:ln w="12700">
                  <a:solidFill>
                    <a:schemeClr val="tx1"/>
                  </a:solidFill>
                  <a:miter lim="800000"/>
                  <a:headEnd type="none" w="sm" len="sm"/>
                  <a:tailEnd type="none" w="sm" len="sm"/>
                </a:ln>
                <a:effectLst/>
              </p:spPr>
              <p:txBody>
                <a:bodyPr wrap="none" anchor="ctr"/>
                <a:lstStyle/>
                <a:p>
                  <a:pPr>
                    <a:defRPr/>
                  </a:pPr>
                  <a:endParaRPr lang="fr-FR">
                    <a:solidFill>
                      <a:srgbClr val="002060"/>
                    </a:solidFill>
                    <a:latin typeface="+mj-lt"/>
                  </a:endParaRPr>
                </a:p>
              </p:txBody>
            </p:sp>
            <p:sp>
              <p:nvSpPr>
                <p:cNvPr id="75" name="Rectangle 57"/>
                <p:cNvSpPr>
                  <a:spLocks noChangeArrowheads="1"/>
                </p:cNvSpPr>
                <p:nvPr/>
              </p:nvSpPr>
              <p:spPr bwMode="auto">
                <a:xfrm>
                  <a:off x="3612" y="1380"/>
                  <a:ext cx="288" cy="48"/>
                </a:xfrm>
                <a:prstGeom prst="rect">
                  <a:avLst/>
                </a:prstGeom>
                <a:solidFill>
                  <a:schemeClr val="accent2"/>
                </a:solidFill>
                <a:ln w="12700">
                  <a:solidFill>
                    <a:schemeClr val="tx1"/>
                  </a:solidFill>
                  <a:miter lim="800000"/>
                  <a:headEnd type="none" w="sm" len="sm"/>
                  <a:tailEnd type="none" w="sm" len="sm"/>
                </a:ln>
                <a:effectLst/>
              </p:spPr>
              <p:txBody>
                <a:bodyPr wrap="none" anchor="ctr"/>
                <a:lstStyle/>
                <a:p>
                  <a:pPr>
                    <a:defRPr/>
                  </a:pPr>
                  <a:endParaRPr lang="fr-FR">
                    <a:solidFill>
                      <a:srgbClr val="002060"/>
                    </a:solidFill>
                    <a:latin typeface="+mj-lt"/>
                  </a:endParaRPr>
                </a:p>
              </p:txBody>
            </p:sp>
          </p:grpSp>
          <p:sp>
            <p:nvSpPr>
              <p:cNvPr id="72" name="Text Box 58"/>
              <p:cNvSpPr txBox="1">
                <a:spLocks noChangeArrowheads="1"/>
              </p:cNvSpPr>
              <p:nvPr/>
            </p:nvSpPr>
            <p:spPr bwMode="auto">
              <a:xfrm>
                <a:off x="3852" y="3426"/>
                <a:ext cx="312" cy="320"/>
              </a:xfrm>
              <a:prstGeom prst="rect">
                <a:avLst/>
              </a:prstGeom>
              <a:noFill/>
              <a:ln w="12700">
                <a:noFill/>
                <a:miter lim="800000"/>
                <a:headEnd type="none" w="sm" len="sm"/>
                <a:tailEnd type="none" w="sm" len="sm"/>
              </a:ln>
            </p:spPr>
            <p:txBody>
              <a:bodyPr wrap="none">
                <a:spAutoFit/>
              </a:bodyPr>
              <a:lstStyle/>
              <a:p>
                <a:pPr algn="r"/>
                <a:r>
                  <a:rPr lang="fr-FR" sz="2000" b="1">
                    <a:solidFill>
                      <a:srgbClr val="002060"/>
                    </a:solidFill>
                    <a:effectLst/>
                    <a:latin typeface="+mj-lt"/>
                  </a:rPr>
                  <a:t>sol</a:t>
                </a:r>
              </a:p>
            </p:txBody>
          </p:sp>
        </p:grpSp>
        <p:grpSp>
          <p:nvGrpSpPr>
            <p:cNvPr id="60" name="Group 59"/>
            <p:cNvGrpSpPr>
              <a:grpSpLocks noChangeAspect="1"/>
            </p:cNvGrpSpPr>
            <p:nvPr/>
          </p:nvGrpSpPr>
          <p:grpSpPr bwMode="auto">
            <a:xfrm>
              <a:off x="1450" y="3072"/>
              <a:ext cx="101" cy="300"/>
              <a:chOff x="1440" y="2928"/>
              <a:chExt cx="144" cy="432"/>
            </a:xfrm>
          </p:grpSpPr>
          <p:grpSp>
            <p:nvGrpSpPr>
              <p:cNvPr id="61" name="Group 60"/>
              <p:cNvGrpSpPr>
                <a:grpSpLocks noChangeAspect="1"/>
              </p:cNvGrpSpPr>
              <p:nvPr/>
            </p:nvGrpSpPr>
            <p:grpSpPr bwMode="auto">
              <a:xfrm>
                <a:off x="1449" y="2928"/>
                <a:ext cx="135" cy="291"/>
                <a:chOff x="1449" y="2928"/>
                <a:chExt cx="135" cy="291"/>
              </a:xfrm>
            </p:grpSpPr>
            <p:sp>
              <p:nvSpPr>
                <p:cNvPr id="63" name="Freeform 61"/>
                <p:cNvSpPr>
                  <a:spLocks noChangeAspect="1"/>
                </p:cNvSpPr>
                <p:nvPr/>
              </p:nvSpPr>
              <p:spPr bwMode="auto">
                <a:xfrm>
                  <a:off x="1519" y="3107"/>
                  <a:ext cx="60" cy="59"/>
                </a:xfrm>
                <a:custGeom>
                  <a:avLst/>
                  <a:gdLst/>
                  <a:ahLst/>
                  <a:cxnLst>
                    <a:cxn ang="0">
                      <a:pos x="47" y="0"/>
                    </a:cxn>
                    <a:cxn ang="0">
                      <a:pos x="60" y="43"/>
                    </a:cxn>
                    <a:cxn ang="0">
                      <a:pos x="15" y="58"/>
                    </a:cxn>
                    <a:cxn ang="0">
                      <a:pos x="0" y="15"/>
                    </a:cxn>
                    <a:cxn ang="0">
                      <a:pos x="47" y="0"/>
                    </a:cxn>
                  </a:cxnLst>
                  <a:rect l="0" t="0" r="r" b="b"/>
                  <a:pathLst>
                    <a:path w="60" h="58">
                      <a:moveTo>
                        <a:pt x="47" y="0"/>
                      </a:moveTo>
                      <a:lnTo>
                        <a:pt x="60" y="43"/>
                      </a:lnTo>
                      <a:lnTo>
                        <a:pt x="15" y="58"/>
                      </a:lnTo>
                      <a:lnTo>
                        <a:pt x="0" y="15"/>
                      </a:lnTo>
                      <a:lnTo>
                        <a:pt x="47" y="0"/>
                      </a:lnTo>
                      <a:close/>
                    </a:path>
                  </a:pathLst>
                </a:custGeom>
                <a:solidFill>
                  <a:srgbClr val="FF0000"/>
                </a:solidFill>
                <a:ln w="0">
                  <a:solidFill>
                    <a:srgbClr val="000000"/>
                  </a:solidFill>
                  <a:prstDash val="solid"/>
                  <a:round/>
                  <a:headEnd/>
                  <a:tailEnd/>
                </a:ln>
              </p:spPr>
              <p:txBody>
                <a:bodyPr/>
                <a:lstStyle/>
                <a:p>
                  <a:pPr>
                    <a:defRPr/>
                  </a:pPr>
                  <a:endParaRPr lang="fr-FR">
                    <a:solidFill>
                      <a:srgbClr val="002060"/>
                    </a:solidFill>
                    <a:latin typeface="+mj-lt"/>
                  </a:endParaRPr>
                </a:p>
              </p:txBody>
            </p:sp>
            <p:sp>
              <p:nvSpPr>
                <p:cNvPr id="64" name="Freeform 62"/>
                <p:cNvSpPr>
                  <a:spLocks noChangeAspect="1"/>
                </p:cNvSpPr>
                <p:nvPr/>
              </p:nvSpPr>
              <p:spPr bwMode="auto">
                <a:xfrm>
                  <a:off x="1541" y="3151"/>
                  <a:ext cx="42" cy="39"/>
                </a:xfrm>
                <a:custGeom>
                  <a:avLst/>
                  <a:gdLst/>
                  <a:ahLst/>
                  <a:cxnLst>
                    <a:cxn ang="0">
                      <a:pos x="32" y="0"/>
                    </a:cxn>
                    <a:cxn ang="0">
                      <a:pos x="41" y="30"/>
                    </a:cxn>
                    <a:cxn ang="0">
                      <a:pos x="9" y="38"/>
                    </a:cxn>
                    <a:cxn ang="0">
                      <a:pos x="0" y="10"/>
                    </a:cxn>
                    <a:cxn ang="0">
                      <a:pos x="32" y="0"/>
                    </a:cxn>
                  </a:cxnLst>
                  <a:rect l="0" t="0" r="r" b="b"/>
                  <a:pathLst>
                    <a:path w="41" h="38">
                      <a:moveTo>
                        <a:pt x="32" y="0"/>
                      </a:moveTo>
                      <a:lnTo>
                        <a:pt x="41" y="30"/>
                      </a:lnTo>
                      <a:lnTo>
                        <a:pt x="9" y="38"/>
                      </a:lnTo>
                      <a:lnTo>
                        <a:pt x="0" y="10"/>
                      </a:lnTo>
                      <a:lnTo>
                        <a:pt x="32" y="0"/>
                      </a:lnTo>
                      <a:close/>
                    </a:path>
                  </a:pathLst>
                </a:custGeom>
                <a:solidFill>
                  <a:srgbClr val="FFFFFF"/>
                </a:solidFill>
                <a:ln w="0">
                  <a:solidFill>
                    <a:srgbClr val="000000"/>
                  </a:solidFill>
                  <a:prstDash val="solid"/>
                  <a:round/>
                  <a:headEnd/>
                  <a:tailEnd/>
                </a:ln>
              </p:spPr>
              <p:txBody>
                <a:bodyPr/>
                <a:lstStyle/>
                <a:p>
                  <a:pPr>
                    <a:defRPr/>
                  </a:pPr>
                  <a:endParaRPr lang="fr-FR">
                    <a:solidFill>
                      <a:srgbClr val="002060"/>
                    </a:solidFill>
                    <a:latin typeface="+mj-lt"/>
                  </a:endParaRPr>
                </a:p>
              </p:txBody>
            </p:sp>
            <p:sp>
              <p:nvSpPr>
                <p:cNvPr id="65" name="Freeform 63"/>
                <p:cNvSpPr>
                  <a:spLocks noChangeAspect="1"/>
                </p:cNvSpPr>
                <p:nvPr/>
              </p:nvSpPr>
              <p:spPr bwMode="auto">
                <a:xfrm>
                  <a:off x="1492" y="3033"/>
                  <a:ext cx="81" cy="91"/>
                </a:xfrm>
                <a:custGeom>
                  <a:avLst/>
                  <a:gdLst/>
                  <a:ahLst/>
                  <a:cxnLst>
                    <a:cxn ang="0">
                      <a:pos x="60" y="0"/>
                    </a:cxn>
                    <a:cxn ang="0">
                      <a:pos x="81" y="71"/>
                    </a:cxn>
                    <a:cxn ang="0">
                      <a:pos x="21" y="90"/>
                    </a:cxn>
                    <a:cxn ang="0">
                      <a:pos x="0" y="17"/>
                    </a:cxn>
                    <a:cxn ang="0">
                      <a:pos x="60" y="0"/>
                    </a:cxn>
                  </a:cxnLst>
                  <a:rect l="0" t="0" r="r" b="b"/>
                  <a:pathLst>
                    <a:path w="81" h="90">
                      <a:moveTo>
                        <a:pt x="60" y="0"/>
                      </a:moveTo>
                      <a:lnTo>
                        <a:pt x="81" y="71"/>
                      </a:lnTo>
                      <a:lnTo>
                        <a:pt x="21" y="90"/>
                      </a:lnTo>
                      <a:lnTo>
                        <a:pt x="0" y="17"/>
                      </a:lnTo>
                      <a:lnTo>
                        <a:pt x="60" y="0"/>
                      </a:lnTo>
                      <a:close/>
                    </a:path>
                  </a:pathLst>
                </a:custGeom>
                <a:solidFill>
                  <a:srgbClr val="FFFFFF"/>
                </a:solidFill>
                <a:ln w="0">
                  <a:solidFill>
                    <a:srgbClr val="000000"/>
                  </a:solidFill>
                  <a:prstDash val="solid"/>
                  <a:round/>
                  <a:headEnd/>
                  <a:tailEnd/>
                </a:ln>
              </p:spPr>
              <p:txBody>
                <a:bodyPr/>
                <a:lstStyle/>
                <a:p>
                  <a:pPr>
                    <a:defRPr/>
                  </a:pPr>
                  <a:endParaRPr lang="fr-FR">
                    <a:solidFill>
                      <a:srgbClr val="002060"/>
                    </a:solidFill>
                    <a:latin typeface="+mj-lt"/>
                  </a:endParaRPr>
                </a:p>
              </p:txBody>
            </p:sp>
            <p:sp>
              <p:nvSpPr>
                <p:cNvPr id="66" name="Freeform 64"/>
                <p:cNvSpPr>
                  <a:spLocks noChangeAspect="1"/>
                </p:cNvSpPr>
                <p:nvPr/>
              </p:nvSpPr>
              <p:spPr bwMode="auto">
                <a:xfrm>
                  <a:off x="1557" y="3183"/>
                  <a:ext cx="27" cy="36"/>
                </a:xfrm>
                <a:custGeom>
                  <a:avLst/>
                  <a:gdLst/>
                  <a:ahLst/>
                  <a:cxnLst>
                    <a:cxn ang="0">
                      <a:pos x="19" y="0"/>
                    </a:cxn>
                    <a:cxn ang="0">
                      <a:pos x="28" y="28"/>
                    </a:cxn>
                    <a:cxn ang="0">
                      <a:pos x="9" y="34"/>
                    </a:cxn>
                    <a:cxn ang="0">
                      <a:pos x="0" y="4"/>
                    </a:cxn>
                    <a:cxn ang="0">
                      <a:pos x="19" y="0"/>
                    </a:cxn>
                  </a:cxnLst>
                  <a:rect l="0" t="0" r="r" b="b"/>
                  <a:pathLst>
                    <a:path w="28" h="34">
                      <a:moveTo>
                        <a:pt x="19" y="0"/>
                      </a:moveTo>
                      <a:lnTo>
                        <a:pt x="28" y="28"/>
                      </a:lnTo>
                      <a:lnTo>
                        <a:pt x="9" y="34"/>
                      </a:lnTo>
                      <a:lnTo>
                        <a:pt x="0" y="4"/>
                      </a:lnTo>
                      <a:lnTo>
                        <a:pt x="19" y="0"/>
                      </a:lnTo>
                      <a:close/>
                    </a:path>
                  </a:pathLst>
                </a:custGeom>
                <a:solidFill>
                  <a:srgbClr val="FF0000"/>
                </a:solidFill>
                <a:ln w="0">
                  <a:solidFill>
                    <a:srgbClr val="000000"/>
                  </a:solidFill>
                  <a:prstDash val="solid"/>
                  <a:round/>
                  <a:headEnd/>
                  <a:tailEnd/>
                </a:ln>
              </p:spPr>
              <p:txBody>
                <a:bodyPr/>
                <a:lstStyle/>
                <a:p>
                  <a:pPr>
                    <a:defRPr/>
                  </a:pPr>
                  <a:endParaRPr lang="fr-FR">
                    <a:solidFill>
                      <a:srgbClr val="002060"/>
                    </a:solidFill>
                    <a:latin typeface="+mj-lt"/>
                  </a:endParaRPr>
                </a:p>
              </p:txBody>
            </p:sp>
            <p:sp>
              <p:nvSpPr>
                <p:cNvPr id="67" name="Freeform 65"/>
                <p:cNvSpPr>
                  <a:spLocks noChangeAspect="1"/>
                </p:cNvSpPr>
                <p:nvPr/>
              </p:nvSpPr>
              <p:spPr bwMode="auto">
                <a:xfrm>
                  <a:off x="1449" y="2928"/>
                  <a:ext cx="117" cy="127"/>
                </a:xfrm>
                <a:custGeom>
                  <a:avLst/>
                  <a:gdLst/>
                  <a:ahLst/>
                  <a:cxnLst>
                    <a:cxn ang="0">
                      <a:pos x="86" y="0"/>
                    </a:cxn>
                    <a:cxn ang="0">
                      <a:pos x="116" y="101"/>
                    </a:cxn>
                    <a:cxn ang="0">
                      <a:pos x="30" y="127"/>
                    </a:cxn>
                    <a:cxn ang="0">
                      <a:pos x="0" y="28"/>
                    </a:cxn>
                    <a:cxn ang="0">
                      <a:pos x="86" y="0"/>
                    </a:cxn>
                  </a:cxnLst>
                  <a:rect l="0" t="0" r="r" b="b"/>
                  <a:pathLst>
                    <a:path w="116" h="127">
                      <a:moveTo>
                        <a:pt x="86" y="0"/>
                      </a:moveTo>
                      <a:lnTo>
                        <a:pt x="116" y="101"/>
                      </a:lnTo>
                      <a:lnTo>
                        <a:pt x="30" y="127"/>
                      </a:lnTo>
                      <a:lnTo>
                        <a:pt x="0" y="28"/>
                      </a:lnTo>
                      <a:lnTo>
                        <a:pt x="86" y="0"/>
                      </a:lnTo>
                      <a:close/>
                    </a:path>
                  </a:pathLst>
                </a:custGeom>
                <a:solidFill>
                  <a:srgbClr val="FF0000"/>
                </a:solidFill>
                <a:ln w="0">
                  <a:solidFill>
                    <a:srgbClr val="000000"/>
                  </a:solidFill>
                  <a:prstDash val="solid"/>
                  <a:round/>
                  <a:headEnd/>
                  <a:tailEnd/>
                </a:ln>
              </p:spPr>
              <p:txBody>
                <a:bodyPr/>
                <a:lstStyle/>
                <a:p>
                  <a:pPr>
                    <a:defRPr/>
                  </a:pPr>
                  <a:endParaRPr lang="fr-FR">
                    <a:solidFill>
                      <a:srgbClr val="002060"/>
                    </a:solidFill>
                    <a:latin typeface="+mj-lt"/>
                  </a:endParaRPr>
                </a:p>
              </p:txBody>
            </p:sp>
            <p:sp>
              <p:nvSpPr>
                <p:cNvPr id="68" name="Line 66"/>
                <p:cNvSpPr>
                  <a:spLocks noChangeAspect="1" noChangeShapeType="1"/>
                </p:cNvSpPr>
                <p:nvPr/>
              </p:nvSpPr>
              <p:spPr bwMode="auto">
                <a:xfrm>
                  <a:off x="1466" y="3174"/>
                  <a:ext cx="1" cy="16"/>
                </a:xfrm>
                <a:prstGeom prst="line">
                  <a:avLst/>
                </a:prstGeom>
                <a:noFill/>
                <a:ln w="0">
                  <a:solidFill>
                    <a:srgbClr val="000000"/>
                  </a:solidFill>
                  <a:round/>
                  <a:headEnd/>
                  <a:tailEnd/>
                </a:ln>
              </p:spPr>
              <p:txBody>
                <a:bodyPr/>
                <a:lstStyle/>
                <a:p>
                  <a:pPr>
                    <a:defRPr/>
                  </a:pPr>
                  <a:endParaRPr lang="fr-FR">
                    <a:solidFill>
                      <a:srgbClr val="002060"/>
                    </a:solidFill>
                    <a:latin typeface="+mj-lt"/>
                  </a:endParaRPr>
                </a:p>
              </p:txBody>
            </p:sp>
          </p:grpSp>
          <p:sp>
            <p:nvSpPr>
              <p:cNvPr id="62" name="Line 67"/>
              <p:cNvSpPr>
                <a:spLocks noChangeAspect="1" noChangeShapeType="1"/>
              </p:cNvSpPr>
              <p:nvPr/>
            </p:nvSpPr>
            <p:spPr bwMode="auto">
              <a:xfrm>
                <a:off x="1440" y="2976"/>
                <a:ext cx="0" cy="384"/>
              </a:xfrm>
              <a:prstGeom prst="line">
                <a:avLst/>
              </a:prstGeom>
              <a:noFill/>
              <a:ln w="28575">
                <a:solidFill>
                  <a:schemeClr val="tx1"/>
                </a:solidFill>
                <a:round/>
                <a:headEnd/>
                <a:tailEnd/>
              </a:ln>
              <a:effectLst/>
            </p:spPr>
            <p:txBody>
              <a:bodyPr lIns="36000" tIns="36000" rIns="36000" bIns="36000" anchor="ctr">
                <a:spAutoFit/>
              </a:bodyPr>
              <a:lstStyle/>
              <a:p>
                <a:pPr>
                  <a:defRPr/>
                </a:pPr>
                <a:endParaRPr lang="fr-FR">
                  <a:solidFill>
                    <a:srgbClr val="002060"/>
                  </a:solidFill>
                  <a:latin typeface="+mj-lt"/>
                </a:endParaRPr>
              </a:p>
            </p:txBody>
          </p:sp>
        </p:grpSp>
      </p:grpSp>
      <p:grpSp>
        <p:nvGrpSpPr>
          <p:cNvPr id="76" name="Group 73"/>
          <p:cNvGrpSpPr>
            <a:grpSpLocks/>
          </p:cNvGrpSpPr>
          <p:nvPr/>
        </p:nvGrpSpPr>
        <p:grpSpPr bwMode="auto">
          <a:xfrm>
            <a:off x="2834133" y="2890826"/>
            <a:ext cx="2344738" cy="74613"/>
            <a:chOff x="2400" y="1380"/>
            <a:chExt cx="1500" cy="60"/>
          </a:xfrm>
        </p:grpSpPr>
        <p:sp>
          <p:nvSpPr>
            <p:cNvPr id="77" name="Rectangle 74"/>
            <p:cNvSpPr>
              <a:spLocks noChangeArrowheads="1"/>
            </p:cNvSpPr>
            <p:nvPr/>
          </p:nvSpPr>
          <p:spPr bwMode="auto">
            <a:xfrm>
              <a:off x="2400" y="1380"/>
              <a:ext cx="288" cy="49"/>
            </a:xfrm>
            <a:prstGeom prst="rect">
              <a:avLst/>
            </a:prstGeom>
            <a:solidFill>
              <a:srgbClr val="66CCFF"/>
            </a:solidFill>
            <a:ln w="12700">
              <a:noFill/>
              <a:miter lim="800000"/>
              <a:headEnd type="none" w="sm" len="sm"/>
              <a:tailEnd type="none" w="sm" len="sm"/>
            </a:ln>
            <a:effectLst/>
          </p:spPr>
          <p:txBody>
            <a:bodyPr wrap="none" anchor="ctr"/>
            <a:lstStyle/>
            <a:p>
              <a:pPr>
                <a:defRPr/>
              </a:pPr>
              <a:endParaRPr lang="fr-FR">
                <a:solidFill>
                  <a:srgbClr val="002060"/>
                </a:solidFill>
                <a:latin typeface="+mj-lt"/>
              </a:endParaRPr>
            </a:p>
          </p:txBody>
        </p:sp>
        <p:sp>
          <p:nvSpPr>
            <p:cNvPr id="78" name="Rectangle 75"/>
            <p:cNvSpPr>
              <a:spLocks noChangeArrowheads="1"/>
            </p:cNvSpPr>
            <p:nvPr/>
          </p:nvSpPr>
          <p:spPr bwMode="auto">
            <a:xfrm>
              <a:off x="2988" y="1391"/>
              <a:ext cx="288" cy="49"/>
            </a:xfrm>
            <a:prstGeom prst="rect">
              <a:avLst/>
            </a:prstGeom>
            <a:solidFill>
              <a:srgbClr val="66CCFF"/>
            </a:solidFill>
            <a:ln w="12700">
              <a:noFill/>
              <a:miter lim="800000"/>
              <a:headEnd type="none" w="sm" len="sm"/>
              <a:tailEnd type="none" w="sm" len="sm"/>
            </a:ln>
            <a:effectLst/>
          </p:spPr>
          <p:txBody>
            <a:bodyPr wrap="none" anchor="ctr"/>
            <a:lstStyle/>
            <a:p>
              <a:pPr>
                <a:defRPr/>
              </a:pPr>
              <a:endParaRPr lang="fr-FR">
                <a:solidFill>
                  <a:srgbClr val="002060"/>
                </a:solidFill>
                <a:latin typeface="+mj-lt"/>
              </a:endParaRPr>
            </a:p>
          </p:txBody>
        </p:sp>
        <p:sp>
          <p:nvSpPr>
            <p:cNvPr id="79" name="Rectangle 76"/>
            <p:cNvSpPr>
              <a:spLocks noChangeArrowheads="1"/>
            </p:cNvSpPr>
            <p:nvPr/>
          </p:nvSpPr>
          <p:spPr bwMode="auto">
            <a:xfrm>
              <a:off x="3612" y="1380"/>
              <a:ext cx="288" cy="49"/>
            </a:xfrm>
            <a:prstGeom prst="rect">
              <a:avLst/>
            </a:prstGeom>
            <a:solidFill>
              <a:srgbClr val="66CCFF"/>
            </a:solidFill>
            <a:ln w="12700">
              <a:noFill/>
              <a:miter lim="800000"/>
              <a:headEnd type="none" w="sm" len="sm"/>
              <a:tailEnd type="none" w="sm" len="sm"/>
            </a:ln>
            <a:effectLst/>
          </p:spPr>
          <p:txBody>
            <a:bodyPr wrap="none" anchor="ctr"/>
            <a:lstStyle/>
            <a:p>
              <a:pPr>
                <a:defRPr/>
              </a:pPr>
              <a:endParaRPr lang="fr-FR">
                <a:solidFill>
                  <a:srgbClr val="002060"/>
                </a:solidFill>
                <a:latin typeface="+mj-lt"/>
              </a:endParaRPr>
            </a:p>
          </p:txBody>
        </p:sp>
      </p:grpSp>
      <p:sp>
        <p:nvSpPr>
          <p:cNvPr id="80" name="Espace réservé du numéro de diapositive 76"/>
          <p:cNvSpPr>
            <a:spLocks noGrp="1"/>
          </p:cNvSpPr>
          <p:nvPr>
            <p:ph type="sldNum" sz="quarter" idx="12"/>
          </p:nvPr>
        </p:nvSpPr>
        <p:spPr>
          <a:xfrm>
            <a:off x="6553200" y="6248400"/>
            <a:ext cx="1905000" cy="457200"/>
          </a:xfrm>
        </p:spPr>
        <p:txBody>
          <a:bodyPr/>
          <a:lstStyle/>
          <a:p>
            <a:pPr>
              <a:defRPr/>
            </a:pPr>
            <a:fld id="{C5D2973D-C50B-4BEE-A9DE-F71EF733A0BE}" type="slidenum">
              <a:rPr lang="en-US">
                <a:solidFill>
                  <a:srgbClr val="002060"/>
                </a:solidFill>
                <a:latin typeface="+mj-lt"/>
              </a:rPr>
              <a:pPr>
                <a:defRPr/>
              </a:pPr>
              <a:t>8</a:t>
            </a:fld>
            <a:endParaRPr lang="en-US">
              <a:solidFill>
                <a:srgbClr val="002060"/>
              </a:solidFill>
              <a:latin typeface="+mj-lt"/>
            </a:endParaRPr>
          </a:p>
        </p:txBody>
      </p:sp>
      <p:sp>
        <p:nvSpPr>
          <p:cNvPr id="85"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rgbClr val="002060"/>
                </a:solidFill>
                <a:effectLst/>
                <a:uLnTx/>
                <a:uFillTx/>
                <a:latin typeface="+mj-lt"/>
                <a:ea typeface="+mj-ea"/>
                <a:cs typeface="+mj-cs"/>
              </a:rPr>
              <a:t>LES NUAGES : FORMATION ET CONSTITUTION</a:t>
            </a:r>
            <a:endParaRPr kumimoji="0" lang="fr-FR" sz="3200" b="0" i="0" u="none" strike="noStrike" kern="1200" cap="none" spc="0" normalizeH="0" baseline="0" noProof="0" dirty="0">
              <a:ln>
                <a:noFill/>
              </a:ln>
              <a:solidFill>
                <a:srgbClr val="002060"/>
              </a:solidFill>
              <a:effectLst/>
              <a:uLnTx/>
              <a:uFillTx/>
              <a:latin typeface="+mj-lt"/>
              <a:ea typeface="+mj-ea"/>
              <a:cs typeface="+mj-cs"/>
            </a:endParaRPr>
          </a:p>
        </p:txBody>
      </p:sp>
      <p:grpSp>
        <p:nvGrpSpPr>
          <p:cNvPr id="86" name="Group 26"/>
          <p:cNvGrpSpPr>
            <a:grpSpLocks/>
          </p:cNvGrpSpPr>
          <p:nvPr/>
        </p:nvGrpSpPr>
        <p:grpSpPr bwMode="auto">
          <a:xfrm>
            <a:off x="4643438" y="4214818"/>
            <a:ext cx="4191000" cy="1928514"/>
            <a:chOff x="2880" y="2160"/>
            <a:chExt cx="2640" cy="1302"/>
          </a:xfrm>
        </p:grpSpPr>
        <p:sp>
          <p:nvSpPr>
            <p:cNvPr id="87" name="Freeform 27"/>
            <p:cNvSpPr>
              <a:spLocks/>
            </p:cNvSpPr>
            <p:nvPr/>
          </p:nvSpPr>
          <p:spPr bwMode="auto">
            <a:xfrm>
              <a:off x="2880" y="2352"/>
              <a:ext cx="2640" cy="236"/>
            </a:xfrm>
            <a:custGeom>
              <a:avLst/>
              <a:gdLst/>
              <a:ahLst/>
              <a:cxnLst>
                <a:cxn ang="0">
                  <a:pos x="1536" y="816"/>
                </a:cxn>
                <a:cxn ang="0">
                  <a:pos x="1536" y="8"/>
                </a:cxn>
                <a:cxn ang="0">
                  <a:pos x="0" y="0"/>
                </a:cxn>
                <a:cxn ang="0">
                  <a:pos x="0" y="816"/>
                </a:cxn>
                <a:cxn ang="0">
                  <a:pos x="1536" y="816"/>
                </a:cxn>
              </a:cxnLst>
              <a:rect l="0" t="0" r="r" b="b"/>
              <a:pathLst>
                <a:path w="1536" h="816">
                  <a:moveTo>
                    <a:pt x="1536" y="816"/>
                  </a:moveTo>
                  <a:lnTo>
                    <a:pt x="1536" y="8"/>
                  </a:lnTo>
                  <a:lnTo>
                    <a:pt x="0" y="0"/>
                  </a:lnTo>
                  <a:lnTo>
                    <a:pt x="0" y="816"/>
                  </a:lnTo>
                  <a:lnTo>
                    <a:pt x="1536" y="816"/>
                  </a:lnTo>
                  <a:close/>
                </a:path>
              </a:pathLst>
            </a:custGeom>
            <a:gradFill rotWithShape="0">
              <a:gsLst>
                <a:gs pos="0">
                  <a:srgbClr val="FFCCCC"/>
                </a:gs>
                <a:gs pos="100000">
                  <a:srgbClr val="CCFFFF"/>
                </a:gs>
              </a:gsLst>
              <a:lin ang="5400000" scaled="1"/>
            </a:gradFill>
            <a:ln w="9525" cap="flat" cmpd="sng">
              <a:noFill/>
              <a:prstDash val="solid"/>
              <a:round/>
              <a:headEnd type="none" w="med" len="med"/>
              <a:tailEnd type="triangle" w="med" len="med"/>
            </a:ln>
            <a:effectLst/>
          </p:spPr>
          <p:txBody>
            <a:bodyPr lIns="36000" tIns="36000" rIns="36000" bIns="36000" anchor="ctr">
              <a:spAutoFit/>
            </a:bodyPr>
            <a:lstStyle/>
            <a:p>
              <a:pPr>
                <a:defRPr/>
              </a:pPr>
              <a:endParaRPr lang="fr-FR">
                <a:solidFill>
                  <a:srgbClr val="002060"/>
                </a:solidFill>
              </a:endParaRPr>
            </a:p>
          </p:txBody>
        </p:sp>
        <p:sp>
          <p:nvSpPr>
            <p:cNvPr id="88" name="AutoShape 28"/>
            <p:cNvSpPr>
              <a:spLocks noChangeArrowheads="1"/>
            </p:cNvSpPr>
            <p:nvPr/>
          </p:nvSpPr>
          <p:spPr bwMode="auto">
            <a:xfrm>
              <a:off x="3696" y="2160"/>
              <a:ext cx="1788" cy="662"/>
            </a:xfrm>
            <a:prstGeom prst="cloudCallout">
              <a:avLst>
                <a:gd name="adj1" fmla="val -15546"/>
                <a:gd name="adj2" fmla="val 11245"/>
              </a:avLst>
            </a:prstGeom>
            <a:solidFill>
              <a:srgbClr val="33CCFF"/>
            </a:solidFill>
            <a:ln w="12700">
              <a:noFill/>
              <a:round/>
              <a:headEnd type="none" w="sm" len="sm"/>
              <a:tailEnd type="none" w="sm" len="sm"/>
            </a:ln>
          </p:spPr>
          <p:txBody>
            <a:bodyPr wrap="none" anchor="ctr"/>
            <a:lstStyle/>
            <a:p>
              <a:pPr eaLnBrk="0" hangingPunct="0"/>
              <a:endParaRPr lang="fr-FR" sz="2000" b="1">
                <a:solidFill>
                  <a:srgbClr val="002060"/>
                </a:solidFill>
                <a:effectLst/>
              </a:endParaRPr>
            </a:p>
          </p:txBody>
        </p:sp>
        <p:grpSp>
          <p:nvGrpSpPr>
            <p:cNvPr id="89" name="Group 29"/>
            <p:cNvGrpSpPr>
              <a:grpSpLocks/>
            </p:cNvGrpSpPr>
            <p:nvPr/>
          </p:nvGrpSpPr>
          <p:grpSpPr bwMode="auto">
            <a:xfrm>
              <a:off x="3600" y="3084"/>
              <a:ext cx="1920" cy="378"/>
              <a:chOff x="1608" y="2916"/>
              <a:chExt cx="2820" cy="828"/>
            </a:xfrm>
          </p:grpSpPr>
          <p:sp>
            <p:nvSpPr>
              <p:cNvPr id="90" name="Freeform 30"/>
              <p:cNvSpPr>
                <a:spLocks/>
              </p:cNvSpPr>
              <p:nvPr/>
            </p:nvSpPr>
            <p:spPr bwMode="auto">
              <a:xfrm>
                <a:off x="2388" y="2940"/>
                <a:ext cx="2040" cy="804"/>
              </a:xfrm>
              <a:custGeom>
                <a:avLst/>
                <a:gdLst/>
                <a:ahLst/>
                <a:cxnLst>
                  <a:cxn ang="0">
                    <a:pos x="0" y="804"/>
                  </a:cxn>
                  <a:cxn ang="0">
                    <a:pos x="780" y="456"/>
                  </a:cxn>
                  <a:cxn ang="0">
                    <a:pos x="1032" y="156"/>
                  </a:cxn>
                  <a:cxn ang="0">
                    <a:pos x="2040" y="0"/>
                  </a:cxn>
                </a:cxnLst>
                <a:rect l="0" t="0" r="r" b="b"/>
                <a:pathLst>
                  <a:path w="2040" h="804">
                    <a:moveTo>
                      <a:pt x="0" y="804"/>
                    </a:moveTo>
                    <a:cubicBezTo>
                      <a:pt x="304" y="684"/>
                      <a:pt x="608" y="564"/>
                      <a:pt x="780" y="456"/>
                    </a:cubicBezTo>
                    <a:cubicBezTo>
                      <a:pt x="952" y="348"/>
                      <a:pt x="822" y="232"/>
                      <a:pt x="1032" y="156"/>
                    </a:cubicBezTo>
                    <a:cubicBezTo>
                      <a:pt x="1242" y="80"/>
                      <a:pt x="1641" y="40"/>
                      <a:pt x="2040" y="0"/>
                    </a:cubicBezTo>
                  </a:path>
                </a:pathLst>
              </a:custGeom>
              <a:noFill/>
              <a:ln w="12700" cap="flat" cmpd="sng">
                <a:solidFill>
                  <a:schemeClr val="tx1"/>
                </a:solidFill>
                <a:prstDash val="solid"/>
                <a:round/>
                <a:headEnd type="none" w="sm" len="sm"/>
                <a:tailEnd type="none" w="sm" len="sm"/>
              </a:ln>
              <a:effectLst/>
            </p:spPr>
            <p:txBody>
              <a:bodyPr wrap="none" anchor="ctr"/>
              <a:lstStyle/>
              <a:p>
                <a:pPr>
                  <a:defRPr/>
                </a:pPr>
                <a:endParaRPr lang="fr-FR">
                  <a:solidFill>
                    <a:srgbClr val="002060"/>
                  </a:solidFill>
                </a:endParaRPr>
              </a:p>
            </p:txBody>
          </p:sp>
          <p:sp>
            <p:nvSpPr>
              <p:cNvPr id="91" name="Freeform 31"/>
              <p:cNvSpPr>
                <a:spLocks/>
              </p:cNvSpPr>
              <p:nvPr/>
            </p:nvSpPr>
            <p:spPr bwMode="auto">
              <a:xfrm>
                <a:off x="1608" y="2916"/>
                <a:ext cx="2808" cy="683"/>
              </a:xfrm>
              <a:custGeom>
                <a:avLst/>
                <a:gdLst/>
                <a:ahLst/>
                <a:cxnLst>
                  <a:cxn ang="0">
                    <a:pos x="0" y="684"/>
                  </a:cxn>
                  <a:cxn ang="0">
                    <a:pos x="1080" y="444"/>
                  </a:cxn>
                  <a:cxn ang="0">
                    <a:pos x="1476" y="180"/>
                  </a:cxn>
                  <a:cxn ang="0">
                    <a:pos x="2808" y="0"/>
                  </a:cxn>
                </a:cxnLst>
                <a:rect l="0" t="0" r="r" b="b"/>
                <a:pathLst>
                  <a:path w="2808" h="684">
                    <a:moveTo>
                      <a:pt x="0" y="684"/>
                    </a:moveTo>
                    <a:cubicBezTo>
                      <a:pt x="417" y="606"/>
                      <a:pt x="834" y="528"/>
                      <a:pt x="1080" y="444"/>
                    </a:cubicBezTo>
                    <a:cubicBezTo>
                      <a:pt x="1326" y="360"/>
                      <a:pt x="1188" y="254"/>
                      <a:pt x="1476" y="180"/>
                    </a:cubicBezTo>
                    <a:cubicBezTo>
                      <a:pt x="1764" y="106"/>
                      <a:pt x="2286" y="53"/>
                      <a:pt x="2808" y="0"/>
                    </a:cubicBezTo>
                  </a:path>
                </a:pathLst>
              </a:custGeom>
              <a:noFill/>
              <a:ln w="12700" cap="flat" cmpd="sng">
                <a:solidFill>
                  <a:schemeClr val="tx1"/>
                </a:solidFill>
                <a:prstDash val="solid"/>
                <a:round/>
                <a:headEnd type="none" w="sm" len="sm"/>
                <a:tailEnd type="none" w="sm" len="sm"/>
              </a:ln>
              <a:effectLst/>
            </p:spPr>
            <p:txBody>
              <a:bodyPr wrap="none" anchor="ctr"/>
              <a:lstStyle/>
              <a:p>
                <a:pPr>
                  <a:defRPr/>
                </a:pPr>
                <a:endParaRPr lang="fr-FR">
                  <a:solidFill>
                    <a:srgbClr val="002060"/>
                  </a:solidFill>
                </a:endParaRPr>
              </a:p>
            </p:txBody>
          </p:sp>
          <p:sp>
            <p:nvSpPr>
              <p:cNvPr id="92" name="Freeform 32"/>
              <p:cNvSpPr>
                <a:spLocks/>
              </p:cNvSpPr>
              <p:nvPr/>
            </p:nvSpPr>
            <p:spPr bwMode="auto">
              <a:xfrm>
                <a:off x="2077" y="3216"/>
                <a:ext cx="1043" cy="432"/>
              </a:xfrm>
              <a:custGeom>
                <a:avLst/>
                <a:gdLst/>
                <a:ahLst/>
                <a:cxnLst>
                  <a:cxn ang="0">
                    <a:pos x="0" y="432"/>
                  </a:cxn>
                  <a:cxn ang="0">
                    <a:pos x="564" y="300"/>
                  </a:cxn>
                  <a:cxn ang="0">
                    <a:pos x="864" y="156"/>
                  </a:cxn>
                  <a:cxn ang="0">
                    <a:pos x="1044" y="0"/>
                  </a:cxn>
                </a:cxnLst>
                <a:rect l="0" t="0" r="r" b="b"/>
                <a:pathLst>
                  <a:path w="1044" h="432">
                    <a:moveTo>
                      <a:pt x="0" y="432"/>
                    </a:moveTo>
                    <a:cubicBezTo>
                      <a:pt x="210" y="389"/>
                      <a:pt x="420" y="346"/>
                      <a:pt x="564" y="300"/>
                    </a:cubicBezTo>
                    <a:cubicBezTo>
                      <a:pt x="708" y="254"/>
                      <a:pt x="784" y="206"/>
                      <a:pt x="864" y="156"/>
                    </a:cubicBezTo>
                    <a:cubicBezTo>
                      <a:pt x="944" y="106"/>
                      <a:pt x="994" y="53"/>
                      <a:pt x="1044" y="0"/>
                    </a:cubicBezTo>
                  </a:path>
                </a:pathLst>
              </a:custGeom>
              <a:noFill/>
              <a:ln w="12700" cap="flat" cmpd="sng">
                <a:solidFill>
                  <a:schemeClr val="tx1"/>
                </a:solidFill>
                <a:prstDash val="dash"/>
                <a:round/>
                <a:headEnd type="none" w="sm" len="sm"/>
                <a:tailEnd type="none" w="sm" len="sm"/>
              </a:ln>
              <a:effectLst/>
            </p:spPr>
            <p:txBody>
              <a:bodyPr wrap="none" anchor="ctr"/>
              <a:lstStyle/>
              <a:p>
                <a:pPr>
                  <a:defRPr/>
                </a:pPr>
                <a:endParaRPr lang="fr-FR">
                  <a:solidFill>
                    <a:srgbClr val="002060"/>
                  </a:solidFill>
                </a:endParaRPr>
              </a:p>
            </p:txBody>
          </p:sp>
        </p:grpSp>
      </p:grpSp>
      <p:grpSp>
        <p:nvGrpSpPr>
          <p:cNvPr id="93" name="Group 33"/>
          <p:cNvGrpSpPr>
            <a:grpSpLocks/>
          </p:cNvGrpSpPr>
          <p:nvPr/>
        </p:nvGrpSpPr>
        <p:grpSpPr bwMode="auto">
          <a:xfrm>
            <a:off x="5791200" y="5410200"/>
            <a:ext cx="2076450" cy="723900"/>
            <a:chOff x="2808" y="2856"/>
            <a:chExt cx="1116" cy="804"/>
          </a:xfrm>
        </p:grpSpPr>
        <p:sp>
          <p:nvSpPr>
            <p:cNvPr id="94" name="Line 34"/>
            <p:cNvSpPr>
              <a:spLocks noChangeShapeType="1"/>
            </p:cNvSpPr>
            <p:nvPr/>
          </p:nvSpPr>
          <p:spPr bwMode="auto">
            <a:xfrm flipH="1">
              <a:off x="2808" y="2868"/>
              <a:ext cx="240" cy="779"/>
            </a:xfrm>
            <a:prstGeom prst="line">
              <a:avLst/>
            </a:prstGeom>
            <a:noFill/>
            <a:ln w="38100">
              <a:solidFill>
                <a:schemeClr val="accent1"/>
              </a:solidFill>
              <a:prstDash val="dash"/>
              <a:round/>
              <a:headEnd type="none" w="sm" len="sm"/>
              <a:tailEnd type="none" w="sm" len="sm"/>
            </a:ln>
            <a:effectLst/>
          </p:spPr>
          <p:txBody>
            <a:bodyPr wrap="none" anchor="ctr"/>
            <a:lstStyle/>
            <a:p>
              <a:pPr>
                <a:defRPr/>
              </a:pPr>
              <a:endParaRPr lang="fr-FR">
                <a:solidFill>
                  <a:srgbClr val="002060"/>
                </a:solidFill>
              </a:endParaRPr>
            </a:p>
          </p:txBody>
        </p:sp>
        <p:sp>
          <p:nvSpPr>
            <p:cNvPr id="95" name="Line 35"/>
            <p:cNvSpPr>
              <a:spLocks noChangeShapeType="1"/>
            </p:cNvSpPr>
            <p:nvPr/>
          </p:nvSpPr>
          <p:spPr bwMode="auto">
            <a:xfrm flipH="1">
              <a:off x="3072" y="2868"/>
              <a:ext cx="241" cy="779"/>
            </a:xfrm>
            <a:prstGeom prst="line">
              <a:avLst/>
            </a:prstGeom>
            <a:noFill/>
            <a:ln w="38100">
              <a:solidFill>
                <a:schemeClr val="accent1"/>
              </a:solidFill>
              <a:prstDash val="dash"/>
              <a:round/>
              <a:headEnd type="none" w="sm" len="sm"/>
              <a:tailEnd type="none" w="sm" len="sm"/>
            </a:ln>
            <a:effectLst/>
          </p:spPr>
          <p:txBody>
            <a:bodyPr wrap="none" anchor="ctr"/>
            <a:lstStyle/>
            <a:p>
              <a:pPr>
                <a:defRPr/>
              </a:pPr>
              <a:endParaRPr lang="fr-FR">
                <a:solidFill>
                  <a:srgbClr val="002060"/>
                </a:solidFill>
              </a:endParaRPr>
            </a:p>
          </p:txBody>
        </p:sp>
        <p:sp>
          <p:nvSpPr>
            <p:cNvPr id="96" name="Line 36"/>
            <p:cNvSpPr>
              <a:spLocks noChangeShapeType="1"/>
            </p:cNvSpPr>
            <p:nvPr/>
          </p:nvSpPr>
          <p:spPr bwMode="auto">
            <a:xfrm flipH="1">
              <a:off x="3240" y="2868"/>
              <a:ext cx="241" cy="779"/>
            </a:xfrm>
            <a:prstGeom prst="line">
              <a:avLst/>
            </a:prstGeom>
            <a:noFill/>
            <a:ln w="38100">
              <a:solidFill>
                <a:schemeClr val="accent1"/>
              </a:solidFill>
              <a:prstDash val="dash"/>
              <a:round/>
              <a:headEnd type="none" w="sm" len="sm"/>
              <a:tailEnd type="none" w="sm" len="sm"/>
            </a:ln>
            <a:effectLst/>
          </p:spPr>
          <p:txBody>
            <a:bodyPr wrap="none" anchor="ctr"/>
            <a:lstStyle/>
            <a:p>
              <a:pPr>
                <a:defRPr/>
              </a:pPr>
              <a:endParaRPr lang="fr-FR">
                <a:solidFill>
                  <a:srgbClr val="002060"/>
                </a:solidFill>
              </a:endParaRPr>
            </a:p>
          </p:txBody>
        </p:sp>
        <p:sp>
          <p:nvSpPr>
            <p:cNvPr id="97" name="Line 37"/>
            <p:cNvSpPr>
              <a:spLocks noChangeShapeType="1"/>
            </p:cNvSpPr>
            <p:nvPr/>
          </p:nvSpPr>
          <p:spPr bwMode="auto">
            <a:xfrm flipH="1">
              <a:off x="3384" y="2881"/>
              <a:ext cx="240" cy="779"/>
            </a:xfrm>
            <a:prstGeom prst="line">
              <a:avLst/>
            </a:prstGeom>
            <a:noFill/>
            <a:ln w="38100">
              <a:solidFill>
                <a:schemeClr val="accent1"/>
              </a:solidFill>
              <a:prstDash val="dash"/>
              <a:round/>
              <a:headEnd type="none" w="sm" len="sm"/>
              <a:tailEnd type="none" w="sm" len="sm"/>
            </a:ln>
            <a:effectLst/>
          </p:spPr>
          <p:txBody>
            <a:bodyPr wrap="none" anchor="ctr"/>
            <a:lstStyle/>
            <a:p>
              <a:pPr>
                <a:defRPr/>
              </a:pPr>
              <a:endParaRPr lang="fr-FR">
                <a:solidFill>
                  <a:srgbClr val="002060"/>
                </a:solidFill>
              </a:endParaRPr>
            </a:p>
          </p:txBody>
        </p:sp>
        <p:sp>
          <p:nvSpPr>
            <p:cNvPr id="98" name="Line 38"/>
            <p:cNvSpPr>
              <a:spLocks noChangeShapeType="1"/>
            </p:cNvSpPr>
            <p:nvPr/>
          </p:nvSpPr>
          <p:spPr bwMode="auto">
            <a:xfrm flipH="1">
              <a:off x="3540" y="2868"/>
              <a:ext cx="240" cy="779"/>
            </a:xfrm>
            <a:prstGeom prst="line">
              <a:avLst/>
            </a:prstGeom>
            <a:noFill/>
            <a:ln w="38100">
              <a:solidFill>
                <a:schemeClr val="accent1"/>
              </a:solidFill>
              <a:prstDash val="dash"/>
              <a:round/>
              <a:headEnd type="none" w="sm" len="sm"/>
              <a:tailEnd type="none" w="sm" len="sm"/>
            </a:ln>
            <a:effectLst/>
          </p:spPr>
          <p:txBody>
            <a:bodyPr wrap="none" anchor="ctr"/>
            <a:lstStyle/>
            <a:p>
              <a:pPr>
                <a:defRPr/>
              </a:pPr>
              <a:endParaRPr lang="fr-FR">
                <a:solidFill>
                  <a:srgbClr val="002060"/>
                </a:solidFill>
              </a:endParaRPr>
            </a:p>
          </p:txBody>
        </p:sp>
        <p:sp>
          <p:nvSpPr>
            <p:cNvPr id="99" name="Line 39"/>
            <p:cNvSpPr>
              <a:spLocks noChangeShapeType="1"/>
            </p:cNvSpPr>
            <p:nvPr/>
          </p:nvSpPr>
          <p:spPr bwMode="auto">
            <a:xfrm flipH="1">
              <a:off x="3684" y="2856"/>
              <a:ext cx="240" cy="779"/>
            </a:xfrm>
            <a:prstGeom prst="line">
              <a:avLst/>
            </a:prstGeom>
            <a:noFill/>
            <a:ln w="38100">
              <a:solidFill>
                <a:schemeClr val="accent1"/>
              </a:solidFill>
              <a:prstDash val="dash"/>
              <a:round/>
              <a:headEnd type="none" w="sm" len="sm"/>
              <a:tailEnd type="none" w="sm" len="sm"/>
            </a:ln>
            <a:effectLst/>
          </p:spPr>
          <p:txBody>
            <a:bodyPr wrap="none" anchor="ctr"/>
            <a:lstStyle/>
            <a:p>
              <a:pPr>
                <a:defRPr/>
              </a:pPr>
              <a:endParaRPr lang="fr-FR">
                <a:solidFill>
                  <a:srgbClr val="002060"/>
                </a:solidFill>
              </a:endParaRPr>
            </a:p>
          </p:txBody>
        </p:sp>
        <p:sp>
          <p:nvSpPr>
            <p:cNvPr id="100" name="Line 40"/>
            <p:cNvSpPr>
              <a:spLocks noChangeShapeType="1"/>
            </p:cNvSpPr>
            <p:nvPr/>
          </p:nvSpPr>
          <p:spPr bwMode="auto">
            <a:xfrm flipH="1">
              <a:off x="2940" y="2868"/>
              <a:ext cx="240" cy="779"/>
            </a:xfrm>
            <a:prstGeom prst="line">
              <a:avLst/>
            </a:prstGeom>
            <a:noFill/>
            <a:ln w="38100">
              <a:solidFill>
                <a:schemeClr val="accent1"/>
              </a:solidFill>
              <a:prstDash val="dash"/>
              <a:round/>
              <a:headEnd type="none" w="sm" len="sm"/>
              <a:tailEnd type="none" w="sm" len="sm"/>
            </a:ln>
            <a:effectLst/>
          </p:spPr>
          <p:txBody>
            <a:bodyPr wrap="none" anchor="ctr"/>
            <a:lstStyle/>
            <a:p>
              <a:pPr>
                <a:defRPr/>
              </a:pPr>
              <a:endParaRPr lang="fr-FR">
                <a:solidFill>
                  <a:srgbClr val="002060"/>
                </a:solidFill>
              </a:endParaRPr>
            </a:p>
          </p:txBody>
        </p:sp>
      </p:grpSp>
      <p:grpSp>
        <p:nvGrpSpPr>
          <p:cNvPr id="101" name="Group 41"/>
          <p:cNvGrpSpPr>
            <a:grpSpLocks/>
          </p:cNvGrpSpPr>
          <p:nvPr/>
        </p:nvGrpSpPr>
        <p:grpSpPr bwMode="auto">
          <a:xfrm>
            <a:off x="6172200" y="4724400"/>
            <a:ext cx="2266950" cy="685800"/>
            <a:chOff x="2808" y="2856"/>
            <a:chExt cx="1116" cy="804"/>
          </a:xfrm>
        </p:grpSpPr>
        <p:sp>
          <p:nvSpPr>
            <p:cNvPr id="102" name="Line 42"/>
            <p:cNvSpPr>
              <a:spLocks noChangeShapeType="1"/>
            </p:cNvSpPr>
            <p:nvPr/>
          </p:nvSpPr>
          <p:spPr bwMode="auto">
            <a:xfrm flipH="1">
              <a:off x="2808" y="2867"/>
              <a:ext cx="240" cy="782"/>
            </a:xfrm>
            <a:prstGeom prst="line">
              <a:avLst/>
            </a:prstGeom>
            <a:noFill/>
            <a:ln w="38100">
              <a:solidFill>
                <a:schemeClr val="accent1"/>
              </a:solidFill>
              <a:round/>
              <a:headEnd type="none" w="sm" len="sm"/>
              <a:tailEnd type="none" w="sm" len="sm"/>
            </a:ln>
            <a:effectLst/>
          </p:spPr>
          <p:txBody>
            <a:bodyPr wrap="none" anchor="ctr"/>
            <a:lstStyle/>
            <a:p>
              <a:pPr>
                <a:defRPr/>
              </a:pPr>
              <a:endParaRPr lang="fr-FR">
                <a:solidFill>
                  <a:srgbClr val="002060"/>
                </a:solidFill>
              </a:endParaRPr>
            </a:p>
          </p:txBody>
        </p:sp>
        <p:sp>
          <p:nvSpPr>
            <p:cNvPr id="103" name="Line 43"/>
            <p:cNvSpPr>
              <a:spLocks noChangeShapeType="1"/>
            </p:cNvSpPr>
            <p:nvPr/>
          </p:nvSpPr>
          <p:spPr bwMode="auto">
            <a:xfrm flipH="1">
              <a:off x="3072" y="2867"/>
              <a:ext cx="240" cy="782"/>
            </a:xfrm>
            <a:prstGeom prst="line">
              <a:avLst/>
            </a:prstGeom>
            <a:noFill/>
            <a:ln w="38100">
              <a:solidFill>
                <a:schemeClr val="accent1"/>
              </a:solidFill>
              <a:round/>
              <a:headEnd type="none" w="sm" len="sm"/>
              <a:tailEnd type="none" w="sm" len="sm"/>
            </a:ln>
            <a:effectLst/>
          </p:spPr>
          <p:txBody>
            <a:bodyPr wrap="none" anchor="ctr"/>
            <a:lstStyle/>
            <a:p>
              <a:pPr>
                <a:defRPr/>
              </a:pPr>
              <a:endParaRPr lang="fr-FR">
                <a:solidFill>
                  <a:srgbClr val="002060"/>
                </a:solidFill>
              </a:endParaRPr>
            </a:p>
          </p:txBody>
        </p:sp>
        <p:sp>
          <p:nvSpPr>
            <p:cNvPr id="104" name="Line 44"/>
            <p:cNvSpPr>
              <a:spLocks noChangeShapeType="1"/>
            </p:cNvSpPr>
            <p:nvPr/>
          </p:nvSpPr>
          <p:spPr bwMode="auto">
            <a:xfrm flipH="1">
              <a:off x="3240" y="2867"/>
              <a:ext cx="240" cy="782"/>
            </a:xfrm>
            <a:prstGeom prst="line">
              <a:avLst/>
            </a:prstGeom>
            <a:noFill/>
            <a:ln w="38100">
              <a:solidFill>
                <a:schemeClr val="accent1"/>
              </a:solidFill>
              <a:round/>
              <a:headEnd type="none" w="sm" len="sm"/>
              <a:tailEnd type="none" w="sm" len="sm"/>
            </a:ln>
            <a:effectLst/>
          </p:spPr>
          <p:txBody>
            <a:bodyPr wrap="none" anchor="ctr"/>
            <a:lstStyle/>
            <a:p>
              <a:pPr>
                <a:defRPr/>
              </a:pPr>
              <a:endParaRPr lang="fr-FR">
                <a:solidFill>
                  <a:srgbClr val="002060"/>
                </a:solidFill>
              </a:endParaRPr>
            </a:p>
          </p:txBody>
        </p:sp>
        <p:sp>
          <p:nvSpPr>
            <p:cNvPr id="105" name="Line 45"/>
            <p:cNvSpPr>
              <a:spLocks noChangeShapeType="1"/>
            </p:cNvSpPr>
            <p:nvPr/>
          </p:nvSpPr>
          <p:spPr bwMode="auto">
            <a:xfrm flipH="1">
              <a:off x="3384" y="2880"/>
              <a:ext cx="240" cy="780"/>
            </a:xfrm>
            <a:prstGeom prst="line">
              <a:avLst/>
            </a:prstGeom>
            <a:noFill/>
            <a:ln w="38100">
              <a:solidFill>
                <a:schemeClr val="accent1"/>
              </a:solidFill>
              <a:round/>
              <a:headEnd type="none" w="sm" len="sm"/>
              <a:tailEnd type="none" w="sm" len="sm"/>
            </a:ln>
            <a:effectLst/>
          </p:spPr>
          <p:txBody>
            <a:bodyPr wrap="none" anchor="ctr"/>
            <a:lstStyle/>
            <a:p>
              <a:pPr>
                <a:defRPr/>
              </a:pPr>
              <a:endParaRPr lang="fr-FR">
                <a:solidFill>
                  <a:srgbClr val="002060"/>
                </a:solidFill>
              </a:endParaRPr>
            </a:p>
          </p:txBody>
        </p:sp>
        <p:sp>
          <p:nvSpPr>
            <p:cNvPr id="106" name="Line 46"/>
            <p:cNvSpPr>
              <a:spLocks noChangeShapeType="1"/>
            </p:cNvSpPr>
            <p:nvPr/>
          </p:nvSpPr>
          <p:spPr bwMode="auto">
            <a:xfrm flipH="1">
              <a:off x="3540" y="2867"/>
              <a:ext cx="240" cy="782"/>
            </a:xfrm>
            <a:prstGeom prst="line">
              <a:avLst/>
            </a:prstGeom>
            <a:noFill/>
            <a:ln w="38100">
              <a:solidFill>
                <a:schemeClr val="accent1"/>
              </a:solidFill>
              <a:round/>
              <a:headEnd type="none" w="sm" len="sm"/>
              <a:tailEnd type="none" w="sm" len="sm"/>
            </a:ln>
            <a:effectLst/>
          </p:spPr>
          <p:txBody>
            <a:bodyPr wrap="none" anchor="ctr"/>
            <a:lstStyle/>
            <a:p>
              <a:pPr>
                <a:defRPr/>
              </a:pPr>
              <a:endParaRPr lang="fr-FR">
                <a:solidFill>
                  <a:srgbClr val="002060"/>
                </a:solidFill>
              </a:endParaRPr>
            </a:p>
          </p:txBody>
        </p:sp>
        <p:sp>
          <p:nvSpPr>
            <p:cNvPr id="107" name="Line 47"/>
            <p:cNvSpPr>
              <a:spLocks noChangeShapeType="1"/>
            </p:cNvSpPr>
            <p:nvPr/>
          </p:nvSpPr>
          <p:spPr bwMode="auto">
            <a:xfrm flipH="1">
              <a:off x="3684" y="2856"/>
              <a:ext cx="240" cy="780"/>
            </a:xfrm>
            <a:prstGeom prst="line">
              <a:avLst/>
            </a:prstGeom>
            <a:noFill/>
            <a:ln w="38100">
              <a:solidFill>
                <a:schemeClr val="accent1"/>
              </a:solidFill>
              <a:round/>
              <a:headEnd type="none" w="sm" len="sm"/>
              <a:tailEnd type="none" w="sm" len="sm"/>
            </a:ln>
            <a:effectLst/>
          </p:spPr>
          <p:txBody>
            <a:bodyPr wrap="none" anchor="ctr"/>
            <a:lstStyle/>
            <a:p>
              <a:pPr>
                <a:defRPr/>
              </a:pPr>
              <a:endParaRPr lang="fr-FR">
                <a:solidFill>
                  <a:srgbClr val="002060"/>
                </a:solidFill>
              </a:endParaRPr>
            </a:p>
          </p:txBody>
        </p:sp>
        <p:sp>
          <p:nvSpPr>
            <p:cNvPr id="108" name="Line 48"/>
            <p:cNvSpPr>
              <a:spLocks noChangeShapeType="1"/>
            </p:cNvSpPr>
            <p:nvPr/>
          </p:nvSpPr>
          <p:spPr bwMode="auto">
            <a:xfrm flipH="1">
              <a:off x="2940" y="2867"/>
              <a:ext cx="240" cy="782"/>
            </a:xfrm>
            <a:prstGeom prst="line">
              <a:avLst/>
            </a:prstGeom>
            <a:noFill/>
            <a:ln w="38100">
              <a:solidFill>
                <a:schemeClr val="accent1"/>
              </a:solidFill>
              <a:round/>
              <a:headEnd type="none" w="sm" len="sm"/>
              <a:tailEnd type="none" w="sm" len="sm"/>
            </a:ln>
            <a:effectLst/>
          </p:spPr>
          <p:txBody>
            <a:bodyPr wrap="none" anchor="ctr"/>
            <a:lstStyle/>
            <a:p>
              <a:pPr>
                <a:defRPr/>
              </a:pPr>
              <a:endParaRPr lang="fr-FR">
                <a:solidFill>
                  <a:srgbClr val="002060"/>
                </a:solidFill>
              </a:endParaRPr>
            </a:p>
          </p:txBody>
        </p:sp>
      </p:grpSp>
      <p:sp>
        <p:nvSpPr>
          <p:cNvPr id="109" name="Text Box 49"/>
          <p:cNvSpPr txBox="1">
            <a:spLocks noChangeArrowheads="1"/>
          </p:cNvSpPr>
          <p:nvPr/>
        </p:nvSpPr>
        <p:spPr bwMode="auto">
          <a:xfrm>
            <a:off x="6000760" y="6143644"/>
            <a:ext cx="2573901" cy="349702"/>
          </a:xfrm>
          <a:prstGeom prst="rect">
            <a:avLst/>
          </a:prstGeom>
          <a:noFill/>
          <a:ln w="9525">
            <a:noFill/>
            <a:miter lim="800000"/>
            <a:headEnd/>
            <a:tailEnd/>
          </a:ln>
        </p:spPr>
        <p:txBody>
          <a:bodyPr wrap="none" lIns="36000" tIns="36000" rIns="36000" bIns="36000">
            <a:spAutoFit/>
          </a:bodyPr>
          <a:lstStyle/>
          <a:p>
            <a:pPr eaLnBrk="0" hangingPunct="0"/>
            <a:r>
              <a:rPr lang="fr-FR" sz="1800" dirty="0" smtClean="0">
                <a:solidFill>
                  <a:srgbClr val="002060"/>
                </a:solidFill>
                <a:effectLst/>
                <a:latin typeface="+mj-lt"/>
              </a:rPr>
              <a:t>Brouillards / ST </a:t>
            </a:r>
            <a:r>
              <a:rPr lang="fr-FR" sz="1800" dirty="0">
                <a:solidFill>
                  <a:srgbClr val="002060"/>
                </a:solidFill>
                <a:effectLst/>
                <a:latin typeface="+mj-lt"/>
              </a:rPr>
              <a:t>«frontaux»</a:t>
            </a:r>
            <a:endParaRPr lang="fr-FR" sz="2000" dirty="0">
              <a:solidFill>
                <a:srgbClr val="002060"/>
              </a:solidFill>
              <a:effectLst/>
              <a:latin typeface="+mj-lt"/>
            </a:endParaRPr>
          </a:p>
        </p:txBody>
      </p:sp>
      <p:grpSp>
        <p:nvGrpSpPr>
          <p:cNvPr id="110" name="Group 50"/>
          <p:cNvGrpSpPr>
            <a:grpSpLocks/>
          </p:cNvGrpSpPr>
          <p:nvPr/>
        </p:nvGrpSpPr>
        <p:grpSpPr bwMode="auto">
          <a:xfrm>
            <a:off x="142844" y="4357694"/>
            <a:ext cx="4267200" cy="1943120"/>
            <a:chOff x="192" y="2352"/>
            <a:chExt cx="2736" cy="1187"/>
          </a:xfrm>
        </p:grpSpPr>
        <p:sp>
          <p:nvSpPr>
            <p:cNvPr id="111" name="Freeform 51"/>
            <p:cNvSpPr>
              <a:spLocks/>
            </p:cNvSpPr>
            <p:nvPr/>
          </p:nvSpPr>
          <p:spPr bwMode="auto">
            <a:xfrm>
              <a:off x="240" y="2352"/>
              <a:ext cx="2640" cy="214"/>
            </a:xfrm>
            <a:custGeom>
              <a:avLst/>
              <a:gdLst/>
              <a:ahLst/>
              <a:cxnLst>
                <a:cxn ang="0">
                  <a:pos x="1536" y="816"/>
                </a:cxn>
                <a:cxn ang="0">
                  <a:pos x="1536" y="8"/>
                </a:cxn>
                <a:cxn ang="0">
                  <a:pos x="0" y="0"/>
                </a:cxn>
                <a:cxn ang="0">
                  <a:pos x="0" y="816"/>
                </a:cxn>
                <a:cxn ang="0">
                  <a:pos x="1536" y="816"/>
                </a:cxn>
              </a:cxnLst>
              <a:rect l="0" t="0" r="r" b="b"/>
              <a:pathLst>
                <a:path w="1536" h="816">
                  <a:moveTo>
                    <a:pt x="1536" y="816"/>
                  </a:moveTo>
                  <a:lnTo>
                    <a:pt x="1536" y="8"/>
                  </a:lnTo>
                  <a:lnTo>
                    <a:pt x="0" y="0"/>
                  </a:lnTo>
                  <a:lnTo>
                    <a:pt x="0" y="816"/>
                  </a:lnTo>
                  <a:lnTo>
                    <a:pt x="1536" y="816"/>
                  </a:lnTo>
                  <a:close/>
                </a:path>
              </a:pathLst>
            </a:custGeom>
            <a:gradFill rotWithShape="0">
              <a:gsLst>
                <a:gs pos="0">
                  <a:srgbClr val="FFCCCC"/>
                </a:gs>
                <a:gs pos="100000">
                  <a:srgbClr val="CCFFFF"/>
                </a:gs>
              </a:gsLst>
              <a:lin ang="5400000" scaled="1"/>
            </a:gradFill>
            <a:ln w="9525" cap="flat" cmpd="sng">
              <a:noFill/>
              <a:prstDash val="solid"/>
              <a:round/>
              <a:headEnd type="none" w="med" len="med"/>
              <a:tailEnd type="triangle" w="med" len="med"/>
            </a:ln>
            <a:effectLst/>
          </p:spPr>
          <p:txBody>
            <a:bodyPr lIns="36000" tIns="36000" rIns="36000" bIns="36000" anchor="ctr">
              <a:spAutoFit/>
            </a:bodyPr>
            <a:lstStyle/>
            <a:p>
              <a:pPr>
                <a:defRPr/>
              </a:pPr>
              <a:endParaRPr lang="fr-FR">
                <a:solidFill>
                  <a:srgbClr val="002060"/>
                </a:solidFill>
              </a:endParaRPr>
            </a:p>
          </p:txBody>
        </p:sp>
        <p:pic>
          <p:nvPicPr>
            <p:cNvPr id="112" name="Picture 52"/>
            <p:cNvPicPr>
              <a:picLocks noChangeAspect="1" noChangeArrowheads="1"/>
            </p:cNvPicPr>
            <p:nvPr/>
          </p:nvPicPr>
          <p:blipFill>
            <a:blip r:embed="rId5"/>
            <a:srcRect/>
            <a:stretch>
              <a:fillRect/>
            </a:stretch>
          </p:blipFill>
          <p:spPr bwMode="auto">
            <a:xfrm>
              <a:off x="192" y="2826"/>
              <a:ext cx="2736" cy="713"/>
            </a:xfrm>
            <a:prstGeom prst="rect">
              <a:avLst/>
            </a:prstGeom>
            <a:noFill/>
            <a:ln w="12700">
              <a:noFill/>
              <a:miter lim="800000"/>
              <a:headEnd type="none" w="sm" len="sm"/>
              <a:tailEnd type="none" w="sm" len="sm"/>
            </a:ln>
          </p:spPr>
        </p:pic>
      </p:grpSp>
      <p:sp>
        <p:nvSpPr>
          <p:cNvPr id="113" name="Text Box 3"/>
          <p:cNvSpPr txBox="1">
            <a:spLocks noChangeArrowheads="1"/>
          </p:cNvSpPr>
          <p:nvPr/>
        </p:nvSpPr>
        <p:spPr bwMode="auto">
          <a:xfrm>
            <a:off x="0" y="3714752"/>
            <a:ext cx="8572560" cy="400110"/>
          </a:xfrm>
          <a:prstGeom prst="rect">
            <a:avLst/>
          </a:prstGeom>
          <a:noFill/>
          <a:ln w="9525">
            <a:noFill/>
            <a:miter lim="800000"/>
            <a:headEnd/>
            <a:tailEnd/>
          </a:ln>
        </p:spPr>
        <p:txBody>
          <a:bodyPr wrap="square">
            <a:spAutoFit/>
          </a:bodyPr>
          <a:lstStyle/>
          <a:p>
            <a:pPr algn="l"/>
            <a:r>
              <a:rPr lang="fr-FR" sz="2000" b="1" dirty="0">
                <a:solidFill>
                  <a:srgbClr val="002060"/>
                </a:solidFill>
                <a:effectLst/>
                <a:latin typeface="+mj-lt"/>
              </a:rPr>
              <a:t>Processus de condensation par </a:t>
            </a:r>
            <a:r>
              <a:rPr lang="fr-FR" sz="2000" b="1" dirty="0" smtClean="0">
                <a:solidFill>
                  <a:srgbClr val="002060"/>
                </a:solidFill>
                <a:effectLst/>
                <a:latin typeface="+mj-lt"/>
              </a:rPr>
              <a:t>apport de vapeur d’eau : </a:t>
            </a:r>
            <a:endParaRPr lang="en-GB" dirty="0">
              <a:solidFill>
                <a:srgbClr val="002060"/>
              </a:solidFill>
              <a:effectLst/>
              <a:latin typeface="+mj-lt"/>
            </a:endParaRPr>
          </a:p>
        </p:txBody>
      </p:sp>
      <p:sp>
        <p:nvSpPr>
          <p:cNvPr id="114" name="Text Box 49"/>
          <p:cNvSpPr txBox="1">
            <a:spLocks noChangeArrowheads="1"/>
          </p:cNvSpPr>
          <p:nvPr/>
        </p:nvSpPr>
        <p:spPr bwMode="auto">
          <a:xfrm>
            <a:off x="1142976" y="6215082"/>
            <a:ext cx="2328770" cy="349702"/>
          </a:xfrm>
          <a:prstGeom prst="rect">
            <a:avLst/>
          </a:prstGeom>
          <a:noFill/>
          <a:ln w="9525">
            <a:noFill/>
            <a:miter lim="800000"/>
            <a:headEnd/>
            <a:tailEnd/>
          </a:ln>
        </p:spPr>
        <p:txBody>
          <a:bodyPr wrap="none" lIns="36000" tIns="36000" rIns="36000" bIns="36000">
            <a:spAutoFit/>
          </a:bodyPr>
          <a:lstStyle/>
          <a:p>
            <a:pPr eaLnBrk="0" hangingPunct="0"/>
            <a:r>
              <a:rPr lang="fr-FR" sz="1800" dirty="0" smtClean="0">
                <a:solidFill>
                  <a:srgbClr val="002060"/>
                </a:solidFill>
                <a:effectLst/>
                <a:latin typeface="+mj-lt"/>
              </a:rPr>
              <a:t>Brouillard d’évaporation</a:t>
            </a:r>
            <a:endParaRPr lang="fr-FR" sz="2000" dirty="0">
              <a:solidFill>
                <a:srgbClr val="00206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1">
                                            <p:txEl>
                                              <p:pRg st="0" end="0"/>
                                            </p:txEl>
                                          </p:spTgt>
                                        </p:tgtEl>
                                        <p:attrNameLst>
                                          <p:attrName>style.visibility</p:attrName>
                                        </p:attrNameLst>
                                      </p:cBhvr>
                                      <p:to>
                                        <p:strVal val="visible"/>
                                      </p:to>
                                    </p:set>
                                    <p:animEffect transition="in" filter="wipe(left)">
                                      <p:cBhvr>
                                        <p:cTn id="13" dur="500"/>
                                        <p:tgtEl>
                                          <p:spTgt spid="5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1">
                                            <p:txEl>
                                              <p:pRg st="1" end="1"/>
                                            </p:txEl>
                                          </p:spTgt>
                                        </p:tgtEl>
                                        <p:attrNameLst>
                                          <p:attrName>style.visibility</p:attrName>
                                        </p:attrNameLst>
                                      </p:cBhvr>
                                      <p:to>
                                        <p:strVal val="visible"/>
                                      </p:to>
                                    </p:set>
                                    <p:animEffect transition="in" filter="wipe(left)">
                                      <p:cBhvr>
                                        <p:cTn id="18" dur="500"/>
                                        <p:tgtEl>
                                          <p:spTgt spid="5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left)">
                                      <p:cBhvr>
                                        <p:cTn id="23" dur="500"/>
                                        <p:tgtEl>
                                          <p:spTgt spid="5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wipe(down)">
                                      <p:cBhvr>
                                        <p:cTn id="28" dur="500"/>
                                        <p:tgtEl>
                                          <p:spTgt spid="76"/>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ipe(down)">
                                      <p:cBhvr>
                                        <p:cTn id="32" dur="500"/>
                                        <p:tgtEl>
                                          <p:spTgt spid="53"/>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down)">
                                      <p:cBhvr>
                                        <p:cTn id="41" dur="500"/>
                                        <p:tgtEl>
                                          <p:spTgt spid="5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52">
                                            <p:txEl>
                                              <p:pRg st="0" end="0"/>
                                            </p:txEl>
                                          </p:spTgt>
                                        </p:tgtEl>
                                        <p:attrNameLst>
                                          <p:attrName>style.visibility</p:attrName>
                                        </p:attrNameLst>
                                      </p:cBhvr>
                                      <p:to>
                                        <p:strVal val="visible"/>
                                      </p:to>
                                    </p:set>
                                    <p:animEffect transition="in" filter="wipe(left)">
                                      <p:cBhvr>
                                        <p:cTn id="45" dur="500"/>
                                        <p:tgtEl>
                                          <p:spTgt spid="52">
                                            <p:txEl>
                                              <p:pRg st="0" end="0"/>
                                            </p:txEl>
                                          </p:spTgt>
                                        </p:tgtEl>
                                      </p:cBhvr>
                                    </p:animEffect>
                                  </p:childTnLst>
                                </p:cTn>
                              </p:par>
                            </p:childTnLst>
                          </p:cTn>
                        </p:par>
                        <p:par>
                          <p:cTn id="46" fill="hold">
                            <p:stCondLst>
                              <p:cond delay="1000"/>
                            </p:stCondLst>
                            <p:childTnLst>
                              <p:par>
                                <p:cTn id="47" presetID="22" presetClass="entr" presetSubtype="4" fill="hold" grpId="0" nodeType="afterEffect">
                                  <p:stCondLst>
                                    <p:cond delay="0"/>
                                  </p:stCondLst>
                                  <p:childTnLst>
                                    <p:set>
                                      <p:cBhvr>
                                        <p:cTn id="48" dur="1" fill="hold">
                                          <p:stCondLst>
                                            <p:cond delay="0"/>
                                          </p:stCondLst>
                                        </p:cTn>
                                        <p:tgtEl>
                                          <p:spTgt spid="81"/>
                                        </p:tgtEl>
                                        <p:attrNameLst>
                                          <p:attrName>style.visibility</p:attrName>
                                        </p:attrNameLst>
                                      </p:cBhvr>
                                      <p:to>
                                        <p:strVal val="visible"/>
                                      </p:to>
                                    </p:set>
                                    <p:animEffect transition="in" filter="wipe(down)">
                                      <p:cBhvr>
                                        <p:cTn id="49" dur="500"/>
                                        <p:tgtEl>
                                          <p:spTgt spid="81"/>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113"/>
                                        </p:tgtEl>
                                        <p:attrNameLst>
                                          <p:attrName>style.visibility</p:attrName>
                                        </p:attrNameLst>
                                      </p:cBhvr>
                                      <p:to>
                                        <p:strVal val="visible"/>
                                      </p:to>
                                    </p:set>
                                    <p:animEffect transition="in" filter="checkerboard(across)">
                                      <p:cBhvr>
                                        <p:cTn id="54" dur="500"/>
                                        <p:tgtEl>
                                          <p:spTgt spid="1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10"/>
                                        </p:tgtEl>
                                        <p:attrNameLst>
                                          <p:attrName>style.visibility</p:attrName>
                                        </p:attrNameLst>
                                      </p:cBhvr>
                                      <p:to>
                                        <p:strVal val="visible"/>
                                      </p:to>
                                    </p:set>
                                    <p:animEffect transition="in" filter="wipe(left)">
                                      <p:cBhvr>
                                        <p:cTn id="59" dur="500"/>
                                        <p:tgtEl>
                                          <p:spTgt spid="110"/>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14">
                                            <p:txEl>
                                              <p:pRg st="0" end="0"/>
                                            </p:txEl>
                                          </p:spTgt>
                                        </p:tgtEl>
                                        <p:attrNameLst>
                                          <p:attrName>style.visibility</p:attrName>
                                        </p:attrNameLst>
                                      </p:cBhvr>
                                      <p:to>
                                        <p:strVal val="visible"/>
                                      </p:to>
                                    </p:set>
                                    <p:animEffect transition="in" filter="wipe(left)">
                                      <p:cBhvr>
                                        <p:cTn id="63" dur="500"/>
                                        <p:tgtEl>
                                          <p:spTgt spid="114">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wipe(left)">
                                      <p:cBhvr>
                                        <p:cTn id="68" dur="500"/>
                                        <p:tgtEl>
                                          <p:spTgt spid="8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wipe(up)">
                                      <p:cBhvr>
                                        <p:cTn id="73" dur="500"/>
                                        <p:tgtEl>
                                          <p:spTgt spid="101"/>
                                        </p:tgtEl>
                                      </p:cBhvr>
                                    </p:animEffect>
                                  </p:childTnLst>
                                </p:cTn>
                              </p:par>
                            </p:childTnLst>
                          </p:cTn>
                        </p:par>
                        <p:par>
                          <p:cTn id="74" fill="hold">
                            <p:stCondLst>
                              <p:cond delay="500"/>
                            </p:stCondLst>
                            <p:childTnLst>
                              <p:par>
                                <p:cTn id="75" presetID="22" presetClass="entr" presetSubtype="1" fill="hold" nodeType="afterEffect">
                                  <p:stCondLst>
                                    <p:cond delay="0"/>
                                  </p:stCondLst>
                                  <p:childTnLst>
                                    <p:set>
                                      <p:cBhvr>
                                        <p:cTn id="76" dur="1" fill="hold">
                                          <p:stCondLst>
                                            <p:cond delay="0"/>
                                          </p:stCondLst>
                                        </p:cTn>
                                        <p:tgtEl>
                                          <p:spTgt spid="93"/>
                                        </p:tgtEl>
                                        <p:attrNameLst>
                                          <p:attrName>style.visibility</p:attrName>
                                        </p:attrNameLst>
                                      </p:cBhvr>
                                      <p:to>
                                        <p:strVal val="visible"/>
                                      </p:to>
                                    </p:set>
                                    <p:animEffect transition="in" filter="wipe(up)">
                                      <p:cBhvr>
                                        <p:cTn id="77" dur="500"/>
                                        <p:tgtEl>
                                          <p:spTgt spid="93"/>
                                        </p:tgtEl>
                                      </p:cBhvr>
                                    </p:animEffect>
                                  </p:childTnLst>
                                </p:cTn>
                              </p:par>
                            </p:childTnLst>
                          </p:cTn>
                        </p:par>
                        <p:par>
                          <p:cTn id="78" fill="hold">
                            <p:stCondLst>
                              <p:cond delay="1000"/>
                            </p:stCondLst>
                            <p:childTnLst>
                              <p:par>
                                <p:cTn id="79" presetID="22" presetClass="entr" presetSubtype="8" fill="hold" grpId="0" nodeType="afterEffect">
                                  <p:stCondLst>
                                    <p:cond delay="0"/>
                                  </p:stCondLst>
                                  <p:childTnLst>
                                    <p:set>
                                      <p:cBhvr>
                                        <p:cTn id="80" dur="1" fill="hold">
                                          <p:stCondLst>
                                            <p:cond delay="0"/>
                                          </p:stCondLst>
                                        </p:cTn>
                                        <p:tgtEl>
                                          <p:spTgt spid="109">
                                            <p:txEl>
                                              <p:pRg st="0" end="0"/>
                                            </p:txEl>
                                          </p:spTgt>
                                        </p:tgtEl>
                                        <p:attrNameLst>
                                          <p:attrName>style.visibility</p:attrName>
                                        </p:attrNameLst>
                                      </p:cBhvr>
                                      <p:to>
                                        <p:strVal val="visible"/>
                                      </p:to>
                                    </p:set>
                                    <p:animEffect transition="in" filter="wipe(left)">
                                      <p:cBhvr>
                                        <p:cTn id="81" dur="500"/>
                                        <p:tgtEl>
                                          <p:spTgt spid="1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7" grpId="0" build="p" autoUpdateAnimBg="0"/>
      <p:bldP spid="51" grpId="0" build="p" autoUpdateAnimBg="0"/>
      <p:bldP spid="52" grpId="0" build="p" autoUpdateAnimBg="0" advAuto="0"/>
      <p:bldP spid="53" grpId="0" animBg="1"/>
      <p:bldP spid="109" grpId="0" build="p" autoUpdateAnimBg="0" advAuto="0"/>
      <p:bldP spid="113" grpId="0"/>
      <p:bldP spid="114" grpId="0" build="p" autoUpdateAnimBg="0"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Séminaire Sécurité -  Pilote privé et ULM - 2024</a:t>
            </a:r>
            <a:endParaRPr lang="fr-FR"/>
          </a:p>
        </p:txBody>
      </p:sp>
      <p:sp>
        <p:nvSpPr>
          <p:cNvPr id="5" name="Titre 1"/>
          <p:cNvSpPr txBox="1">
            <a:spLocks/>
          </p:cNvSpPr>
          <p:nvPr/>
        </p:nvSpPr>
        <p:spPr>
          <a:xfrm>
            <a:off x="0" y="0"/>
            <a:ext cx="9144000" cy="58177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2"/>
                </a:solidFill>
                <a:effectLst/>
                <a:uLnTx/>
                <a:uFillTx/>
                <a:latin typeface="+mj-lt"/>
                <a:ea typeface="+mj-ea"/>
                <a:cs typeface="+mj-cs"/>
              </a:rPr>
              <a:t>LES NUAGES : FORMATION ET CONSTITUTION</a:t>
            </a:r>
            <a:endParaRPr kumimoji="0" lang="fr-F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6" name="ZoneTexte 5"/>
          <p:cNvSpPr txBox="1"/>
          <p:nvPr/>
        </p:nvSpPr>
        <p:spPr>
          <a:xfrm>
            <a:off x="0" y="1071801"/>
            <a:ext cx="9144000" cy="4985980"/>
          </a:xfrm>
          <a:prstGeom prst="rect">
            <a:avLst/>
          </a:prstGeom>
          <a:noFill/>
        </p:spPr>
        <p:txBody>
          <a:bodyPr wrap="square" rtlCol="0">
            <a:spAutoFit/>
          </a:bodyPr>
          <a:lstStyle/>
          <a:p>
            <a:r>
              <a:rPr lang="fr-FR" sz="2000" dirty="0" smtClean="0">
                <a:solidFill>
                  <a:srgbClr val="002060"/>
                </a:solidFill>
                <a:latin typeface="+mj-lt"/>
              </a:rPr>
              <a:t>Dans l’atmosphère, les ascendances et détente adiabatique se rencontrent dans deux grands types de situation : </a:t>
            </a:r>
          </a:p>
          <a:p>
            <a:endParaRPr lang="fr-FR" sz="2000" dirty="0" smtClean="0">
              <a:solidFill>
                <a:srgbClr val="002060"/>
              </a:solidFill>
              <a:latin typeface="+mj-lt"/>
            </a:endParaRPr>
          </a:p>
          <a:p>
            <a:pPr>
              <a:buFontTx/>
              <a:buChar char="-"/>
            </a:pPr>
            <a:r>
              <a:rPr lang="fr-FR" sz="2000" dirty="0" smtClean="0">
                <a:solidFill>
                  <a:srgbClr val="002060"/>
                </a:solidFill>
                <a:latin typeface="+mj-lt"/>
              </a:rPr>
              <a:t>1</a:t>
            </a:r>
            <a:r>
              <a:rPr lang="fr-FR" sz="2000" baseline="30000" dirty="0" smtClean="0">
                <a:solidFill>
                  <a:srgbClr val="002060"/>
                </a:solidFill>
                <a:latin typeface="+mj-lt"/>
              </a:rPr>
              <a:t>ère</a:t>
            </a:r>
            <a:r>
              <a:rPr lang="fr-FR" sz="2000" dirty="0" smtClean="0">
                <a:solidFill>
                  <a:srgbClr val="002060"/>
                </a:solidFill>
                <a:latin typeface="+mj-lt"/>
              </a:rPr>
              <a:t> situation : la formation des nuages au sein des </a:t>
            </a:r>
            <a:r>
              <a:rPr lang="fr-FR" sz="2000" b="1" dirty="0" smtClean="0">
                <a:solidFill>
                  <a:srgbClr val="002060"/>
                </a:solidFill>
                <a:latin typeface="+mj-lt"/>
              </a:rPr>
              <a:t>perturbations atmosphériques </a:t>
            </a:r>
            <a:r>
              <a:rPr lang="fr-FR" sz="2000" dirty="0" smtClean="0">
                <a:solidFill>
                  <a:srgbClr val="002060"/>
                </a:solidFill>
                <a:latin typeface="+mj-lt"/>
              </a:rPr>
              <a:t>et en particulier dans les fronts chauds et froids. </a:t>
            </a:r>
          </a:p>
          <a:p>
            <a:r>
              <a:rPr lang="fr-FR" sz="2000" dirty="0" smtClean="0">
                <a:solidFill>
                  <a:srgbClr val="002060"/>
                </a:solidFill>
                <a:latin typeface="+mj-lt"/>
              </a:rPr>
              <a:t>+ Ces perturbations sont associées quasiment tout le temps à des dépressions.</a:t>
            </a:r>
          </a:p>
          <a:p>
            <a:r>
              <a:rPr lang="fr-FR" sz="2000" dirty="0" smtClean="0">
                <a:solidFill>
                  <a:srgbClr val="002060"/>
                </a:solidFill>
                <a:latin typeface="+mj-lt"/>
              </a:rPr>
              <a:t>+ On les trouve principalement aux latitudes moyennes (40 à 70°), avec une saisonnalité assez marquée.</a:t>
            </a:r>
          </a:p>
          <a:p>
            <a:r>
              <a:rPr lang="fr-FR" sz="2000" dirty="0" smtClean="0">
                <a:solidFill>
                  <a:srgbClr val="002060"/>
                </a:solidFill>
                <a:latin typeface="+mj-lt"/>
              </a:rPr>
              <a:t>+ Leur durée de vie est de plusieurs jours.</a:t>
            </a:r>
          </a:p>
          <a:p>
            <a:endParaRPr lang="fr-FR" sz="2000" dirty="0" smtClean="0">
              <a:solidFill>
                <a:srgbClr val="002060"/>
              </a:solidFill>
              <a:latin typeface="+mj-lt"/>
            </a:endParaRPr>
          </a:p>
          <a:p>
            <a:r>
              <a:rPr lang="fr-FR" sz="2000" dirty="0" smtClean="0">
                <a:solidFill>
                  <a:srgbClr val="002060"/>
                </a:solidFill>
                <a:latin typeface="+mj-lt"/>
              </a:rPr>
              <a:t>- 2ème situation : la </a:t>
            </a:r>
            <a:r>
              <a:rPr lang="fr-FR" sz="2000" b="1" dirty="0" smtClean="0">
                <a:solidFill>
                  <a:srgbClr val="002060"/>
                </a:solidFill>
                <a:latin typeface="+mj-lt"/>
              </a:rPr>
              <a:t>convection</a:t>
            </a:r>
            <a:r>
              <a:rPr lang="fr-FR" sz="2000" dirty="0" smtClean="0">
                <a:solidFill>
                  <a:srgbClr val="002060"/>
                </a:solidFill>
                <a:latin typeface="+mj-lt"/>
              </a:rPr>
              <a:t> liée à l’instabilité de l’air.</a:t>
            </a:r>
          </a:p>
          <a:p>
            <a:r>
              <a:rPr lang="fr-FR" sz="2000" dirty="0" smtClean="0">
                <a:solidFill>
                  <a:srgbClr val="002060"/>
                </a:solidFill>
                <a:latin typeface="+mj-lt"/>
              </a:rPr>
              <a:t>+ Instabilité associée à l’air chaud aux latitudes intertropicales et sur les continents en été (quelques heures à une journée, voire plus pour les cyclones)</a:t>
            </a:r>
          </a:p>
          <a:p>
            <a:r>
              <a:rPr lang="fr-FR" sz="2000" dirty="0" smtClean="0">
                <a:solidFill>
                  <a:srgbClr val="002060"/>
                </a:solidFill>
                <a:latin typeface="+mj-lt"/>
              </a:rPr>
              <a:t>+ Instabilité à l’air froid maritime en hiver (quelques heures).</a:t>
            </a:r>
          </a:p>
          <a:p>
            <a:endParaRPr lang="fr-FR" sz="2000" dirty="0" smtClean="0">
              <a:solidFill>
                <a:srgbClr val="002060"/>
              </a:solidFill>
              <a:latin typeface="+mj-lt"/>
            </a:endParaRPr>
          </a:p>
          <a:p>
            <a:r>
              <a:rPr lang="fr-FR" sz="2000" b="1" u="sng" dirty="0" smtClean="0">
                <a:solidFill>
                  <a:srgbClr val="002060"/>
                </a:solidFill>
                <a:latin typeface="+mj-lt"/>
              </a:rPr>
              <a:t>Dans cet exposé, nous nous intéresserons principalement aux perturbations.</a:t>
            </a:r>
            <a:endParaRPr lang="fr-FR" b="1" u="sng" dirty="0" smtClean="0">
              <a:solidFill>
                <a:srgbClr val="002060"/>
              </a:solidFill>
              <a:latin typeface="+mj-lt"/>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1174</TotalTime>
  <Words>5554</Words>
  <Application>Microsoft Office PowerPoint</Application>
  <PresentationFormat>Affichage à l'écran (4:3)</PresentationFormat>
  <Paragraphs>541</Paragraphs>
  <Slides>51</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51</vt:i4>
      </vt:variant>
    </vt:vector>
  </HeadingPairs>
  <TitlesOfParts>
    <vt:vector size="53" baseType="lpstr">
      <vt:lpstr>Débit</vt:lpstr>
      <vt:lpstr>Clip</vt:lpstr>
      <vt:lpstr>Présentation PowerPoint</vt:lpstr>
      <vt:lpstr>INTRODUCTION</vt:lpstr>
      <vt:lpstr>Présentation PowerPoint</vt:lpstr>
      <vt:lpstr>LES NUAGES : FORMATION ET CONSTITUTION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MTOPREVI1</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NADIA</dc:creator>
  <cp:lastModifiedBy>Utilisateur Windows</cp:lastModifiedBy>
  <cp:revision>195</cp:revision>
  <dcterms:created xsi:type="dcterms:W3CDTF">2024-03-05T09:00:15Z</dcterms:created>
  <dcterms:modified xsi:type="dcterms:W3CDTF">2024-03-17T14:53:26Z</dcterms:modified>
</cp:coreProperties>
</file>